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0" r:id="rId3"/>
    <p:sldId id="281" r:id="rId4"/>
    <p:sldId id="291" r:id="rId5"/>
    <p:sldId id="292" r:id="rId6"/>
    <p:sldId id="275" r:id="rId7"/>
    <p:sldId id="282" r:id="rId8"/>
    <p:sldId id="293" r:id="rId9"/>
    <p:sldId id="294" r:id="rId10"/>
    <p:sldId id="295" r:id="rId11"/>
    <p:sldId id="296" r:id="rId12"/>
    <p:sldId id="258" r:id="rId13"/>
    <p:sldId id="288" r:id="rId14"/>
    <p:sldId id="289" r:id="rId15"/>
    <p:sldId id="262" r:id="rId16"/>
    <p:sldId id="297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818ED2-9B0D-4D25-A942-0EDA8D097519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C3CBC5-1F8B-412D-803A-1B14B5D5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BEE7-3B7F-4B3D-943E-50641053EEF2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DE5C-B4B1-4C4F-8429-CDCA16D4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7CAD-6CC6-440F-825D-23EB1D1ED0AE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4178-6CA3-43DB-B765-A7705CA8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63EA-295F-4E88-9130-FF801A06FFF0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8EB8-AD1E-4F58-B2CE-5D49EA20A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15B4-937D-41F6-93B3-AFF733F4887F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1EF6-EEAB-492C-8F17-9C7FAEA5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C9A1-65AF-42EB-80CE-BD1360B098B7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32E-F849-4D1D-AB5C-D6F3A25E3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295B-E5E2-46F1-AEF2-70234E08174D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7E3C-8FAB-49CB-834D-6D9551B21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9452-1A9C-494B-A892-A460837B054E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1E90-32B0-4E2F-A038-774E7E5E1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338-B57B-4A82-BF26-DAAF7D33E573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5F73-BE1D-41ED-B27A-CC27863E6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1E44-FAFE-4C67-BB9C-76BD541CDFFF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4141-E73D-4AF6-BE18-EF8636E3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2DCF-BAB2-41E6-AC65-21B384200364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5217-316C-4129-B24D-1EF571F4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19B-1594-4E6B-BC7B-950D3E69F4C7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1A82-231F-46B8-948C-D53E6DC60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3EBAA-F910-428A-9697-CDC5FA17E333}" type="datetimeFigureOut">
              <a:rPr lang="en-US"/>
              <a:pPr>
                <a:defRPr/>
              </a:pPr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C5982-8CC3-4B89-A6E9-86565E122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.png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33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40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4338" name="TextBox 11"/>
          <p:cNvSpPr txBox="1">
            <a:spLocks noChangeArrowheads="1"/>
          </p:cNvSpPr>
          <p:nvPr/>
        </p:nvSpPr>
        <p:spPr bwMode="auto">
          <a:xfrm>
            <a:off x="381000" y="1525588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SPoRT Numerical Modeling Work: Current and Future Activities</a:t>
            </a:r>
          </a:p>
          <a:p>
            <a:pPr algn="ctr"/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1600200" y="3429000"/>
            <a:ext cx="56388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Jonathan Case</a:t>
            </a:r>
          </a:p>
          <a:p>
            <a:pPr algn="ctr"/>
            <a:endParaRPr lang="en-US" sz="32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SPoRT / NWS Partner Workshop</a:t>
            </a:r>
          </a:p>
          <a:p>
            <a:pPr algn="ctr"/>
            <a:r>
              <a:rPr lang="en-US" sz="2400">
                <a:latin typeface="Calibri" pitchFamily="34" charset="0"/>
              </a:rPr>
              <a:t>3 March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349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49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349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/>
          </p:cNvSpPr>
          <p:nvPr/>
        </p:nvSpPr>
        <p:spPr bwMode="auto">
          <a:xfrm>
            <a:off x="152400" y="76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MET/MODE 1-h Precip Object Verification:</a:t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(Un-)Matched Differences by Model Run, 12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24 h Forecasts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350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766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25675" y="2057400"/>
          <a:ext cx="4632388" cy="2865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1553"/>
                <a:gridCol w="1285113"/>
                <a:gridCol w="13357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Improved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Degraded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81125" y="1295400"/>
          <a:ext cx="645915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513"/>
                <a:gridCol w="761746"/>
                <a:gridCol w="782166"/>
                <a:gridCol w="1872454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Quantity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(mean # grid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points</a:t>
                      </a:r>
                      <a:b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per model run)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LISMOD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(LISMOD – Control)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Change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11,911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12,045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17,750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17,175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-575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2,562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4.3%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6,798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6,538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-8.0%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554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54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554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466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/>
          </p:cNvSpPr>
          <p:nvPr/>
        </p:nvSpPr>
        <p:spPr bwMode="auto">
          <a:xfrm>
            <a:off x="1524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Real-time LIS/Noah at SPoRT</a:t>
            </a:r>
          </a:p>
        </p:txBody>
      </p:sp>
      <p:sp>
        <p:nvSpPr>
          <p:cNvPr id="65549" name="Content Placeholder 16"/>
          <p:cNvSpPr>
            <a:spLocks/>
          </p:cNvSpPr>
          <p:nvPr/>
        </p:nvSpPr>
        <p:spPr bwMode="auto">
          <a:xfrm>
            <a:off x="304800" y="1295400"/>
            <a:ext cx="495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3-km LIS over southeast U.S.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Spin-up run; restarts 4x per day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Hourly output posted to ftp site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LIS option in WRF EMS, v3.1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LIS output for diagnostics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Readily displayable in AWIPS II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NWS BHM: Convective initiation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Other short-term forecasting issues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(low temps, fire weather, etc.)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Future plans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Expand 3-km to near CONUS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latin typeface="Calibri" pitchFamily="34" charset="0"/>
              </a:rPr>
              <a:t>1-km high-res nest for BHM CI study</a:t>
            </a:r>
          </a:p>
        </p:txBody>
      </p:sp>
      <p:pic>
        <p:nvPicPr>
          <p:cNvPr id="65550" name="Picture 13" descr="lhfx_090628_1h_ani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350" y="12954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561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56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5602" name="Title 15"/>
          <p:cNvSpPr>
            <a:spLocks noGrp="1"/>
          </p:cNvSpPr>
          <p:nvPr>
            <p:ph type="title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pic>
        <p:nvPicPr>
          <p:cNvPr id="25624" name="Picture 24" descr="nmm_00hr_temp2m_laps_and_nam218_only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14400"/>
            <a:ext cx="5302250" cy="5119688"/>
          </a:xfrm>
          <a:prstGeom prst="rect">
            <a:avLst/>
          </a:prstGeom>
          <a:noFill/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715000" y="56530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LAPS/NAM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5" name="Picture 13" descr="nmm_00hr_temp2m_laps_and_nam218_and_modi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302250" cy="5119688"/>
          </a:xfrm>
          <a:prstGeom prst="rect">
            <a:avLst/>
          </a:prstGeom>
          <a:noFill/>
        </p:spPr>
      </p:pic>
      <p:grpSp>
        <p:nvGrpSpPr>
          <p:cNvPr id="4915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91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6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91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9162" name="Title 15"/>
          <p:cNvSpPr>
            <a:spLocks noGrp="1"/>
          </p:cNvSpPr>
          <p:nvPr>
            <p:ph type="title" idx="4294967295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648200" y="5653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 + SPoRT SSTs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5" name="Picture 15" descr="nmm_00hr_temp2m_laps_and_nam218_and_modis_and_li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912813"/>
            <a:ext cx="5302250" cy="5119687"/>
          </a:xfrm>
          <a:prstGeom prst="rect">
            <a:avLst/>
          </a:prstGeom>
          <a:noFill/>
        </p:spPr>
      </p:pic>
      <p:grpSp>
        <p:nvGrpSpPr>
          <p:cNvPr id="5120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03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4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0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0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10" name="Title 15"/>
          <p:cNvSpPr>
            <a:spLocks noGrp="1"/>
          </p:cNvSpPr>
          <p:nvPr>
            <p:ph type="title" idx="4294967295"/>
          </p:nvPr>
        </p:nvSpPr>
        <p:spPr>
          <a:xfrm>
            <a:off x="257175" y="73025"/>
            <a:ext cx="8610600" cy="838200"/>
          </a:xfrm>
        </p:spPr>
        <p:txBody>
          <a:bodyPr/>
          <a:lstStyle/>
          <a:p>
            <a:r>
              <a:rPr lang="en-US" sz="2800" b="1" smtClean="0"/>
              <a:t>Improved Initial 2-m Temp in WRF EMS (NMM) using SPoRT SSTs and Land Surface fields</a:t>
            </a:r>
            <a:endParaRPr lang="en-US" sz="2000" b="1" i="1" smtClean="0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695825" y="540067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LAPS + SPoRT SSTs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+ LIS Tskin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0" y="6145213"/>
            <a:ext cx="9086850" cy="714375"/>
            <a:chOff x="0" y="3870"/>
            <a:chExt cx="5724" cy="450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12"/>
              <a:ext cx="144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3870"/>
              <a:ext cx="54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2" name="Group 4"/>
            <p:cNvGrpSpPr>
              <a:grpSpLocks/>
            </p:cNvGrpSpPr>
            <p:nvPr/>
          </p:nvGrpSpPr>
          <p:grpSpPr bwMode="auto">
            <a:xfrm>
              <a:off x="1440" y="4111"/>
              <a:ext cx="3643" cy="113"/>
              <a:chOff x="1440" y="4111"/>
              <a:chExt cx="3643" cy="113"/>
            </a:xfrm>
          </p:grpSpPr>
          <p:sp>
            <p:nvSpPr>
              <p:cNvPr id="23564" name="Line 5"/>
              <p:cNvSpPr>
                <a:spLocks noChangeShapeType="1"/>
              </p:cNvSpPr>
              <p:nvPr/>
            </p:nvSpPr>
            <p:spPr bwMode="auto">
              <a:xfrm>
                <a:off x="1555" y="4111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Line 6"/>
              <p:cNvSpPr>
                <a:spLocks noChangeShapeType="1"/>
              </p:cNvSpPr>
              <p:nvPr/>
            </p:nvSpPr>
            <p:spPr bwMode="auto">
              <a:xfrm>
                <a:off x="1496" y="4168"/>
                <a:ext cx="3530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7"/>
              <p:cNvSpPr>
                <a:spLocks noChangeShapeType="1"/>
              </p:cNvSpPr>
              <p:nvPr/>
            </p:nvSpPr>
            <p:spPr bwMode="auto">
              <a:xfrm>
                <a:off x="1440" y="4224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3" name="AutoShape 8"/>
            <p:cNvSpPr>
              <a:spLocks noChangeArrowheads="1"/>
            </p:cNvSpPr>
            <p:nvPr/>
          </p:nvSpPr>
          <p:spPr bwMode="auto">
            <a:xfrm>
              <a:off x="1680" y="3934"/>
              <a:ext cx="3716" cy="186"/>
            </a:xfrm>
            <a:prstGeom prst="roundRect">
              <a:avLst>
                <a:gd name="adj" fmla="val 5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1000"/>
                </a:lnSpc>
                <a:buClr>
                  <a:srgbClr val="7F7F7F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b="1">
                  <a:solidFill>
                    <a:srgbClr val="7F7F7F"/>
                  </a:solidFill>
                  <a:latin typeface="Calibri" pitchFamily="34" charset="0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74613"/>
            <a:ext cx="87630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Experimental WRF Output Fields:</a:t>
            </a:r>
          </a:p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00"/>
                </a:solidFill>
                <a:latin typeface="Calibri" pitchFamily="34" charset="0"/>
              </a:rPr>
              <a:t>10 Apr 2009 Hail/Tornado outbreak</a:t>
            </a:r>
          </a:p>
        </p:txBody>
      </p:sp>
      <p:pic>
        <p:nvPicPr>
          <p:cNvPr id="23568" name="Picture 8" descr="refc_20090410_ani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143000"/>
            <a:ext cx="6553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"/>
          <p:cNvGrpSpPr>
            <a:grpSpLocks/>
          </p:cNvGrpSpPr>
          <p:nvPr/>
        </p:nvGrpSpPr>
        <p:grpSpPr bwMode="auto">
          <a:xfrm>
            <a:off x="0" y="6145213"/>
            <a:ext cx="9086850" cy="714375"/>
            <a:chOff x="0" y="3870"/>
            <a:chExt cx="5724" cy="450"/>
          </a:xfrm>
        </p:grpSpPr>
        <p:pic>
          <p:nvPicPr>
            <p:cNvPr id="675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12"/>
              <a:ext cx="144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" y="3870"/>
              <a:ext cx="54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589" name="Group 4"/>
            <p:cNvGrpSpPr>
              <a:grpSpLocks/>
            </p:cNvGrpSpPr>
            <p:nvPr/>
          </p:nvGrpSpPr>
          <p:grpSpPr bwMode="auto">
            <a:xfrm>
              <a:off x="1440" y="4111"/>
              <a:ext cx="3643" cy="113"/>
              <a:chOff x="1440" y="4111"/>
              <a:chExt cx="3643" cy="113"/>
            </a:xfrm>
          </p:grpSpPr>
          <p:sp>
            <p:nvSpPr>
              <p:cNvPr id="67590" name="Line 5"/>
              <p:cNvSpPr>
                <a:spLocks noChangeShapeType="1"/>
              </p:cNvSpPr>
              <p:nvPr/>
            </p:nvSpPr>
            <p:spPr bwMode="auto">
              <a:xfrm>
                <a:off x="1555" y="4111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1" name="Line 6"/>
              <p:cNvSpPr>
                <a:spLocks noChangeShapeType="1"/>
              </p:cNvSpPr>
              <p:nvPr/>
            </p:nvSpPr>
            <p:spPr bwMode="auto">
              <a:xfrm>
                <a:off x="1496" y="4168"/>
                <a:ext cx="3530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2" name="Line 7"/>
              <p:cNvSpPr>
                <a:spLocks noChangeShapeType="1"/>
              </p:cNvSpPr>
              <p:nvPr/>
            </p:nvSpPr>
            <p:spPr bwMode="auto">
              <a:xfrm>
                <a:off x="1440" y="4224"/>
                <a:ext cx="3529" cy="1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3" name="AutoShape 8"/>
            <p:cNvSpPr>
              <a:spLocks noChangeArrowheads="1"/>
            </p:cNvSpPr>
            <p:nvPr/>
          </p:nvSpPr>
          <p:spPr bwMode="auto">
            <a:xfrm>
              <a:off x="1680" y="3934"/>
              <a:ext cx="3716" cy="186"/>
            </a:xfrm>
            <a:prstGeom prst="roundRect">
              <a:avLst>
                <a:gd name="adj" fmla="val 5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1000"/>
                </a:lnSpc>
                <a:buClr>
                  <a:srgbClr val="7F7F7F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b="1">
                  <a:solidFill>
                    <a:srgbClr val="7F7F7F"/>
                  </a:solidFill>
                  <a:latin typeface="Calibri" pitchFamily="34" charset="0"/>
                </a:rPr>
                <a:t>transitioning unique NASA data and research technologies to operations</a:t>
              </a:r>
            </a:p>
          </p:txBody>
        </p: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74613"/>
            <a:ext cx="87630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Calibri" pitchFamily="34" charset="0"/>
              </a:rPr>
              <a:t>Experimental WRF Output Fields:</a:t>
            </a:r>
          </a:p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00000"/>
                </a:solidFill>
                <a:latin typeface="Calibri" pitchFamily="34" charset="0"/>
              </a:rPr>
              <a:t>10 Apr 2009 Hail/Tornado outbreak</a:t>
            </a:r>
          </a:p>
        </p:txBody>
      </p:sp>
      <p:pic>
        <p:nvPicPr>
          <p:cNvPr id="67596" name="Picture 11" descr="ltg1_20090410_anim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141413"/>
            <a:ext cx="56499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2" descr="ltg2_20090410_anim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735388"/>
            <a:ext cx="5667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smtClean="0"/>
              <a:t>Contributions to the WRF EMS v3.1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Access to SPoRT datasets for initializing model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High-res, 1-km SST datasets (--</a:t>
            </a:r>
            <a:r>
              <a:rPr lang="en-US" sz="2400" dirty="0" err="1" smtClean="0"/>
              <a:t>sfc</a:t>
            </a:r>
            <a:r>
              <a:rPr lang="en-US" sz="2400" dirty="0" smtClean="0"/>
              <a:t> </a:t>
            </a:r>
            <a:r>
              <a:rPr lang="en-US" sz="2400" dirty="0" err="1" smtClean="0"/>
              <a:t>sstsport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LIS land surface initialization fields (--</a:t>
            </a:r>
            <a:r>
              <a:rPr lang="en-US" sz="2400" dirty="0" err="1" smtClean="0"/>
              <a:t>lsm</a:t>
            </a:r>
            <a:r>
              <a:rPr lang="en-US" sz="2400" dirty="0" smtClean="0"/>
              <a:t> </a:t>
            </a:r>
            <a:r>
              <a:rPr lang="en-US" sz="2400" dirty="0" err="1" smtClean="0"/>
              <a:t>lis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Great Lakes sea ice mask (--</a:t>
            </a:r>
            <a:r>
              <a:rPr lang="en-US" sz="2400" dirty="0" err="1" smtClean="0"/>
              <a:t>sfc</a:t>
            </a:r>
            <a:r>
              <a:rPr lang="en-US" sz="2400" dirty="0" smtClean="0"/>
              <a:t> </a:t>
            </a:r>
            <a:r>
              <a:rPr lang="en-US" sz="2400" dirty="0" err="1" smtClean="0"/>
              <a:t>icegl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Experimental output fields (Dembek – ARW core)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Max output interval base reflectivity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Max output interval 10-m wind speed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Max output interval updraft </a:t>
            </a:r>
            <a:r>
              <a:rPr lang="en-US" sz="2400" dirty="0" err="1" smtClean="0"/>
              <a:t>helicity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Max output interval updraft/downdraft speed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Forecast lightning threats* (currently NSSL/WRF only)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301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0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301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505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06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506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51" name="Title 15"/>
          <p:cNvSpPr>
            <a:spLocks noGrp="1"/>
          </p:cNvSpPr>
          <p:nvPr>
            <p:ph type="title" idx="4294967295"/>
          </p:nvPr>
        </p:nvSpPr>
        <p:spPr>
          <a:xfrm>
            <a:off x="138113" y="76200"/>
            <a:ext cx="8851900" cy="838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Evaluating Cloud Microphysics Schemes in the WRF </a:t>
            </a:r>
            <a:r>
              <a:rPr lang="en-US" sz="2800" b="1" dirty="0" smtClean="0">
                <a:solidFill>
                  <a:srgbClr val="000000"/>
                </a:solidFill>
              </a:rPr>
              <a:t>Model</a:t>
            </a:r>
            <a:endParaRPr lang="en-US" sz="2000" b="1" i="1" dirty="0" smtClean="0"/>
          </a:p>
        </p:txBody>
      </p:sp>
      <p:sp>
        <p:nvSpPr>
          <p:cNvPr id="28" name="Content Placeholder 27"/>
          <p:cNvSpPr>
            <a:spLocks noGrp="1"/>
          </p:cNvSpPr>
          <p:nvPr>
            <p:ph idx="4294967295"/>
          </p:nvPr>
        </p:nvSpPr>
        <p:spPr>
          <a:xfrm>
            <a:off x="39688" y="1027113"/>
            <a:ext cx="5141912" cy="5211762"/>
          </a:xfrm>
        </p:spPr>
        <p:txBody>
          <a:bodyPr>
            <a:normAutofit/>
          </a:bodyPr>
          <a:lstStyle/>
          <a:p>
            <a:pPr marL="288925" indent="-234950">
              <a:buFont typeface="Arial" pitchFamily="34" charset="0"/>
              <a:buNone/>
            </a:pPr>
            <a:r>
              <a:rPr lang="en-US" sz="1800" b="1" u="sng" dirty="0" smtClean="0"/>
              <a:t>Problem Statement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High resolution forecast models employ various microphysics schemes with diverse assumptions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These assumptions require validation, to ensure that resulting QPF and cloud prediction is physically correct</a:t>
            </a:r>
          </a:p>
          <a:p>
            <a:pPr marL="288925" indent="-234950">
              <a:buFont typeface="Arial" pitchFamily="34" charset="0"/>
              <a:buNone/>
            </a:pPr>
            <a:r>
              <a:rPr lang="en-US" sz="1800" b="1" u="sng" dirty="0" smtClean="0"/>
              <a:t>Objectives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Evaluate the performance of assumptions within the NASA Goddard single-moment microphysics scheme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Identify opportunities for improvements, and determine means for implementing changes</a:t>
            </a:r>
          </a:p>
          <a:p>
            <a:pPr marL="288925" indent="-234950">
              <a:buFont typeface="Arial" pitchFamily="34" charset="0"/>
              <a:buNone/>
            </a:pPr>
            <a:r>
              <a:rPr lang="en-US" sz="1800" b="1" u="sng" dirty="0" smtClean="0"/>
              <a:t>Assumptions Evaluated / Suggested Changes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Spherical shape assumption for crystals is not supported by observations</a:t>
            </a:r>
          </a:p>
          <a:p>
            <a:pPr marL="806450" lvl="2" indent="-125413">
              <a:spcBef>
                <a:spcPct val="0"/>
              </a:spcBef>
              <a:buFont typeface="Symbol" pitchFamily="18" charset="2"/>
              <a:buChar char="-"/>
            </a:pPr>
            <a:r>
              <a:rPr lang="en-US" sz="1400" dirty="0" smtClean="0"/>
              <a:t>Move to non-spherical mass-diameter relationships</a:t>
            </a:r>
          </a:p>
          <a:p>
            <a:pPr marL="806450" lvl="2" indent="-125413">
              <a:spcBef>
                <a:spcPct val="0"/>
              </a:spcBef>
              <a:buFont typeface="Symbol" pitchFamily="18" charset="2"/>
              <a:buChar char="-"/>
            </a:pPr>
            <a:r>
              <a:rPr lang="en-US" sz="1400" dirty="0" smtClean="0"/>
              <a:t>Allows for variable density of snowfall</a:t>
            </a:r>
          </a:p>
          <a:p>
            <a:pPr marL="288925" indent="-234950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dirty="0" smtClean="0"/>
              <a:t>Use of a fixed distribution intercept lacks vertical variability</a:t>
            </a:r>
          </a:p>
          <a:p>
            <a:pPr marL="806450" lvl="2" indent="-125413">
              <a:spcBef>
                <a:spcPct val="0"/>
              </a:spcBef>
              <a:buFont typeface="Symbol" pitchFamily="18" charset="2"/>
              <a:buChar char="-"/>
            </a:pPr>
            <a:r>
              <a:rPr lang="en-US" sz="1400" dirty="0" smtClean="0"/>
              <a:t>Allow for temperature dependence to improve the representation of naturally occurring size distributions</a:t>
            </a:r>
            <a:endParaRPr lang="en-US" sz="2000" dirty="0" smtClean="0"/>
          </a:p>
        </p:txBody>
      </p:sp>
      <p:grpSp>
        <p:nvGrpSpPr>
          <p:cNvPr id="45068" name="Group 31"/>
          <p:cNvGrpSpPr>
            <a:grpSpLocks/>
          </p:cNvGrpSpPr>
          <p:nvPr/>
        </p:nvGrpSpPr>
        <p:grpSpPr bwMode="auto">
          <a:xfrm>
            <a:off x="5080000" y="1066800"/>
            <a:ext cx="3941763" cy="4881563"/>
            <a:chOff x="4867274" y="1066800"/>
            <a:chExt cx="3941184" cy="4881265"/>
          </a:xfrm>
        </p:grpSpPr>
        <p:grpSp>
          <p:nvGrpSpPr>
            <p:cNvPr id="45069" name="Group 25"/>
            <p:cNvGrpSpPr>
              <a:grpSpLocks/>
            </p:cNvGrpSpPr>
            <p:nvPr/>
          </p:nvGrpSpPr>
          <p:grpSpPr bwMode="auto">
            <a:xfrm>
              <a:off x="4876800" y="3852730"/>
              <a:ext cx="3931658" cy="1493572"/>
              <a:chOff x="4895241" y="4002087"/>
              <a:chExt cx="3931658" cy="1493572"/>
            </a:xfrm>
          </p:grpSpPr>
          <p:pic>
            <p:nvPicPr>
              <p:cNvPr id="4507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26298" y="4038600"/>
                <a:ext cx="1400601" cy="1426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71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95241" y="4002087"/>
                <a:ext cx="1420813" cy="1493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72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65410" y="4002087"/>
                <a:ext cx="1445065" cy="1493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9675" y="1066800"/>
              <a:ext cx="2433638" cy="2335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74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38379" y="1100984"/>
              <a:ext cx="1522413" cy="687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75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69000" y="2706688"/>
              <a:ext cx="1371600" cy="950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76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7675" y="2013108"/>
              <a:ext cx="1233487" cy="16270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5077" name="TextBox 23"/>
            <p:cNvSpPr txBox="1">
              <a:spLocks noChangeArrowheads="1"/>
            </p:cNvSpPr>
            <p:nvPr/>
          </p:nvSpPr>
          <p:spPr bwMode="auto">
            <a:xfrm>
              <a:off x="5056558" y="1104900"/>
              <a:ext cx="1774825" cy="215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WRF + NASA Goddard Scheme</a:t>
              </a:r>
            </a:p>
          </p:txBody>
        </p:sp>
        <p:sp>
          <p:nvSpPr>
            <p:cNvPr id="45078" name="TextBox 24"/>
            <p:cNvSpPr txBox="1">
              <a:spLocks noChangeArrowheads="1"/>
            </p:cNvSpPr>
            <p:nvPr/>
          </p:nvSpPr>
          <p:spPr bwMode="auto">
            <a:xfrm>
              <a:off x="7600950" y="1752600"/>
              <a:ext cx="703263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CloudSat</a:t>
              </a:r>
            </a:p>
          </p:txBody>
        </p:sp>
        <p:sp>
          <p:nvSpPr>
            <p:cNvPr id="45079" name="TextBox 25"/>
            <p:cNvSpPr txBox="1">
              <a:spLocks noChangeArrowheads="1"/>
            </p:cNvSpPr>
            <p:nvPr/>
          </p:nvSpPr>
          <p:spPr bwMode="auto">
            <a:xfrm>
              <a:off x="7408864" y="3606667"/>
              <a:ext cx="1277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Aircraft Measurements</a:t>
              </a:r>
            </a:p>
          </p:txBody>
        </p:sp>
        <p:sp>
          <p:nvSpPr>
            <p:cNvPr id="45080" name="TextBox 26"/>
            <p:cNvSpPr txBox="1">
              <a:spLocks noChangeArrowheads="1"/>
            </p:cNvSpPr>
            <p:nvPr/>
          </p:nvSpPr>
          <p:spPr bwMode="auto">
            <a:xfrm>
              <a:off x="5943600" y="3629024"/>
              <a:ext cx="14652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King City C-Band Radar</a:t>
              </a:r>
            </a:p>
          </p:txBody>
        </p:sp>
        <p:sp>
          <p:nvSpPr>
            <p:cNvPr id="45081" name="TextBox 27"/>
            <p:cNvSpPr txBox="1">
              <a:spLocks noChangeArrowheads="1"/>
            </p:cNvSpPr>
            <p:nvPr/>
          </p:nvSpPr>
          <p:spPr bwMode="auto">
            <a:xfrm>
              <a:off x="5019674" y="5246449"/>
              <a:ext cx="36671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Snow Crystal Size Distributions and Bulk Density vs. Assumptions</a:t>
              </a:r>
            </a:p>
          </p:txBody>
        </p:sp>
        <p:sp>
          <p:nvSpPr>
            <p:cNvPr id="45082" name="TextBox 28"/>
            <p:cNvSpPr txBox="1">
              <a:spLocks noChangeArrowheads="1"/>
            </p:cNvSpPr>
            <p:nvPr/>
          </p:nvSpPr>
          <p:spPr bwMode="auto">
            <a:xfrm>
              <a:off x="4910984" y="5486400"/>
              <a:ext cx="382709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Evaluating the snow crystal assumptions currently made within the NASA Goddard scheme.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7274" y="3884441"/>
              <a:ext cx="161901" cy="161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6135" y="3893965"/>
              <a:ext cx="161901" cy="161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02170" y="2743098"/>
              <a:ext cx="92061" cy="92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086" name="TextBox 32"/>
          <p:cNvSpPr txBox="1">
            <a:spLocks noChangeArrowheads="1"/>
          </p:cNvSpPr>
          <p:nvPr/>
        </p:nvSpPr>
        <p:spPr bwMode="auto">
          <a:xfrm>
            <a:off x="5962650" y="478155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400">
                <a:latin typeface="Calibri" pitchFamily="34" charset="0"/>
              </a:rPr>
              <a:t>λ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5087" name="TextBox 33"/>
          <p:cNvSpPr txBox="1">
            <a:spLocks noChangeArrowheads="1"/>
          </p:cNvSpPr>
          <p:nvPr/>
        </p:nvSpPr>
        <p:spPr bwMode="auto">
          <a:xfrm>
            <a:off x="7146925" y="4783138"/>
            <a:ext cx="49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latin typeface="Calibri" pitchFamily="34" charset="0"/>
              </a:rPr>
              <a:t>N</a:t>
            </a:r>
            <a:r>
              <a:rPr lang="en-US" sz="1400" baseline="-25000">
                <a:latin typeface="Calibri" pitchFamily="34" charset="0"/>
              </a:rPr>
              <a:t>os</a:t>
            </a:r>
          </a:p>
        </p:txBody>
      </p:sp>
      <p:sp>
        <p:nvSpPr>
          <p:cNvPr id="45088" name="TextBox 34"/>
          <p:cNvSpPr txBox="1">
            <a:spLocks noChangeArrowheads="1"/>
          </p:cNvSpPr>
          <p:nvPr/>
        </p:nvSpPr>
        <p:spPr bwMode="auto">
          <a:xfrm>
            <a:off x="8493125" y="4765675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400">
                <a:latin typeface="Calibri" pitchFamily="34" charset="0"/>
              </a:rPr>
              <a:t>ρ</a:t>
            </a:r>
            <a:r>
              <a:rPr lang="en-US" sz="1400" baseline="-25000"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712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2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712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" name="Title 15"/>
          <p:cNvSpPr txBox="1">
            <a:spLocks/>
          </p:cNvSpPr>
          <p:nvPr/>
        </p:nvSpPr>
        <p:spPr>
          <a:xfrm>
            <a:off x="138113" y="76200"/>
            <a:ext cx="88519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Exploring New Microphysics Schemes in the WRF Model</a:t>
            </a:r>
            <a:endParaRPr lang="en-US" sz="2000" b="1" i="1">
              <a:latin typeface="Calibri" pitchFamily="34" charset="0"/>
            </a:endParaRPr>
          </a:p>
        </p:txBody>
      </p:sp>
      <p:pic>
        <p:nvPicPr>
          <p:cNvPr id="47107" name="Picture 6" descr="sbulin_qs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6613" y="685800"/>
            <a:ext cx="44211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27"/>
          <p:cNvGrpSpPr>
            <a:grpSpLocks/>
          </p:cNvGrpSpPr>
          <p:nvPr/>
        </p:nvGrpSpPr>
        <p:grpSpPr bwMode="auto">
          <a:xfrm>
            <a:off x="3048000" y="2849563"/>
            <a:ext cx="6027738" cy="3017837"/>
            <a:chOff x="3048000" y="3708162"/>
            <a:chExt cx="6027632" cy="3018526"/>
          </a:xfrm>
        </p:grpSpPr>
        <p:pic>
          <p:nvPicPr>
            <p:cNvPr id="47109" name="Picture 3" descr="stoelinga_qssect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51432" y="3708162"/>
              <a:ext cx="3124200" cy="157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TextBox 4"/>
            <p:cNvSpPr txBox="1">
              <a:spLocks noChangeArrowheads="1"/>
            </p:cNvSpPr>
            <p:nvPr/>
          </p:nvSpPr>
          <p:spPr bwMode="auto">
            <a:xfrm>
              <a:off x="6293067" y="4787878"/>
              <a:ext cx="1555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SECTOR PLATES</a:t>
              </a:r>
            </a:p>
          </p:txBody>
        </p:sp>
        <p:grpSp>
          <p:nvGrpSpPr>
            <p:cNvPr id="47111" name="Group 25"/>
            <p:cNvGrpSpPr>
              <a:grpSpLocks/>
            </p:cNvGrpSpPr>
            <p:nvPr/>
          </p:nvGrpSpPr>
          <p:grpSpPr bwMode="auto">
            <a:xfrm>
              <a:off x="3048000" y="3713181"/>
              <a:ext cx="3124200" cy="1570726"/>
              <a:chOff x="3048000" y="1550107"/>
              <a:chExt cx="3124200" cy="1570726"/>
            </a:xfrm>
          </p:grpSpPr>
          <p:pic>
            <p:nvPicPr>
              <p:cNvPr id="47112" name="Picture 17" descr="stoelinga_qssect.eps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48000" y="1550107"/>
                <a:ext cx="3124200" cy="1570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3" name="TextBox 18"/>
              <p:cNvSpPr txBox="1">
                <a:spLocks noChangeArrowheads="1"/>
              </p:cNvSpPr>
              <p:nvPr/>
            </p:nvSpPr>
            <p:spPr bwMode="auto">
              <a:xfrm>
                <a:off x="3389635" y="2629823"/>
                <a:ext cx="11061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DENDRITES</a:t>
                </a:r>
              </a:p>
            </p:txBody>
          </p:sp>
        </p:grpSp>
        <p:grpSp>
          <p:nvGrpSpPr>
            <p:cNvPr id="47114" name="Group 24"/>
            <p:cNvGrpSpPr>
              <a:grpSpLocks/>
            </p:cNvGrpSpPr>
            <p:nvPr/>
          </p:nvGrpSpPr>
          <p:grpSpPr bwMode="auto">
            <a:xfrm>
              <a:off x="3048000" y="5155962"/>
              <a:ext cx="3124200" cy="1570726"/>
              <a:chOff x="3048000" y="3048000"/>
              <a:chExt cx="3124200" cy="1570726"/>
            </a:xfrm>
          </p:grpSpPr>
          <p:pic>
            <p:nvPicPr>
              <p:cNvPr id="47115" name="Picture 20" descr="stoelinga_qssect.eps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48000" y="3048000"/>
                <a:ext cx="3124200" cy="1570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6" name="TextBox 21"/>
              <p:cNvSpPr txBox="1">
                <a:spLocks noChangeArrowheads="1"/>
              </p:cNvSpPr>
              <p:nvPr/>
            </p:nvSpPr>
            <p:spPr bwMode="auto">
              <a:xfrm>
                <a:off x="3389635" y="4127716"/>
                <a:ext cx="11061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“COLD TYPE”</a:t>
                </a:r>
              </a:p>
            </p:txBody>
          </p:sp>
        </p:grpSp>
        <p:pic>
          <p:nvPicPr>
            <p:cNvPr id="47117" name="Picture 25" descr="stoelinga_qssect.eps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51434" y="5143420"/>
              <a:ext cx="3124198" cy="157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8" name="TextBox 4"/>
            <p:cNvSpPr txBox="1">
              <a:spLocks noChangeArrowheads="1"/>
            </p:cNvSpPr>
            <p:nvPr/>
          </p:nvSpPr>
          <p:spPr bwMode="auto">
            <a:xfrm>
              <a:off x="6291206" y="6250329"/>
              <a:ext cx="2471694" cy="274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TOTAL SNOW CONTENT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2400" y="1295400"/>
            <a:ext cx="4267200" cy="158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4950" indent="-234950">
              <a:buFont typeface="Arial" pitchFamily="34" charset="0"/>
              <a:buNone/>
            </a:pPr>
            <a:r>
              <a:rPr lang="en-US" b="1" u="sng">
                <a:latin typeface="Calibri" pitchFamily="34" charset="0"/>
              </a:rPr>
              <a:t>Problem Statement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</a:rPr>
              <a:t>QPF is sensitive to ice processes, related to properties of crystals and graupel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</a:rPr>
              <a:t>New schemes use non-spherical crystal shapes and improved representation of riming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</a:rPr>
              <a:t>SPoRT can evaluate by leveraging NASA data</a:t>
            </a:r>
            <a:endParaRPr lang="en-US">
              <a:latin typeface="Calibri" pitchFamily="34" charset="0"/>
            </a:endParaRPr>
          </a:p>
        </p:txBody>
      </p:sp>
      <p:sp>
        <p:nvSpPr>
          <p:cNvPr id="47120" name="TextBox 31"/>
          <p:cNvSpPr txBox="1">
            <a:spLocks noChangeArrowheads="1"/>
          </p:cNvSpPr>
          <p:nvPr/>
        </p:nvSpPr>
        <p:spPr bwMode="auto">
          <a:xfrm>
            <a:off x="152400" y="3124200"/>
            <a:ext cx="31242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Calibri" pitchFamily="34" charset="0"/>
              </a:rPr>
              <a:t>Top</a:t>
            </a:r>
          </a:p>
          <a:p>
            <a:r>
              <a:rPr lang="en-US" sz="1600">
                <a:latin typeface="Calibri" pitchFamily="34" charset="0"/>
              </a:rPr>
              <a:t>SUNY Stony Brook scheme where snow properties are locally modified by riming where cloud water is present</a:t>
            </a: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 b="1" u="sng">
                <a:latin typeface="Calibri" pitchFamily="34" charset="0"/>
              </a:rPr>
              <a:t>Bottom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University of Washington scheme that predicts 7 crystal habits (3 shown) that contribute to snow,  with separate effects for riming</a:t>
            </a:r>
          </a:p>
        </p:txBody>
      </p:sp>
      <p:sp>
        <p:nvSpPr>
          <p:cNvPr id="47121" name="TextBox 32"/>
          <p:cNvSpPr txBox="1">
            <a:spLocks noChangeArrowheads="1"/>
          </p:cNvSpPr>
          <p:nvPr/>
        </p:nvSpPr>
        <p:spPr bwMode="auto">
          <a:xfrm>
            <a:off x="3276600" y="5791200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latin typeface="Calibri" pitchFamily="34" charset="0"/>
              </a:rPr>
              <a:t>Each figure is from a 60 minute WRF simulation of an idealized 2D squall line.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Key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SST Impact Studies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WRF Environmental Modeling System (EMS)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Gulf of Mexico/Atlantic regions/Great Lakes (new)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Land Surface Modeling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Improved model initializations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Land surface fields for diagnostic purposes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Experimental WRF output fields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Contributions to WRF EMS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Evaluating Cloud Microphysics Schemes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5364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36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smtClean="0"/>
              <a:t>SST Impact Studies</a:t>
            </a:r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8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066800"/>
            <a:ext cx="2362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Content Placeholder 16"/>
          <p:cNvSpPr>
            <a:spLocks/>
          </p:cNvSpPr>
          <p:nvPr/>
        </p:nvSpPr>
        <p:spPr bwMode="auto">
          <a:xfrm>
            <a:off x="152400" y="10668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Miami, FL multi-month model sensitivity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4-km WRF-NMM model within EMS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RTG vs. MODIS initialization; Feb</a:t>
            </a:r>
            <a:r>
              <a:rPr lang="en-US" sz="2400">
                <a:latin typeface="Calibri" pitchFamily="34" charset="0"/>
                <a:sym typeface="Symbol" pitchFamily="18" charset="2"/>
              </a:rPr>
              <a:t></a:t>
            </a:r>
            <a:r>
              <a:rPr lang="en-US" sz="2400">
                <a:latin typeface="Calibri" pitchFamily="34" charset="0"/>
              </a:rPr>
              <a:t>Aug 2007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Case studies and point verification statistics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Enhanced SPoRT SST composite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Additional real-time impact case studies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SPoRT partners currently using MODIS SSTs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in WRF 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NSSL/WRF multi-month parallel runs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May to Aug 2009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>
                <a:latin typeface="Calibri" pitchFamily="34" charset="0"/>
              </a:rPr>
              <a:t>Verification using NCAR/MET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530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3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530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/>
          </p:cNvSpPr>
          <p:nvPr/>
        </p:nvSpPr>
        <p:spPr bwMode="auto">
          <a:xfrm>
            <a:off x="152400" y="26988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Miami, FL Case Study: 24 March 2007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(NE Flow Surge Case)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5309" name="Group 33"/>
          <p:cNvGrpSpPr>
            <a:grpSpLocks/>
          </p:cNvGrpSpPr>
          <p:nvPr/>
        </p:nvGrpSpPr>
        <p:grpSpPr bwMode="auto">
          <a:xfrm>
            <a:off x="1600200" y="1017588"/>
            <a:ext cx="5715000" cy="5156200"/>
            <a:chOff x="1357489" y="990600"/>
            <a:chExt cx="5881511" cy="5183497"/>
          </a:xfrm>
        </p:grpSpPr>
        <p:sp>
          <p:nvSpPr>
            <p:cNvPr id="55310" name="TextBox 15"/>
            <p:cNvSpPr txBox="1">
              <a:spLocks noChangeArrowheads="1"/>
            </p:cNvSpPr>
            <p:nvPr/>
          </p:nvSpPr>
          <p:spPr bwMode="auto">
            <a:xfrm>
              <a:off x="1371600" y="5527766"/>
              <a:ext cx="5867400" cy="6463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MODIS – Control Sea Surface Temperature [</a:t>
              </a:r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°</a:t>
              </a:r>
              <a:r>
                <a:rPr lang="en-US">
                  <a:solidFill>
                    <a:schemeClr val="bg1"/>
                  </a:solidFill>
                </a:rPr>
                <a:t>C]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24 Mar 2007 0900 UTC Simulation</a:t>
              </a:r>
            </a:p>
          </p:txBody>
        </p:sp>
        <p:pic>
          <p:nvPicPr>
            <p:cNvPr id="55311" name="Picture 16" descr="plotsstdif_07032409_00.gif"/>
            <p:cNvPicPr>
              <a:picLocks noChangeAspect="1"/>
            </p:cNvPicPr>
            <p:nvPr/>
          </p:nvPicPr>
          <p:blipFill>
            <a:blip r:embed="rId5" cstate="print"/>
            <a:srcRect r="1755" b="5263"/>
            <a:stretch>
              <a:fillRect/>
            </a:stretch>
          </p:blipFill>
          <p:spPr bwMode="auto">
            <a:xfrm>
              <a:off x="1357489" y="990600"/>
              <a:ext cx="5881511" cy="453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5853290" y="1641566"/>
              <a:ext cx="533400" cy="914400"/>
            </a:xfrm>
            <a:prstGeom prst="rect">
              <a:avLst/>
            </a:prstGeom>
            <a:solidFill>
              <a:schemeClr val="tx1">
                <a:lumMod val="75000"/>
                <a:alpha val="52000"/>
              </a:schemeClr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777090" y="3317966"/>
              <a:ext cx="609600" cy="2057400"/>
            </a:xfrm>
            <a:prstGeom prst="rect">
              <a:avLst/>
            </a:prstGeom>
            <a:solidFill>
              <a:schemeClr val="tx1">
                <a:lumMod val="75000"/>
                <a:alpha val="52000"/>
              </a:schemeClr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8441" y="2632785"/>
              <a:ext cx="2241509" cy="922433"/>
            </a:xfrm>
            <a:prstGeom prst="rect">
              <a:avLst/>
            </a:prstGeom>
            <a:solidFill>
              <a:schemeClr val="tx1">
                <a:lumMod val="75000"/>
                <a:alpha val="83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Enhanced cold to warm SST gradient (in easterly flow)</a:t>
              </a:r>
            </a:p>
          </p:txBody>
        </p:sp>
        <p:cxnSp>
          <p:nvCxnSpPr>
            <p:cNvPr id="26" name="Straight Arrow Connector 25"/>
            <p:cNvCxnSpPr>
              <a:stCxn id="25" idx="3"/>
              <a:endCxn id="0" idx="1"/>
            </p:cNvCxnSpPr>
            <p:nvPr/>
          </p:nvCxnSpPr>
          <p:spPr>
            <a:xfrm flipV="1">
              <a:off x="4709950" y="2098158"/>
              <a:ext cx="1143627" cy="995844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4709950" y="3094002"/>
              <a:ext cx="1066841" cy="1214483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3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6336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7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3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633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466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" name="Title 15"/>
          <p:cNvSpPr>
            <a:spLocks/>
          </p:cNvSpPr>
          <p:nvPr/>
        </p:nvSpPr>
        <p:spPr bwMode="auto">
          <a:xfrm>
            <a:off x="152400" y="26988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Miami, FL Case Study: 24 March 2007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(14-h Forecast Divergence Impact)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6344" name="Content Placeholder 16"/>
          <p:cNvSpPr>
            <a:spLocks/>
          </p:cNvSpPr>
          <p:nvPr/>
        </p:nvSpPr>
        <p:spPr bwMode="auto">
          <a:xfrm>
            <a:off x="76200" y="1524000"/>
            <a:ext cx="3024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Under easterly flow, near-surface winds cross from cooler to warmer SSTs in the MODIS run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Winds accelerate and result in enhanced surface divergence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Consistent with LaCasse et al. 2008 findings</a:t>
            </a:r>
          </a:p>
        </p:txBody>
      </p:sp>
      <p:pic>
        <p:nvPicPr>
          <p:cNvPr id="563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0388" y="1143000"/>
            <a:ext cx="5976937" cy="478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492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49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0482" name="Title 15"/>
          <p:cNvSpPr>
            <a:spLocks noGrp="1"/>
          </p:cNvSpPr>
          <p:nvPr>
            <p:ph type="title"/>
          </p:nvPr>
        </p:nvSpPr>
        <p:spPr>
          <a:xfrm>
            <a:off x="331788" y="76200"/>
            <a:ext cx="8458200" cy="838200"/>
          </a:xfrm>
        </p:spPr>
        <p:txBody>
          <a:bodyPr anchorCtr="1"/>
          <a:lstStyle/>
          <a:p>
            <a:r>
              <a:rPr lang="en-US" sz="4000" b="1" smtClean="0"/>
              <a:t>Enhanced SPoRT SST Composite</a:t>
            </a:r>
            <a:endParaRPr lang="en-US" sz="2400" b="1" i="1" smtClean="0"/>
          </a:p>
        </p:txBody>
      </p: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4419600" y="971550"/>
            <a:ext cx="4619625" cy="4972050"/>
            <a:chOff x="2640" y="624"/>
            <a:chExt cx="2910" cy="3132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b="6976"/>
            <a:stretch>
              <a:fillRect/>
            </a:stretch>
          </p:blipFill>
          <p:spPr bwMode="auto">
            <a:xfrm>
              <a:off x="2640" y="624"/>
              <a:ext cx="291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888" y="720"/>
              <a:ext cx="768" cy="43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2568" y="1032"/>
              <a:ext cx="1632" cy="100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152" y="1224"/>
              <a:ext cx="1632" cy="624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1" y="2352"/>
              <a:ext cx="237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42"/>
            <p:cNvSpPr txBox="1">
              <a:spLocks noChangeArrowheads="1"/>
            </p:cNvSpPr>
            <p:nvPr/>
          </p:nvSpPr>
          <p:spPr bwMode="auto">
            <a:xfrm>
              <a:off x="4032" y="2640"/>
              <a:ext cx="1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NOAA/GLERL Ice Mask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4272" y="2784"/>
              <a:ext cx="288" cy="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4224" y="3072"/>
              <a:ext cx="624" cy="4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00" name="Content Placeholder 16"/>
          <p:cNvSpPr>
            <a:spLocks/>
          </p:cNvSpPr>
          <p:nvPr/>
        </p:nvSpPr>
        <p:spPr bwMode="auto">
          <a:xfrm>
            <a:off x="228600" y="8382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Multi-sensor technique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Calibri" pitchFamily="34" charset="0"/>
              </a:rPr>
              <a:t>MODIS + AMSR-E + OSTIA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Calibri" pitchFamily="34" charset="0"/>
              </a:rPr>
              <a:t>Reduced latency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Calibri" pitchFamily="34" charset="0"/>
              </a:rPr>
              <a:t>Reduced SST errors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Full-resolution, 1-km spacing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Special analysis over Great Lakes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Default option in WRF EMS v3.1 </a:t>
            </a:r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7" cstate="print"/>
          <a:srcRect b="49622"/>
          <a:stretch>
            <a:fillRect/>
          </a:stretch>
        </p:blipFill>
        <p:spPr bwMode="auto">
          <a:xfrm>
            <a:off x="436392" y="3352800"/>
            <a:ext cx="3907008" cy="27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b="1" smtClean="0"/>
              <a:t>Land Surface Modeling with 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NASA Land Information System (LIS)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Overview of LIS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LIS output to initialize WRF model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Precip</a:t>
            </a:r>
            <a:r>
              <a:rPr lang="en-US" sz="2800" dirty="0" smtClean="0"/>
              <a:t> Verification Study over SE U.S.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LIS land surface initialization vs. </a:t>
            </a:r>
            <a:br>
              <a:rPr lang="en-US" sz="2400" dirty="0" smtClean="0"/>
            </a:br>
            <a:r>
              <a:rPr lang="en-US" sz="2400" dirty="0" smtClean="0"/>
              <a:t>interpolated NAM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Application of non-standard </a:t>
            </a:r>
            <a:br>
              <a:rPr lang="en-US" sz="2400" dirty="0" smtClean="0"/>
            </a:br>
            <a:r>
              <a:rPr lang="en-US" sz="2400" dirty="0" smtClean="0"/>
              <a:t>verification methods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Real-time LIS/Noah at SPoRT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Output to initialize WRF EMS runs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Diagnostics for NWS BHM CI study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150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5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962150"/>
            <a:ext cx="2895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2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9430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31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43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943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466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/>
          </p:cNvSpPr>
          <p:nvPr/>
        </p:nvSpPr>
        <p:spPr bwMode="auto">
          <a:xfrm>
            <a:off x="457200" y="2222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High-Level Overview of LIS</a:t>
            </a:r>
          </a:p>
        </p:txBody>
      </p:sp>
      <p:grpSp>
        <p:nvGrpSpPr>
          <p:cNvPr id="59438" name="Group 3"/>
          <p:cNvGrpSpPr>
            <a:grpSpLocks/>
          </p:cNvGrpSpPr>
          <p:nvPr/>
        </p:nvGrpSpPr>
        <p:grpSpPr bwMode="auto">
          <a:xfrm>
            <a:off x="5105400" y="5029200"/>
            <a:ext cx="1981200" cy="990600"/>
            <a:chOff x="3948" y="1812"/>
            <a:chExt cx="724" cy="360"/>
          </a:xfrm>
        </p:grpSpPr>
        <p:sp>
          <p:nvSpPr>
            <p:cNvPr id="59439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9440" name="Text Box 5"/>
            <p:cNvSpPr txBox="1">
              <a:spLocks noChangeArrowheads="1"/>
            </p:cNvSpPr>
            <p:nvPr/>
          </p:nvSpPr>
          <p:spPr bwMode="auto">
            <a:xfrm>
              <a:off x="3954" y="1897"/>
              <a:ext cx="718" cy="2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bIns="0" anchor="b" anchorCtr="1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LSM First Guess / </a:t>
              </a:r>
              <a:br>
                <a:rPr lang="en-US">
                  <a:latin typeface="Times New Roman" pitchFamily="18" charset="0"/>
                </a:rPr>
              </a:br>
              <a:r>
                <a:rPr lang="en-US">
                  <a:latin typeface="Times New Roman" pitchFamily="18" charset="0"/>
                </a:rPr>
                <a:t>Initial Conditions</a:t>
              </a:r>
            </a:p>
          </p:txBody>
        </p:sp>
      </p:grpSp>
      <p:sp>
        <p:nvSpPr>
          <p:cNvPr id="59441" name="AutoShape 6"/>
          <p:cNvSpPr>
            <a:spLocks noChangeArrowheads="1"/>
          </p:cNvSpPr>
          <p:nvPr/>
        </p:nvSpPr>
        <p:spPr bwMode="auto">
          <a:xfrm>
            <a:off x="5410200" y="2874963"/>
            <a:ext cx="914400" cy="479425"/>
          </a:xfrm>
          <a:prstGeom prst="leftRightArrow">
            <a:avLst>
              <a:gd name="adj1" fmla="val 50000"/>
              <a:gd name="adj2" fmla="val 4450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2" name="AutoShape 7"/>
          <p:cNvSpPr>
            <a:spLocks noChangeArrowheads="1"/>
          </p:cNvSpPr>
          <p:nvPr/>
        </p:nvSpPr>
        <p:spPr bwMode="auto">
          <a:xfrm rot="9000000">
            <a:off x="5014913" y="4502150"/>
            <a:ext cx="457200" cy="484188"/>
          </a:xfrm>
          <a:prstGeom prst="downArrow">
            <a:avLst>
              <a:gd name="adj1" fmla="val 50000"/>
              <a:gd name="adj2" fmla="val 42650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9443" name="Rectangle 8"/>
          <p:cNvSpPr>
            <a:spLocks noChangeArrowheads="1"/>
          </p:cNvSpPr>
          <p:nvPr/>
        </p:nvSpPr>
        <p:spPr bwMode="auto">
          <a:xfrm>
            <a:off x="6324600" y="1754188"/>
            <a:ext cx="835025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WRF</a:t>
            </a:r>
          </a:p>
        </p:txBody>
      </p:sp>
      <p:graphicFrame>
        <p:nvGraphicFramePr>
          <p:cNvPr id="59444" name="Object 7"/>
          <p:cNvGraphicFramePr>
            <a:graphicFrameLocks noChangeAspect="1"/>
          </p:cNvGraphicFramePr>
          <p:nvPr/>
        </p:nvGraphicFramePr>
        <p:xfrm>
          <a:off x="3167063" y="1296988"/>
          <a:ext cx="2209800" cy="2130425"/>
        </p:xfrm>
        <a:graphic>
          <a:graphicData uri="http://schemas.openxmlformats.org/presentationml/2006/ole">
            <p:oleObj spid="_x0000_s59444" name="Drawing" r:id="rId6" imgW="8198280" imgH="6625440" progId="">
              <p:embed/>
            </p:oleObj>
          </a:graphicData>
        </a:graphic>
      </p:graphicFrame>
      <p:sp>
        <p:nvSpPr>
          <p:cNvPr id="59445" name="Rectangle 10"/>
          <p:cNvSpPr>
            <a:spLocks noChangeArrowheads="1"/>
          </p:cNvSpPr>
          <p:nvPr/>
        </p:nvSpPr>
        <p:spPr bwMode="auto">
          <a:xfrm>
            <a:off x="3167063" y="3448050"/>
            <a:ext cx="2209800" cy="10048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Land Surface Models </a:t>
            </a:r>
            <a:br>
              <a:rPr lang="en-US" sz="1600">
                <a:latin typeface="Times New Roman" pitchFamily="18" charset="0"/>
              </a:rPr>
            </a:br>
            <a:r>
              <a:rPr lang="en-US" sz="1600">
                <a:latin typeface="Times New Roman" pitchFamily="18" charset="0"/>
              </a:rPr>
              <a:t>(LSMs) </a:t>
            </a:r>
            <a:br>
              <a:rPr lang="en-US" sz="1600">
                <a:latin typeface="Times New Roman" pitchFamily="18" charset="0"/>
              </a:rPr>
            </a:br>
            <a:r>
              <a:rPr lang="en-US" sz="1600">
                <a:latin typeface="Times New Roman" pitchFamily="18" charset="0"/>
              </a:rPr>
              <a:t>Noah,VIC, SIB, SHEELS</a:t>
            </a:r>
          </a:p>
        </p:txBody>
      </p:sp>
      <p:sp>
        <p:nvSpPr>
          <p:cNvPr id="59446" name="AutoShape 11"/>
          <p:cNvSpPr>
            <a:spLocks noChangeArrowheads="1"/>
          </p:cNvSpPr>
          <p:nvPr/>
        </p:nvSpPr>
        <p:spPr bwMode="auto">
          <a:xfrm rot="-5400000">
            <a:off x="2505075" y="18208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47" name="AutoShape 12"/>
          <p:cNvSpPr>
            <a:spLocks noChangeArrowheads="1"/>
          </p:cNvSpPr>
          <p:nvPr/>
        </p:nvSpPr>
        <p:spPr bwMode="auto">
          <a:xfrm rot="-5400000">
            <a:off x="2505075" y="27352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48" name="Rectangle 13"/>
          <p:cNvSpPr>
            <a:spLocks noChangeArrowheads="1"/>
          </p:cNvSpPr>
          <p:nvPr/>
        </p:nvSpPr>
        <p:spPr bwMode="auto">
          <a:xfrm>
            <a:off x="6096000" y="914400"/>
            <a:ext cx="2209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Coupled or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Forecast Mode</a:t>
            </a:r>
          </a:p>
        </p:txBody>
      </p:sp>
      <p:sp>
        <p:nvSpPr>
          <p:cNvPr id="59449" name="Rectangle 14"/>
          <p:cNvSpPr>
            <a:spLocks noChangeArrowheads="1"/>
          </p:cNvSpPr>
          <p:nvPr/>
        </p:nvSpPr>
        <p:spPr bwMode="auto">
          <a:xfrm>
            <a:off x="457200" y="914400"/>
            <a:ext cx="2209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Uncoupled or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Analysis Mode</a:t>
            </a:r>
          </a:p>
        </p:txBody>
      </p:sp>
      <p:sp>
        <p:nvSpPr>
          <p:cNvPr id="59450" name="Rectangle 15"/>
          <p:cNvSpPr>
            <a:spLocks noChangeArrowheads="1"/>
          </p:cNvSpPr>
          <p:nvPr/>
        </p:nvSpPr>
        <p:spPr bwMode="auto">
          <a:xfrm>
            <a:off x="228600" y="2592388"/>
            <a:ext cx="2057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Global, Regional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Forecasts and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(Re-) Analyses</a:t>
            </a:r>
          </a:p>
        </p:txBody>
      </p:sp>
      <p:sp>
        <p:nvSpPr>
          <p:cNvPr id="59451" name="AutoShape 16"/>
          <p:cNvSpPr>
            <a:spLocks noChangeArrowheads="1"/>
          </p:cNvSpPr>
          <p:nvPr/>
        </p:nvSpPr>
        <p:spPr bwMode="auto">
          <a:xfrm rot="-5400000">
            <a:off x="2524125" y="36496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52" name="Rectangle 17"/>
          <p:cNvSpPr>
            <a:spLocks noChangeArrowheads="1"/>
          </p:cNvSpPr>
          <p:nvPr/>
        </p:nvSpPr>
        <p:spPr bwMode="auto">
          <a:xfrm>
            <a:off x="228600" y="1754188"/>
            <a:ext cx="2057400" cy="700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Station Data</a:t>
            </a:r>
          </a:p>
        </p:txBody>
      </p:sp>
      <p:sp>
        <p:nvSpPr>
          <p:cNvPr id="59453" name="Rectangle 18"/>
          <p:cNvSpPr>
            <a:spLocks noChangeArrowheads="1"/>
          </p:cNvSpPr>
          <p:nvPr/>
        </p:nvSpPr>
        <p:spPr bwMode="auto">
          <a:xfrm>
            <a:off x="228600" y="3735388"/>
            <a:ext cx="2057400" cy="700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Satellite Products</a:t>
            </a:r>
          </a:p>
        </p:txBody>
      </p:sp>
      <p:sp>
        <p:nvSpPr>
          <p:cNvPr id="59454" name="Rectangle 19"/>
          <p:cNvSpPr>
            <a:spLocks noChangeArrowheads="1"/>
          </p:cNvSpPr>
          <p:nvPr/>
        </p:nvSpPr>
        <p:spPr bwMode="auto">
          <a:xfrm>
            <a:off x="5486400" y="2924175"/>
            <a:ext cx="782638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ESMF</a:t>
            </a:r>
          </a:p>
        </p:txBody>
      </p:sp>
      <p:graphicFrame>
        <p:nvGraphicFramePr>
          <p:cNvPr id="59455" name="Object 8"/>
          <p:cNvGraphicFramePr>
            <a:graphicFrameLocks/>
          </p:cNvGraphicFramePr>
          <p:nvPr/>
        </p:nvGraphicFramePr>
        <p:xfrm>
          <a:off x="7162800" y="1754188"/>
          <a:ext cx="1828800" cy="1371600"/>
        </p:xfrm>
        <a:graphic>
          <a:graphicData uri="http://schemas.openxmlformats.org/presentationml/2006/ole">
            <p:oleObj spid="_x0000_s59455" name="Bitmap Image" r:id="rId7" imgW="3610479" imgH="3104762" progId="PBrush">
              <p:embed/>
            </p:oleObj>
          </a:graphicData>
        </a:graphic>
      </p:graphicFrame>
      <p:pic>
        <p:nvPicPr>
          <p:cNvPr id="59456" name="Picture 22" descr="raind01"/>
          <p:cNvPicPr>
            <a:picLocks noChangeArrowheads="1"/>
          </p:cNvPicPr>
          <p:nvPr/>
        </p:nvPicPr>
        <p:blipFill>
          <a:blip r:embed="rId8" cstate="print"/>
          <a:srcRect l="12056" t="17426" r="12129" b="14594"/>
          <a:stretch>
            <a:fillRect/>
          </a:stretch>
        </p:blipFill>
        <p:spPr bwMode="auto">
          <a:xfrm>
            <a:off x="7185025" y="3108325"/>
            <a:ext cx="1782763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59457" name="Group 3"/>
          <p:cNvGrpSpPr>
            <a:grpSpLocks/>
          </p:cNvGrpSpPr>
          <p:nvPr/>
        </p:nvGrpSpPr>
        <p:grpSpPr bwMode="auto">
          <a:xfrm>
            <a:off x="1612900" y="5024438"/>
            <a:ext cx="1973263" cy="1027112"/>
            <a:chOff x="3948" y="1812"/>
            <a:chExt cx="721" cy="360"/>
          </a:xfrm>
        </p:grpSpPr>
        <p:sp>
          <p:nvSpPr>
            <p:cNvPr id="59458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9459" name="Text Box 5"/>
            <p:cNvSpPr txBox="1">
              <a:spLocks noChangeArrowheads="1"/>
            </p:cNvSpPr>
            <p:nvPr/>
          </p:nvSpPr>
          <p:spPr bwMode="auto">
            <a:xfrm>
              <a:off x="3951" y="1918"/>
              <a:ext cx="718" cy="2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bIns="0" anchor="b" anchorCtr="1">
              <a:spAutoFit/>
            </a:bodyPr>
            <a:lstStyle/>
            <a:p>
              <a:pPr algn="ctr" eaLnBrk="0" hangingPunct="0"/>
              <a:r>
                <a:rPr lang="en-US">
                  <a:latin typeface="Times New Roman" pitchFamily="18" charset="0"/>
                </a:rPr>
                <a:t>Data Assimilation</a:t>
              </a:r>
            </a:p>
            <a:p>
              <a:pPr algn="ctr" eaLnBrk="0" hangingPunct="0"/>
              <a:r>
                <a:rPr lang="en-US">
                  <a:latin typeface="Times New Roman" pitchFamily="18" charset="0"/>
                </a:rPr>
                <a:t> (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v, LST, snow)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9460" name="AutoShape 7"/>
          <p:cNvSpPr>
            <a:spLocks noChangeArrowheads="1"/>
          </p:cNvSpPr>
          <p:nvPr/>
        </p:nvSpPr>
        <p:spPr bwMode="auto">
          <a:xfrm rot="-1812374">
            <a:off x="1539875" y="4506913"/>
            <a:ext cx="457200" cy="536575"/>
          </a:xfrm>
          <a:prstGeom prst="downArrow">
            <a:avLst>
              <a:gd name="adj1" fmla="val 50000"/>
              <a:gd name="adj2" fmla="val 42625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61" name="AutoShape 20"/>
          <p:cNvSpPr>
            <a:spLocks noChangeArrowheads="1"/>
          </p:cNvSpPr>
          <p:nvPr/>
        </p:nvSpPr>
        <p:spPr bwMode="auto">
          <a:xfrm rot="-8417040">
            <a:off x="3284538" y="4465638"/>
            <a:ext cx="457200" cy="558800"/>
          </a:xfrm>
          <a:prstGeom prst="downArrow">
            <a:avLst>
              <a:gd name="adj1" fmla="val 50000"/>
              <a:gd name="adj2" fmla="val 4269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5"/>
          <p:cNvSpPr>
            <a:spLocks/>
          </p:cNvSpPr>
          <p:nvPr/>
        </p:nvSpPr>
        <p:spPr bwMode="auto">
          <a:xfrm>
            <a:off x="152400" y="4572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 Jun 2008 Comparison</a:t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0-10 cm soil moisture		Sensible heat flux</a:t>
            </a:r>
          </a:p>
        </p:txBody>
      </p:sp>
      <p:pic>
        <p:nvPicPr>
          <p:cNvPr id="60422" name="Picture 12" descr="fxsh_2008061003_ani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1022</Words>
  <Application>Microsoft Office PowerPoint</Application>
  <PresentationFormat>On-screen Show (4:3)</PresentationFormat>
  <Paragraphs>219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Arial</vt:lpstr>
      <vt:lpstr>Symbol</vt:lpstr>
      <vt:lpstr>Segoe</vt:lpstr>
      <vt:lpstr>Times New Roman</vt:lpstr>
      <vt:lpstr>Wingdings</vt:lpstr>
      <vt:lpstr>Office Theme</vt:lpstr>
      <vt:lpstr>Drawing</vt:lpstr>
      <vt:lpstr>Bitmap Image</vt:lpstr>
      <vt:lpstr>Slide 1</vt:lpstr>
      <vt:lpstr>Key Focus Areas</vt:lpstr>
      <vt:lpstr>SST Impact Studies</vt:lpstr>
      <vt:lpstr>Slide 4</vt:lpstr>
      <vt:lpstr>Slide 5</vt:lpstr>
      <vt:lpstr>Enhanced SPoRT SST Composite</vt:lpstr>
      <vt:lpstr>Land Surface Modeling with LIS</vt:lpstr>
      <vt:lpstr>Slide 8</vt:lpstr>
      <vt:lpstr>Slide 9</vt:lpstr>
      <vt:lpstr>Slide 10</vt:lpstr>
      <vt:lpstr>Slide 11</vt:lpstr>
      <vt:lpstr>Improved Initial 2-m Temp in WRF EMS (NMM) using SPoRT SSTs and Land Surface fields</vt:lpstr>
      <vt:lpstr>Improved Initial 2-m Temp in WRF EMS (NMM) using SPoRT SSTs and Land Surface fields</vt:lpstr>
      <vt:lpstr>Improved Initial 2-m Temp in WRF EMS (NMM) using SPoRT SSTs and Land Surface fields</vt:lpstr>
      <vt:lpstr>Slide 15</vt:lpstr>
      <vt:lpstr>Slide 16</vt:lpstr>
      <vt:lpstr>Contributions to the WRF EMS v3.1</vt:lpstr>
      <vt:lpstr>Evaluating Cloud Microphysics Schemes in the WRF Model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jlcase</cp:lastModifiedBy>
  <cp:revision>72</cp:revision>
  <dcterms:created xsi:type="dcterms:W3CDTF">2010-02-25T18:33:52Z</dcterms:created>
  <dcterms:modified xsi:type="dcterms:W3CDTF">2010-03-03T15:55:29Z</dcterms:modified>
</cp:coreProperties>
</file>