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3" r:id="rId4"/>
    <p:sldId id="264" r:id="rId5"/>
    <p:sldId id="262" r:id="rId6"/>
    <p:sldId id="266" r:id="rId7"/>
    <p:sldId id="267" r:id="rId8"/>
    <p:sldId id="268" r:id="rId9"/>
    <p:sldId id="269" r:id="rId10"/>
    <p:sldId id="270" r:id="rId11"/>
    <p:sldId id="271" r:id="rId12"/>
    <p:sldId id="257" r:id="rId13"/>
    <p:sldId id="272" r:id="rId14"/>
    <p:sldId id="274" r:id="rId15"/>
    <p:sldId id="273"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65" d="100"/>
          <a:sy n="65" d="100"/>
        </p:scale>
        <p:origin x="-11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D97B68-7F71-4B69-B829-F46564C50AD6}" type="datetimeFigureOut">
              <a:rPr lang="en-US" smtClean="0"/>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183AC-FB9A-4676-ADF4-D9B794CB5D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894185"/>
            <a:fld id="{7EE5562A-E3CD-4314-8B79-7BE69B802A4F}" type="slidenum">
              <a:rPr lang="en-US" smtClean="0"/>
              <a:pPr defTabSz="894185"/>
              <a:t>3</a:t>
            </a:fld>
            <a:endParaRPr lang="en-US" dirty="0" smtClean="0"/>
          </a:p>
        </p:txBody>
      </p:sp>
      <p:sp>
        <p:nvSpPr>
          <p:cNvPr id="80899" name="Rectangle 2"/>
          <p:cNvSpPr>
            <a:spLocks noGrp="1" noRot="1" noChangeAspect="1" noChangeArrowheads="1" noTextEdit="1"/>
          </p:cNvSpPr>
          <p:nvPr>
            <p:ph type="sldImg"/>
          </p:nvPr>
        </p:nvSpPr>
        <p:spPr>
          <a:ln cap="flat"/>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894185"/>
            <a:fld id="{8C3D5786-2C4C-4D20-8D25-46184CA9BC9C}" type="slidenum">
              <a:rPr lang="en-US" smtClean="0"/>
              <a:pPr defTabSz="894185"/>
              <a:t>4</a:t>
            </a:fld>
            <a:endParaRPr lang="en-US" dirty="0" smtClean="0"/>
          </a:p>
        </p:txBody>
      </p:sp>
      <p:sp>
        <p:nvSpPr>
          <p:cNvPr id="92163" name="Rectangle 2"/>
          <p:cNvSpPr>
            <a:spLocks noGrp="1" noRot="1" noChangeAspect="1" noChangeArrowheads="1" noTextEdit="1"/>
          </p:cNvSpPr>
          <p:nvPr>
            <p:ph type="sldImg"/>
          </p:nvPr>
        </p:nvSpPr>
        <p:spPr>
          <a:ln cap="flat"/>
        </p:spPr>
      </p:sp>
      <p:sp>
        <p:nvSpPr>
          <p:cNvPr id="92164" name="Rectangle 3"/>
          <p:cNvSpPr>
            <a:spLocks noGrp="1" noChangeArrowheads="1"/>
          </p:cNvSpPr>
          <p:nvPr>
            <p:ph type="body" idx="1"/>
          </p:nvPr>
        </p:nvSpPr>
        <p:spPr>
          <a:noFill/>
          <a:ln/>
        </p:spPr>
        <p:txBody>
          <a:bodyPr lIns="90490" rIns="90490"/>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324CD-8488-455E-B1F9-456B3FA4ED10}" type="slidenum">
              <a:rPr lang="en-US"/>
              <a:pPr/>
              <a:t>5</a:t>
            </a:fld>
            <a:endParaRPr lang="en-US"/>
          </a:p>
        </p:txBody>
      </p:sp>
      <p:sp>
        <p:nvSpPr>
          <p:cNvPr id="91138"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91139" name="Rectangle 3"/>
          <p:cNvSpPr>
            <a:spLocks noGrp="1" noChangeArrowheads="1"/>
          </p:cNvSpPr>
          <p:nvPr>
            <p:ph type="body" idx="1"/>
          </p:nvPr>
        </p:nvSpPr>
        <p:spPr>
          <a:xfrm>
            <a:off x="941388" y="4341813"/>
            <a:ext cx="4975225" cy="4116387"/>
          </a:xfrm>
          <a:ln/>
        </p:spPr>
        <p:txBody>
          <a:bodyPr lIns="90565" tIns="45283" rIns="90565" bIns="45283"/>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6F4A0-5EBF-483B-B7D2-1214BD0775ED}"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6F4A0-5EBF-483B-B7D2-1214BD0775ED}"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6F4A0-5EBF-483B-B7D2-1214BD0775ED}"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6F4A0-5EBF-483B-B7D2-1214BD0775ED}"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6F4A0-5EBF-483B-B7D2-1214BD0775ED}" type="datetimeFigureOut">
              <a:rPr lang="en-US" smtClean="0"/>
              <a:pPr/>
              <a:t>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6F4A0-5EBF-483B-B7D2-1214BD0775ED}"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6F4A0-5EBF-483B-B7D2-1214BD0775ED}" type="datetimeFigureOut">
              <a:rPr lang="en-US" smtClean="0"/>
              <a:pPr/>
              <a:t>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6F4A0-5EBF-483B-B7D2-1214BD0775ED}" type="datetimeFigureOut">
              <a:rPr lang="en-US" smtClean="0"/>
              <a:pPr/>
              <a:t>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6F4A0-5EBF-483B-B7D2-1214BD0775ED}" type="datetimeFigureOut">
              <a:rPr lang="en-US" smtClean="0"/>
              <a:pPr/>
              <a:t>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6F4A0-5EBF-483B-B7D2-1214BD0775ED}"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6F4A0-5EBF-483B-B7D2-1214BD0775ED}" type="datetimeFigureOut">
              <a:rPr lang="en-US" smtClean="0"/>
              <a:pPr/>
              <a:t>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C1B4-A558-4239-88E2-4E25DE742D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6F4A0-5EBF-483B-B7D2-1214BD0775ED}" type="datetimeFigureOut">
              <a:rPr lang="en-US" smtClean="0"/>
              <a:pPr/>
              <a:t>3/1/2010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C1B4-A558-4239-88E2-4E25DE742D0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fontScale="90000"/>
          </a:bodyPr>
          <a:lstStyle/>
          <a:p>
            <a:r>
              <a:rPr lang="en-US" b="1" dirty="0" smtClean="0">
                <a:solidFill>
                  <a:srgbClr val="FFFF00"/>
                </a:solidFill>
                <a:latin typeface="Arial" pitchFamily="34" charset="0"/>
                <a:cs typeface="Arial" pitchFamily="34" charset="0"/>
              </a:rPr>
              <a:t>Use of </a:t>
            </a:r>
            <a:r>
              <a:rPr lang="en-US" b="1" dirty="0" err="1" smtClean="0">
                <a:solidFill>
                  <a:srgbClr val="FFFF00"/>
                </a:solidFill>
                <a:latin typeface="Arial" pitchFamily="34" charset="0"/>
                <a:cs typeface="Arial" pitchFamily="34" charset="0"/>
              </a:rPr>
              <a:t>MODIS</a:t>
            </a:r>
            <a:r>
              <a:rPr lang="en-US" b="1" dirty="0" smtClean="0">
                <a:solidFill>
                  <a:srgbClr val="FFFF00"/>
                </a:solidFill>
                <a:latin typeface="Arial" pitchFamily="34" charset="0"/>
                <a:cs typeface="Arial" pitchFamily="34" charset="0"/>
              </a:rPr>
              <a:t> SST for Space Shuttle Operations Support</a:t>
            </a:r>
            <a:endParaRPr lang="en-US" b="1"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1143000" y="3886200"/>
            <a:ext cx="6629400" cy="1752600"/>
          </a:xfrm>
        </p:spPr>
        <p:txBody>
          <a:bodyPr>
            <a:normAutofit fontScale="92500" lnSpcReduction="20000"/>
          </a:bodyPr>
          <a:lstStyle/>
          <a:p>
            <a:r>
              <a:rPr lang="en-US" sz="2400" b="1" dirty="0" smtClean="0">
                <a:latin typeface="Arial" pitchFamily="34" charset="0"/>
                <a:cs typeface="Arial" pitchFamily="34" charset="0"/>
              </a:rPr>
              <a:t>March 3, 2010</a:t>
            </a:r>
          </a:p>
          <a:p>
            <a:r>
              <a:rPr lang="en-US" sz="2400" b="1" dirty="0" err="1" smtClean="0">
                <a:latin typeface="Arial" pitchFamily="34" charset="0"/>
                <a:cs typeface="Arial" pitchFamily="34" charset="0"/>
              </a:rPr>
              <a:t>SPoRT</a:t>
            </a:r>
            <a:r>
              <a:rPr lang="en-US" sz="2400" b="1" dirty="0" smtClean="0">
                <a:latin typeface="Arial" pitchFamily="34" charset="0"/>
                <a:cs typeface="Arial" pitchFamily="34" charset="0"/>
              </a:rPr>
              <a:t> Collaborative Partners Workshop</a:t>
            </a:r>
          </a:p>
          <a:p>
            <a:r>
              <a:rPr lang="en-US" sz="2400" b="1" dirty="0" smtClean="0">
                <a:latin typeface="Arial" pitchFamily="34" charset="0"/>
                <a:cs typeface="Arial" pitchFamily="34" charset="0"/>
              </a:rPr>
              <a:t>Brian Hoeth – Lead Forecaster</a:t>
            </a:r>
          </a:p>
          <a:p>
            <a:r>
              <a:rPr lang="en-US" sz="2400" b="1" dirty="0" smtClean="0">
                <a:latin typeface="Arial" pitchFamily="34" charset="0"/>
                <a:cs typeface="Arial" pitchFamily="34" charset="0"/>
              </a:rPr>
              <a:t>NWS Spaceflight Meteorology Group</a:t>
            </a:r>
          </a:p>
          <a:p>
            <a:r>
              <a:rPr lang="en-US" sz="2400" b="1" dirty="0" smtClean="0">
                <a:latin typeface="Arial" pitchFamily="34" charset="0"/>
                <a:cs typeface="Arial" pitchFamily="34" charset="0"/>
              </a:rPr>
              <a:t>Johnson Space Center, Houston, TX</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Arial" pitchFamily="34" charset="0"/>
                <a:cs typeface="Arial" pitchFamily="34" charset="0"/>
              </a:rPr>
              <a:t>Stratocumulus/SST example</a:t>
            </a:r>
            <a:endParaRPr lang="en-US" b="1" dirty="0">
              <a:solidFill>
                <a:srgbClr val="FFFF00"/>
              </a:solidFill>
              <a:latin typeface="Arial" pitchFamily="34" charset="0"/>
              <a:cs typeface="Arial" pitchFamily="34" charset="0"/>
            </a:endParaRPr>
          </a:p>
        </p:txBody>
      </p:sp>
      <p:pic>
        <p:nvPicPr>
          <p:cNvPr id="4" name="Picture 3" descr="sts130sst8feb.PNG"/>
          <p:cNvPicPr>
            <a:picLocks noChangeAspect="1"/>
          </p:cNvPicPr>
          <p:nvPr/>
        </p:nvPicPr>
        <p:blipFill>
          <a:blip r:embed="rId2" cstate="print"/>
          <a:srcRect l="20734" t="7778" b="3333"/>
          <a:stretch>
            <a:fillRect/>
          </a:stretch>
        </p:blipFill>
        <p:spPr>
          <a:xfrm>
            <a:off x="1752600" y="990600"/>
            <a:ext cx="5908698" cy="56299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Arial" pitchFamily="34" charset="0"/>
                <a:cs typeface="Arial" pitchFamily="34" charset="0"/>
              </a:rPr>
              <a:t>Stratocumulus/SST example</a:t>
            </a:r>
            <a:endParaRPr lang="en-US" b="1" dirty="0">
              <a:solidFill>
                <a:srgbClr val="FFFF00"/>
              </a:solidFill>
              <a:latin typeface="Arial" pitchFamily="34" charset="0"/>
              <a:cs typeface="Arial" pitchFamily="34" charset="0"/>
            </a:endParaRPr>
          </a:p>
        </p:txBody>
      </p:sp>
      <p:pic>
        <p:nvPicPr>
          <p:cNvPr id="4" name="Picture 3" descr="sts130irsst8feb.PNG"/>
          <p:cNvPicPr>
            <a:picLocks noChangeAspect="1"/>
          </p:cNvPicPr>
          <p:nvPr/>
        </p:nvPicPr>
        <p:blipFill>
          <a:blip r:embed="rId2" cstate="print"/>
          <a:srcRect l="20734" t="7778" b="3333"/>
          <a:stretch>
            <a:fillRect/>
          </a:stretch>
        </p:blipFill>
        <p:spPr>
          <a:xfrm>
            <a:off x="1752600" y="990600"/>
            <a:ext cx="5908698" cy="562991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153400" cy="954107"/>
          </a:xfrm>
          <a:prstGeom prst="rect">
            <a:avLst/>
          </a:prstGeom>
          <a:noFill/>
        </p:spPr>
        <p:txBody>
          <a:bodyPr wrap="square" rtlCol="0">
            <a:spAutoFit/>
          </a:bodyPr>
          <a:lstStyle/>
          <a:p>
            <a:pPr algn="ctr"/>
            <a:r>
              <a:rPr lang="en-US" sz="2800" b="1" dirty="0" smtClean="0">
                <a:solidFill>
                  <a:srgbClr val="FFFF00"/>
                </a:solidFill>
                <a:latin typeface="Arial" pitchFamily="34" charset="0"/>
                <a:cs typeface="Arial" pitchFamily="34" charset="0"/>
              </a:rPr>
              <a:t>Audio Clip – 8 Feb 2010 Shuttle Launch</a:t>
            </a:r>
          </a:p>
          <a:p>
            <a:pPr algn="ctr"/>
            <a:r>
              <a:rPr lang="en-US" sz="2800" b="1" dirty="0" smtClean="0">
                <a:solidFill>
                  <a:srgbClr val="FFFF00"/>
                </a:solidFill>
                <a:latin typeface="Arial" pitchFamily="34" charset="0"/>
                <a:cs typeface="Arial" pitchFamily="34" charset="0"/>
              </a:rPr>
              <a:t>SMG Weather Briefing to NASA Flight Director</a:t>
            </a:r>
          </a:p>
        </p:txBody>
      </p:sp>
      <p:sp>
        <p:nvSpPr>
          <p:cNvPr id="4" name="TextBox 3"/>
          <p:cNvSpPr txBox="1"/>
          <p:nvPr/>
        </p:nvSpPr>
        <p:spPr>
          <a:xfrm>
            <a:off x="609600" y="4419600"/>
            <a:ext cx="7924800" cy="923330"/>
          </a:xfrm>
          <a:prstGeom prst="rect">
            <a:avLst/>
          </a:prstGeom>
          <a:noFill/>
        </p:spPr>
        <p:txBody>
          <a:bodyPr wrap="square" rtlCol="0">
            <a:spAutoFit/>
          </a:bodyPr>
          <a:lstStyle/>
          <a:p>
            <a:r>
              <a:rPr lang="en-US" b="1" dirty="0" smtClean="0">
                <a:solidFill>
                  <a:srgbClr val="FFFF00"/>
                </a:solidFill>
                <a:latin typeface="Arial" pitchFamily="34" charset="0"/>
                <a:cs typeface="Arial" pitchFamily="34" charset="0"/>
              </a:rPr>
              <a:t>Example of associating offshore stratocumulus clouds to </a:t>
            </a:r>
            <a:r>
              <a:rPr lang="en-US" b="1" dirty="0" err="1" smtClean="0">
                <a:solidFill>
                  <a:srgbClr val="FFFF00"/>
                </a:solidFill>
                <a:latin typeface="Arial" pitchFamily="34" charset="0"/>
                <a:cs typeface="Arial" pitchFamily="34" charset="0"/>
              </a:rPr>
              <a:t>MODIS</a:t>
            </a:r>
            <a:r>
              <a:rPr lang="en-US" b="1" dirty="0" smtClean="0">
                <a:solidFill>
                  <a:srgbClr val="FFFF00"/>
                </a:solidFill>
                <a:latin typeface="Arial" pitchFamily="34" charset="0"/>
                <a:cs typeface="Arial" pitchFamily="34" charset="0"/>
              </a:rPr>
              <a:t> SSTs</a:t>
            </a:r>
          </a:p>
          <a:p>
            <a:pPr lvl="1">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Flight Director prompts forecaster for SST data</a:t>
            </a:r>
          </a:p>
          <a:p>
            <a:pPr lvl="1">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Forecaster fades the combined satellite and SST data in and out</a:t>
            </a:r>
            <a:endParaRPr lang="en-US" b="1" dirty="0">
              <a:latin typeface="Arial" pitchFamily="34" charset="0"/>
              <a:cs typeface="Arial" pitchFamily="34" charset="0"/>
            </a:endParaRPr>
          </a:p>
        </p:txBody>
      </p:sp>
      <p:pic>
        <p:nvPicPr>
          <p:cNvPr id="5" name="CD Audio 4">
            <a:hlinkClick r:id="" action="ppaction://media"/>
          </p:cNvPr>
          <p:cNvPicPr>
            <a:picLocks noRot="1" noChangeAspect="1"/>
          </p:cNvPicPr>
          <p:nvPr>
            <a:audioCd>
              <a:st track="1" time="1256"/>
              <a:end track="1" time="1430"/>
            </a:audioCd>
          </p:nvPr>
        </p:nvPicPr>
        <p:blipFill>
          <a:blip r:embed="rId2" cstate="print"/>
          <a:stretch>
            <a:fillRect/>
          </a:stretch>
        </p:blipFill>
        <p:spPr>
          <a:xfrm>
            <a:off x="3200400" y="1676400"/>
            <a:ext cx="2362200" cy="2362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vol="10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Arial" pitchFamily="34" charset="0"/>
                <a:cs typeface="Arial" pitchFamily="34" charset="0"/>
              </a:rPr>
              <a:t>So What Happened?</a:t>
            </a:r>
            <a:endParaRPr lang="en-US" b="1" dirty="0">
              <a:solidFill>
                <a:srgbClr val="FFFF00"/>
              </a:solidFill>
              <a:latin typeface="Arial" pitchFamily="34" charset="0"/>
              <a:cs typeface="Arial" pitchFamily="34" charset="0"/>
            </a:endParaRPr>
          </a:p>
        </p:txBody>
      </p:sp>
      <p:pic>
        <p:nvPicPr>
          <p:cNvPr id="3" name="Picture 2" descr="STS130IR39Feb8Nomap_60.gif"/>
          <p:cNvPicPr>
            <a:picLocks noChangeAspect="1"/>
          </p:cNvPicPr>
          <p:nvPr/>
        </p:nvPicPr>
        <p:blipFill>
          <a:blip r:embed="rId2" cstate="print"/>
          <a:stretch>
            <a:fillRect/>
          </a:stretch>
        </p:blipFill>
        <p:spPr>
          <a:xfrm>
            <a:off x="1981200" y="1219200"/>
            <a:ext cx="5419725" cy="5238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8600"/>
            <a:ext cx="9144000" cy="821531"/>
          </a:xfrm>
        </p:spPr>
        <p:txBody>
          <a:bodyPr>
            <a:noAutofit/>
          </a:bodyPr>
          <a:lstStyle/>
          <a:p>
            <a:r>
              <a:rPr lang="en-US" sz="2800" b="1" dirty="0" smtClean="0">
                <a:solidFill>
                  <a:srgbClr val="FFFF00"/>
                </a:solidFill>
                <a:latin typeface="Arial" pitchFamily="34" charset="0"/>
                <a:cs typeface="Arial" pitchFamily="34" charset="0"/>
              </a:rPr>
              <a:t>Launch-1 </a:t>
            </a:r>
            <a:r>
              <a:rPr lang="en-US" sz="2800" b="1" dirty="0">
                <a:solidFill>
                  <a:srgbClr val="FFFF00"/>
                </a:solidFill>
                <a:latin typeface="Arial" pitchFamily="34" charset="0"/>
                <a:cs typeface="Arial" pitchFamily="34" charset="0"/>
              </a:rPr>
              <a:t>Hour Infrared (3.9 Micron) Satellite Image</a:t>
            </a:r>
            <a:br>
              <a:rPr lang="en-US" sz="2800" b="1" dirty="0">
                <a:solidFill>
                  <a:srgbClr val="FFFF00"/>
                </a:solidFill>
                <a:latin typeface="Arial" pitchFamily="34" charset="0"/>
                <a:cs typeface="Arial" pitchFamily="34" charset="0"/>
              </a:rPr>
            </a:br>
            <a:r>
              <a:rPr lang="en-US" sz="2800" b="1" dirty="0">
                <a:solidFill>
                  <a:srgbClr val="FFFF00"/>
                </a:solidFill>
                <a:latin typeface="Arial" pitchFamily="34" charset="0"/>
                <a:cs typeface="Arial" pitchFamily="34" charset="0"/>
              </a:rPr>
              <a:t>0815 </a:t>
            </a:r>
            <a:r>
              <a:rPr lang="en-US" sz="2800" b="1" dirty="0" err="1">
                <a:solidFill>
                  <a:srgbClr val="FFFF00"/>
                </a:solidFill>
                <a:latin typeface="Arial" pitchFamily="34" charset="0"/>
                <a:cs typeface="Arial" pitchFamily="34" charset="0"/>
              </a:rPr>
              <a:t>UTC</a:t>
            </a:r>
            <a:r>
              <a:rPr lang="en-US" sz="2800" b="1" dirty="0">
                <a:solidFill>
                  <a:srgbClr val="FFFF00"/>
                </a:solidFill>
                <a:latin typeface="Arial" pitchFamily="34" charset="0"/>
                <a:cs typeface="Arial" pitchFamily="34" charset="0"/>
              </a:rPr>
              <a:t> on 02/08/10</a:t>
            </a:r>
          </a:p>
        </p:txBody>
      </p:sp>
      <p:sp>
        <p:nvSpPr>
          <p:cNvPr id="5124" name="TextBox 13"/>
          <p:cNvSpPr txBox="1">
            <a:spLocks noChangeArrowheads="1"/>
          </p:cNvSpPr>
          <p:nvPr/>
        </p:nvSpPr>
        <p:spPr bwMode="auto">
          <a:xfrm>
            <a:off x="178710" y="1297782"/>
            <a:ext cx="2847448" cy="1471584"/>
          </a:xfrm>
          <a:prstGeom prst="rect">
            <a:avLst/>
          </a:prstGeom>
          <a:noFill/>
          <a:ln w="9525">
            <a:noFill/>
            <a:miter lim="800000"/>
            <a:headEnd/>
            <a:tailEnd/>
          </a:ln>
        </p:spPr>
        <p:txBody>
          <a:bodyPr lIns="85752" tIns="42876" rIns="85752" bIns="42876">
            <a:spAutoFit/>
          </a:bodyPr>
          <a:lstStyle/>
          <a:p>
            <a:pPr>
              <a:buFontTx/>
              <a:buNone/>
            </a:pPr>
            <a:r>
              <a:rPr lang="en-US" b="1" dirty="0">
                <a:latin typeface="Arial" pitchFamily="34" charset="0"/>
                <a:cs typeface="Arial" pitchFamily="34" charset="0"/>
              </a:rPr>
              <a:t>~3,500 to </a:t>
            </a:r>
            <a:r>
              <a:rPr lang="en-US" b="1" dirty="0" smtClean="0">
                <a:latin typeface="Arial" pitchFamily="34" charset="0"/>
                <a:cs typeface="Arial" pitchFamily="34" charset="0"/>
              </a:rPr>
              <a:t>4,000 ft </a:t>
            </a:r>
            <a:r>
              <a:rPr lang="en-US" b="1" dirty="0">
                <a:latin typeface="Arial" pitchFamily="34" charset="0"/>
                <a:cs typeface="Arial" pitchFamily="34" charset="0"/>
              </a:rPr>
              <a:t>ceiling</a:t>
            </a:r>
          </a:p>
          <a:p>
            <a:pPr>
              <a:buFontTx/>
              <a:buNone/>
            </a:pPr>
            <a:r>
              <a:rPr lang="en-US" b="1" dirty="0">
                <a:latin typeface="Arial" pitchFamily="34" charset="0"/>
                <a:cs typeface="Arial" pitchFamily="34" charset="0"/>
              </a:rPr>
              <a:t>moved through the </a:t>
            </a:r>
            <a:r>
              <a:rPr lang="en-US" b="1" dirty="0" smtClean="0">
                <a:latin typeface="Arial" pitchFamily="34" charset="0"/>
                <a:cs typeface="Arial" pitchFamily="34" charset="0"/>
              </a:rPr>
              <a:t>Shuttle Landing Facility </a:t>
            </a:r>
            <a:r>
              <a:rPr lang="en-US" b="1" dirty="0">
                <a:latin typeface="Arial" pitchFamily="34" charset="0"/>
                <a:cs typeface="Arial" pitchFamily="34" charset="0"/>
              </a:rPr>
              <a:t>(</a:t>
            </a:r>
            <a:r>
              <a:rPr lang="en-US" b="1" dirty="0" err="1">
                <a:latin typeface="Arial" pitchFamily="34" charset="0"/>
                <a:cs typeface="Arial" pitchFamily="34" charset="0"/>
              </a:rPr>
              <a:t>KTTS</a:t>
            </a:r>
            <a:r>
              <a:rPr lang="en-US" b="1" dirty="0">
                <a:latin typeface="Arial" pitchFamily="34" charset="0"/>
                <a:cs typeface="Arial" pitchFamily="34" charset="0"/>
              </a:rPr>
              <a:t>) and the Cape Balloon Facility (</a:t>
            </a:r>
            <a:r>
              <a:rPr lang="en-US" b="1" dirty="0" err="1">
                <a:latin typeface="Arial" pitchFamily="34" charset="0"/>
                <a:cs typeface="Arial" pitchFamily="34" charset="0"/>
              </a:rPr>
              <a:t>KXMR</a:t>
            </a:r>
            <a:r>
              <a:rPr lang="en-US" b="1" dirty="0">
                <a:latin typeface="Arial" pitchFamily="34" charset="0"/>
                <a:cs typeface="Arial" pitchFamily="34" charset="0"/>
              </a:rPr>
              <a:t>)</a:t>
            </a:r>
          </a:p>
        </p:txBody>
      </p:sp>
      <p:pic>
        <p:nvPicPr>
          <p:cNvPr id="5125" name="Picture 14" descr="STS130L-1hrIR39.png"/>
          <p:cNvPicPr>
            <a:picLocks noChangeAspect="1"/>
          </p:cNvPicPr>
          <p:nvPr/>
        </p:nvPicPr>
        <p:blipFill>
          <a:blip r:embed="rId2" cstate="print"/>
          <a:srcRect/>
          <a:stretch>
            <a:fillRect/>
          </a:stretch>
        </p:blipFill>
        <p:spPr bwMode="auto">
          <a:xfrm>
            <a:off x="3657600" y="1295400"/>
            <a:ext cx="5084302" cy="4914305"/>
          </a:xfrm>
          <a:prstGeom prst="rect">
            <a:avLst/>
          </a:prstGeom>
          <a:noFill/>
          <a:ln w="25400">
            <a:solidFill>
              <a:schemeClr val="bg1"/>
            </a:solidFill>
            <a:miter lim="800000"/>
            <a:headEnd/>
            <a:tailEnd/>
          </a:ln>
        </p:spPr>
      </p:pic>
      <p:cxnSp>
        <p:nvCxnSpPr>
          <p:cNvPr id="9" name="Straight Arrow Connector 8"/>
          <p:cNvCxnSpPr/>
          <p:nvPr/>
        </p:nvCxnSpPr>
        <p:spPr bwMode="auto">
          <a:xfrm>
            <a:off x="2971800" y="1752600"/>
            <a:ext cx="3116754" cy="1447800"/>
          </a:xfrm>
          <a:prstGeom prst="straightConnector1">
            <a:avLst/>
          </a:prstGeom>
          <a:noFill/>
          <a:ln w="25400" cap="flat" cmpd="sng" algn="ctr">
            <a:solidFill>
              <a:schemeClr val="tx1"/>
            </a:solidFill>
            <a:prstDash val="solid"/>
            <a:round/>
            <a:headEnd type="none" w="med" len="med"/>
            <a:tailEnd type="arrow"/>
          </a:ln>
          <a:effectLst>
            <a:outerShdw blurRad="50800" dist="50800" dir="5400000" sx="1000" sy="1000" algn="ctr" rotWithShape="0">
              <a:schemeClr val="tx1"/>
            </a:outerShdw>
          </a:effectLst>
        </p:spPr>
      </p:cxnSp>
      <p:sp>
        <p:nvSpPr>
          <p:cNvPr id="5127" name="TextBox 17"/>
          <p:cNvSpPr txBox="1">
            <a:spLocks noChangeArrowheads="1"/>
          </p:cNvSpPr>
          <p:nvPr/>
        </p:nvSpPr>
        <p:spPr bwMode="auto">
          <a:xfrm>
            <a:off x="6219112" y="3131344"/>
            <a:ext cx="750582" cy="271255"/>
          </a:xfrm>
          <a:prstGeom prst="rect">
            <a:avLst/>
          </a:prstGeom>
          <a:noFill/>
          <a:ln w="9525">
            <a:noFill/>
            <a:miter lim="800000"/>
            <a:headEnd/>
            <a:tailEnd/>
          </a:ln>
        </p:spPr>
        <p:txBody>
          <a:bodyPr lIns="85752" tIns="42876" rIns="85752" bIns="42876">
            <a:spAutoFit/>
          </a:bodyPr>
          <a:lstStyle/>
          <a:p>
            <a:pPr>
              <a:buFontTx/>
              <a:buNone/>
            </a:pPr>
            <a:r>
              <a:rPr lang="en-US" sz="1200" b="1" dirty="0" err="1">
                <a:solidFill>
                  <a:schemeClr val="bg1"/>
                </a:solidFill>
                <a:latin typeface="Arial" pitchFamily="34" charset="0"/>
                <a:cs typeface="Arial" pitchFamily="34" charset="0"/>
              </a:rPr>
              <a:t>KTTS</a:t>
            </a:r>
            <a:endParaRPr lang="en-US" sz="1200" b="1" dirty="0">
              <a:solidFill>
                <a:schemeClr val="bg1"/>
              </a:solidFill>
              <a:latin typeface="Arial" pitchFamily="34" charset="0"/>
              <a:cs typeface="Arial" pitchFamily="34" charset="0"/>
            </a:endParaRPr>
          </a:p>
        </p:txBody>
      </p:sp>
      <p:sp>
        <p:nvSpPr>
          <p:cNvPr id="5128" name="TextBox 18"/>
          <p:cNvSpPr txBox="1">
            <a:spLocks noChangeArrowheads="1"/>
          </p:cNvSpPr>
          <p:nvPr/>
        </p:nvSpPr>
        <p:spPr bwMode="auto">
          <a:xfrm>
            <a:off x="6400800" y="3352800"/>
            <a:ext cx="750582" cy="271255"/>
          </a:xfrm>
          <a:prstGeom prst="rect">
            <a:avLst/>
          </a:prstGeom>
          <a:noFill/>
          <a:ln w="9525">
            <a:noFill/>
            <a:miter lim="800000"/>
            <a:headEnd/>
            <a:tailEnd/>
          </a:ln>
        </p:spPr>
        <p:txBody>
          <a:bodyPr lIns="85752" tIns="42876" rIns="85752" bIns="42876">
            <a:spAutoFit/>
          </a:bodyPr>
          <a:lstStyle/>
          <a:p>
            <a:pPr>
              <a:buFontTx/>
              <a:buNone/>
            </a:pPr>
            <a:r>
              <a:rPr lang="en-US" sz="1200" b="1" dirty="0" err="1">
                <a:solidFill>
                  <a:schemeClr val="bg1"/>
                </a:solidFill>
                <a:latin typeface="Arial" pitchFamily="34" charset="0"/>
                <a:cs typeface="Arial" pitchFamily="34" charset="0"/>
              </a:rPr>
              <a:t>KXMR</a:t>
            </a:r>
            <a:endParaRPr lang="en-US" sz="1200" b="1" dirty="0">
              <a:solidFill>
                <a:schemeClr val="bg1"/>
              </a:solidFill>
              <a:latin typeface="Arial" pitchFamily="34" charset="0"/>
              <a:cs typeface="Arial" pitchFamily="34" charset="0"/>
            </a:endParaRPr>
          </a:p>
        </p:txBody>
      </p:sp>
      <p:graphicFrame>
        <p:nvGraphicFramePr>
          <p:cNvPr id="21" name="Table 20"/>
          <p:cNvGraphicFramePr>
            <a:graphicFrameLocks noGrp="1"/>
          </p:cNvGraphicFramePr>
          <p:nvPr/>
        </p:nvGraphicFramePr>
        <p:xfrm>
          <a:off x="152400" y="2971800"/>
          <a:ext cx="3170121" cy="3128967"/>
        </p:xfrm>
        <a:graphic>
          <a:graphicData uri="http://schemas.openxmlformats.org/drawingml/2006/table">
            <a:tbl>
              <a:tblPr firstRow="1" bandRow="1">
                <a:tableStyleId>{5C22544A-7EE6-4342-B048-85BDC9FD1C3A}</a:tableStyleId>
              </a:tblPr>
              <a:tblGrid>
                <a:gridCol w="1056707"/>
                <a:gridCol w="1056707"/>
                <a:gridCol w="1056707"/>
              </a:tblGrid>
              <a:tr h="347663">
                <a:tc>
                  <a:txBody>
                    <a:bodyPr/>
                    <a:lstStyle/>
                    <a:p>
                      <a:pPr algn="ctr"/>
                      <a:r>
                        <a:rPr lang="en-US" sz="1200" b="1" baseline="0" dirty="0" smtClean="0">
                          <a:solidFill>
                            <a:srgbClr val="FFFF00"/>
                          </a:solidFill>
                          <a:latin typeface="Arial" pitchFamily="34" charset="0"/>
                          <a:cs typeface="Arial" pitchFamily="34" charset="0"/>
                        </a:rPr>
                        <a:t>Time (</a:t>
                      </a:r>
                      <a:r>
                        <a:rPr lang="en-US" sz="1200" b="1" baseline="0" dirty="0" err="1" smtClean="0">
                          <a:solidFill>
                            <a:srgbClr val="FFFF00"/>
                          </a:solidFill>
                          <a:latin typeface="Arial" pitchFamily="34" charset="0"/>
                          <a:cs typeface="Arial" pitchFamily="34" charset="0"/>
                        </a:rPr>
                        <a:t>UTC</a:t>
                      </a:r>
                      <a:r>
                        <a:rPr lang="en-US" sz="1200" b="1" baseline="0" dirty="0" smtClean="0">
                          <a:solidFill>
                            <a:srgbClr val="FFFF00"/>
                          </a:solidFill>
                          <a:latin typeface="Arial" pitchFamily="34" charset="0"/>
                          <a:cs typeface="Arial" pitchFamily="34" charset="0"/>
                        </a:rPr>
                        <a:t>)</a:t>
                      </a:r>
                      <a:endParaRPr lang="en-US" sz="1200" b="1" baseline="0" dirty="0">
                        <a:solidFill>
                          <a:srgbClr val="FFFF00"/>
                        </a:solidFill>
                        <a:latin typeface="Arial" pitchFamily="34" charset="0"/>
                        <a:cs typeface="Arial" pitchFamily="34" charset="0"/>
                      </a:endParaRPr>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b="1" baseline="0" dirty="0" err="1" smtClean="0">
                          <a:solidFill>
                            <a:srgbClr val="FFFF00"/>
                          </a:solidFill>
                          <a:latin typeface="Arial" pitchFamily="34" charset="0"/>
                          <a:cs typeface="Arial" pitchFamily="34" charset="0"/>
                        </a:rPr>
                        <a:t>KTTS</a:t>
                      </a:r>
                      <a:endParaRPr lang="en-US" sz="1400" b="1" baseline="0" dirty="0">
                        <a:solidFill>
                          <a:srgbClr val="FFFF00"/>
                        </a:solidFill>
                        <a:latin typeface="Arial" pitchFamily="34" charset="0"/>
                        <a:cs typeface="Arial" pitchFamily="34" charset="0"/>
                      </a:endParaRPr>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baseline="0" dirty="0" err="1" smtClean="0">
                          <a:solidFill>
                            <a:srgbClr val="FFFF00"/>
                          </a:solidFill>
                          <a:latin typeface="Arial" pitchFamily="34" charset="0"/>
                          <a:cs typeface="Arial" pitchFamily="34" charset="0"/>
                        </a:rPr>
                        <a:t>KXMR</a:t>
                      </a:r>
                      <a:endParaRPr lang="en-US" sz="1400" dirty="0">
                        <a:solidFill>
                          <a:srgbClr val="FFFF00"/>
                        </a:solidFill>
                        <a:latin typeface="Arial" pitchFamily="34" charset="0"/>
                        <a:cs typeface="Arial" pitchFamily="34" charset="0"/>
                      </a:endParaRPr>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0755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BKN033</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BKN040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0810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SCT035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OVC039</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0825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SCT035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OVC039</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0840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SCT035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FEW040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0850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BKN035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err="1" smtClean="0"/>
                        <a:t>CLR</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0855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BKN035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FEW039</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0900</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SCT038</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err="1" smtClean="0"/>
                        <a:t>CLR</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47663">
                <a:tc>
                  <a:txBody>
                    <a:bodyPr/>
                    <a:lstStyle/>
                    <a:p>
                      <a:pPr algn="ctr"/>
                      <a:r>
                        <a:rPr lang="en-US" sz="1700" b="1" dirty="0" smtClean="0"/>
                        <a:t>0905</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smtClean="0"/>
                        <a:t>SCT039</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700" b="1" dirty="0" err="1" smtClean="0"/>
                        <a:t>CLR</a:t>
                      </a:r>
                      <a:endParaRPr lang="en-US" sz="1700" b="1" dirty="0"/>
                    </a:p>
                  </a:txBody>
                  <a:tcPr marL="85781" marR="85781" marT="42863" marB="42863">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Summary</a:t>
            </a:r>
            <a:endParaRPr lang="en-US" b="1" dirty="0">
              <a:solidFill>
                <a:srgbClr val="FFFF00"/>
              </a:solidFill>
              <a:latin typeface="Arial" pitchFamily="34" charset="0"/>
              <a:cs typeface="Arial" pitchFamily="34" charset="0"/>
            </a:endParaRPr>
          </a:p>
        </p:txBody>
      </p:sp>
      <p:sp>
        <p:nvSpPr>
          <p:cNvPr id="3" name="TextBox 2"/>
          <p:cNvSpPr txBox="1"/>
          <p:nvPr/>
        </p:nvSpPr>
        <p:spPr>
          <a:xfrm>
            <a:off x="228600" y="1447800"/>
            <a:ext cx="8915400" cy="4862870"/>
          </a:xfrm>
          <a:prstGeom prst="rect">
            <a:avLst/>
          </a:prstGeom>
          <a:noFill/>
        </p:spPr>
        <p:txBody>
          <a:bodyPr wrap="square" rtlCol="0">
            <a:spAutoFit/>
          </a:bodyPr>
          <a:lstStyle/>
          <a:p>
            <a:pPr lvl="1"/>
            <a:endParaRPr lang="en-US" dirty="0"/>
          </a:p>
          <a:p>
            <a:r>
              <a:rPr lang="en-US" sz="2400" b="1" dirty="0" smtClean="0">
                <a:solidFill>
                  <a:srgbClr val="FFFF00"/>
                </a:solidFill>
                <a:latin typeface="Arial" pitchFamily="34" charset="0"/>
                <a:cs typeface="Arial" pitchFamily="34" charset="0"/>
              </a:rPr>
              <a:t>Using the SST product, SMG has been able to associate certain weather phenomena w/ the “Gulf Stream”</a:t>
            </a:r>
          </a:p>
          <a:p>
            <a:pPr lvl="1">
              <a:buFont typeface="Arial" pitchFamily="34" charset="0"/>
              <a:buChar char="•"/>
            </a:pPr>
            <a:r>
              <a:rPr lang="en-US" b="1" dirty="0">
                <a:latin typeface="Arial" pitchFamily="34" charset="0"/>
                <a:cs typeface="Arial" pitchFamily="34" charset="0"/>
              </a:rPr>
              <a:t> </a:t>
            </a:r>
            <a:r>
              <a:rPr lang="en-US" sz="2000" b="1" dirty="0" smtClean="0">
                <a:latin typeface="Arial" pitchFamily="34" charset="0"/>
                <a:cs typeface="Arial" pitchFamily="34" charset="0"/>
              </a:rPr>
              <a:t>Stratocumulus clouds / low ceilings</a:t>
            </a:r>
          </a:p>
          <a:p>
            <a:pPr lvl="1">
              <a:buFont typeface="Arial" pitchFamily="34" charset="0"/>
              <a:buChar char="•"/>
            </a:pPr>
            <a:r>
              <a:rPr lang="en-US" sz="2000" b="1" dirty="0">
                <a:latin typeface="Arial" pitchFamily="34" charset="0"/>
                <a:cs typeface="Arial" pitchFamily="34" charset="0"/>
              </a:rPr>
              <a:t> </a:t>
            </a:r>
            <a:r>
              <a:rPr lang="en-US" sz="2000" b="1" dirty="0" err="1" smtClean="0">
                <a:latin typeface="Arial" pitchFamily="34" charset="0"/>
                <a:cs typeface="Arial" pitchFamily="34" charset="0"/>
              </a:rPr>
              <a:t>Rainshowers</a:t>
            </a:r>
            <a:r>
              <a:rPr lang="en-US" sz="2000" b="1" dirty="0" smtClean="0">
                <a:latin typeface="Arial" pitchFamily="34" charset="0"/>
                <a:cs typeface="Arial" pitchFamily="34" charset="0"/>
              </a:rPr>
              <a:t> / Thunderstorms </a:t>
            </a:r>
          </a:p>
          <a:p>
            <a:pPr lvl="1"/>
            <a:endParaRPr lang="en-US" b="1" dirty="0">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SST product very useful for SMG forecasters as visual aid!</a:t>
            </a:r>
          </a:p>
          <a:p>
            <a:pPr lvl="1">
              <a:buFont typeface="Arial" pitchFamily="34" charset="0"/>
              <a:buChar char="•"/>
            </a:pPr>
            <a:r>
              <a:rPr lang="en-US" b="1" dirty="0" smtClean="0">
                <a:latin typeface="Arial" pitchFamily="34" charset="0"/>
                <a:cs typeface="Arial" pitchFamily="34" charset="0"/>
              </a:rPr>
              <a:t> </a:t>
            </a:r>
            <a:r>
              <a:rPr lang="en-US" sz="2000" b="1" dirty="0" smtClean="0">
                <a:latin typeface="Arial" pitchFamily="34" charset="0"/>
                <a:cs typeface="Arial" pitchFamily="34" charset="0"/>
              </a:rPr>
              <a:t>Fading in/out of satellite (or radar) + SST </a:t>
            </a:r>
          </a:p>
          <a:p>
            <a:pPr lvl="1">
              <a:buFont typeface="Arial" pitchFamily="34" charset="0"/>
              <a:buChar char="•"/>
            </a:pPr>
            <a:r>
              <a:rPr lang="en-US" sz="2000" b="1" dirty="0" smtClean="0">
                <a:latin typeface="Arial" pitchFamily="34" charset="0"/>
                <a:cs typeface="Arial" pitchFamily="34" charset="0"/>
              </a:rPr>
              <a:t> Used to brief NASA Flight Directors, astronauts, &amp; other customers</a:t>
            </a:r>
          </a:p>
          <a:p>
            <a:pPr lvl="1"/>
            <a:endParaRPr lang="en-US" sz="2000" b="1" dirty="0">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Can’t explain away/answer all weather questions w/ </a:t>
            </a:r>
            <a:r>
              <a:rPr lang="en-US" sz="2400" b="1" dirty="0" smtClean="0">
                <a:solidFill>
                  <a:srgbClr val="FFFF00"/>
                </a:solidFill>
                <a:latin typeface="Arial" pitchFamily="34" charset="0"/>
                <a:cs typeface="Arial" pitchFamily="34" charset="0"/>
              </a:rPr>
              <a:t>SST</a:t>
            </a:r>
          </a:p>
          <a:p>
            <a:pPr lvl="1">
              <a:buFont typeface="Arial" pitchFamily="34" charset="0"/>
              <a:buChar char="•"/>
            </a:pPr>
            <a:r>
              <a:rPr lang="en-US" sz="2000" b="1" dirty="0" smtClean="0">
                <a:latin typeface="Arial" pitchFamily="34" charset="0"/>
                <a:cs typeface="Arial" pitchFamily="34" charset="0"/>
              </a:rPr>
              <a:t> </a:t>
            </a:r>
            <a:r>
              <a:rPr lang="en-US" sz="2000" b="1" dirty="0" smtClean="0">
                <a:latin typeface="Arial" pitchFamily="34" charset="0"/>
                <a:cs typeface="Arial" pitchFamily="34" charset="0"/>
              </a:rPr>
              <a:t>SST good for general use, but oftentimes other phenomena in play</a:t>
            </a:r>
          </a:p>
          <a:p>
            <a:pPr lvl="1">
              <a:buFont typeface="Arial" pitchFamily="34" charset="0"/>
              <a:buChar char="•"/>
            </a:pPr>
            <a:r>
              <a:rPr lang="en-US" sz="2000" b="1" dirty="0" smtClean="0">
                <a:latin typeface="Arial" pitchFamily="34" charset="0"/>
                <a:cs typeface="Arial" pitchFamily="34" charset="0"/>
              </a:rPr>
              <a:t> WARNING! WARNING! -&gt;</a:t>
            </a:r>
          </a:p>
          <a:p>
            <a:pPr lvl="2"/>
            <a:r>
              <a:rPr lang="en-US" sz="2000" b="1" dirty="0" smtClean="0">
                <a:latin typeface="Arial" pitchFamily="34" charset="0"/>
                <a:cs typeface="Arial" pitchFamily="34" charset="0"/>
              </a:rPr>
              <a:t>Customer DOES try to use SST in situations that do not apply</a:t>
            </a:r>
            <a:endParaRPr lang="en-US" sz="2000" b="1" dirty="0" smtClean="0">
              <a:latin typeface="Arial" pitchFamily="34" charset="0"/>
              <a:cs typeface="Arial" pitchFamily="34" charset="0"/>
            </a:endParaRPr>
          </a:p>
          <a:p>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a:r>
              <a:rPr lang="en-US" b="1" dirty="0">
                <a:solidFill>
                  <a:srgbClr val="FFFF00"/>
                </a:solidFill>
                <a:latin typeface="Arial" pitchFamily="34" charset="0"/>
                <a:cs typeface="Arial" pitchFamily="34" charset="0"/>
              </a:rPr>
              <a:t>Questions?/Suggestions?</a:t>
            </a:r>
          </a:p>
        </p:txBody>
      </p:sp>
      <p:sp>
        <p:nvSpPr>
          <p:cNvPr id="109574" name="Text Box 6"/>
          <p:cNvSpPr txBox="1">
            <a:spLocks noChangeArrowheads="1"/>
          </p:cNvSpPr>
          <p:nvPr/>
        </p:nvSpPr>
        <p:spPr bwMode="auto">
          <a:xfrm>
            <a:off x="2550320" y="2514600"/>
            <a:ext cx="3578224" cy="1569660"/>
          </a:xfrm>
          <a:prstGeom prst="rect">
            <a:avLst/>
          </a:prstGeom>
          <a:noFill/>
          <a:ln w="9525">
            <a:noFill/>
            <a:miter lim="800000"/>
            <a:headEnd/>
            <a:tailEnd/>
          </a:ln>
          <a:effectLst/>
        </p:spPr>
        <p:txBody>
          <a:bodyPr wrap="none">
            <a:spAutoFit/>
          </a:bodyPr>
          <a:lstStyle/>
          <a:p>
            <a:pPr algn="ctr" eaLnBrk="1" hangingPunct="1"/>
            <a:r>
              <a:rPr lang="en-US" sz="2400" b="1" dirty="0" smtClean="0">
                <a:latin typeface="Arial" pitchFamily="34" charset="0"/>
                <a:cs typeface="Arial" pitchFamily="34" charset="0"/>
              </a:rPr>
              <a:t>Contact:</a:t>
            </a:r>
            <a:endParaRPr lang="en-US" sz="2400" b="1" dirty="0">
              <a:latin typeface="Arial" pitchFamily="34" charset="0"/>
              <a:cs typeface="Arial" pitchFamily="34" charset="0"/>
            </a:endParaRPr>
          </a:p>
          <a:p>
            <a:pPr algn="ctr" eaLnBrk="1" hangingPunct="1"/>
            <a:endParaRPr lang="en-US" sz="2400" b="1" dirty="0">
              <a:solidFill>
                <a:srgbClr val="FFFF00"/>
              </a:solidFill>
            </a:endParaRPr>
          </a:p>
          <a:p>
            <a:pPr algn="ctr" eaLnBrk="1" hangingPunct="1"/>
            <a:r>
              <a:rPr lang="en-US" sz="2400" b="1" dirty="0" smtClean="0">
                <a:solidFill>
                  <a:srgbClr val="FFFF00"/>
                </a:solidFill>
                <a:latin typeface="Arial" pitchFamily="34" charset="0"/>
                <a:cs typeface="Arial" pitchFamily="34" charset="0"/>
              </a:rPr>
              <a:t>Brian.Hoeth@noaa.gov</a:t>
            </a:r>
            <a:endParaRPr lang="en-US" sz="2400" b="1" dirty="0">
              <a:solidFill>
                <a:srgbClr val="FFFF00"/>
              </a:solidFill>
              <a:latin typeface="Arial" pitchFamily="34" charset="0"/>
              <a:cs typeface="Arial" pitchFamily="34" charset="0"/>
            </a:endParaRPr>
          </a:p>
          <a:p>
            <a:pPr algn="ctr" eaLnBrk="1" hangingPunct="1"/>
            <a:endParaRPr lang="ru-RU" sz="24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FFFF00"/>
                </a:solidFill>
                <a:latin typeface="Arial" pitchFamily="34" charset="0"/>
                <a:cs typeface="Arial" pitchFamily="34" charset="0"/>
              </a:rPr>
              <a:t>Presentation Outline</a:t>
            </a:r>
            <a:endParaRPr lang="en-US" b="1" dirty="0">
              <a:solidFill>
                <a:srgbClr val="FFFF00"/>
              </a:solidFill>
              <a:latin typeface="Arial" pitchFamily="34" charset="0"/>
              <a:cs typeface="Arial" pitchFamily="34" charset="0"/>
            </a:endParaRPr>
          </a:p>
        </p:txBody>
      </p:sp>
      <p:sp>
        <p:nvSpPr>
          <p:cNvPr id="4" name="TextBox 3"/>
          <p:cNvSpPr txBox="1"/>
          <p:nvPr/>
        </p:nvSpPr>
        <p:spPr>
          <a:xfrm>
            <a:off x="990600" y="1447800"/>
            <a:ext cx="7391400" cy="4585871"/>
          </a:xfrm>
          <a:prstGeom prst="rect">
            <a:avLst/>
          </a:prstGeom>
          <a:noFill/>
        </p:spPr>
        <p:txBody>
          <a:bodyPr wrap="square" rtlCol="0">
            <a:spAutoFit/>
          </a:bodyPr>
          <a:lstStyle/>
          <a:p>
            <a:r>
              <a:rPr lang="en-US" sz="2400" b="1" dirty="0" smtClean="0">
                <a:solidFill>
                  <a:srgbClr val="FFFF00"/>
                </a:solidFill>
                <a:latin typeface="Arial" pitchFamily="34" charset="0"/>
                <a:cs typeface="Arial" pitchFamily="34" charset="0"/>
              </a:rPr>
              <a:t>Overview of SMG Shuttle operations</a:t>
            </a:r>
          </a:p>
          <a:p>
            <a:pPr lvl="1">
              <a:buFont typeface="Arial" pitchFamily="34" charset="0"/>
              <a:buChar char="•"/>
            </a:pPr>
            <a:r>
              <a:rPr lang="en-US" sz="2000" b="1" dirty="0" smtClean="0">
                <a:latin typeface="Arial" pitchFamily="34" charset="0"/>
                <a:cs typeface="Arial" pitchFamily="34" charset="0"/>
              </a:rPr>
              <a:t> “This is who we are and this is what we do”</a:t>
            </a:r>
          </a:p>
          <a:p>
            <a:pPr lvl="1">
              <a:buFont typeface="Arial" pitchFamily="34" charset="0"/>
              <a:buChar char="•"/>
            </a:pPr>
            <a:r>
              <a:rPr lang="en-US" sz="2000" b="1" dirty="0" smtClean="0">
                <a:latin typeface="Arial" pitchFamily="34" charset="0"/>
                <a:cs typeface="Arial" pitchFamily="34" charset="0"/>
              </a:rPr>
              <a:t> NASA Weather Flight Rules</a:t>
            </a:r>
          </a:p>
          <a:p>
            <a:endParaRPr lang="en-US" sz="2000" b="1" dirty="0">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General Use of </a:t>
            </a:r>
            <a:r>
              <a:rPr lang="en-US" sz="2400" b="1" dirty="0" err="1" smtClean="0">
                <a:solidFill>
                  <a:srgbClr val="FFFF00"/>
                </a:solidFill>
                <a:latin typeface="Arial" pitchFamily="34" charset="0"/>
                <a:cs typeface="Arial" pitchFamily="34" charset="0"/>
              </a:rPr>
              <a:t>MODIS</a:t>
            </a:r>
            <a:r>
              <a:rPr lang="en-US" sz="2400" b="1" dirty="0" smtClean="0">
                <a:solidFill>
                  <a:srgbClr val="FFFF00"/>
                </a:solidFill>
                <a:latin typeface="Arial" pitchFamily="34" charset="0"/>
                <a:cs typeface="Arial" pitchFamily="34" charset="0"/>
              </a:rPr>
              <a:t> SST</a:t>
            </a:r>
          </a:p>
          <a:p>
            <a:pPr lvl="1">
              <a:buFont typeface="Arial" pitchFamily="34" charset="0"/>
              <a:buChar char="•"/>
            </a:pPr>
            <a:r>
              <a:rPr lang="en-US" sz="2000" b="1" dirty="0">
                <a:latin typeface="Arial" pitchFamily="34" charset="0"/>
                <a:cs typeface="Arial" pitchFamily="34" charset="0"/>
              </a:rPr>
              <a:t> </a:t>
            </a:r>
            <a:r>
              <a:rPr lang="en-US" sz="2000" b="1" dirty="0" smtClean="0">
                <a:latin typeface="Arial" pitchFamily="34" charset="0"/>
                <a:cs typeface="Arial" pitchFamily="34" charset="0"/>
              </a:rPr>
              <a:t>Offshore stratocumulus -&gt; low cloud ceilings</a:t>
            </a:r>
          </a:p>
          <a:p>
            <a:pPr lvl="1">
              <a:buFont typeface="Arial" pitchFamily="34" charset="0"/>
              <a:buChar char="•"/>
            </a:pPr>
            <a:r>
              <a:rPr lang="en-US" sz="2000" b="1" dirty="0">
                <a:latin typeface="Arial" pitchFamily="34" charset="0"/>
                <a:cs typeface="Arial" pitchFamily="34" charset="0"/>
              </a:rPr>
              <a:t> </a:t>
            </a:r>
            <a:r>
              <a:rPr lang="en-US" sz="2000" b="1" dirty="0" smtClean="0">
                <a:latin typeface="Arial" pitchFamily="34" charset="0"/>
                <a:cs typeface="Arial" pitchFamily="34" charset="0"/>
              </a:rPr>
              <a:t>Offshore showers</a:t>
            </a:r>
          </a:p>
          <a:p>
            <a:pPr lvl="1">
              <a:buFont typeface="Arial" pitchFamily="34" charset="0"/>
              <a:buChar char="•"/>
            </a:pPr>
            <a:r>
              <a:rPr lang="en-US" sz="2000" b="1" dirty="0">
                <a:latin typeface="Arial" pitchFamily="34" charset="0"/>
                <a:cs typeface="Arial" pitchFamily="34" charset="0"/>
              </a:rPr>
              <a:t> </a:t>
            </a: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AFD</a:t>
            </a:r>
            <a:r>
              <a:rPr lang="en-US" sz="2000" b="1" dirty="0" smtClean="0">
                <a:latin typeface="Arial" pitchFamily="34" charset="0"/>
                <a:cs typeface="Arial" pitchFamily="34" charset="0"/>
              </a:rPr>
              <a:t>” examples</a:t>
            </a:r>
          </a:p>
          <a:p>
            <a:pPr lvl="1">
              <a:buFont typeface="Arial" pitchFamily="34" charset="0"/>
              <a:buChar char="•"/>
            </a:pPr>
            <a:endParaRPr lang="en-US" sz="2000" b="1" dirty="0">
              <a:latin typeface="Arial" pitchFamily="34" charset="0"/>
              <a:cs typeface="Arial" pitchFamily="34" charset="0"/>
            </a:endParaRPr>
          </a:p>
          <a:p>
            <a:r>
              <a:rPr lang="en-US" sz="2400" b="1" dirty="0" smtClean="0">
                <a:solidFill>
                  <a:srgbClr val="FFFF00"/>
                </a:solidFill>
                <a:latin typeface="Arial" pitchFamily="34" charset="0"/>
                <a:cs typeface="Arial" pitchFamily="34" charset="0"/>
              </a:rPr>
              <a:t>SST example during Shuttle launch operations</a:t>
            </a:r>
          </a:p>
          <a:p>
            <a:pPr lvl="1">
              <a:buFont typeface="Arial" pitchFamily="34" charset="0"/>
              <a:buChar char="•"/>
            </a:pPr>
            <a:r>
              <a:rPr lang="en-US" sz="2000" b="1" dirty="0" smtClean="0">
                <a:latin typeface="Arial" pitchFamily="34" charset="0"/>
                <a:cs typeface="Arial" pitchFamily="34" charset="0"/>
              </a:rPr>
              <a:t> Snapshot pictures of </a:t>
            </a:r>
            <a:r>
              <a:rPr lang="en-US" sz="2000" b="1" dirty="0" err="1" smtClean="0">
                <a:latin typeface="Arial" pitchFamily="34" charset="0"/>
                <a:cs typeface="Arial" pitchFamily="34" charset="0"/>
              </a:rPr>
              <a:t>IR</a:t>
            </a:r>
            <a:r>
              <a:rPr lang="en-US" sz="2000" b="1" dirty="0" smtClean="0">
                <a:latin typeface="Arial" pitchFamily="34" charset="0"/>
                <a:cs typeface="Arial" pitchFamily="34" charset="0"/>
              </a:rPr>
              <a:t> Satellite and </a:t>
            </a:r>
            <a:r>
              <a:rPr lang="en-US" sz="2000" b="1" dirty="0" err="1" smtClean="0">
                <a:latin typeface="Arial" pitchFamily="34" charset="0"/>
                <a:cs typeface="Arial" pitchFamily="34" charset="0"/>
              </a:rPr>
              <a:t>MODIS</a:t>
            </a:r>
            <a:r>
              <a:rPr lang="en-US" sz="2000" b="1" dirty="0" smtClean="0">
                <a:latin typeface="Arial" pitchFamily="34" charset="0"/>
                <a:cs typeface="Arial" pitchFamily="34" charset="0"/>
              </a:rPr>
              <a:t> SST </a:t>
            </a:r>
          </a:p>
          <a:p>
            <a:pPr lvl="1">
              <a:buFont typeface="Arial" pitchFamily="34" charset="0"/>
              <a:buChar char="•"/>
            </a:pPr>
            <a:r>
              <a:rPr lang="en-US" sz="2000" b="1" dirty="0" smtClean="0">
                <a:latin typeface="Arial" pitchFamily="34" charset="0"/>
                <a:cs typeface="Arial" pitchFamily="34" charset="0"/>
              </a:rPr>
              <a:t> Audio Clip of Weather Briefing to NASA Flight Director</a:t>
            </a:r>
          </a:p>
          <a:p>
            <a:pPr lvl="1">
              <a:buFont typeface="Arial" pitchFamily="34" charset="0"/>
              <a:buChar char="•"/>
            </a:pPr>
            <a:r>
              <a:rPr lang="en-US" sz="2000" b="1" dirty="0" smtClean="0">
                <a:latin typeface="Arial" pitchFamily="34" charset="0"/>
                <a:cs typeface="Arial" pitchFamily="34" charset="0"/>
              </a:rPr>
              <a:t> Satellite Loop of what happened</a:t>
            </a:r>
          </a:p>
          <a:p>
            <a:pPr>
              <a:buFont typeface="Arial" pitchFamily="34" charset="0"/>
              <a:buChar char="•"/>
            </a:pP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3"/>
          <p:cNvSpPr>
            <a:spLocks noGrp="1" noChangeArrowheads="1"/>
          </p:cNvSpPr>
          <p:nvPr>
            <p:ph type="subTitle" idx="4294967295"/>
          </p:nvPr>
        </p:nvSpPr>
        <p:spPr>
          <a:xfrm>
            <a:off x="0" y="304800"/>
            <a:ext cx="8686800" cy="457200"/>
          </a:xfrm>
        </p:spPr>
        <p:txBody>
          <a:bodyPr>
            <a:noAutofit/>
          </a:bodyPr>
          <a:lstStyle/>
          <a:p>
            <a:pPr marL="0" indent="0" algn="ctr">
              <a:buFont typeface="Monotype Sorts" pitchFamily="2" charset="2"/>
              <a:buNone/>
              <a:defRPr/>
            </a:pPr>
            <a:r>
              <a:rPr lang="en-US" b="1" dirty="0" smtClean="0">
                <a:solidFill>
                  <a:srgbClr val="FFFF00"/>
                </a:solidFill>
                <a:latin typeface="Arial" pitchFamily="34" charset="0"/>
                <a:cs typeface="Arial" pitchFamily="34" charset="0"/>
              </a:rPr>
              <a:t>SPACEFLIGHT METEOROLOGY GROUP</a:t>
            </a:r>
          </a:p>
        </p:txBody>
      </p:sp>
      <p:sp>
        <p:nvSpPr>
          <p:cNvPr id="3077" name="Text Box 4"/>
          <p:cNvSpPr txBox="1">
            <a:spLocks noChangeArrowheads="1"/>
          </p:cNvSpPr>
          <p:nvPr/>
        </p:nvSpPr>
        <p:spPr bwMode="auto">
          <a:xfrm>
            <a:off x="228600" y="1506538"/>
            <a:ext cx="8610600" cy="3078408"/>
          </a:xfrm>
          <a:prstGeom prst="rect">
            <a:avLst/>
          </a:prstGeom>
          <a:noFill/>
          <a:ln w="9525">
            <a:noFill/>
            <a:miter lim="800000"/>
            <a:headEnd/>
            <a:tailEnd/>
          </a:ln>
        </p:spPr>
        <p:txBody>
          <a:bodyPr wrap="square" lIns="92075" tIns="46038" rIns="92075" bIns="46038">
            <a:spAutoFit/>
          </a:bodyPr>
          <a:lstStyle/>
          <a:p>
            <a:pPr eaLnBrk="1" hangingPunct="1">
              <a:spcBef>
                <a:spcPct val="0"/>
              </a:spcBef>
              <a:buClrTx/>
              <a:buSzTx/>
              <a:buFontTx/>
              <a:buNone/>
            </a:pPr>
            <a:r>
              <a:rPr lang="en-US" sz="2000" b="1" dirty="0">
                <a:solidFill>
                  <a:srgbClr val="FFFF00"/>
                </a:solidFill>
                <a:latin typeface="Arial" pitchFamily="34" charset="0"/>
                <a:cs typeface="Arial" pitchFamily="34" charset="0"/>
              </a:rPr>
              <a:t>DOC / NOAA / NWS Unit</a:t>
            </a:r>
          </a:p>
          <a:p>
            <a:pPr lvl="1" eaLnBrk="1" hangingPunct="1">
              <a:spcBef>
                <a:spcPct val="0"/>
              </a:spcBef>
              <a:buClrTx/>
              <a:buSzTx/>
              <a:buFontTx/>
              <a:buChar char="•"/>
            </a:pPr>
            <a:r>
              <a:rPr lang="en-US" dirty="0">
                <a:latin typeface="Arial" pitchFamily="34" charset="0"/>
                <a:cs typeface="Arial" pitchFamily="34" charset="0"/>
              </a:rPr>
              <a:t> </a:t>
            </a:r>
            <a:r>
              <a:rPr lang="en-US" b="1" dirty="0">
                <a:latin typeface="Arial" pitchFamily="34" charset="0"/>
                <a:cs typeface="Arial" pitchFamily="34" charset="0"/>
              </a:rPr>
              <a:t>Reimbursable agreement between NASA and NOAA / NWS</a:t>
            </a:r>
          </a:p>
          <a:p>
            <a:pPr lvl="1" eaLnBrk="1" hangingPunct="1">
              <a:spcBef>
                <a:spcPct val="0"/>
              </a:spcBef>
              <a:buClrTx/>
              <a:buSzTx/>
              <a:buFontTx/>
              <a:buChar char="•"/>
            </a:pPr>
            <a:r>
              <a:rPr lang="en-US" b="1" dirty="0">
                <a:latin typeface="Arial" pitchFamily="34" charset="0"/>
                <a:cs typeface="Arial" pitchFamily="34" charset="0"/>
              </a:rPr>
              <a:t> 5 Lead Forecasters, 3 Technique Development Unit Meteorologists,   </a:t>
            </a:r>
          </a:p>
          <a:p>
            <a:pPr lvl="1" eaLnBrk="1" hangingPunct="1">
              <a:spcBef>
                <a:spcPct val="0"/>
              </a:spcBef>
              <a:buClrTx/>
              <a:buSzTx/>
              <a:buFontTx/>
              <a:buNone/>
            </a:pPr>
            <a:r>
              <a:rPr lang="en-US" b="1" dirty="0">
                <a:latin typeface="Arial" pitchFamily="34" charset="0"/>
                <a:cs typeface="Arial" pitchFamily="34" charset="0"/>
              </a:rPr>
              <a:t>  MIC, Admin Assistant</a:t>
            </a:r>
          </a:p>
          <a:p>
            <a:pPr eaLnBrk="1" hangingPunct="1">
              <a:spcBef>
                <a:spcPct val="0"/>
              </a:spcBef>
              <a:buClrTx/>
              <a:buSzTx/>
              <a:buFontTx/>
              <a:buChar char="•"/>
            </a:pPr>
            <a:endParaRPr lang="en-US" sz="1400" dirty="0"/>
          </a:p>
          <a:p>
            <a:pPr eaLnBrk="1" hangingPunct="1">
              <a:spcBef>
                <a:spcPct val="0"/>
              </a:spcBef>
              <a:buClrTx/>
              <a:buSzTx/>
              <a:buFontTx/>
              <a:buNone/>
            </a:pPr>
            <a:r>
              <a:rPr lang="en-US" sz="2000" b="1" dirty="0">
                <a:solidFill>
                  <a:srgbClr val="FFFF00"/>
                </a:solidFill>
                <a:latin typeface="Arial" pitchFamily="34" charset="0"/>
                <a:cs typeface="Arial" pitchFamily="34" charset="0"/>
              </a:rPr>
              <a:t>Forecasts and Weather Support for Shuttle </a:t>
            </a:r>
            <a:r>
              <a:rPr lang="en-US" sz="2000" b="1" dirty="0">
                <a:solidFill>
                  <a:schemeClr val="bg1"/>
                </a:solidFill>
                <a:latin typeface="Arial" pitchFamily="34" charset="0"/>
                <a:cs typeface="Arial" pitchFamily="34" charset="0"/>
              </a:rPr>
              <a:t>Landings</a:t>
            </a:r>
            <a:r>
              <a:rPr lang="en-US" sz="2000" b="1" dirty="0">
                <a:solidFill>
                  <a:srgbClr val="FFFF00"/>
                </a:solidFill>
                <a:latin typeface="Arial" pitchFamily="34" charset="0"/>
                <a:cs typeface="Arial" pitchFamily="34" charset="0"/>
              </a:rPr>
              <a:t> and Simulations</a:t>
            </a:r>
          </a:p>
          <a:p>
            <a:pPr lvl="1" eaLnBrk="1" hangingPunct="1">
              <a:spcBef>
                <a:spcPct val="0"/>
              </a:spcBef>
              <a:buClrTx/>
              <a:buSzTx/>
              <a:buFontTx/>
              <a:buChar char="•"/>
            </a:pPr>
            <a:r>
              <a:rPr lang="en-US" sz="1800" dirty="0"/>
              <a:t> </a:t>
            </a:r>
            <a:r>
              <a:rPr lang="en-US" sz="1800" b="1" dirty="0">
                <a:latin typeface="Arial" pitchFamily="34" charset="0"/>
                <a:cs typeface="Arial" pitchFamily="34" charset="0"/>
              </a:rPr>
              <a:t>Launch </a:t>
            </a:r>
            <a:r>
              <a:rPr lang="en-US" sz="1800" b="1" dirty="0" smtClean="0">
                <a:latin typeface="Arial" pitchFamily="34" charset="0"/>
                <a:cs typeface="Arial" pitchFamily="34" charset="0"/>
              </a:rPr>
              <a:t>Aborts (</a:t>
            </a:r>
            <a:r>
              <a:rPr lang="en-US" sz="1800" b="1" dirty="0" err="1" smtClean="0">
                <a:latin typeface="Arial" pitchFamily="34" charset="0"/>
                <a:cs typeface="Arial" pitchFamily="34" charset="0"/>
              </a:rPr>
              <a:t>CONUS</a:t>
            </a:r>
            <a:r>
              <a:rPr lang="en-US" sz="1800" b="1" dirty="0" smtClean="0">
                <a:latin typeface="Arial" pitchFamily="34" charset="0"/>
                <a:cs typeface="Arial" pitchFamily="34" charset="0"/>
              </a:rPr>
              <a:t> and TAL); On-orbits; </a:t>
            </a:r>
            <a:r>
              <a:rPr lang="en-US" sz="1800" b="1" dirty="0">
                <a:latin typeface="Arial" pitchFamily="34" charset="0"/>
                <a:cs typeface="Arial" pitchFamily="34" charset="0"/>
              </a:rPr>
              <a:t>End-of-Mission landings</a:t>
            </a:r>
          </a:p>
          <a:p>
            <a:pPr lvl="1" eaLnBrk="1" hangingPunct="1">
              <a:spcBef>
                <a:spcPct val="0"/>
              </a:spcBef>
              <a:buClrTx/>
              <a:buSzTx/>
              <a:buFontTx/>
              <a:buChar char="•"/>
            </a:pPr>
            <a:r>
              <a:rPr lang="en-US" sz="1800" b="1" dirty="0">
                <a:latin typeface="Arial" pitchFamily="34" charset="0"/>
                <a:cs typeface="Arial" pitchFamily="34" charset="0"/>
              </a:rPr>
              <a:t> Upper wind forecasts for ascent loads and descent analysis</a:t>
            </a:r>
          </a:p>
          <a:p>
            <a:pPr lvl="1" eaLnBrk="1" hangingPunct="1">
              <a:spcBef>
                <a:spcPct val="0"/>
              </a:spcBef>
              <a:buClrTx/>
              <a:buSzTx/>
              <a:buFontTx/>
              <a:buChar char="•"/>
            </a:pPr>
            <a:r>
              <a:rPr lang="en-US" sz="1800" b="1" dirty="0">
                <a:latin typeface="Arial" pitchFamily="34" charset="0"/>
                <a:cs typeface="Arial" pitchFamily="34" charset="0"/>
              </a:rPr>
              <a:t> Briefings to Flight Directors, Astronauts, Mission Management Team</a:t>
            </a:r>
          </a:p>
          <a:p>
            <a:pPr lvl="1" eaLnBrk="1" hangingPunct="1">
              <a:spcBef>
                <a:spcPct val="0"/>
              </a:spcBef>
              <a:buClrTx/>
              <a:buSzTx/>
              <a:buFontTx/>
              <a:buChar char="•"/>
            </a:pPr>
            <a:r>
              <a:rPr lang="en-US" sz="1800" b="1" dirty="0">
                <a:latin typeface="Arial" pitchFamily="34" charset="0"/>
                <a:cs typeface="Arial" pitchFamily="34" charset="0"/>
              </a:rPr>
              <a:t> Weather documentation and verification</a:t>
            </a:r>
          </a:p>
          <a:p>
            <a:pPr eaLnBrk="1" hangingPunct="1">
              <a:spcBef>
                <a:spcPct val="0"/>
              </a:spcBef>
              <a:buClrTx/>
              <a:buSzTx/>
              <a:buFontTx/>
              <a:buChar char="•"/>
            </a:pPr>
            <a:endParaRPr lang="en-US" sz="1400" dirty="0"/>
          </a:p>
        </p:txBody>
      </p:sp>
      <p:sp>
        <p:nvSpPr>
          <p:cNvPr id="3078" name="Text Box 7"/>
          <p:cNvSpPr txBox="1">
            <a:spLocks noChangeArrowheads="1"/>
          </p:cNvSpPr>
          <p:nvPr/>
        </p:nvSpPr>
        <p:spPr bwMode="auto">
          <a:xfrm>
            <a:off x="1905000" y="914400"/>
            <a:ext cx="5257800" cy="431529"/>
          </a:xfrm>
          <a:prstGeom prst="rect">
            <a:avLst/>
          </a:prstGeom>
          <a:noFill/>
          <a:ln w="9525">
            <a:noFill/>
            <a:miter lim="800000"/>
            <a:headEnd/>
            <a:tailEnd/>
          </a:ln>
        </p:spPr>
        <p:txBody>
          <a:bodyPr lIns="92075" tIns="46038" rIns="92075" bIns="46038">
            <a:spAutoFit/>
          </a:bodyPr>
          <a:lstStyle/>
          <a:p>
            <a:pPr marL="342900" indent="-342900" algn="ctr">
              <a:spcBef>
                <a:spcPct val="50000"/>
              </a:spcBef>
            </a:pPr>
            <a:r>
              <a:rPr lang="en-US" sz="2200" b="1" i="1" dirty="0">
                <a:solidFill>
                  <a:schemeClr val="tx1"/>
                </a:solidFill>
                <a:latin typeface="Arial" pitchFamily="34" charset="0"/>
                <a:cs typeface="Arial" pitchFamily="34" charset="0"/>
              </a:rPr>
              <a:t>Quick Look</a:t>
            </a:r>
          </a:p>
        </p:txBody>
      </p:sp>
      <p:pic>
        <p:nvPicPr>
          <p:cNvPr id="3079" name="Picture 8"/>
          <p:cNvPicPr>
            <a:picLocks noChangeAspect="1" noChangeArrowheads="1"/>
          </p:cNvPicPr>
          <p:nvPr/>
        </p:nvPicPr>
        <p:blipFill>
          <a:blip r:embed="rId3" cstate="print"/>
          <a:srcRect/>
          <a:stretch>
            <a:fillRect/>
          </a:stretch>
        </p:blipFill>
        <p:spPr bwMode="auto">
          <a:xfrm>
            <a:off x="1371600" y="4648200"/>
            <a:ext cx="6300787" cy="1951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p:spPr>
        <p:txBody>
          <a:bodyPr/>
          <a:lstStyle/>
          <a:p>
            <a:fld id="{880FEFF0-413F-470B-A539-8BE5C27CA2A9}" type="slidenum">
              <a:rPr lang="en-US" smtClean="0"/>
              <a:pPr/>
              <a:t>4</a:t>
            </a:fld>
            <a:endParaRPr lang="en-US" smtClean="0"/>
          </a:p>
        </p:txBody>
      </p:sp>
      <p:pic>
        <p:nvPicPr>
          <p:cNvPr id="28676" name="Picture 3"/>
          <p:cNvPicPr>
            <a:picLocks noChangeArrowheads="1"/>
          </p:cNvPicPr>
          <p:nvPr/>
        </p:nvPicPr>
        <p:blipFill>
          <a:blip r:embed="rId3" cstate="print"/>
          <a:srcRect/>
          <a:stretch>
            <a:fillRect/>
          </a:stretch>
        </p:blipFill>
        <p:spPr bwMode="auto">
          <a:xfrm>
            <a:off x="457200" y="533400"/>
            <a:ext cx="4587875" cy="2635250"/>
          </a:xfrm>
          <a:prstGeom prst="rect">
            <a:avLst/>
          </a:prstGeom>
          <a:noFill/>
          <a:ln w="9525">
            <a:noFill/>
            <a:miter lim="800000"/>
            <a:headEnd/>
            <a:tailEnd/>
          </a:ln>
        </p:spPr>
      </p:pic>
      <p:sp>
        <p:nvSpPr>
          <p:cNvPr id="28677" name="Rectangle 4"/>
          <p:cNvSpPr>
            <a:spLocks noChangeArrowheads="1"/>
          </p:cNvSpPr>
          <p:nvPr/>
        </p:nvSpPr>
        <p:spPr bwMode="auto">
          <a:xfrm>
            <a:off x="4724400" y="501650"/>
            <a:ext cx="4191000" cy="2216633"/>
          </a:xfrm>
          <a:prstGeom prst="rect">
            <a:avLst/>
          </a:prstGeom>
          <a:noFill/>
          <a:ln w="9525">
            <a:noFill/>
            <a:miter lim="800000"/>
            <a:headEnd/>
            <a:tailEnd/>
          </a:ln>
        </p:spPr>
        <p:txBody>
          <a:bodyPr wrap="square" lIns="92075" tIns="46038" rIns="92075" bIns="46038">
            <a:spAutoFit/>
          </a:bodyPr>
          <a:lstStyle/>
          <a:p>
            <a:pPr>
              <a:spcBef>
                <a:spcPct val="50000"/>
              </a:spcBef>
              <a:buClrTx/>
              <a:buSzTx/>
              <a:buFontTx/>
              <a:buNone/>
            </a:pPr>
            <a:r>
              <a:rPr lang="en-US" sz="2800" b="1" dirty="0" err="1">
                <a:solidFill>
                  <a:srgbClr val="F6FB15"/>
                </a:solidFill>
                <a:latin typeface="Arial" pitchFamily="34" charset="0"/>
                <a:cs typeface="Arial" pitchFamily="34" charset="0"/>
              </a:rPr>
              <a:t>CONUS</a:t>
            </a:r>
            <a:r>
              <a:rPr lang="en-US" sz="2800" b="1" dirty="0">
                <a:solidFill>
                  <a:srgbClr val="F6FB15"/>
                </a:solidFill>
                <a:latin typeface="Arial" pitchFamily="34" charset="0"/>
                <a:cs typeface="Arial" pitchFamily="34" charset="0"/>
              </a:rPr>
              <a:t> Landing Sites</a:t>
            </a:r>
          </a:p>
          <a:p>
            <a:pPr>
              <a:spcBef>
                <a:spcPct val="50000"/>
              </a:spcBef>
              <a:buClrTx/>
              <a:buSzTx/>
              <a:buFontTx/>
              <a:buNone/>
            </a:pPr>
            <a:r>
              <a:rPr lang="en-US" sz="2000" b="1" dirty="0">
                <a:solidFill>
                  <a:schemeClr val="tx1"/>
                </a:solidFill>
                <a:latin typeface="Arial" pitchFamily="34" charset="0"/>
                <a:cs typeface="Arial" pitchFamily="34" charset="0"/>
              </a:rPr>
              <a:t>Kennedy Space Center (KSC)</a:t>
            </a:r>
          </a:p>
          <a:p>
            <a:pPr>
              <a:spcBef>
                <a:spcPct val="50000"/>
              </a:spcBef>
              <a:buClrTx/>
              <a:buSzTx/>
              <a:buFontTx/>
              <a:buNone/>
            </a:pPr>
            <a:r>
              <a:rPr lang="en-US" sz="2000" b="1" dirty="0">
                <a:solidFill>
                  <a:schemeClr val="tx1"/>
                </a:solidFill>
                <a:latin typeface="Arial" pitchFamily="34" charset="0"/>
                <a:cs typeface="Arial" pitchFamily="34" charset="0"/>
              </a:rPr>
              <a:t>Edwards AFB, CA (</a:t>
            </a:r>
            <a:r>
              <a:rPr lang="en-US" sz="2000" b="1" dirty="0" err="1">
                <a:solidFill>
                  <a:schemeClr val="tx1"/>
                </a:solidFill>
                <a:latin typeface="Arial" pitchFamily="34" charset="0"/>
                <a:cs typeface="Arial" pitchFamily="34" charset="0"/>
              </a:rPr>
              <a:t>EDW</a:t>
            </a:r>
            <a:r>
              <a:rPr lang="en-US" sz="2000" b="1" dirty="0">
                <a:solidFill>
                  <a:schemeClr val="tx1"/>
                </a:solidFill>
                <a:latin typeface="Arial" pitchFamily="34" charset="0"/>
                <a:cs typeface="Arial" pitchFamily="34" charset="0"/>
              </a:rPr>
              <a:t>)</a:t>
            </a:r>
          </a:p>
          <a:p>
            <a:pPr>
              <a:spcBef>
                <a:spcPct val="50000"/>
              </a:spcBef>
              <a:buClrTx/>
              <a:buSzTx/>
              <a:buFontTx/>
              <a:buNone/>
            </a:pPr>
            <a:r>
              <a:rPr lang="en-US" sz="2000" b="1" dirty="0">
                <a:solidFill>
                  <a:schemeClr val="tx1"/>
                </a:solidFill>
                <a:latin typeface="Arial" pitchFamily="34" charset="0"/>
                <a:cs typeface="Arial" pitchFamily="34" charset="0"/>
              </a:rPr>
              <a:t>White Sands Space Harbor, NM (</a:t>
            </a:r>
            <a:r>
              <a:rPr lang="en-US" sz="2000" b="1" dirty="0" err="1">
                <a:solidFill>
                  <a:schemeClr val="tx1"/>
                </a:solidFill>
                <a:latin typeface="Arial" pitchFamily="34" charset="0"/>
                <a:cs typeface="Arial" pitchFamily="34" charset="0"/>
              </a:rPr>
              <a:t>WSSH</a:t>
            </a:r>
            <a:r>
              <a:rPr lang="en-US" sz="2000" b="1" dirty="0" smtClean="0">
                <a:solidFill>
                  <a:schemeClr val="tx1"/>
                </a:solidFill>
                <a:latin typeface="Arial" pitchFamily="34" charset="0"/>
                <a:cs typeface="Arial" pitchFamily="34" charset="0"/>
              </a:rPr>
              <a:t>) -&gt; </a:t>
            </a:r>
            <a:r>
              <a:rPr lang="en-US" sz="2000" b="1" dirty="0" err="1" smtClean="0">
                <a:solidFill>
                  <a:schemeClr val="tx1"/>
                </a:solidFill>
                <a:latin typeface="Arial" pitchFamily="34" charset="0"/>
                <a:cs typeface="Arial" pitchFamily="34" charset="0"/>
              </a:rPr>
              <a:t>Northrup</a:t>
            </a:r>
            <a:r>
              <a:rPr lang="en-US" sz="2000" b="1" dirty="0" smtClean="0">
                <a:solidFill>
                  <a:schemeClr val="tx1"/>
                </a:solidFill>
                <a:latin typeface="Arial" pitchFamily="34" charset="0"/>
                <a:cs typeface="Arial" pitchFamily="34" charset="0"/>
              </a:rPr>
              <a:t> Strip (NOR)</a:t>
            </a:r>
            <a:endParaRPr lang="en-US" sz="2000" b="1" dirty="0">
              <a:solidFill>
                <a:schemeClr val="tx1"/>
              </a:solidFill>
              <a:latin typeface="Arial" pitchFamily="34" charset="0"/>
              <a:cs typeface="Arial" pitchFamily="34" charset="0"/>
            </a:endParaRPr>
          </a:p>
        </p:txBody>
      </p:sp>
      <p:pic>
        <p:nvPicPr>
          <p:cNvPr id="28678" name="Picture 5" descr="CONUSSITES"/>
          <p:cNvPicPr>
            <a:picLocks noChangeAspect="1" noChangeArrowheads="1"/>
          </p:cNvPicPr>
          <p:nvPr/>
        </p:nvPicPr>
        <p:blipFill>
          <a:blip r:embed="rId4" cstate="print"/>
          <a:srcRect/>
          <a:stretch>
            <a:fillRect/>
          </a:stretch>
        </p:blipFill>
        <p:spPr bwMode="auto">
          <a:xfrm>
            <a:off x="533400" y="457200"/>
            <a:ext cx="3962400" cy="2971800"/>
          </a:xfrm>
          <a:prstGeom prst="rect">
            <a:avLst/>
          </a:prstGeom>
          <a:noFill/>
          <a:ln w="19050">
            <a:solidFill>
              <a:schemeClr val="bg1"/>
            </a:solidFill>
            <a:miter lim="800000"/>
            <a:headEnd/>
            <a:tailEnd/>
          </a:ln>
        </p:spPr>
      </p:pic>
      <p:pic>
        <p:nvPicPr>
          <p:cNvPr id="28679" name="Picture 6"/>
          <p:cNvPicPr>
            <a:picLocks noChangeAspect="1" noChangeArrowheads="1"/>
          </p:cNvPicPr>
          <p:nvPr/>
        </p:nvPicPr>
        <p:blipFill>
          <a:blip r:embed="rId5" cstate="print"/>
          <a:srcRect/>
          <a:stretch>
            <a:fillRect/>
          </a:stretch>
        </p:blipFill>
        <p:spPr bwMode="auto">
          <a:xfrm>
            <a:off x="4800600" y="3581400"/>
            <a:ext cx="4114800" cy="3086100"/>
          </a:xfrm>
          <a:prstGeom prst="rect">
            <a:avLst/>
          </a:prstGeom>
          <a:noFill/>
          <a:ln w="19050">
            <a:solidFill>
              <a:schemeClr val="bg1"/>
            </a:solidFill>
            <a:miter lim="800000"/>
            <a:headEnd/>
            <a:tailEnd/>
          </a:ln>
        </p:spPr>
      </p:pic>
      <p:sp>
        <p:nvSpPr>
          <p:cNvPr id="28680" name="Rectangle 7"/>
          <p:cNvSpPr>
            <a:spLocks noChangeArrowheads="1"/>
          </p:cNvSpPr>
          <p:nvPr/>
        </p:nvSpPr>
        <p:spPr bwMode="auto">
          <a:xfrm>
            <a:off x="762000" y="3733800"/>
            <a:ext cx="3733800" cy="2339744"/>
          </a:xfrm>
          <a:prstGeom prst="rect">
            <a:avLst/>
          </a:prstGeom>
          <a:noFill/>
          <a:ln w="9525">
            <a:noFill/>
            <a:miter lim="800000"/>
            <a:headEnd/>
            <a:tailEnd/>
          </a:ln>
        </p:spPr>
        <p:txBody>
          <a:bodyPr lIns="92075" tIns="46038" rIns="92075" bIns="46038">
            <a:spAutoFit/>
          </a:bodyPr>
          <a:lstStyle/>
          <a:p>
            <a:pPr>
              <a:spcBef>
                <a:spcPct val="50000"/>
              </a:spcBef>
              <a:buClrTx/>
              <a:buSzTx/>
              <a:buFontTx/>
              <a:buNone/>
            </a:pPr>
            <a:r>
              <a:rPr lang="en-US" sz="2800" b="1" dirty="0">
                <a:solidFill>
                  <a:srgbClr val="F6FB15"/>
                </a:solidFill>
                <a:latin typeface="Arial" pitchFamily="34" charset="0"/>
                <a:cs typeface="Arial" pitchFamily="34" charset="0"/>
              </a:rPr>
              <a:t>Transoceanic Abort Landing </a:t>
            </a:r>
            <a:r>
              <a:rPr lang="en-US" sz="2800" b="1" dirty="0" smtClean="0">
                <a:solidFill>
                  <a:srgbClr val="F6FB15"/>
                </a:solidFill>
                <a:latin typeface="Arial" pitchFamily="34" charset="0"/>
                <a:cs typeface="Arial" pitchFamily="34" charset="0"/>
              </a:rPr>
              <a:t>Sites (TAL)</a:t>
            </a:r>
            <a:endParaRPr lang="en-US" sz="2800" b="1" dirty="0">
              <a:solidFill>
                <a:srgbClr val="F6FB15"/>
              </a:solidFill>
              <a:latin typeface="Arial" pitchFamily="34" charset="0"/>
              <a:cs typeface="Arial" pitchFamily="34" charset="0"/>
            </a:endParaRPr>
          </a:p>
          <a:p>
            <a:pPr>
              <a:spcBef>
                <a:spcPct val="50000"/>
              </a:spcBef>
              <a:buClrTx/>
              <a:buSzTx/>
              <a:buFontTx/>
              <a:buNone/>
            </a:pPr>
            <a:r>
              <a:rPr lang="en-US" sz="2000" b="1" dirty="0" smtClean="0">
                <a:solidFill>
                  <a:schemeClr val="tx1"/>
                </a:solidFill>
                <a:latin typeface="Arial" pitchFamily="34" charset="0"/>
                <a:cs typeface="Arial" pitchFamily="34" charset="0"/>
              </a:rPr>
              <a:t>Zaragoza</a:t>
            </a:r>
            <a:r>
              <a:rPr lang="en-US" sz="2000" b="1" dirty="0">
                <a:solidFill>
                  <a:schemeClr val="tx1"/>
                </a:solidFill>
                <a:latin typeface="Arial" pitchFamily="34" charset="0"/>
                <a:cs typeface="Arial" pitchFamily="34" charset="0"/>
              </a:rPr>
              <a:t>, Spain (</a:t>
            </a:r>
            <a:r>
              <a:rPr lang="en-US" sz="2000" b="1" dirty="0" err="1">
                <a:solidFill>
                  <a:schemeClr val="tx1"/>
                </a:solidFill>
                <a:latin typeface="Arial" pitchFamily="34" charset="0"/>
                <a:cs typeface="Arial" pitchFamily="34" charset="0"/>
              </a:rPr>
              <a:t>ZZA</a:t>
            </a:r>
            <a:r>
              <a:rPr lang="en-US" sz="2000" b="1" dirty="0">
                <a:solidFill>
                  <a:schemeClr val="tx1"/>
                </a:solidFill>
                <a:latin typeface="Arial" pitchFamily="34" charset="0"/>
                <a:cs typeface="Arial" pitchFamily="34" charset="0"/>
              </a:rPr>
              <a:t>)</a:t>
            </a:r>
          </a:p>
          <a:p>
            <a:pPr>
              <a:spcBef>
                <a:spcPct val="50000"/>
              </a:spcBef>
              <a:buClrTx/>
              <a:buSzTx/>
              <a:buFontTx/>
              <a:buNone/>
            </a:pPr>
            <a:r>
              <a:rPr lang="en-US" sz="2000" b="1" dirty="0">
                <a:solidFill>
                  <a:schemeClr val="tx1"/>
                </a:solidFill>
                <a:latin typeface="Arial" pitchFamily="34" charset="0"/>
                <a:cs typeface="Arial" pitchFamily="34" charset="0"/>
              </a:rPr>
              <a:t>Moron, Spain (</a:t>
            </a:r>
            <a:r>
              <a:rPr lang="en-US" sz="2000" b="1" dirty="0" err="1">
                <a:solidFill>
                  <a:schemeClr val="tx1"/>
                </a:solidFill>
                <a:latin typeface="Arial" pitchFamily="34" charset="0"/>
                <a:cs typeface="Arial" pitchFamily="34" charset="0"/>
              </a:rPr>
              <a:t>MRN</a:t>
            </a:r>
            <a:r>
              <a:rPr lang="en-US" sz="2000" b="1" dirty="0" smtClean="0">
                <a:solidFill>
                  <a:schemeClr val="tx1"/>
                </a:solidFill>
                <a:latin typeface="Arial" pitchFamily="34" charset="0"/>
                <a:cs typeface="Arial" pitchFamily="34" charset="0"/>
              </a:rPr>
              <a:t>)</a:t>
            </a:r>
          </a:p>
          <a:p>
            <a:pPr>
              <a:spcBef>
                <a:spcPct val="50000"/>
              </a:spcBef>
            </a:pPr>
            <a:r>
              <a:rPr lang="en-US" sz="2000" b="1" dirty="0" err="1" smtClean="0">
                <a:solidFill>
                  <a:schemeClr val="tx1"/>
                </a:solidFill>
                <a:latin typeface="Arial" pitchFamily="34" charset="0"/>
                <a:cs typeface="Arial" pitchFamily="34" charset="0"/>
              </a:rPr>
              <a:t>Istres</a:t>
            </a:r>
            <a:r>
              <a:rPr lang="en-US" sz="2000" b="1" dirty="0" smtClean="0">
                <a:solidFill>
                  <a:schemeClr val="tx1"/>
                </a:solidFill>
                <a:latin typeface="Arial" pitchFamily="34" charset="0"/>
                <a:cs typeface="Arial" pitchFamily="34" charset="0"/>
              </a:rPr>
              <a:t>, France (</a:t>
            </a:r>
            <a:r>
              <a:rPr lang="en-US" sz="2000" b="1" dirty="0" err="1" smtClean="0">
                <a:solidFill>
                  <a:schemeClr val="tx1"/>
                </a:solidFill>
                <a:latin typeface="Arial" pitchFamily="34" charset="0"/>
                <a:cs typeface="Arial" pitchFamily="34" charset="0"/>
              </a:rPr>
              <a:t>FMI</a:t>
            </a:r>
            <a:r>
              <a:rPr lang="en-US" sz="2000" b="1" dirty="0" smtClean="0">
                <a:solidFill>
                  <a:schemeClr val="tx1"/>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04800"/>
            <a:ext cx="7772400" cy="914400"/>
          </a:xfrm>
          <a:noFill/>
          <a:ln/>
        </p:spPr>
        <p:txBody>
          <a:bodyPr lIns="92075" tIns="46038" rIns="92075" bIns="46038" anchor="ctr"/>
          <a:lstStyle/>
          <a:p>
            <a:pPr algn="ctr"/>
            <a:r>
              <a:rPr lang="en-US" sz="3200" b="1" dirty="0">
                <a:solidFill>
                  <a:srgbClr val="FFFF00"/>
                </a:solidFill>
                <a:latin typeface="Arial" pitchFamily="34" charset="0"/>
                <a:cs typeface="Arial" pitchFamily="34" charset="0"/>
              </a:rPr>
              <a:t>SHUTTLE WEATHER FLIGHT RULES</a:t>
            </a:r>
          </a:p>
        </p:txBody>
      </p:sp>
      <p:sp>
        <p:nvSpPr>
          <p:cNvPr id="90115" name="Rectangle 3"/>
          <p:cNvSpPr>
            <a:spLocks noGrp="1" noChangeArrowheads="1"/>
          </p:cNvSpPr>
          <p:nvPr>
            <p:ph type="body" idx="1"/>
          </p:nvPr>
        </p:nvSpPr>
        <p:spPr>
          <a:xfrm>
            <a:off x="304800" y="1295400"/>
            <a:ext cx="8839200" cy="5181600"/>
          </a:xfrm>
          <a:noFill/>
          <a:ln/>
        </p:spPr>
        <p:txBody>
          <a:bodyPr lIns="92075" tIns="46038" rIns="92075" bIns="46038">
            <a:normAutofit fontScale="92500" lnSpcReduction="10000"/>
          </a:bodyPr>
          <a:lstStyle/>
          <a:p>
            <a:pPr algn="ctr">
              <a:lnSpc>
                <a:spcPct val="80000"/>
              </a:lnSpc>
              <a:buFont typeface="Wingdings" pitchFamily="2" charset="2"/>
              <a:buNone/>
            </a:pPr>
            <a:r>
              <a:rPr lang="en-US" sz="1700" b="1" dirty="0">
                <a:latin typeface="Arial" pitchFamily="34" charset="0"/>
                <a:cs typeface="Arial" pitchFamily="34" charset="0"/>
              </a:rPr>
              <a:t>DAYLIGHT  </a:t>
            </a:r>
            <a:r>
              <a:rPr lang="en-US" sz="1700" b="1" i="1" dirty="0">
                <a:solidFill>
                  <a:srgbClr val="FFFF00"/>
                </a:solidFill>
                <a:latin typeface="Arial" pitchFamily="34" charset="0"/>
                <a:cs typeface="Arial" pitchFamily="34" charset="0"/>
              </a:rPr>
              <a:t>END OF MISSION (EOM)</a:t>
            </a:r>
            <a:r>
              <a:rPr lang="en-US" sz="1700" b="1" dirty="0">
                <a:latin typeface="Arial" pitchFamily="34" charset="0"/>
                <a:cs typeface="Arial" pitchFamily="34" charset="0"/>
              </a:rPr>
              <a:t>  LANDING AT KENNEDY SPACE CENTER</a:t>
            </a:r>
          </a:p>
          <a:p>
            <a:pPr>
              <a:lnSpc>
                <a:spcPct val="80000"/>
              </a:lnSpc>
              <a:buFont typeface="Wingdings" pitchFamily="2" charset="2"/>
              <a:buNone/>
            </a:pPr>
            <a:endParaRPr lang="en-US" sz="1600" b="1" dirty="0">
              <a:latin typeface="Times New Roman" pitchFamily="18"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smtClean="0">
              <a:solidFill>
                <a:srgbClr val="FFFF00"/>
              </a:solidFill>
              <a:latin typeface="Arial" pitchFamily="34" charset="0"/>
              <a:cs typeface="Arial" pitchFamily="34" charset="0"/>
            </a:endParaRPr>
          </a:p>
          <a:p>
            <a:pPr>
              <a:lnSpc>
                <a:spcPct val="80000"/>
              </a:lnSpc>
              <a:buFont typeface="Wingdings" pitchFamily="2" charset="2"/>
              <a:buNone/>
            </a:pPr>
            <a:endParaRPr lang="en-US" sz="1600" b="1" dirty="0">
              <a:solidFill>
                <a:srgbClr val="FFFF00"/>
              </a:solidFill>
              <a:latin typeface="Arial" pitchFamily="34" charset="0"/>
              <a:cs typeface="Arial" pitchFamily="34" charset="0"/>
            </a:endParaRPr>
          </a:p>
          <a:p>
            <a:pPr>
              <a:lnSpc>
                <a:spcPct val="80000"/>
              </a:lnSpc>
              <a:buFont typeface="Wingdings" pitchFamily="2" charset="2"/>
              <a:buNone/>
            </a:pPr>
            <a:r>
              <a:rPr lang="en-US" sz="1900" b="1" dirty="0" smtClean="0">
                <a:solidFill>
                  <a:srgbClr val="FFFF00"/>
                </a:solidFill>
                <a:latin typeface="Arial" pitchFamily="34" charset="0"/>
                <a:cs typeface="Arial" pitchFamily="34" charset="0"/>
              </a:rPr>
              <a:t>NOTE</a:t>
            </a:r>
            <a:r>
              <a:rPr lang="en-US" sz="1900" b="1" dirty="0">
                <a:solidFill>
                  <a:srgbClr val="FFFF00"/>
                </a:solidFill>
                <a:latin typeface="Arial" pitchFamily="34" charset="0"/>
                <a:cs typeface="Arial" pitchFamily="34" charset="0"/>
              </a:rPr>
              <a:t>:  </a:t>
            </a:r>
            <a:r>
              <a:rPr lang="en-US" sz="1900" b="1" dirty="0" smtClean="0">
                <a:solidFill>
                  <a:srgbClr val="FFFF00"/>
                </a:solidFill>
                <a:latin typeface="Arial" pitchFamily="34" charset="0"/>
                <a:cs typeface="Arial" pitchFamily="34" charset="0"/>
              </a:rPr>
              <a:t> </a:t>
            </a:r>
            <a:r>
              <a:rPr lang="en-US" sz="1900" b="1" i="1" dirty="0" smtClean="0">
                <a:solidFill>
                  <a:srgbClr val="FFFF00"/>
                </a:solidFill>
                <a:latin typeface="Arial" pitchFamily="34" charset="0"/>
                <a:cs typeface="Arial" pitchFamily="34" charset="0"/>
              </a:rPr>
              <a:t>Flight </a:t>
            </a:r>
            <a:r>
              <a:rPr lang="en-US" sz="1900" b="1" i="1" dirty="0">
                <a:solidFill>
                  <a:srgbClr val="FFFF00"/>
                </a:solidFill>
                <a:latin typeface="Arial" pitchFamily="34" charset="0"/>
                <a:cs typeface="Arial" pitchFamily="34" charset="0"/>
              </a:rPr>
              <a:t>Rules vary depending on landing site, day </a:t>
            </a:r>
            <a:r>
              <a:rPr lang="en-US" sz="1900" b="1" i="1" dirty="0" err="1">
                <a:solidFill>
                  <a:srgbClr val="FFFF00"/>
                </a:solidFill>
                <a:latin typeface="Arial" pitchFamily="34" charset="0"/>
                <a:cs typeface="Arial" pitchFamily="34" charset="0"/>
              </a:rPr>
              <a:t>vs</a:t>
            </a:r>
            <a:r>
              <a:rPr lang="en-US" sz="1900" b="1" i="1" dirty="0">
                <a:solidFill>
                  <a:srgbClr val="FFFF00"/>
                </a:solidFill>
                <a:latin typeface="Arial" pitchFamily="34" charset="0"/>
                <a:cs typeface="Arial" pitchFamily="34" charset="0"/>
              </a:rPr>
              <a:t> night, type of </a:t>
            </a:r>
            <a:r>
              <a:rPr lang="en-US" sz="1900" b="1" i="1" dirty="0" smtClean="0">
                <a:solidFill>
                  <a:srgbClr val="FFFF00"/>
                </a:solidFill>
                <a:latin typeface="Arial" pitchFamily="34" charset="0"/>
                <a:cs typeface="Arial" pitchFamily="34" charset="0"/>
              </a:rPr>
              <a:t>	landing</a:t>
            </a:r>
            <a:r>
              <a:rPr lang="en-US" sz="1900" b="1" i="1" dirty="0">
                <a:solidFill>
                  <a:srgbClr val="FFFF00"/>
                </a:solidFill>
                <a:latin typeface="Arial" pitchFamily="34" charset="0"/>
                <a:cs typeface="Arial" pitchFamily="34" charset="0"/>
              </a:rPr>
              <a:t>, </a:t>
            </a:r>
            <a:r>
              <a:rPr lang="en-US" sz="1900" b="1" i="1" dirty="0" smtClean="0">
                <a:solidFill>
                  <a:srgbClr val="FFFF00"/>
                </a:solidFill>
                <a:latin typeface="Arial" pitchFamily="34" charset="0"/>
                <a:cs typeface="Arial" pitchFamily="34" charset="0"/>
              </a:rPr>
              <a:t>and duration </a:t>
            </a:r>
            <a:r>
              <a:rPr lang="en-US" sz="1900" b="1" i="1" dirty="0">
                <a:solidFill>
                  <a:srgbClr val="FFFF00"/>
                </a:solidFill>
                <a:latin typeface="Arial" pitchFamily="34" charset="0"/>
                <a:cs typeface="Arial" pitchFamily="34" charset="0"/>
              </a:rPr>
              <a:t>of mission</a:t>
            </a:r>
            <a:r>
              <a:rPr lang="en-US" sz="1900" b="1" i="1" dirty="0" smtClean="0">
                <a:solidFill>
                  <a:srgbClr val="FFFF00"/>
                </a:solidFill>
                <a:latin typeface="Arial" pitchFamily="34" charset="0"/>
                <a:cs typeface="Arial" pitchFamily="34" charset="0"/>
              </a:rPr>
              <a:t>.</a:t>
            </a:r>
          </a:p>
          <a:p>
            <a:pPr>
              <a:lnSpc>
                <a:spcPct val="80000"/>
              </a:lnSpc>
              <a:buFont typeface="Wingdings" pitchFamily="2" charset="2"/>
              <a:buNone/>
            </a:pPr>
            <a:endParaRPr lang="en-US" sz="1900" b="1" i="1" dirty="0" smtClean="0">
              <a:latin typeface="Arial" pitchFamily="34" charset="0"/>
              <a:cs typeface="Arial" pitchFamily="34" charset="0"/>
            </a:endParaRPr>
          </a:p>
          <a:p>
            <a:pPr>
              <a:lnSpc>
                <a:spcPct val="80000"/>
              </a:lnSpc>
              <a:buFont typeface="Wingdings" pitchFamily="2" charset="2"/>
              <a:buNone/>
            </a:pPr>
            <a:r>
              <a:rPr lang="en-US" sz="1900" b="1" i="1" dirty="0" smtClean="0">
                <a:latin typeface="Arial" pitchFamily="34" charset="0"/>
                <a:cs typeface="Arial" pitchFamily="34" charset="0"/>
              </a:rPr>
              <a:t>* Cloud ceiling limits for Return to Launch Site (</a:t>
            </a:r>
            <a:r>
              <a:rPr lang="en-US" sz="1900" b="1" i="1" dirty="0" err="1" smtClean="0">
                <a:latin typeface="Arial" pitchFamily="34" charset="0"/>
                <a:cs typeface="Arial" pitchFamily="34" charset="0"/>
              </a:rPr>
              <a:t>RTLS</a:t>
            </a:r>
            <a:r>
              <a:rPr lang="en-US" sz="1900" b="1" i="1" dirty="0" smtClean="0">
                <a:latin typeface="Arial" pitchFamily="34" charset="0"/>
                <a:cs typeface="Arial" pitchFamily="34" charset="0"/>
              </a:rPr>
              <a:t>) on launch day &gt;= 5,000 ft</a:t>
            </a:r>
          </a:p>
          <a:p>
            <a:pPr>
              <a:lnSpc>
                <a:spcPct val="80000"/>
              </a:lnSpc>
              <a:buFont typeface="Wingdings" pitchFamily="2" charset="2"/>
              <a:buNone/>
            </a:pPr>
            <a:r>
              <a:rPr lang="en-US" sz="1900" b="1" i="1" dirty="0" smtClean="0">
                <a:latin typeface="Arial" pitchFamily="34" charset="0"/>
                <a:cs typeface="Arial" pitchFamily="34" charset="0"/>
              </a:rPr>
              <a:t>** Precipitation limits for </a:t>
            </a:r>
            <a:r>
              <a:rPr lang="en-US" sz="1900" b="1" i="1" dirty="0" err="1" smtClean="0">
                <a:latin typeface="Arial" pitchFamily="34" charset="0"/>
                <a:cs typeface="Arial" pitchFamily="34" charset="0"/>
              </a:rPr>
              <a:t>RTLS</a:t>
            </a:r>
            <a:r>
              <a:rPr lang="en-US" sz="1900" b="1" i="1" dirty="0" smtClean="0">
                <a:latin typeface="Arial" pitchFamily="34" charset="0"/>
                <a:cs typeface="Arial" pitchFamily="34" charset="0"/>
              </a:rPr>
              <a:t> on launch day &gt;= 20 nm</a:t>
            </a:r>
            <a:r>
              <a:rPr lang="en-US" sz="1600" b="1" i="1" dirty="0">
                <a:latin typeface="Arial" pitchFamily="34" charset="0"/>
                <a:cs typeface="Arial" pitchFamily="34" charset="0"/>
              </a:rPr>
              <a:t>	</a:t>
            </a:r>
            <a:r>
              <a:rPr lang="en-US" sz="1600" b="1" i="1" dirty="0">
                <a:latin typeface="Times New Roman" pitchFamily="18" charset="0"/>
              </a:rPr>
              <a:t>		</a:t>
            </a:r>
          </a:p>
          <a:p>
            <a:pPr>
              <a:lnSpc>
                <a:spcPct val="80000"/>
              </a:lnSpc>
              <a:buFont typeface="Wingdings" pitchFamily="2" charset="2"/>
              <a:buNone/>
            </a:pPr>
            <a:endParaRPr lang="en-US" sz="1600" b="1" i="1" dirty="0">
              <a:latin typeface="Times New Roman" pitchFamily="18" charset="0"/>
            </a:endParaRPr>
          </a:p>
        </p:txBody>
      </p:sp>
      <p:graphicFrame>
        <p:nvGraphicFramePr>
          <p:cNvPr id="4" name="Table 3"/>
          <p:cNvGraphicFramePr>
            <a:graphicFrameLocks noGrp="1"/>
          </p:cNvGraphicFramePr>
          <p:nvPr/>
        </p:nvGraphicFramePr>
        <p:xfrm>
          <a:off x="533400" y="1828800"/>
          <a:ext cx="8001000" cy="2966720"/>
        </p:xfrm>
        <a:graphic>
          <a:graphicData uri="http://schemas.openxmlformats.org/drawingml/2006/table">
            <a:tbl>
              <a:tblPr firstRow="1" bandRow="1">
                <a:tableStyleId>{5C22544A-7EE6-4342-B048-85BDC9FD1C3A}</a:tableStyleId>
              </a:tblPr>
              <a:tblGrid>
                <a:gridCol w="4000500"/>
                <a:gridCol w="4000500"/>
              </a:tblGrid>
              <a:tr h="370840">
                <a:tc>
                  <a:txBody>
                    <a:bodyPr/>
                    <a:lstStyle/>
                    <a:p>
                      <a:pPr algn="ctr"/>
                      <a:r>
                        <a:rPr lang="en-US" baseline="0" dirty="0" smtClean="0">
                          <a:solidFill>
                            <a:srgbClr val="FFFF00"/>
                          </a:solidFill>
                          <a:latin typeface="Arial" pitchFamily="34" charset="0"/>
                          <a:cs typeface="Arial" pitchFamily="34" charset="0"/>
                        </a:rPr>
                        <a:t>PARAMETER</a:t>
                      </a:r>
                      <a:endParaRPr lang="en-US" baseline="0" dirty="0">
                        <a:solidFill>
                          <a:srgbClr val="FFFF00"/>
                        </a:solidFill>
                        <a:latin typeface="Arial" pitchFamily="34" charset="0"/>
                        <a:cs typeface="Arial" pitchFamily="34" charset="0"/>
                      </a:endParaRPr>
                    </a:p>
                  </a:txBody>
                  <a:tcPr/>
                </a:tc>
                <a:tc>
                  <a:txBody>
                    <a:bodyPr/>
                    <a:lstStyle/>
                    <a:p>
                      <a:pPr algn="ctr"/>
                      <a:r>
                        <a:rPr lang="en-US" baseline="0" dirty="0" smtClean="0">
                          <a:solidFill>
                            <a:srgbClr val="FFFF00"/>
                          </a:solidFill>
                          <a:latin typeface="Arial" pitchFamily="34" charset="0"/>
                          <a:cs typeface="Arial" pitchFamily="34" charset="0"/>
                        </a:rPr>
                        <a:t>LIMITS</a:t>
                      </a:r>
                      <a:endParaRPr lang="en-US" baseline="0" dirty="0">
                        <a:solidFill>
                          <a:srgbClr val="FFFF00"/>
                        </a:solidFill>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Cloud</a:t>
                      </a:r>
                      <a:r>
                        <a:rPr lang="en-US" b="1" baseline="0" dirty="0" smtClean="0">
                          <a:latin typeface="Arial" pitchFamily="34" charset="0"/>
                          <a:cs typeface="Arial" pitchFamily="34" charset="0"/>
                        </a:rPr>
                        <a:t> Ceiling Height</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*8,000 feet </a:t>
                      </a:r>
                      <a:endParaRPr lang="en-US" b="1" dirty="0">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Visibility</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5 Statute</a:t>
                      </a:r>
                      <a:r>
                        <a:rPr lang="en-US" b="1" baseline="0" dirty="0" smtClean="0">
                          <a:latin typeface="Arial" pitchFamily="34" charset="0"/>
                          <a:cs typeface="Arial" pitchFamily="34" charset="0"/>
                        </a:rPr>
                        <a:t> Miles</a:t>
                      </a:r>
                      <a:endParaRPr lang="en-US" b="1" dirty="0">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Crosswind</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15 knots</a:t>
                      </a:r>
                      <a:endParaRPr lang="en-US" b="1" dirty="0">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Headwind</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25 knots</a:t>
                      </a:r>
                      <a:endParaRPr lang="en-US" b="1" dirty="0">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Tailwind</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15 knots</a:t>
                      </a:r>
                      <a:endParaRPr lang="en-US" b="1" dirty="0">
                        <a:latin typeface="Arial" pitchFamily="34" charset="0"/>
                        <a:cs typeface="Arial" pitchFamily="34" charset="0"/>
                      </a:endParaRPr>
                    </a:p>
                  </a:txBody>
                  <a:tcPr/>
                </a:tc>
              </a:tr>
              <a:tr h="370840">
                <a:tc>
                  <a:txBody>
                    <a:bodyPr/>
                    <a:lstStyle/>
                    <a:p>
                      <a:pPr algn="ctr"/>
                      <a:r>
                        <a:rPr lang="en-US" b="1" dirty="0" smtClean="0">
                          <a:latin typeface="Arial" pitchFamily="34" charset="0"/>
                          <a:cs typeface="Arial" pitchFamily="34" charset="0"/>
                        </a:rPr>
                        <a:t>Average vs. Peak Wind Difference</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10 knots</a:t>
                      </a:r>
                      <a:endParaRPr lang="en-US" b="1" dirty="0">
                        <a:latin typeface="Arial" pitchFamily="34" charset="0"/>
                        <a:cs typeface="Arial" pitchFamily="34" charset="0"/>
                      </a:endParaRPr>
                    </a:p>
                  </a:txBody>
                  <a:tcPr/>
                </a:tc>
              </a:tr>
              <a:tr h="370840">
                <a:tc>
                  <a:txBody>
                    <a:bodyPr/>
                    <a:lstStyle/>
                    <a:p>
                      <a:pPr algn="ctr"/>
                      <a:r>
                        <a:rPr lang="en-US" b="1" dirty="0" err="1" smtClean="0">
                          <a:latin typeface="Arial" pitchFamily="34" charset="0"/>
                          <a:cs typeface="Arial" pitchFamily="34" charset="0"/>
                        </a:rPr>
                        <a:t>Precip</a:t>
                      </a:r>
                      <a:r>
                        <a:rPr lang="en-US" b="1" dirty="0" smtClean="0">
                          <a:latin typeface="Arial" pitchFamily="34" charset="0"/>
                          <a:cs typeface="Arial" pitchFamily="34" charset="0"/>
                        </a:rPr>
                        <a:t> / </a:t>
                      </a:r>
                      <a:r>
                        <a:rPr lang="en-US" b="1" dirty="0" err="1" smtClean="0">
                          <a:latin typeface="Arial" pitchFamily="34" charset="0"/>
                          <a:cs typeface="Arial" pitchFamily="34" charset="0"/>
                        </a:rPr>
                        <a:t>TSTM</a:t>
                      </a:r>
                      <a:endParaRPr lang="en-US"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**None within 30 nautical miles</a:t>
                      </a:r>
                      <a:endParaRPr lang="en-US"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normAutofit fontScale="90000"/>
          </a:bodyPr>
          <a:lstStyle/>
          <a:p>
            <a:r>
              <a:rPr lang="en-US" b="1" dirty="0" smtClean="0">
                <a:solidFill>
                  <a:srgbClr val="FFFF00"/>
                </a:solidFill>
                <a:latin typeface="Arial" pitchFamily="34" charset="0"/>
                <a:cs typeface="Arial" pitchFamily="34" charset="0"/>
              </a:rPr>
              <a:t>General Benefits of SST product</a:t>
            </a:r>
            <a:endParaRPr lang="en-US" b="1" dirty="0">
              <a:solidFill>
                <a:srgbClr val="FFFF00"/>
              </a:solidFill>
              <a:latin typeface="Arial" pitchFamily="34" charset="0"/>
              <a:cs typeface="Arial" pitchFamily="34" charset="0"/>
            </a:endParaRPr>
          </a:p>
        </p:txBody>
      </p:sp>
      <p:sp>
        <p:nvSpPr>
          <p:cNvPr id="6" name="TextBox 5"/>
          <p:cNvSpPr txBox="1"/>
          <p:nvPr/>
        </p:nvSpPr>
        <p:spPr>
          <a:xfrm>
            <a:off x="304800" y="1066800"/>
            <a:ext cx="8534400" cy="2031325"/>
          </a:xfrm>
          <a:prstGeom prst="rect">
            <a:avLst/>
          </a:prstGeom>
          <a:noFill/>
        </p:spPr>
        <p:txBody>
          <a:bodyPr wrap="square" rtlCol="0">
            <a:spAutoFit/>
          </a:bodyPr>
          <a:lstStyle/>
          <a:p>
            <a:r>
              <a:rPr lang="en-US" sz="2400" b="1" dirty="0" smtClean="0">
                <a:solidFill>
                  <a:srgbClr val="FFFF00"/>
                </a:solidFill>
                <a:latin typeface="Arial" pitchFamily="34" charset="0"/>
                <a:cs typeface="Arial" pitchFamily="34" charset="0"/>
              </a:rPr>
              <a:t>Stratocumulus clouds</a:t>
            </a:r>
            <a:endParaRPr lang="en-US" sz="2400" b="1" dirty="0">
              <a:solidFill>
                <a:srgbClr val="FFFF00"/>
              </a:solidFill>
              <a:latin typeface="Arial" pitchFamily="34" charset="0"/>
              <a:cs typeface="Arial" pitchFamily="34" charset="0"/>
            </a:endParaRPr>
          </a:p>
          <a:p>
            <a:pPr>
              <a:buFont typeface="Arial" pitchFamily="34" charset="0"/>
              <a:buChar char="•"/>
            </a:pPr>
            <a:r>
              <a:rPr lang="en-US" b="1" dirty="0" smtClean="0">
                <a:latin typeface="Arial" pitchFamily="34" charset="0"/>
                <a:cs typeface="Arial" pitchFamily="34" charset="0"/>
              </a:rPr>
              <a:t> Offshore stratocumulus clouds line up fairly well with the “Gulf Stream”</a:t>
            </a:r>
          </a:p>
          <a:p>
            <a:endParaRPr lang="en-US" sz="2400" b="1" dirty="0" smtClean="0">
              <a:solidFill>
                <a:srgbClr val="FFFF00"/>
              </a:solidFill>
              <a:latin typeface="Arial" pitchFamily="34" charset="0"/>
              <a:cs typeface="Arial" pitchFamily="34" charset="0"/>
            </a:endParaRPr>
          </a:p>
          <a:p>
            <a:r>
              <a:rPr lang="en-US" sz="2400" b="1" dirty="0" err="1" smtClean="0">
                <a:solidFill>
                  <a:srgbClr val="FFFF00"/>
                </a:solidFill>
                <a:latin typeface="Arial" pitchFamily="34" charset="0"/>
                <a:cs typeface="Arial" pitchFamily="34" charset="0"/>
              </a:rPr>
              <a:t>Rainshowers</a:t>
            </a:r>
            <a:r>
              <a:rPr lang="en-US" sz="2400" b="1" dirty="0" smtClean="0">
                <a:solidFill>
                  <a:srgbClr val="FFFF00"/>
                </a:solidFill>
                <a:latin typeface="Arial" pitchFamily="34" charset="0"/>
                <a:cs typeface="Arial" pitchFamily="34" charset="0"/>
              </a:rPr>
              <a:t> / Thunderstorms</a:t>
            </a:r>
            <a:endParaRPr lang="en-US" sz="2400" b="1" dirty="0">
              <a:solidFill>
                <a:srgbClr val="FFFF00"/>
              </a:solidFill>
              <a:latin typeface="Arial" pitchFamily="34" charset="0"/>
              <a:cs typeface="Arial" pitchFamily="34" charset="0"/>
            </a:endParaRPr>
          </a:p>
          <a:p>
            <a:pPr>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“Gulf Stream” acts as a convergence boundary</a:t>
            </a:r>
          </a:p>
          <a:p>
            <a:pPr>
              <a:buFont typeface="Arial" pitchFamily="34" charset="0"/>
              <a:buChar char="•"/>
            </a:pPr>
            <a:r>
              <a:rPr lang="en-US" b="1" dirty="0">
                <a:latin typeface="Arial" pitchFamily="34" charset="0"/>
                <a:cs typeface="Arial" pitchFamily="34" charset="0"/>
              </a:rPr>
              <a:t> </a:t>
            </a:r>
            <a:r>
              <a:rPr lang="en-US" b="1" dirty="0" smtClean="0">
                <a:latin typeface="Arial" pitchFamily="34" charset="0"/>
                <a:cs typeface="Arial" pitchFamily="34" charset="0"/>
              </a:rPr>
              <a:t>High Pressure in Atlantic east of KSC -&gt; southeast flow</a:t>
            </a:r>
          </a:p>
        </p:txBody>
      </p:sp>
      <p:pic>
        <p:nvPicPr>
          <p:cNvPr id="8" name="Picture 7" descr="STS127Land1stOppRefl.PNG"/>
          <p:cNvPicPr>
            <a:picLocks noChangeAspect="1"/>
          </p:cNvPicPr>
          <p:nvPr/>
        </p:nvPicPr>
        <p:blipFill>
          <a:blip r:embed="rId2" cstate="print"/>
          <a:srcRect l="20224" t="7778" b="2222"/>
          <a:stretch>
            <a:fillRect/>
          </a:stretch>
        </p:blipFill>
        <p:spPr>
          <a:xfrm>
            <a:off x="4724400" y="3200400"/>
            <a:ext cx="3702069" cy="3497580"/>
          </a:xfrm>
          <a:prstGeom prst="rect">
            <a:avLst/>
          </a:prstGeom>
        </p:spPr>
      </p:pic>
      <p:pic>
        <p:nvPicPr>
          <p:cNvPr id="9" name="Picture 8" descr="STS-128_Launch_0.5Refl.png"/>
          <p:cNvPicPr>
            <a:picLocks noChangeAspect="1"/>
          </p:cNvPicPr>
          <p:nvPr/>
        </p:nvPicPr>
        <p:blipFill>
          <a:blip r:embed="rId3" cstate="print"/>
          <a:stretch>
            <a:fillRect/>
          </a:stretch>
        </p:blipFill>
        <p:spPr>
          <a:xfrm>
            <a:off x="381000" y="3200400"/>
            <a:ext cx="3677488" cy="348313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FFFF00"/>
                </a:solidFill>
                <a:latin typeface="Arial" pitchFamily="34" charset="0"/>
                <a:cs typeface="Arial" pitchFamily="34" charset="0"/>
              </a:rPr>
              <a:t>In-House </a:t>
            </a:r>
            <a:r>
              <a:rPr lang="en-US" b="1" dirty="0" err="1" smtClean="0">
                <a:solidFill>
                  <a:srgbClr val="FFFF00"/>
                </a:solidFill>
                <a:latin typeface="Arial" pitchFamily="34" charset="0"/>
                <a:cs typeface="Arial" pitchFamily="34" charset="0"/>
              </a:rPr>
              <a:t>AFD</a:t>
            </a:r>
            <a:r>
              <a:rPr lang="en-US" b="1" dirty="0" smtClean="0">
                <a:solidFill>
                  <a:srgbClr val="FFFF00"/>
                </a:solidFill>
                <a:latin typeface="Arial" pitchFamily="34" charset="0"/>
                <a:cs typeface="Arial" pitchFamily="34" charset="0"/>
              </a:rPr>
              <a:t> Example #1</a:t>
            </a:r>
            <a:endParaRPr lang="en-US" b="1" dirty="0">
              <a:solidFill>
                <a:srgbClr val="FFFF00"/>
              </a:solidFill>
              <a:latin typeface="Arial" pitchFamily="34" charset="0"/>
              <a:cs typeface="Arial" pitchFamily="34" charset="0"/>
            </a:endParaRPr>
          </a:p>
        </p:txBody>
      </p:sp>
      <p:sp>
        <p:nvSpPr>
          <p:cNvPr id="3" name="TextBox 2"/>
          <p:cNvSpPr txBox="1"/>
          <p:nvPr/>
        </p:nvSpPr>
        <p:spPr>
          <a:xfrm>
            <a:off x="1143000" y="1828800"/>
            <a:ext cx="184731" cy="369332"/>
          </a:xfrm>
          <a:prstGeom prst="rect">
            <a:avLst/>
          </a:prstGeom>
          <a:noFill/>
        </p:spPr>
        <p:txBody>
          <a:bodyPr wrap="none" rtlCol="0">
            <a:spAutoFit/>
          </a:bodyPr>
          <a:lstStyle/>
          <a:p>
            <a:endParaRPr lang="en-US" dirty="0"/>
          </a:p>
        </p:txBody>
      </p:sp>
      <p:sp>
        <p:nvSpPr>
          <p:cNvPr id="4" name="TextBox 3"/>
          <p:cNvSpPr txBox="1"/>
          <p:nvPr/>
        </p:nvSpPr>
        <p:spPr>
          <a:xfrm>
            <a:off x="533400" y="1225689"/>
            <a:ext cx="8305800" cy="5632311"/>
          </a:xfrm>
          <a:prstGeom prst="rect">
            <a:avLst/>
          </a:prstGeom>
          <a:noFill/>
        </p:spPr>
        <p:txBody>
          <a:bodyPr wrap="square" rtlCol="0">
            <a:spAutoFit/>
          </a:bodyPr>
          <a:lstStyle/>
          <a:p>
            <a:r>
              <a:rPr lang="en-US" dirty="0" smtClean="0">
                <a:latin typeface="Arial" pitchFamily="34" charset="0"/>
                <a:cs typeface="Arial" pitchFamily="34" charset="0"/>
              </a:rPr>
              <a:t>“Kind </a:t>
            </a:r>
            <a:r>
              <a:rPr lang="en-US" dirty="0">
                <a:latin typeface="Arial" pitchFamily="34" charset="0"/>
                <a:cs typeface="Arial" pitchFamily="34" charset="0"/>
              </a:rPr>
              <a:t>of interesting today with respect to clouds. </a:t>
            </a:r>
            <a:r>
              <a:rPr lang="en-US" b="1" dirty="0">
                <a:solidFill>
                  <a:srgbClr val="FFFF00"/>
                </a:solidFill>
                <a:latin typeface="Arial" pitchFamily="34" charset="0"/>
                <a:cs typeface="Arial" pitchFamily="34" charset="0"/>
              </a:rPr>
              <a:t>Over the Gulf of Mexico...cloudy areas correlate very well with warmer SSTs however virtually no correlation between cloudy areas and warmer SSTs on the Atlantic side.</a:t>
            </a:r>
            <a:r>
              <a:rPr lang="en-US" dirty="0">
                <a:latin typeface="Arial" pitchFamily="34" charset="0"/>
                <a:cs typeface="Arial" pitchFamily="34" charset="0"/>
              </a:rPr>
              <a:t> Seeing no decrease in </a:t>
            </a:r>
            <a:r>
              <a:rPr lang="en-US" dirty="0" err="1">
                <a:latin typeface="Arial" pitchFamily="34" charset="0"/>
                <a:cs typeface="Arial" pitchFamily="34" charset="0"/>
              </a:rPr>
              <a:t>stratocu</a:t>
            </a:r>
            <a:r>
              <a:rPr lang="en-US" dirty="0">
                <a:latin typeface="Arial" pitchFamily="34" charset="0"/>
                <a:cs typeface="Arial" pitchFamily="34" charset="0"/>
              </a:rPr>
              <a:t> whatsoever coming over the cooler waters towards the western Florida coast. In fact...some areas are showing an increase in the </a:t>
            </a:r>
            <a:r>
              <a:rPr lang="en-US" dirty="0" err="1">
                <a:latin typeface="Arial" pitchFamily="34" charset="0"/>
                <a:cs typeface="Arial" pitchFamily="34" charset="0"/>
              </a:rPr>
              <a:t>stratocu</a:t>
            </a:r>
            <a:r>
              <a:rPr lang="en-US" dirty="0">
                <a:latin typeface="Arial" pitchFamily="34" charset="0"/>
                <a:cs typeface="Arial" pitchFamily="34" charset="0"/>
              </a:rPr>
              <a:t> as it approaches the coast. Obviously some other mechanism going on here...now if I can just figure it out</a:t>
            </a:r>
            <a:r>
              <a:rPr lang="en-US" dirty="0" smtClean="0">
                <a:latin typeface="Arial" pitchFamily="34" charset="0"/>
                <a:cs typeface="Arial" pitchFamily="34" charset="0"/>
              </a:rPr>
              <a:t>!”</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b="1" dirty="0" smtClean="0">
                <a:solidFill>
                  <a:srgbClr val="FFFF00"/>
                </a:solidFill>
                <a:latin typeface="Arial" pitchFamily="34" charset="0"/>
                <a:cs typeface="Arial" pitchFamily="34" charset="0"/>
              </a:rPr>
              <a:t>“Looking </a:t>
            </a:r>
            <a:r>
              <a:rPr lang="en-US" b="1" dirty="0">
                <a:solidFill>
                  <a:srgbClr val="FFFF00"/>
                </a:solidFill>
                <a:latin typeface="Arial" pitchFamily="34" charset="0"/>
                <a:cs typeface="Arial" pitchFamily="34" charset="0"/>
              </a:rPr>
              <a:t>at LAPS soundings from just offshore...the inversion has lifted from around 4k feet at 12Z this morning when there were virtually no clouds over the cooler waters to around 8k feet this afternoon. </a:t>
            </a:r>
            <a:r>
              <a:rPr lang="en-US" dirty="0">
                <a:latin typeface="Arial" pitchFamily="34" charset="0"/>
                <a:cs typeface="Arial" pitchFamily="34" charset="0"/>
              </a:rPr>
              <a:t>Cross sections also show decent omega in the 4-8k foot range this afternoon with negative </a:t>
            </a:r>
            <a:r>
              <a:rPr lang="en-US" dirty="0" err="1">
                <a:latin typeface="Arial" pitchFamily="34" charset="0"/>
                <a:cs typeface="Arial" pitchFamily="34" charset="0"/>
              </a:rPr>
              <a:t>boyancy</a:t>
            </a:r>
            <a:r>
              <a:rPr lang="en-US" dirty="0">
                <a:latin typeface="Arial" pitchFamily="34" charset="0"/>
                <a:cs typeface="Arial" pitchFamily="34" charset="0"/>
              </a:rPr>
              <a:t> below this level. </a:t>
            </a:r>
            <a:r>
              <a:rPr lang="en-US" b="1" dirty="0">
                <a:solidFill>
                  <a:srgbClr val="FFFF00"/>
                </a:solidFill>
                <a:latin typeface="Arial" pitchFamily="34" charset="0"/>
                <a:cs typeface="Arial" pitchFamily="34" charset="0"/>
              </a:rPr>
              <a:t>Maybe the higher the inversion...the less influence the cooler water has.</a:t>
            </a:r>
            <a:r>
              <a:rPr lang="en-US" dirty="0">
                <a:latin typeface="Arial" pitchFamily="34" charset="0"/>
                <a:cs typeface="Arial" pitchFamily="34" charset="0"/>
              </a:rPr>
              <a:t> </a:t>
            </a:r>
            <a:r>
              <a:rPr lang="en-US" dirty="0" smtClean="0">
                <a:latin typeface="Arial" pitchFamily="34" charset="0"/>
                <a:cs typeface="Arial" pitchFamily="34" charset="0"/>
              </a:rPr>
              <a:t>“</a:t>
            </a:r>
            <a:endParaRPr lang="en-US" dirty="0">
              <a:latin typeface="Arial" pitchFamily="34" charset="0"/>
              <a:cs typeface="Arial" pitchFamily="34" charset="0"/>
            </a:endParaRPr>
          </a:p>
          <a:p>
            <a:r>
              <a:rPr lang="en-US" dirty="0">
                <a:latin typeface="Arial" pitchFamily="34" charset="0"/>
                <a:cs typeface="Arial" pitchFamily="34" charset="0"/>
              </a:rPr>
              <a:t> </a:t>
            </a:r>
          </a:p>
          <a:p>
            <a:r>
              <a:rPr lang="en-US" dirty="0" smtClean="0">
                <a:latin typeface="Arial" pitchFamily="34" charset="0"/>
                <a:cs typeface="Arial" pitchFamily="34" charset="0"/>
              </a:rPr>
              <a:t>“Now </a:t>
            </a:r>
            <a:r>
              <a:rPr lang="en-US" dirty="0">
                <a:latin typeface="Arial" pitchFamily="34" charset="0"/>
                <a:cs typeface="Arial" pitchFamily="34" charset="0"/>
              </a:rPr>
              <a:t>getting increasing line of showers along initial convergence line moving onshore with cloud tops to about 11k feet. </a:t>
            </a:r>
            <a:r>
              <a:rPr lang="en-US" b="1" dirty="0">
                <a:solidFill>
                  <a:srgbClr val="FFFF00"/>
                </a:solidFill>
                <a:latin typeface="Arial" pitchFamily="34" charset="0"/>
                <a:cs typeface="Arial" pitchFamily="34" charset="0"/>
              </a:rPr>
              <a:t>Water </a:t>
            </a:r>
            <a:r>
              <a:rPr lang="en-US" b="1" dirty="0" err="1">
                <a:solidFill>
                  <a:srgbClr val="FFFF00"/>
                </a:solidFill>
                <a:latin typeface="Arial" pitchFamily="34" charset="0"/>
                <a:cs typeface="Arial" pitchFamily="34" charset="0"/>
              </a:rPr>
              <a:t>vaport</a:t>
            </a:r>
            <a:r>
              <a:rPr lang="en-US" b="1" dirty="0">
                <a:solidFill>
                  <a:srgbClr val="FFFF00"/>
                </a:solidFill>
                <a:latin typeface="Arial" pitchFamily="34" charset="0"/>
                <a:cs typeface="Arial" pitchFamily="34" charset="0"/>
              </a:rPr>
              <a:t> showing shortwave moving over east-central Fl so maybe this was mechanism for lifting the inversion. </a:t>
            </a:r>
            <a:r>
              <a:rPr lang="en-US" b="1" dirty="0" smtClean="0">
                <a:solidFill>
                  <a:srgbClr val="FFFF00"/>
                </a:solidFill>
                <a:latin typeface="Arial" pitchFamily="34" charset="0"/>
                <a:cs typeface="Arial" pitchFamily="34" charset="0"/>
              </a:rPr>
              <a:t>"</a:t>
            </a:r>
            <a:endParaRPr lang="en-US" b="1" dirty="0">
              <a:solidFill>
                <a:srgbClr val="FFFF00"/>
              </a:solidFill>
              <a:latin typeface="Arial" pitchFamily="34" charset="0"/>
              <a:cs typeface="Arial" pitchFamily="34" charset="0"/>
            </a:endParaRP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In-House </a:t>
            </a:r>
            <a:r>
              <a:rPr lang="en-US" b="1" dirty="0" err="1" smtClean="0">
                <a:solidFill>
                  <a:srgbClr val="FFFF00"/>
                </a:solidFill>
                <a:latin typeface="Arial" pitchFamily="34" charset="0"/>
                <a:cs typeface="Arial" pitchFamily="34" charset="0"/>
              </a:rPr>
              <a:t>AFD</a:t>
            </a:r>
            <a:r>
              <a:rPr lang="en-US" b="1" dirty="0" smtClean="0">
                <a:solidFill>
                  <a:srgbClr val="FFFF00"/>
                </a:solidFill>
                <a:latin typeface="Arial" pitchFamily="34" charset="0"/>
                <a:cs typeface="Arial" pitchFamily="34" charset="0"/>
              </a:rPr>
              <a:t> Example #2</a:t>
            </a:r>
            <a:endParaRPr lang="en-US" b="1" dirty="0">
              <a:solidFill>
                <a:srgbClr val="FFFF00"/>
              </a:solidFill>
              <a:latin typeface="Arial" pitchFamily="34" charset="0"/>
              <a:cs typeface="Arial" pitchFamily="34" charset="0"/>
            </a:endParaRPr>
          </a:p>
        </p:txBody>
      </p:sp>
      <p:sp>
        <p:nvSpPr>
          <p:cNvPr id="3" name="TextBox 2"/>
          <p:cNvSpPr txBox="1"/>
          <p:nvPr/>
        </p:nvSpPr>
        <p:spPr>
          <a:xfrm>
            <a:off x="304800" y="1828800"/>
            <a:ext cx="8534400" cy="3416320"/>
          </a:xfrm>
          <a:prstGeom prst="rect">
            <a:avLst/>
          </a:prstGeom>
          <a:noFill/>
        </p:spPr>
        <p:txBody>
          <a:bodyPr wrap="square" rtlCol="0">
            <a:spAutoFit/>
          </a:bodyPr>
          <a:lstStyle/>
          <a:p>
            <a:r>
              <a:rPr lang="en-US" sz="2400" dirty="0" smtClean="0">
                <a:latin typeface="Arial" pitchFamily="34" charset="0"/>
                <a:cs typeface="Arial" pitchFamily="34" charset="0"/>
              </a:rPr>
              <a:t>“KSC</a:t>
            </a:r>
            <a:r>
              <a:rPr lang="en-US" sz="2400" dirty="0">
                <a:latin typeface="Arial" pitchFamily="34" charset="0"/>
                <a:cs typeface="Arial" pitchFamily="34" charset="0"/>
              </a:rPr>
              <a:t>...</a:t>
            </a:r>
            <a:r>
              <a:rPr lang="en-US" sz="2400" dirty="0" err="1">
                <a:latin typeface="Arial" pitchFamily="34" charset="0"/>
                <a:cs typeface="Arial" pitchFamily="34" charset="0"/>
              </a:rPr>
              <a:t>sfc</a:t>
            </a:r>
            <a:r>
              <a:rPr lang="en-US" sz="2400" dirty="0">
                <a:latin typeface="Arial" pitchFamily="34" charset="0"/>
                <a:cs typeface="Arial" pitchFamily="34" charset="0"/>
              </a:rPr>
              <a:t> high over OH continues to move east ward towards mid-Atlantic states.  FL winds should begin the swing around to the east then south-southeast tonight.  </a:t>
            </a:r>
            <a:r>
              <a:rPr lang="en-US" sz="2400" b="1" dirty="0" err="1">
                <a:solidFill>
                  <a:srgbClr val="FFFF00"/>
                </a:solidFill>
                <a:latin typeface="Arial" pitchFamily="34" charset="0"/>
                <a:cs typeface="Arial" pitchFamily="34" charset="0"/>
              </a:rPr>
              <a:t>Aftn</a:t>
            </a:r>
            <a:r>
              <a:rPr lang="en-US" sz="2400" b="1" dirty="0">
                <a:solidFill>
                  <a:srgbClr val="FFFF00"/>
                </a:solidFill>
                <a:latin typeface="Arial" pitchFamily="34" charset="0"/>
                <a:cs typeface="Arial" pitchFamily="34" charset="0"/>
              </a:rPr>
              <a:t> radar has </a:t>
            </a:r>
            <a:r>
              <a:rPr lang="en-US" sz="2400" b="1" dirty="0" err="1">
                <a:solidFill>
                  <a:srgbClr val="FFFF00"/>
                </a:solidFill>
                <a:latin typeface="Arial" pitchFamily="34" charset="0"/>
                <a:cs typeface="Arial" pitchFamily="34" charset="0"/>
              </a:rPr>
              <a:t>has</a:t>
            </a:r>
            <a:r>
              <a:rPr lang="en-US" sz="2400" b="1" dirty="0">
                <a:solidFill>
                  <a:srgbClr val="FFFF00"/>
                </a:solidFill>
                <a:latin typeface="Arial" pitchFamily="34" charset="0"/>
                <a:cs typeface="Arial" pitchFamily="34" charset="0"/>
              </a:rPr>
              <a:t> some -</a:t>
            </a:r>
            <a:r>
              <a:rPr lang="en-US" sz="2400" b="1" dirty="0" err="1">
                <a:solidFill>
                  <a:srgbClr val="FFFF00"/>
                </a:solidFill>
                <a:latin typeface="Arial" pitchFamily="34" charset="0"/>
                <a:cs typeface="Arial" pitchFamily="34" charset="0"/>
              </a:rPr>
              <a:t>SHRA</a:t>
            </a:r>
            <a:r>
              <a:rPr lang="en-US" sz="2400" b="1" dirty="0">
                <a:solidFill>
                  <a:srgbClr val="FFFF00"/>
                </a:solidFill>
                <a:latin typeface="Arial" pitchFamily="34" charset="0"/>
                <a:cs typeface="Arial" pitchFamily="34" charset="0"/>
              </a:rPr>
              <a:t> along the west wall of the Gulf Stream.  Fading in and out with the SST composite and visible satellite shows this nicely.  </a:t>
            </a:r>
            <a:r>
              <a:rPr lang="en-US" sz="2400" dirty="0">
                <a:latin typeface="Arial" pitchFamily="34" charset="0"/>
                <a:cs typeface="Arial" pitchFamily="34" charset="0"/>
              </a:rPr>
              <a:t>Mean steering flow overnight should parallel the coast so I don't expect any </a:t>
            </a:r>
            <a:r>
              <a:rPr lang="en-US" sz="2400" dirty="0" err="1">
                <a:latin typeface="Arial" pitchFamily="34" charset="0"/>
                <a:cs typeface="Arial" pitchFamily="34" charset="0"/>
              </a:rPr>
              <a:t>PCPN</a:t>
            </a:r>
            <a:r>
              <a:rPr lang="en-US" sz="2400" dirty="0">
                <a:latin typeface="Arial" pitchFamily="34" charset="0"/>
                <a:cs typeface="Arial" pitchFamily="34" charset="0"/>
              </a:rPr>
              <a:t> concerns for tonight although a stray -</a:t>
            </a:r>
            <a:r>
              <a:rPr lang="en-US" sz="2400" dirty="0" err="1">
                <a:latin typeface="Arial" pitchFamily="34" charset="0"/>
                <a:cs typeface="Arial" pitchFamily="34" charset="0"/>
              </a:rPr>
              <a:t>SHRA</a:t>
            </a:r>
            <a:r>
              <a:rPr lang="en-US" sz="2400" dirty="0">
                <a:latin typeface="Arial" pitchFamily="34" charset="0"/>
                <a:cs typeface="Arial" pitchFamily="34" charset="0"/>
              </a:rPr>
              <a:t> could skip barely inside 30 over the water. </a:t>
            </a:r>
            <a:r>
              <a:rPr lang="en-US" sz="2400" dirty="0" smtClean="0">
                <a:latin typeface="Arial" pitchFamily="34" charset="0"/>
                <a:cs typeface="Arial" pitchFamily="34" charset="0"/>
              </a:rPr>
              <a:t>“</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FF00"/>
                </a:solidFill>
                <a:latin typeface="Arial" pitchFamily="34" charset="0"/>
                <a:cs typeface="Arial" pitchFamily="34" charset="0"/>
              </a:rPr>
              <a:t>Stratocumulus/SST example</a:t>
            </a:r>
            <a:endParaRPr lang="en-US" b="1" dirty="0">
              <a:solidFill>
                <a:srgbClr val="FFFF00"/>
              </a:solidFill>
              <a:latin typeface="Arial" pitchFamily="34" charset="0"/>
              <a:cs typeface="Arial" pitchFamily="34" charset="0"/>
            </a:endParaRPr>
          </a:p>
        </p:txBody>
      </p:sp>
      <p:pic>
        <p:nvPicPr>
          <p:cNvPr id="3" name="Picture 2" descr="sts130ir8feb.PNG"/>
          <p:cNvPicPr>
            <a:picLocks noChangeAspect="1"/>
          </p:cNvPicPr>
          <p:nvPr/>
        </p:nvPicPr>
        <p:blipFill>
          <a:blip r:embed="rId2" cstate="print"/>
          <a:srcRect l="20734" t="7778" b="3333"/>
          <a:stretch>
            <a:fillRect/>
          </a:stretch>
        </p:blipFill>
        <p:spPr>
          <a:xfrm>
            <a:off x="1828800" y="1066800"/>
            <a:ext cx="5908698" cy="56299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909</Words>
  <Application>Microsoft Office PowerPoint</Application>
  <PresentationFormat>On-screen Show (4:3)</PresentationFormat>
  <Paragraphs>158</Paragraphs>
  <Slides>16</Slides>
  <Notes>3</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Use of MODIS SST for Space Shuttle Operations Support</vt:lpstr>
      <vt:lpstr>Presentation Outline</vt:lpstr>
      <vt:lpstr>Slide 3</vt:lpstr>
      <vt:lpstr>Slide 4</vt:lpstr>
      <vt:lpstr>SHUTTLE WEATHER FLIGHT RULES</vt:lpstr>
      <vt:lpstr>General Benefits of SST product</vt:lpstr>
      <vt:lpstr>In-House AFD Example #1</vt:lpstr>
      <vt:lpstr>In-House AFD Example #2</vt:lpstr>
      <vt:lpstr>Stratocumulus/SST example</vt:lpstr>
      <vt:lpstr>Stratocumulus/SST example</vt:lpstr>
      <vt:lpstr>Stratocumulus/SST example</vt:lpstr>
      <vt:lpstr>Slide 12</vt:lpstr>
      <vt:lpstr>So What Happened?</vt:lpstr>
      <vt:lpstr>Launch-1 Hour Infrared (3.9 Micron) Satellite Image 0815 UTC on 02/08/10</vt:lpstr>
      <vt:lpstr>Summary</vt:lpstr>
      <vt:lpstr>Questions?/Suggestions?</vt:lpstr>
    </vt:vector>
  </TitlesOfParts>
  <Company>NASA/ODIN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bhoeth</dc:creator>
  <cp:lastModifiedBy>bhoeth</cp:lastModifiedBy>
  <cp:revision>38</cp:revision>
  <dcterms:created xsi:type="dcterms:W3CDTF">2010-02-26T15:01:38Z</dcterms:created>
  <dcterms:modified xsi:type="dcterms:W3CDTF">2010-03-01T16:01:14Z</dcterms:modified>
</cp:coreProperties>
</file>