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26"/>
  </p:notesMasterIdLst>
  <p:sldIdLst>
    <p:sldId id="256" r:id="rId2"/>
    <p:sldId id="257" r:id="rId3"/>
    <p:sldId id="258" r:id="rId4"/>
    <p:sldId id="259" r:id="rId5"/>
    <p:sldId id="260" r:id="rId6"/>
    <p:sldId id="281" r:id="rId7"/>
    <p:sldId id="261" r:id="rId8"/>
    <p:sldId id="265" r:id="rId9"/>
    <p:sldId id="267" r:id="rId10"/>
    <p:sldId id="268" r:id="rId11"/>
    <p:sldId id="269" r:id="rId12"/>
    <p:sldId id="270" r:id="rId13"/>
    <p:sldId id="282" r:id="rId14"/>
    <p:sldId id="266" r:id="rId15"/>
    <p:sldId id="262" r:id="rId16"/>
    <p:sldId id="263" r:id="rId17"/>
    <p:sldId id="264" r:id="rId18"/>
    <p:sldId id="271" r:id="rId19"/>
    <p:sldId id="272" r:id="rId20"/>
    <p:sldId id="273" r:id="rId21"/>
    <p:sldId id="274" r:id="rId22"/>
    <p:sldId id="275" r:id="rId23"/>
    <p:sldId id="276"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05" autoAdjust="0"/>
    <p:restoredTop sz="80941" autoAdjust="0"/>
  </p:normalViewPr>
  <p:slideViewPr>
    <p:cSldViewPr>
      <p:cViewPr varScale="1">
        <p:scale>
          <a:sx n="41" d="100"/>
          <a:sy n="41" d="100"/>
        </p:scale>
        <p:origin x="-122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4A604C-AFDB-4F28-8113-F5F9834E3528}" type="datetimeFigureOut">
              <a:rPr lang="en-US" smtClean="0"/>
              <a:pPr/>
              <a:t>3/4/2010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5BF73E-4D5D-47F3-89B4-9E9F0CB8F96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rural nature and low population density of Montana create difficulties in the evaluation of snowfall and river ice. Remote sensing provides the best opportunity to appropriately determine the transition of snow cover and river ice in remote areas, however, visible imagery does not clearly differentiate snow from clouds.</a:t>
            </a:r>
          </a:p>
          <a:p>
            <a:r>
              <a:rPr lang="en-US" dirty="0" smtClean="0"/>
              <a:t>     </a:t>
            </a:r>
          </a:p>
          <a:p>
            <a:endParaRPr lang="en-US" dirty="0" smtClean="0"/>
          </a:p>
          <a:p>
            <a:r>
              <a:rPr lang="en-US" dirty="0" smtClean="0"/>
              <a:t>The Great Falls WFO (Weather Forecast Office) has been assessing the use of the MODIS (Moderate Resolution Imaging </a:t>
            </a:r>
            <a:r>
              <a:rPr lang="en-US" dirty="0" err="1" smtClean="0"/>
              <a:t>Spectroradiometer</a:t>
            </a:r>
            <a:r>
              <a:rPr lang="en-US" dirty="0" smtClean="0"/>
              <a:t>) false color composite created by the Short-term Prediction Research and Transition (</a:t>
            </a:r>
            <a:r>
              <a:rPr lang="en-US" dirty="0" err="1" smtClean="0"/>
              <a:t>SPoRT</a:t>
            </a:r>
            <a:r>
              <a:rPr lang="en-US" dirty="0" smtClean="0"/>
              <a:t>) Center at NASA/Marshall Space Flight Center to monitor snow cover and river ice. It is expected the false color composite can lead to improved assessments of flooding potential during post event conditions where rapid melting and runoff are anticipated.</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March 11, 2004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Melt not occurring uniformly. Snow south of Missouri and Milk Rivers virtually gone while widespread snow remains north. Skewed spatial distribution of melt and influx of water to rivers expected to reduce chances of significant river flooding.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March 18, 2004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Imagery and observations show melt has slowed. Snow now gradually retreating north of the Missouri and Milk Rivers. Slowing of melt will allow more gradual influx of water to rivers, further reducing the chance of significant flooding.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March 25, 2004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Snow cover north of the Missouri and Milk Rivers nearly gone. During the course of the snowmelt event, only minor flooding occurred.</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Field surveys…. with spring, ground can thaw and MT has a particularly sticky gumbo soil…very</a:t>
            </a:r>
            <a:r>
              <a:rPr lang="en-US" baseline="0" dirty="0" smtClean="0"/>
              <a:t> easy to get stuck!</a:t>
            </a:r>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Few images daily is probably sufficient in most cases.</a:t>
            </a:r>
            <a:r>
              <a:rPr lang="en-US" baseline="0" dirty="0" smtClean="0"/>
              <a:t> Exception might be in cases of rapid melt.</a:t>
            </a:r>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12B9B7-8ECD-474E-AAD4-FDFD7CCF2E76}" type="slidenum">
              <a:rPr lang="en-US"/>
              <a:pPr/>
              <a:t>18</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dirty="0" smtClean="0"/>
              <a:t>Picture </a:t>
            </a:r>
            <a:r>
              <a:rPr lang="en-US" dirty="0"/>
              <a:t>of a </a:t>
            </a:r>
            <a:r>
              <a:rPr lang="en-US"/>
              <a:t>fire </a:t>
            </a:r>
            <a:r>
              <a:rPr lang="en-US" smtClean="0"/>
              <a:t>from two seasons ago just </a:t>
            </a:r>
            <a:r>
              <a:rPr lang="en-US" dirty="0"/>
              <a:t>east of Billings.  One day after it started, it caused </a:t>
            </a:r>
            <a:r>
              <a:rPr lang="en-US" dirty="0" smtClean="0"/>
              <a:t>I-90 to </a:t>
            </a:r>
            <a:r>
              <a:rPr lang="en-US" dirty="0"/>
              <a:t>close.  This fire grew extremely quickly and as a result, </a:t>
            </a:r>
            <a:r>
              <a:rPr lang="en-US" dirty="0" smtClean="0"/>
              <a:t>BYZ provided </a:t>
            </a:r>
            <a:r>
              <a:rPr lang="en-US" dirty="0"/>
              <a:t>forecast support before all </a:t>
            </a:r>
            <a:r>
              <a:rPr lang="en-US" dirty="0" smtClean="0"/>
              <a:t>normal </a:t>
            </a:r>
            <a:r>
              <a:rPr lang="en-US" dirty="0"/>
              <a:t>resources </a:t>
            </a:r>
            <a:r>
              <a:rPr lang="en-US" dirty="0" smtClean="0"/>
              <a:t>arrived.  </a:t>
            </a:r>
            <a:r>
              <a:rPr lang="en-US" dirty="0"/>
              <a:t>So it’s not the incident meteorologists that deal with significant </a:t>
            </a:r>
            <a:r>
              <a:rPr lang="en-US" dirty="0" smtClean="0"/>
              <a:t>fires –</a:t>
            </a:r>
            <a:r>
              <a:rPr lang="en-US" baseline="0" dirty="0" smtClean="0"/>
              <a:t> it is also t</a:t>
            </a:r>
            <a:r>
              <a:rPr lang="en-US" dirty="0" smtClean="0"/>
              <a:t>he </a:t>
            </a:r>
            <a:r>
              <a:rPr lang="en-US" dirty="0"/>
              <a:t>local </a:t>
            </a:r>
            <a:r>
              <a:rPr lang="en-US" dirty="0" smtClean="0"/>
              <a:t>office.</a:t>
            </a:r>
            <a:r>
              <a:rPr lang="en-US" baseline="0" dirty="0" smtClean="0"/>
              <a:t> This true beyond Montana as well</a:t>
            </a:r>
            <a:r>
              <a:rPr lang="en-US" dirty="0" smtClean="0"/>
              <a:t>.  </a:t>
            </a:r>
            <a:endParaRPr lang="en-US" dirty="0"/>
          </a:p>
          <a:p>
            <a:endParaRPr lang="en-US" dirty="0"/>
          </a:p>
          <a:p>
            <a:r>
              <a:rPr lang="en-US" dirty="0"/>
              <a:t>Many of the forecasts </a:t>
            </a:r>
            <a:r>
              <a:rPr lang="en-US" dirty="0" smtClean="0"/>
              <a:t>are </a:t>
            </a:r>
            <a:r>
              <a:rPr lang="en-US" dirty="0"/>
              <a:t>in areas with limited </a:t>
            </a:r>
            <a:r>
              <a:rPr lang="en-US" dirty="0" smtClean="0"/>
              <a:t>data</a:t>
            </a:r>
            <a:r>
              <a:rPr lang="en-US" baseline="0" dirty="0" smtClean="0"/>
              <a:t> </a:t>
            </a:r>
            <a:r>
              <a:rPr lang="en-US" dirty="0" smtClean="0"/>
              <a:t>so </a:t>
            </a:r>
            <a:r>
              <a:rPr lang="en-US" dirty="0"/>
              <a:t>satellite data can play a bigger role.  </a:t>
            </a:r>
            <a:r>
              <a:rPr lang="en-US" dirty="0" smtClean="0"/>
              <a:t>The next few slides will show </a:t>
            </a:r>
            <a:r>
              <a:rPr lang="en-US" dirty="0"/>
              <a:t>you how</a:t>
            </a:r>
            <a:r>
              <a:rPr lang="en-US" dirty="0" smtClean="0"/>
              <a: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762B0-5661-4A99-AA6C-E173D24F6971}" type="slidenum">
              <a:rPr lang="en-US"/>
              <a:pPr/>
              <a:t>19</a:t>
            </a:fld>
            <a:endParaRPr 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r>
              <a:rPr lang="en-US" dirty="0" smtClean="0"/>
              <a:t>Shown is </a:t>
            </a:r>
            <a:r>
              <a:rPr lang="en-US" dirty="0"/>
              <a:t>a topographic map of western Montana near Missoula.  </a:t>
            </a:r>
            <a:r>
              <a:rPr lang="en-US" dirty="0" smtClean="0"/>
              <a:t>Focus on </a:t>
            </a:r>
            <a:r>
              <a:rPr lang="en-US" dirty="0"/>
              <a:t>the Bitterroot Valley and surrounding terrain.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AE6E2F-2161-4D75-835E-751AEA5EEB9D}" type="slidenum">
              <a:rPr lang="en-US"/>
              <a:pPr/>
              <a:t>20</a:t>
            </a:fld>
            <a:endParaRPr 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dirty="0" smtClean="0"/>
              <a:t>This </a:t>
            </a:r>
            <a:r>
              <a:rPr lang="en-US" dirty="0"/>
              <a:t>is the 3.7 micron MODIS imagery at 1km for the exact same location for 30 Aug </a:t>
            </a:r>
            <a:r>
              <a:rPr lang="en-US" dirty="0" smtClean="0"/>
              <a:t>2007.    </a:t>
            </a:r>
          </a:p>
          <a:p>
            <a:endParaRPr lang="en-US" dirty="0" smtClean="0"/>
          </a:p>
          <a:p>
            <a:r>
              <a:rPr lang="en-US" dirty="0" smtClean="0"/>
              <a:t>While </a:t>
            </a:r>
            <a:r>
              <a:rPr lang="en-US" dirty="0"/>
              <a:t>this may not be the most appropriate way to use the 3.7 micron, it can show some interesting thermal features which does have some relationship to the surface observations plotted in blue.  The bright red pixels are fires, but </a:t>
            </a:r>
            <a:r>
              <a:rPr lang="en-US" dirty="0" smtClean="0"/>
              <a:t>focus </a:t>
            </a:r>
            <a:r>
              <a:rPr lang="en-US" dirty="0"/>
              <a:t>your attention to the yellow and green shading in the valley, which is where the MODIS is showing the coolest temperatures.  The mountains are warmer than the valleys, but even more interesting is the mid slope warmth or thermal belt that is depicted.   From a fire </a:t>
            </a:r>
            <a:r>
              <a:rPr lang="en-US" dirty="0" smtClean="0"/>
              <a:t>perspective, </a:t>
            </a:r>
            <a:r>
              <a:rPr lang="en-US" dirty="0"/>
              <a:t>this is important because often the thermal belt helps keep nocturnal fire activity higher than one may expect.  The surface observations density is not </a:t>
            </a:r>
            <a:r>
              <a:rPr lang="en-US" dirty="0" smtClean="0"/>
              <a:t>nearly close </a:t>
            </a:r>
            <a:r>
              <a:rPr lang="en-US" dirty="0"/>
              <a:t>enough to resolve these details.  </a:t>
            </a:r>
          </a:p>
          <a:p>
            <a:endParaRPr lang="en-US" dirty="0"/>
          </a:p>
          <a:p>
            <a:r>
              <a:rPr lang="en-US" dirty="0" smtClean="0"/>
              <a:t>Don Moore</a:t>
            </a:r>
            <a:r>
              <a:rPr lang="en-US" baseline="0" dirty="0" smtClean="0"/>
              <a:t> (then BYZ SOO) performed </a:t>
            </a:r>
            <a:r>
              <a:rPr lang="en-US" dirty="0" smtClean="0"/>
              <a:t>extensive </a:t>
            </a:r>
            <a:r>
              <a:rPr lang="en-US" dirty="0"/>
              <a:t>analysis of MODIS IR (both 3.7 and 11 micron) with surface </a:t>
            </a:r>
            <a:r>
              <a:rPr lang="en-US" dirty="0" smtClean="0"/>
              <a:t>observations. He felt that while he </a:t>
            </a:r>
            <a:r>
              <a:rPr lang="en-US" dirty="0"/>
              <a:t>wouldn’t want to take the satellite values verbatim as near surface air </a:t>
            </a:r>
            <a:r>
              <a:rPr lang="en-US" dirty="0" smtClean="0"/>
              <a:t>temperatures, he did feel </a:t>
            </a:r>
            <a:r>
              <a:rPr lang="en-US" dirty="0"/>
              <a:t>it gives a reasonable idea to spatial details we couldn’t observe otherwise.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996094-28CD-49B5-8854-4FB48E6406B0}" type="slidenum">
              <a:rPr lang="en-US"/>
              <a:pPr/>
              <a:t>21</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r>
              <a:rPr lang="en-US" dirty="0" smtClean="0"/>
              <a:t>Real </a:t>
            </a:r>
            <a:r>
              <a:rPr lang="en-US" dirty="0"/>
              <a:t>life </a:t>
            </a:r>
            <a:r>
              <a:rPr lang="en-US" dirty="0" smtClean="0"/>
              <a:t>scenario.  </a:t>
            </a:r>
            <a:r>
              <a:rPr lang="en-US" dirty="0"/>
              <a:t>A lightning strike starts a fire near the top of the mountain which is too small to be detected by satellite.  Folks are sent out on a long hike to do suppression.  The forecast office gets a </a:t>
            </a:r>
            <a:r>
              <a:rPr lang="en-US" dirty="0" smtClean="0"/>
              <a:t>5 a.m. call </a:t>
            </a:r>
            <a:r>
              <a:rPr lang="en-US" dirty="0"/>
              <a:t>from them wanting to know about weather impacts the next few days.  There aren’t any observations at the fire, so what can we tell them?</a:t>
            </a:r>
          </a:p>
          <a:p>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10999B-D0D6-49B7-8344-006D18CA03C7}" type="slidenum">
              <a:rPr lang="en-US"/>
              <a:pPr/>
              <a:t>22</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r>
              <a:rPr lang="en-US" dirty="0"/>
              <a:t>Per the </a:t>
            </a:r>
            <a:r>
              <a:rPr lang="en-US" dirty="0" smtClean="0"/>
              <a:t>MODIS imagery</a:t>
            </a:r>
            <a:r>
              <a:rPr lang="en-US" dirty="0"/>
              <a:t>, You’ll likely see greater nocturnal fire activity if that fire makes it to the west slopes than if it stays on east slopes.   Once could also assume there also is a half way decent westerly nocturnal drainage wind on the west slope where the east slope may be less.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MODIS false color imagery composites one visible and two infrared channels to highlight features with infrared signature differences. Snow and clouds have reflective differences above 1.4μm, especially near the 1.6μm and 2.13μm MODIS channels. Compositing a visible channel with these two infrared channels creates an image that clearly distinguishes snow and clouds. </a:t>
            </a:r>
          </a:p>
          <a:p>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140E9-D211-435D-BF76-A8A97696D4F0}" type="slidenum">
              <a:rPr lang="en-US"/>
              <a:pPr/>
              <a:t>23</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r>
              <a:rPr lang="en-US" dirty="0" smtClean="0"/>
              <a:t>Another </a:t>
            </a:r>
            <a:r>
              <a:rPr lang="en-US" dirty="0"/>
              <a:t>real life </a:t>
            </a:r>
            <a:r>
              <a:rPr lang="en-US" dirty="0" smtClean="0"/>
              <a:t>scenario.  </a:t>
            </a:r>
            <a:r>
              <a:rPr lang="en-US" dirty="0"/>
              <a:t>Lightning started numerous small fires which the forest service described as being </a:t>
            </a:r>
            <a:r>
              <a:rPr lang="en-US" dirty="0" smtClean="0"/>
              <a:t>“messy”.  </a:t>
            </a:r>
            <a:r>
              <a:rPr lang="en-US" dirty="0"/>
              <a:t>This G</a:t>
            </a:r>
            <a:r>
              <a:rPr lang="en-US" dirty="0" smtClean="0"/>
              <a:t>oogle </a:t>
            </a:r>
            <a:r>
              <a:rPr lang="en-US" dirty="0"/>
              <a:t>E</a:t>
            </a:r>
            <a:r>
              <a:rPr lang="en-US" dirty="0" smtClean="0"/>
              <a:t>arth </a:t>
            </a:r>
            <a:r>
              <a:rPr lang="en-US" dirty="0"/>
              <a:t>image shows the location </a:t>
            </a:r>
            <a:r>
              <a:rPr lang="en-US" dirty="0" smtClean="0"/>
              <a:t>of the MODIS derived </a:t>
            </a:r>
            <a:r>
              <a:rPr lang="en-US" dirty="0"/>
              <a:t>hot spots over a 24 hour period.  </a:t>
            </a:r>
            <a:r>
              <a:rPr lang="en-US" dirty="0" smtClean="0"/>
              <a:t>Since </a:t>
            </a:r>
            <a:r>
              <a:rPr lang="en-US" dirty="0"/>
              <a:t>the fires are scattered across rugged terrain and </a:t>
            </a:r>
            <a:r>
              <a:rPr lang="en-US" dirty="0" smtClean="0"/>
              <a:t>a </a:t>
            </a:r>
            <a:r>
              <a:rPr lang="en-US" dirty="0"/>
              <a:t>variety of microclimates, </a:t>
            </a:r>
            <a:r>
              <a:rPr lang="en-US" dirty="0" smtClean="0"/>
              <a:t>a </a:t>
            </a:r>
            <a:r>
              <a:rPr lang="en-US" dirty="0"/>
              <a:t>single point forecast wouldn’t do justice to the actual weather.  MODIS imagery can provide some help in understanding the area better.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958D0-EE62-44AE-9084-AA2284423A82}" type="slidenum">
              <a:rPr lang="en-US"/>
              <a:pPr/>
              <a:t>24</a:t>
            </a:fld>
            <a:endParaRPr lang="en-US"/>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r>
              <a:rPr lang="en-US" dirty="0"/>
              <a:t>The hot spot shown here on the 09Z MODIS shows the fire in the morning burning actively in the thermal belts, outlined in red. </a:t>
            </a:r>
            <a:endParaRPr lang="en-US" dirty="0" smtClean="0"/>
          </a:p>
          <a:p>
            <a:endParaRPr lang="en-US" dirty="0" smtClean="0"/>
          </a:p>
          <a:p>
            <a:r>
              <a:rPr lang="en-US" dirty="0" smtClean="0"/>
              <a:t>This </a:t>
            </a:r>
            <a:r>
              <a:rPr lang="en-US" dirty="0"/>
              <a:t>imagery gives </a:t>
            </a:r>
            <a:r>
              <a:rPr lang="en-US" dirty="0" smtClean="0"/>
              <a:t>a </a:t>
            </a:r>
            <a:r>
              <a:rPr lang="en-US" dirty="0"/>
              <a:t>better feel for these different microclimates that can’t be easily known otherwise.  </a:t>
            </a:r>
            <a:r>
              <a:rPr lang="en-US" dirty="0" smtClean="0"/>
              <a:t>So </a:t>
            </a:r>
            <a:r>
              <a:rPr lang="en-US" dirty="0"/>
              <a:t>when the folks on the fire are saying </a:t>
            </a:r>
            <a:r>
              <a:rPr lang="en-US" dirty="0" smtClean="0"/>
              <a:t>that the camp </a:t>
            </a:r>
            <a:r>
              <a:rPr lang="en-US" dirty="0"/>
              <a:t>below the fire </a:t>
            </a:r>
            <a:r>
              <a:rPr lang="en-US" dirty="0" smtClean="0"/>
              <a:t>had </a:t>
            </a:r>
            <a:r>
              <a:rPr lang="en-US" dirty="0"/>
              <a:t>lots of dew </a:t>
            </a:r>
            <a:r>
              <a:rPr lang="en-US" dirty="0" smtClean="0"/>
              <a:t>in the morning </a:t>
            </a:r>
            <a:r>
              <a:rPr lang="en-US" dirty="0"/>
              <a:t>but the fire burned actively all night long we can explain why.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kern="1200" dirty="0" smtClean="0">
                <a:solidFill>
                  <a:schemeClr val="tx1"/>
                </a:solidFill>
                <a:latin typeface="+mn-lt"/>
                <a:ea typeface="+mn-ea"/>
                <a:cs typeface="+mn-cs"/>
              </a:rPr>
              <a:t>Typical reflectance for naturally occurring features. Spectrally, snow is different from clouds at wavelengths greater than 1.4µm and particularly near the 1.6µm and 2.3µm MODIS channels.</a:t>
            </a:r>
          </a:p>
          <a:p>
            <a:r>
              <a:rPr lang="en-US" sz="1200" i="0" kern="1200" dirty="0" smtClean="0">
                <a:solidFill>
                  <a:schemeClr val="tx1"/>
                </a:solidFill>
                <a:latin typeface="+mn-lt"/>
                <a:ea typeface="+mn-ea"/>
                <a:cs typeface="+mn-cs"/>
              </a:rPr>
              <a:t> </a:t>
            </a:r>
          </a:p>
          <a:p>
            <a:endParaRPr lang="en-US" i="0"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MODIS offers an increase in spatial as well as spectral resolution over GOES (Geostationary Operational Environmental Satellites) and AVHRR (Advanced Very High Resolution Radiometer). The result is a detailed view of surface and atmospheric features. </a:t>
            </a:r>
          </a:p>
          <a:p>
            <a:endParaRPr lang="en-US" dirty="0" smtClean="0"/>
          </a:p>
          <a:p>
            <a:r>
              <a:rPr lang="en-US" dirty="0" smtClean="0"/>
              <a:t>Great Falls is at a relatively high latitude and at the edges of both GOES East and West. The remapping of data results in a north-south and east-west blurring of details. </a:t>
            </a:r>
            <a:r>
              <a:rPr lang="en-US" baseline="0" dirty="0" smtClean="0"/>
              <a:t> The 1000 meter resolution for the GOES is nominal and probably more appropriate for other areas… probably closer to 1500 meters for Montana.</a:t>
            </a:r>
            <a:endParaRPr lang="en-US" dirty="0" smtClean="0"/>
          </a:p>
          <a:p>
            <a:endParaRPr lang="en-US" dirty="0" smtClean="0"/>
          </a:p>
          <a:p>
            <a:r>
              <a:rPr lang="en-US" dirty="0" smtClean="0"/>
              <a:t>GOES imagery can be looped to show stationary snow features vs. moving clouds, however, there are still issues with semi-stationary clouds such as fog, </a:t>
            </a:r>
            <a:r>
              <a:rPr lang="en-US" dirty="0" err="1" smtClean="0"/>
              <a:t>lenticular</a:t>
            </a:r>
            <a:r>
              <a:rPr lang="en-US" dirty="0" smtClean="0"/>
              <a:t> formations, and </a:t>
            </a:r>
            <a:r>
              <a:rPr lang="en-US" dirty="0" err="1" smtClean="0"/>
              <a:t>orographically</a:t>
            </a:r>
            <a:r>
              <a:rPr lang="en-US" dirty="0" smtClean="0"/>
              <a:t> induced stratus.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MODIS offers an increase in spatial as well as spectral resolution over GOES (Geostationary Operational Environmental Satellites) and AVHRR (Advanced Very High Resolution Radiometer). The result is a detailed view of surface and atmospheric features. </a:t>
            </a:r>
          </a:p>
          <a:p>
            <a:endParaRPr lang="en-US" dirty="0" smtClean="0"/>
          </a:p>
          <a:p>
            <a:r>
              <a:rPr lang="en-US" dirty="0" smtClean="0"/>
              <a:t>Great Falls is at a relatively high latitude and at the edges of both GOES East and West. The remapping of data results in a north-south and east-west blurring of details. 	</a:t>
            </a:r>
          </a:p>
          <a:p>
            <a:endParaRPr lang="en-US" smtClean="0"/>
          </a:p>
          <a:p>
            <a:r>
              <a:rPr lang="en-US" smtClean="0"/>
              <a:t>GOES </a:t>
            </a:r>
            <a:r>
              <a:rPr lang="en-US" dirty="0" smtClean="0"/>
              <a:t>imagery can be looped to show stationary snow features vs. moving clouds, however, there are still issues with semi-stationary clouds such as fog, </a:t>
            </a:r>
            <a:r>
              <a:rPr lang="en-US" dirty="0" err="1" smtClean="0"/>
              <a:t>lenticular</a:t>
            </a:r>
            <a:r>
              <a:rPr lang="en-US" dirty="0" smtClean="0"/>
              <a:t> formations, and </a:t>
            </a:r>
            <a:r>
              <a:rPr lang="en-US" dirty="0" err="1" smtClean="0"/>
              <a:t>orographically</a:t>
            </a:r>
            <a:r>
              <a:rPr lang="en-US" dirty="0" smtClean="0"/>
              <a:t> induced stratus. </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Snap-shot comparison of snow and cloud cover as seen by MODIS visible, natural color and false color.</a:t>
            </a:r>
          </a:p>
          <a:p>
            <a:endParaRPr lang="en-US" sz="1200" dirty="0" smtClean="0"/>
          </a:p>
          <a:p>
            <a:r>
              <a:rPr lang="en-US" sz="1200" b="1" i="1" kern="1200" dirty="0" smtClean="0">
                <a:solidFill>
                  <a:schemeClr val="tx1"/>
                </a:solidFill>
                <a:latin typeface="+mn-lt"/>
                <a:ea typeface="+mn-ea"/>
                <a:cs typeface="+mn-cs"/>
              </a:rPr>
              <a:t>Visible image </a:t>
            </a:r>
            <a:r>
              <a:rPr lang="en-US" sz="1200" i="1" kern="1200" dirty="0" smtClean="0">
                <a:solidFill>
                  <a:schemeClr val="tx1"/>
                </a:solidFill>
                <a:latin typeface="+mn-lt"/>
                <a:ea typeface="+mn-ea"/>
                <a:cs typeface="+mn-cs"/>
              </a:rPr>
              <a:t>— White snow and clouds blend as they would if viewed by the human eye.</a:t>
            </a:r>
          </a:p>
          <a:p>
            <a:endParaRPr lang="en-US" sz="1200" i="1" kern="1200" dirty="0" smtClean="0">
              <a:solidFill>
                <a:schemeClr val="tx1"/>
              </a:solidFill>
              <a:latin typeface="+mn-lt"/>
              <a:ea typeface="+mn-ea"/>
              <a:cs typeface="+mn-cs"/>
            </a:endParaRPr>
          </a:p>
          <a:p>
            <a:r>
              <a:rPr lang="en-US" sz="1200" b="1" i="1" kern="1200" dirty="0" smtClean="0">
                <a:solidFill>
                  <a:schemeClr val="tx1"/>
                </a:solidFill>
                <a:latin typeface="+mn-lt"/>
                <a:ea typeface="+mn-ea"/>
                <a:cs typeface="+mn-cs"/>
              </a:rPr>
              <a:t>Natural color image </a:t>
            </a:r>
            <a:r>
              <a:rPr lang="en-US" sz="1200" i="1" kern="1200" dirty="0" smtClean="0">
                <a:solidFill>
                  <a:schemeClr val="tx1"/>
                </a:solidFill>
                <a:latin typeface="+mn-lt"/>
                <a:ea typeface="+mn-ea"/>
                <a:cs typeface="+mn-cs"/>
              </a:rPr>
              <a:t>— Composite of three visible channels. White snow and clouds blend, again, as they would if viewed by the human eye.</a:t>
            </a:r>
          </a:p>
          <a:p>
            <a:endParaRPr lang="en-US" sz="1200" i="1" kern="1200" dirty="0" smtClean="0">
              <a:solidFill>
                <a:schemeClr val="tx1"/>
              </a:solidFill>
              <a:latin typeface="+mn-lt"/>
              <a:ea typeface="+mn-ea"/>
              <a:cs typeface="+mn-cs"/>
            </a:endParaRPr>
          </a:p>
          <a:p>
            <a:r>
              <a:rPr lang="en-US" sz="1200" b="1" i="1" kern="1200" dirty="0" smtClean="0">
                <a:solidFill>
                  <a:schemeClr val="tx1"/>
                </a:solidFill>
                <a:latin typeface="+mn-lt"/>
                <a:ea typeface="+mn-ea"/>
                <a:cs typeface="+mn-cs"/>
              </a:rPr>
              <a:t>False color image </a:t>
            </a:r>
            <a:r>
              <a:rPr lang="en-US" sz="1200" i="1" kern="1200" dirty="0" smtClean="0">
                <a:solidFill>
                  <a:schemeClr val="tx1"/>
                </a:solidFill>
                <a:latin typeface="+mn-lt"/>
                <a:ea typeface="+mn-ea"/>
                <a:cs typeface="+mn-cs"/>
              </a:rPr>
              <a:t>— Composite of one visible and two infrared channels. Snow (red), clouds (white) and bare ground (blue-green) are distinct.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Montana snow and river ice observations and comparisons using MODIS false color imagery February 21, 2008 (left) and April 12, 2008 (right).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D5BF73E-4D5D-47F3-89B4-9E9F0CB8F96D}"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February 19, 2004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Widespread snow cover over northeast/east Montana. Observations show areas with snow depths of 2 feet or more and snow water equivalents of 6 to 8 inches. Significant flooding of Milk and Poplar Rivers forecasted with melt. Extensive briefing of emergency management officials begins.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D5BF73E-4D5D-47F3-89B4-9E9F0CB8F96D}"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dirty="0" smtClean="0">
                <a:solidFill>
                  <a:schemeClr val="tx1"/>
                </a:solidFill>
                <a:latin typeface="+mn-lt"/>
                <a:ea typeface="+mn-ea"/>
                <a:cs typeface="+mn-cs"/>
              </a:rPr>
              <a:t>March 4, 2004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Snow melt beginning. Imagery shows significant loss of snow south of Missouri River. No flooding reported, however snow water content was not as great in this area as in northeast Montana. Concerns for flooding continue for northeast Montana.</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D5BF73E-4D5D-47F3-89B4-9E9F0CB8F96D}"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2DE9B4B-EFF0-4700-8F55-012B60DC4977}" type="datetimeFigureOut">
              <a:rPr lang="en-US" smtClean="0"/>
              <a:pPr/>
              <a:t>3/4/2010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57DD229-C614-4283-942F-88E4E1B7CFA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DE9B4B-EFF0-4700-8F55-012B60DC4977}" type="datetimeFigureOut">
              <a:rPr lang="en-US" smtClean="0"/>
              <a:pPr/>
              <a:t>3/4/2010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DE9B4B-EFF0-4700-8F55-012B60DC4977}" type="datetimeFigureOut">
              <a:rPr lang="en-US" smtClean="0"/>
              <a:pPr/>
              <a:t>3/4/2010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DE9B4B-EFF0-4700-8F55-012B60DC4977}" type="datetimeFigureOut">
              <a:rPr lang="en-US" smtClean="0"/>
              <a:pPr/>
              <a:t>3/4/2010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2DE9B4B-EFF0-4700-8F55-012B60DC4977}" type="datetimeFigureOut">
              <a:rPr lang="en-US" smtClean="0"/>
              <a:pPr/>
              <a:t>3/4/2010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7DD229-C614-4283-942F-88E4E1B7CFA9}"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DE9B4B-EFF0-4700-8F55-012B60DC4977}" type="datetimeFigureOut">
              <a:rPr lang="en-US" smtClean="0"/>
              <a:pPr/>
              <a:t>3/4/2010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2DE9B4B-EFF0-4700-8F55-012B60DC4977}" type="datetimeFigureOut">
              <a:rPr lang="en-US" smtClean="0"/>
              <a:pPr/>
              <a:t>3/4/2010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DE9B4B-EFF0-4700-8F55-012B60DC4977}" type="datetimeFigureOut">
              <a:rPr lang="en-US" smtClean="0"/>
              <a:pPr/>
              <a:t>3/4/2010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E9B4B-EFF0-4700-8F55-012B60DC4977}" type="datetimeFigureOut">
              <a:rPr lang="en-US" smtClean="0"/>
              <a:pPr/>
              <a:t>3/4/2010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2DE9B4B-EFF0-4700-8F55-012B60DC4977}" type="datetimeFigureOut">
              <a:rPr lang="en-US" smtClean="0"/>
              <a:pPr/>
              <a:t>3/4/2010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7DD229-C614-4283-942F-88E4E1B7CFA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DE9B4B-EFF0-4700-8F55-012B60DC4977}" type="datetimeFigureOut">
              <a:rPr lang="en-US" smtClean="0"/>
              <a:pPr/>
              <a:t>3/4/2010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957DD229-C614-4283-942F-88E4E1B7CFA9}"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2DE9B4B-EFF0-4700-8F55-012B60DC4977}" type="datetimeFigureOut">
              <a:rPr lang="en-US" smtClean="0"/>
              <a:pPr/>
              <a:t>3/4/2010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57DD229-C614-4283-942F-88E4E1B7CFA9}"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3" Type="http://schemas.openxmlformats.org/officeDocument/2006/relationships/image" Target="../media/image14.png"/><Relationship Id="rId7" Type="http://schemas.openxmlformats.org/officeDocument/2006/relationships/image" Target="../media/image18.emf"/><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smtClean="0"/>
              <a:t>Use of MODIS False Color to Monitor </a:t>
            </a:r>
            <a:r>
              <a:rPr lang="en-US" dirty="0" smtClean="0"/>
              <a:t>Snowfall, Snow melt and Thermal Belts</a:t>
            </a:r>
            <a:endParaRPr lang="en-US" dirty="0"/>
          </a:p>
        </p:txBody>
      </p:sp>
      <p:sp>
        <p:nvSpPr>
          <p:cNvPr id="3" name="Subtitle 2"/>
          <p:cNvSpPr>
            <a:spLocks noGrp="1"/>
          </p:cNvSpPr>
          <p:nvPr>
            <p:ph type="subTitle" idx="1"/>
          </p:nvPr>
        </p:nvSpPr>
        <p:spPr/>
        <p:txBody>
          <a:bodyPr/>
          <a:lstStyle/>
          <a:p>
            <a:r>
              <a:rPr lang="en-US" dirty="0" smtClean="0"/>
              <a:t>Gina Loss – Service Hydrologist</a:t>
            </a:r>
          </a:p>
          <a:p>
            <a:r>
              <a:rPr lang="en-US" dirty="0" smtClean="0"/>
              <a:t>Dave Bernhardt – Science &amp; Operations Officer</a:t>
            </a:r>
          </a:p>
          <a:p>
            <a:r>
              <a:rPr lang="en-US" dirty="0" smtClean="0"/>
              <a:t>Great Falls, Montana</a:t>
            </a:r>
            <a:endParaRPr lang="en-US" dirty="0"/>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305800" cy="1143000"/>
          </a:xfrm>
        </p:spPr>
        <p:txBody>
          <a:bodyPr>
            <a:normAutofit fontScale="90000"/>
          </a:bodyPr>
          <a:lstStyle/>
          <a:p>
            <a:r>
              <a:rPr lang="en-US" b="1" dirty="0" smtClean="0"/>
              <a:t>2004 Case Assessment</a:t>
            </a:r>
            <a:r>
              <a:rPr lang="en-US" sz="3600" b="1" dirty="0" smtClean="0"/>
              <a:t/>
            </a:r>
            <a:br>
              <a:rPr lang="en-US" sz="3600" b="1" dirty="0" smtClean="0"/>
            </a:br>
            <a:r>
              <a:rPr lang="en-US" sz="3600" b="1" i="1" dirty="0" smtClean="0"/>
              <a:t> March 4, 2004</a:t>
            </a:r>
            <a:endParaRPr lang="en-US" sz="3600" dirty="0"/>
          </a:p>
        </p:txBody>
      </p:sp>
      <p:grpSp>
        <p:nvGrpSpPr>
          <p:cNvPr id="15" name="Group 14"/>
          <p:cNvGrpSpPr/>
          <p:nvPr/>
        </p:nvGrpSpPr>
        <p:grpSpPr>
          <a:xfrm>
            <a:off x="905668" y="1490662"/>
            <a:ext cx="7332663" cy="4605338"/>
            <a:chOff x="838200" y="2345531"/>
            <a:chExt cx="7332663" cy="4605338"/>
          </a:xfrm>
        </p:grpSpPr>
        <p:pic>
          <p:nvPicPr>
            <p:cNvPr id="5122" name="Picture 2"/>
            <p:cNvPicPr>
              <a:picLocks noChangeAspect="1" noChangeArrowheads="1"/>
            </p:cNvPicPr>
            <p:nvPr/>
          </p:nvPicPr>
          <p:blipFill>
            <a:blip r:embed="rId3" cstate="print"/>
            <a:srcRect l="23061" t="5132" r="50052" b="73296"/>
            <a:stretch>
              <a:fillRect/>
            </a:stretch>
          </p:blipFill>
          <p:spPr bwMode="auto">
            <a:xfrm>
              <a:off x="838200" y="2345531"/>
              <a:ext cx="7332663" cy="4605338"/>
            </a:xfrm>
            <a:prstGeom prst="rect">
              <a:avLst/>
            </a:prstGeom>
            <a:noFill/>
            <a:ln w="12700" algn="ctr">
              <a:solidFill>
                <a:srgbClr val="000000"/>
              </a:solidFill>
              <a:miter lim="800000"/>
              <a:headEnd/>
              <a:tailEnd/>
            </a:ln>
            <a:effectLst/>
          </p:spPr>
        </p:pic>
        <p:grpSp>
          <p:nvGrpSpPr>
            <p:cNvPr id="5123" name="Group 3"/>
            <p:cNvGrpSpPr>
              <a:grpSpLocks/>
            </p:cNvGrpSpPr>
            <p:nvPr/>
          </p:nvGrpSpPr>
          <p:grpSpPr bwMode="auto">
            <a:xfrm>
              <a:off x="3171825" y="2725738"/>
              <a:ext cx="4365625" cy="1628775"/>
              <a:chOff x="125505138" y="105579243"/>
              <a:chExt cx="4364499" cy="1630015"/>
            </a:xfrm>
          </p:grpSpPr>
          <p:grpSp>
            <p:nvGrpSpPr>
              <p:cNvPr id="5124" name="Group 4"/>
              <p:cNvGrpSpPr>
                <a:grpSpLocks/>
              </p:cNvGrpSpPr>
              <p:nvPr/>
            </p:nvGrpSpPr>
            <p:grpSpPr bwMode="auto">
              <a:xfrm>
                <a:off x="125505138" y="105579243"/>
                <a:ext cx="4364499" cy="1630015"/>
                <a:chOff x="125533683" y="121284762"/>
                <a:chExt cx="4364499" cy="1630015"/>
              </a:xfrm>
            </p:grpSpPr>
            <p:sp>
              <p:nvSpPr>
                <p:cNvPr id="5125" name="Freeform 5"/>
                <p:cNvSpPr>
                  <a:spLocks/>
                </p:cNvSpPr>
                <p:nvPr/>
              </p:nvSpPr>
              <p:spPr bwMode="auto">
                <a:xfrm>
                  <a:off x="126414406" y="121284762"/>
                  <a:ext cx="2349379" cy="954326"/>
                </a:xfrm>
                <a:custGeom>
                  <a:avLst/>
                  <a:gdLst/>
                  <a:ahLst/>
                  <a:cxnLst>
                    <a:cxn ang="0">
                      <a:pos x="2342885" y="920877"/>
                    </a:cxn>
                    <a:cxn ang="0">
                      <a:pos x="2272178" y="880942"/>
                    </a:cxn>
                    <a:cxn ang="0">
                      <a:pos x="2190115" y="871959"/>
                    </a:cxn>
                    <a:cxn ang="0">
                      <a:pos x="2117855" y="792428"/>
                    </a:cxn>
                    <a:cxn ang="0">
                      <a:pos x="2071893" y="742372"/>
                    </a:cxn>
                    <a:cxn ang="0">
                      <a:pos x="1997451" y="687331"/>
                    </a:cxn>
                    <a:cxn ang="0">
                      <a:pos x="1921186" y="665919"/>
                    </a:cxn>
                    <a:cxn ang="0">
                      <a:pos x="1884756" y="618537"/>
                    </a:cxn>
                    <a:cxn ang="0">
                      <a:pos x="1867275" y="573464"/>
                    </a:cxn>
                    <a:cxn ang="0">
                      <a:pos x="1820325" y="578358"/>
                    </a:cxn>
                    <a:cxn ang="0">
                      <a:pos x="1718957" y="557930"/>
                    </a:cxn>
                    <a:cxn ang="0">
                      <a:pos x="1677448" y="541255"/>
                    </a:cxn>
                    <a:cxn ang="0">
                      <a:pos x="1634743" y="494121"/>
                    </a:cxn>
                    <a:cxn ang="0">
                      <a:pos x="1570043" y="527165"/>
                    </a:cxn>
                    <a:cxn ang="0">
                      <a:pos x="1544670" y="601376"/>
                    </a:cxn>
                    <a:cxn ang="0">
                      <a:pos x="1481762" y="680108"/>
                    </a:cxn>
                    <a:cxn ang="0">
                      <a:pos x="1427701" y="663927"/>
                    </a:cxn>
                    <a:cxn ang="0">
                      <a:pos x="1370860" y="657005"/>
                    </a:cxn>
                    <a:cxn ang="0">
                      <a:pos x="1316799" y="640822"/>
                    </a:cxn>
                    <a:cxn ang="0">
                      <a:pos x="1281685" y="626947"/>
                    </a:cxn>
                    <a:cxn ang="0">
                      <a:pos x="1233182" y="592243"/>
                    </a:cxn>
                    <a:cxn ang="0">
                      <a:pos x="1176940" y="600550"/>
                    </a:cxn>
                    <a:cxn ang="0">
                      <a:pos x="1159696" y="561569"/>
                    </a:cxn>
                    <a:cxn ang="0">
                      <a:pos x="1093801" y="564155"/>
                    </a:cxn>
                    <a:cxn ang="0">
                      <a:pos x="1033583" y="551265"/>
                    </a:cxn>
                    <a:cxn ang="0">
                      <a:pos x="1000651" y="512898"/>
                    </a:cxn>
                    <a:cxn ang="0">
                      <a:pos x="955764" y="490255"/>
                    </a:cxn>
                    <a:cxn ang="0">
                      <a:pos x="892409" y="477488"/>
                    </a:cxn>
                    <a:cxn ang="0">
                      <a:pos x="806611" y="453399"/>
                    </a:cxn>
                    <a:cxn ang="0">
                      <a:pos x="724428" y="441370"/>
                    </a:cxn>
                    <a:cxn ang="0">
                      <a:pos x="655993" y="459309"/>
                    </a:cxn>
                    <a:cxn ang="0">
                      <a:pos x="498381" y="447189"/>
                    </a:cxn>
                    <a:cxn ang="0">
                      <a:pos x="426599" y="379841"/>
                    </a:cxn>
                    <a:cxn ang="0">
                      <a:pos x="378097" y="345137"/>
                    </a:cxn>
                    <a:cxn ang="0">
                      <a:pos x="353503" y="278988"/>
                    </a:cxn>
                    <a:cxn ang="0">
                      <a:pos x="320331" y="234531"/>
                    </a:cxn>
                    <a:cxn ang="0">
                      <a:pos x="287518" y="199211"/>
                    </a:cxn>
                    <a:cxn ang="0">
                      <a:pos x="208742" y="113834"/>
                    </a:cxn>
                    <a:cxn ang="0">
                      <a:pos x="84334" y="66855"/>
                    </a:cxn>
                    <a:cxn ang="0">
                      <a:pos x="0" y="0"/>
                    </a:cxn>
                  </a:cxnLst>
                  <a:rect l="0" t="0" r="r" b="b"/>
                  <a:pathLst>
                    <a:path w="2349379" h="954326">
                      <a:moveTo>
                        <a:pt x="2287394" y="954326"/>
                      </a:moveTo>
                      <a:cubicBezTo>
                        <a:pt x="2296642" y="949148"/>
                        <a:pt x="2336391" y="929903"/>
                        <a:pt x="2342885" y="920877"/>
                      </a:cubicBezTo>
                      <a:cubicBezTo>
                        <a:pt x="2349379" y="911851"/>
                        <a:pt x="2338143" y="906826"/>
                        <a:pt x="2326358" y="900171"/>
                      </a:cubicBezTo>
                      <a:cubicBezTo>
                        <a:pt x="2314573" y="893516"/>
                        <a:pt x="2283883" y="885568"/>
                        <a:pt x="2272178" y="880942"/>
                      </a:cubicBezTo>
                      <a:cubicBezTo>
                        <a:pt x="2260472" y="876316"/>
                        <a:pt x="2269807" y="873918"/>
                        <a:pt x="2256130" y="872420"/>
                      </a:cubicBezTo>
                      <a:cubicBezTo>
                        <a:pt x="2242453" y="870923"/>
                        <a:pt x="2211313" y="878245"/>
                        <a:pt x="2190115" y="871959"/>
                      </a:cubicBezTo>
                      <a:cubicBezTo>
                        <a:pt x="2168917" y="865674"/>
                        <a:pt x="2140985" y="847956"/>
                        <a:pt x="2128942" y="834702"/>
                      </a:cubicBezTo>
                      <a:cubicBezTo>
                        <a:pt x="2116898" y="821447"/>
                        <a:pt x="2124489" y="801320"/>
                        <a:pt x="2117855" y="792428"/>
                      </a:cubicBezTo>
                      <a:cubicBezTo>
                        <a:pt x="2111220" y="783537"/>
                        <a:pt x="2096796" y="789696"/>
                        <a:pt x="2089136" y="781353"/>
                      </a:cubicBezTo>
                      <a:cubicBezTo>
                        <a:pt x="2081476" y="773010"/>
                        <a:pt x="2079653" y="753253"/>
                        <a:pt x="2071893" y="742372"/>
                      </a:cubicBezTo>
                      <a:cubicBezTo>
                        <a:pt x="2064133" y="731490"/>
                        <a:pt x="2054983" y="725240"/>
                        <a:pt x="2042576" y="716066"/>
                      </a:cubicBezTo>
                      <a:cubicBezTo>
                        <a:pt x="2030169" y="706893"/>
                        <a:pt x="2012354" y="693355"/>
                        <a:pt x="1997451" y="687331"/>
                      </a:cubicBezTo>
                      <a:cubicBezTo>
                        <a:pt x="1982548" y="681306"/>
                        <a:pt x="1965873" y="683485"/>
                        <a:pt x="1953162" y="679917"/>
                      </a:cubicBezTo>
                      <a:cubicBezTo>
                        <a:pt x="1940450" y="676348"/>
                        <a:pt x="1926675" y="672312"/>
                        <a:pt x="1921186" y="665919"/>
                      </a:cubicBezTo>
                      <a:cubicBezTo>
                        <a:pt x="1915696" y="659524"/>
                        <a:pt x="1926301" y="649447"/>
                        <a:pt x="1920230" y="641550"/>
                      </a:cubicBezTo>
                      <a:cubicBezTo>
                        <a:pt x="1914157" y="633653"/>
                        <a:pt x="1890848" y="626942"/>
                        <a:pt x="1884756" y="618537"/>
                      </a:cubicBezTo>
                      <a:cubicBezTo>
                        <a:pt x="1878665" y="610133"/>
                        <a:pt x="1886594" y="598636"/>
                        <a:pt x="1883681" y="591125"/>
                      </a:cubicBezTo>
                      <a:cubicBezTo>
                        <a:pt x="1880767" y="583613"/>
                        <a:pt x="1874213" y="576752"/>
                        <a:pt x="1867275" y="573464"/>
                      </a:cubicBezTo>
                      <a:cubicBezTo>
                        <a:pt x="1860336" y="570178"/>
                        <a:pt x="1849877" y="570588"/>
                        <a:pt x="1842051" y="571403"/>
                      </a:cubicBezTo>
                      <a:cubicBezTo>
                        <a:pt x="1834226" y="572219"/>
                        <a:pt x="1834665" y="583387"/>
                        <a:pt x="1820325" y="578358"/>
                      </a:cubicBezTo>
                      <a:cubicBezTo>
                        <a:pt x="1805986" y="573327"/>
                        <a:pt x="1772908" y="544627"/>
                        <a:pt x="1756014" y="541222"/>
                      </a:cubicBezTo>
                      <a:cubicBezTo>
                        <a:pt x="1739119" y="537818"/>
                        <a:pt x="1728914" y="558047"/>
                        <a:pt x="1718957" y="557930"/>
                      </a:cubicBezTo>
                      <a:cubicBezTo>
                        <a:pt x="1709001" y="557812"/>
                        <a:pt x="1703193" y="543295"/>
                        <a:pt x="1696275" y="540516"/>
                      </a:cubicBezTo>
                      <a:cubicBezTo>
                        <a:pt x="1689357" y="537737"/>
                        <a:pt x="1684366" y="544034"/>
                        <a:pt x="1677448" y="541255"/>
                      </a:cubicBezTo>
                      <a:cubicBezTo>
                        <a:pt x="1670530" y="538476"/>
                        <a:pt x="1661882" y="531697"/>
                        <a:pt x="1654766" y="523841"/>
                      </a:cubicBezTo>
                      <a:cubicBezTo>
                        <a:pt x="1647648" y="515985"/>
                        <a:pt x="1641641" y="496392"/>
                        <a:pt x="1634743" y="494121"/>
                      </a:cubicBezTo>
                      <a:cubicBezTo>
                        <a:pt x="1627845" y="491848"/>
                        <a:pt x="1624158" y="504704"/>
                        <a:pt x="1613375" y="510212"/>
                      </a:cubicBezTo>
                      <a:cubicBezTo>
                        <a:pt x="1602592" y="515720"/>
                        <a:pt x="1574351" y="516828"/>
                        <a:pt x="1570043" y="527165"/>
                      </a:cubicBezTo>
                      <a:cubicBezTo>
                        <a:pt x="1565735" y="537503"/>
                        <a:pt x="1591754" y="559870"/>
                        <a:pt x="1587524" y="572238"/>
                      </a:cubicBezTo>
                      <a:cubicBezTo>
                        <a:pt x="1583295" y="584606"/>
                        <a:pt x="1552539" y="588356"/>
                        <a:pt x="1544670" y="601376"/>
                      </a:cubicBezTo>
                      <a:cubicBezTo>
                        <a:pt x="1536799" y="614395"/>
                        <a:pt x="1550790" y="637234"/>
                        <a:pt x="1540306" y="650356"/>
                      </a:cubicBezTo>
                      <a:cubicBezTo>
                        <a:pt x="1529822" y="663478"/>
                        <a:pt x="1496306" y="676996"/>
                        <a:pt x="1481762" y="680108"/>
                      </a:cubicBezTo>
                      <a:cubicBezTo>
                        <a:pt x="1467218" y="683222"/>
                        <a:pt x="1462054" y="671730"/>
                        <a:pt x="1453043" y="669033"/>
                      </a:cubicBezTo>
                      <a:cubicBezTo>
                        <a:pt x="1444032" y="666336"/>
                        <a:pt x="1436611" y="664085"/>
                        <a:pt x="1427701" y="663927"/>
                      </a:cubicBezTo>
                      <a:cubicBezTo>
                        <a:pt x="1418790" y="663768"/>
                        <a:pt x="1409053" y="669235"/>
                        <a:pt x="1399579" y="668080"/>
                      </a:cubicBezTo>
                      <a:cubicBezTo>
                        <a:pt x="1390106" y="666926"/>
                        <a:pt x="1379269" y="657692"/>
                        <a:pt x="1370860" y="657005"/>
                      </a:cubicBezTo>
                      <a:cubicBezTo>
                        <a:pt x="1362453" y="656318"/>
                        <a:pt x="1358145" y="666656"/>
                        <a:pt x="1349134" y="663958"/>
                      </a:cubicBezTo>
                      <a:cubicBezTo>
                        <a:pt x="1340123" y="661261"/>
                        <a:pt x="1327398" y="643965"/>
                        <a:pt x="1316799" y="640822"/>
                      </a:cubicBezTo>
                      <a:cubicBezTo>
                        <a:pt x="1306201" y="637679"/>
                        <a:pt x="1291392" y="647412"/>
                        <a:pt x="1285540" y="645100"/>
                      </a:cubicBezTo>
                      <a:cubicBezTo>
                        <a:pt x="1279688" y="642786"/>
                        <a:pt x="1285141" y="634946"/>
                        <a:pt x="1281685" y="626947"/>
                      </a:cubicBezTo>
                      <a:cubicBezTo>
                        <a:pt x="1278228" y="618947"/>
                        <a:pt x="1272883" y="602887"/>
                        <a:pt x="1264800" y="597103"/>
                      </a:cubicBezTo>
                      <a:cubicBezTo>
                        <a:pt x="1256717" y="591319"/>
                        <a:pt x="1243039" y="589821"/>
                        <a:pt x="1233182" y="592243"/>
                      </a:cubicBezTo>
                      <a:cubicBezTo>
                        <a:pt x="1223326" y="594663"/>
                        <a:pt x="1215032" y="610242"/>
                        <a:pt x="1205659" y="611626"/>
                      </a:cubicBezTo>
                      <a:cubicBezTo>
                        <a:pt x="1196285" y="613010"/>
                        <a:pt x="1186050" y="605786"/>
                        <a:pt x="1176940" y="600550"/>
                      </a:cubicBezTo>
                      <a:cubicBezTo>
                        <a:pt x="1167829" y="595315"/>
                        <a:pt x="1153874" y="586711"/>
                        <a:pt x="1151000" y="580214"/>
                      </a:cubicBezTo>
                      <a:cubicBezTo>
                        <a:pt x="1148126" y="573717"/>
                        <a:pt x="1164522" y="564430"/>
                        <a:pt x="1159696" y="561569"/>
                      </a:cubicBezTo>
                      <a:cubicBezTo>
                        <a:pt x="1154870" y="558708"/>
                        <a:pt x="1133024" y="562616"/>
                        <a:pt x="1122042" y="563047"/>
                      </a:cubicBezTo>
                      <a:cubicBezTo>
                        <a:pt x="1111060" y="563477"/>
                        <a:pt x="1101242" y="566913"/>
                        <a:pt x="1093801" y="564155"/>
                      </a:cubicBezTo>
                      <a:cubicBezTo>
                        <a:pt x="1086360" y="561396"/>
                        <a:pt x="1087431" y="548643"/>
                        <a:pt x="1077395" y="546494"/>
                      </a:cubicBezTo>
                      <a:cubicBezTo>
                        <a:pt x="1067358" y="544346"/>
                        <a:pt x="1045189" y="553351"/>
                        <a:pt x="1033583" y="551265"/>
                      </a:cubicBezTo>
                      <a:cubicBezTo>
                        <a:pt x="1021978" y="549177"/>
                        <a:pt x="1013252" y="540368"/>
                        <a:pt x="1007763" y="533974"/>
                      </a:cubicBezTo>
                      <a:cubicBezTo>
                        <a:pt x="1002275" y="527580"/>
                        <a:pt x="1006041" y="516754"/>
                        <a:pt x="1000651" y="512898"/>
                      </a:cubicBezTo>
                      <a:cubicBezTo>
                        <a:pt x="995261" y="509043"/>
                        <a:pt x="982909" y="514611"/>
                        <a:pt x="975429" y="510838"/>
                      </a:cubicBezTo>
                      <a:cubicBezTo>
                        <a:pt x="967948" y="507064"/>
                        <a:pt x="965940" y="495957"/>
                        <a:pt x="955764" y="490255"/>
                      </a:cubicBezTo>
                      <a:cubicBezTo>
                        <a:pt x="945589" y="484553"/>
                        <a:pt x="924934" y="478754"/>
                        <a:pt x="914374" y="476626"/>
                      </a:cubicBezTo>
                      <a:cubicBezTo>
                        <a:pt x="903816" y="474498"/>
                        <a:pt x="903915" y="477036"/>
                        <a:pt x="892409" y="477488"/>
                      </a:cubicBezTo>
                      <a:cubicBezTo>
                        <a:pt x="880903" y="477939"/>
                        <a:pt x="859642" y="483350"/>
                        <a:pt x="845341" y="479334"/>
                      </a:cubicBezTo>
                      <a:cubicBezTo>
                        <a:pt x="831041" y="475319"/>
                        <a:pt x="819965" y="459993"/>
                        <a:pt x="806611" y="453399"/>
                      </a:cubicBezTo>
                      <a:cubicBezTo>
                        <a:pt x="793258" y="446804"/>
                        <a:pt x="778918" y="441775"/>
                        <a:pt x="765221" y="439769"/>
                      </a:cubicBezTo>
                      <a:cubicBezTo>
                        <a:pt x="751525" y="437765"/>
                        <a:pt x="737344" y="436796"/>
                        <a:pt x="724428" y="441370"/>
                      </a:cubicBezTo>
                      <a:cubicBezTo>
                        <a:pt x="711513" y="445944"/>
                        <a:pt x="699137" y="464225"/>
                        <a:pt x="687730" y="467214"/>
                      </a:cubicBezTo>
                      <a:cubicBezTo>
                        <a:pt x="676324" y="470205"/>
                        <a:pt x="676448" y="460030"/>
                        <a:pt x="655993" y="459309"/>
                      </a:cubicBezTo>
                      <a:cubicBezTo>
                        <a:pt x="635537" y="458586"/>
                        <a:pt x="591262" y="464899"/>
                        <a:pt x="564994" y="462879"/>
                      </a:cubicBezTo>
                      <a:cubicBezTo>
                        <a:pt x="538725" y="460858"/>
                        <a:pt x="518493" y="452501"/>
                        <a:pt x="498381" y="447189"/>
                      </a:cubicBezTo>
                      <a:cubicBezTo>
                        <a:pt x="478270" y="441876"/>
                        <a:pt x="456284" y="442231"/>
                        <a:pt x="444320" y="431006"/>
                      </a:cubicBezTo>
                      <a:cubicBezTo>
                        <a:pt x="432356" y="419781"/>
                        <a:pt x="434538" y="395291"/>
                        <a:pt x="426599" y="379841"/>
                      </a:cubicBezTo>
                      <a:cubicBezTo>
                        <a:pt x="418660" y="364392"/>
                        <a:pt x="404768" y="344091"/>
                        <a:pt x="396685" y="338306"/>
                      </a:cubicBezTo>
                      <a:cubicBezTo>
                        <a:pt x="388601" y="332522"/>
                        <a:pt x="385055" y="348931"/>
                        <a:pt x="378097" y="345137"/>
                      </a:cubicBezTo>
                      <a:cubicBezTo>
                        <a:pt x="371139" y="341343"/>
                        <a:pt x="359035" y="326565"/>
                        <a:pt x="354937" y="315539"/>
                      </a:cubicBezTo>
                      <a:cubicBezTo>
                        <a:pt x="350837" y="304515"/>
                        <a:pt x="356072" y="291090"/>
                        <a:pt x="353503" y="278988"/>
                      </a:cubicBezTo>
                      <a:cubicBezTo>
                        <a:pt x="350932" y="266887"/>
                        <a:pt x="345046" y="250339"/>
                        <a:pt x="339516" y="242930"/>
                      </a:cubicBezTo>
                      <a:cubicBezTo>
                        <a:pt x="333987" y="235521"/>
                        <a:pt x="325840" y="241432"/>
                        <a:pt x="320331" y="234531"/>
                      </a:cubicBezTo>
                      <a:cubicBezTo>
                        <a:pt x="314821" y="227629"/>
                        <a:pt x="311934" y="207405"/>
                        <a:pt x="306464" y="201518"/>
                      </a:cubicBezTo>
                      <a:cubicBezTo>
                        <a:pt x="300995" y="195632"/>
                        <a:pt x="295098" y="205523"/>
                        <a:pt x="287518" y="199211"/>
                      </a:cubicBezTo>
                      <a:cubicBezTo>
                        <a:pt x="279938" y="192899"/>
                        <a:pt x="274109" y="177874"/>
                        <a:pt x="260980" y="163645"/>
                      </a:cubicBezTo>
                      <a:cubicBezTo>
                        <a:pt x="247851" y="149415"/>
                        <a:pt x="222678" y="121931"/>
                        <a:pt x="208742" y="113834"/>
                      </a:cubicBezTo>
                      <a:cubicBezTo>
                        <a:pt x="194807" y="105738"/>
                        <a:pt x="198099" y="122895"/>
                        <a:pt x="177363" y="115065"/>
                      </a:cubicBezTo>
                      <a:cubicBezTo>
                        <a:pt x="156628" y="107236"/>
                        <a:pt x="105950" y="83803"/>
                        <a:pt x="84334" y="66855"/>
                      </a:cubicBezTo>
                      <a:cubicBezTo>
                        <a:pt x="62717" y="49908"/>
                        <a:pt x="61721" y="24525"/>
                        <a:pt x="47665" y="13383"/>
                      </a:cubicBezTo>
                      <a:cubicBezTo>
                        <a:pt x="33610" y="2240"/>
                        <a:pt x="8467" y="221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126" name="Freeform 6"/>
                <p:cNvSpPr>
                  <a:spLocks/>
                </p:cNvSpPr>
                <p:nvPr/>
              </p:nvSpPr>
              <p:spPr bwMode="auto">
                <a:xfrm rot="-166476">
                  <a:off x="125533683" y="122091484"/>
                  <a:ext cx="4364499" cy="823293"/>
                </a:xfrm>
                <a:custGeom>
                  <a:avLst/>
                  <a:gdLst/>
                  <a:ahLst/>
                  <a:cxnLst>
                    <a:cxn ang="0">
                      <a:pos x="4415790" y="306070"/>
                    </a:cxn>
                    <a:cxn ang="0">
                      <a:pos x="4316730" y="287020"/>
                    </a:cxn>
                    <a:cxn ang="0">
                      <a:pos x="4240530" y="245110"/>
                    </a:cxn>
                    <a:cxn ang="0">
                      <a:pos x="4149090" y="210820"/>
                    </a:cxn>
                    <a:cxn ang="0">
                      <a:pos x="4019550" y="210820"/>
                    </a:cxn>
                    <a:cxn ang="0">
                      <a:pos x="3924300" y="248920"/>
                    </a:cxn>
                    <a:cxn ang="0">
                      <a:pos x="3798570" y="226060"/>
                    </a:cxn>
                    <a:cxn ang="0">
                      <a:pos x="3672840" y="199390"/>
                    </a:cxn>
                    <a:cxn ang="0">
                      <a:pos x="3566160" y="237490"/>
                    </a:cxn>
                    <a:cxn ang="0">
                      <a:pos x="3467100" y="241300"/>
                    </a:cxn>
                    <a:cxn ang="0">
                      <a:pos x="3398520" y="260350"/>
                    </a:cxn>
                    <a:cxn ang="0">
                      <a:pos x="3333750" y="226060"/>
                    </a:cxn>
                    <a:cxn ang="0">
                      <a:pos x="3181350" y="271780"/>
                    </a:cxn>
                    <a:cxn ang="0">
                      <a:pos x="3082290" y="389890"/>
                    </a:cxn>
                    <a:cxn ang="0">
                      <a:pos x="2922270" y="424180"/>
                    </a:cxn>
                    <a:cxn ang="0">
                      <a:pos x="2773680" y="469900"/>
                    </a:cxn>
                    <a:cxn ang="0">
                      <a:pos x="2632710" y="427990"/>
                    </a:cxn>
                    <a:cxn ang="0">
                      <a:pos x="2526030" y="458470"/>
                    </a:cxn>
                    <a:cxn ang="0">
                      <a:pos x="2396490" y="546100"/>
                    </a:cxn>
                    <a:cxn ang="0">
                      <a:pos x="2362200" y="523240"/>
                    </a:cxn>
                    <a:cxn ang="0">
                      <a:pos x="2274570" y="466090"/>
                    </a:cxn>
                    <a:cxn ang="0">
                      <a:pos x="2114550" y="466090"/>
                    </a:cxn>
                    <a:cxn ang="0">
                      <a:pos x="2019300" y="431800"/>
                    </a:cxn>
                    <a:cxn ang="0">
                      <a:pos x="1905000" y="397510"/>
                    </a:cxn>
                    <a:cxn ang="0">
                      <a:pos x="1840230" y="279400"/>
                    </a:cxn>
                    <a:cxn ang="0">
                      <a:pos x="1729740" y="279400"/>
                    </a:cxn>
                    <a:cxn ang="0">
                      <a:pos x="1611630" y="287020"/>
                    </a:cxn>
                    <a:cxn ang="0">
                      <a:pos x="1504950" y="267970"/>
                    </a:cxn>
                    <a:cxn ang="0">
                      <a:pos x="1409700" y="298450"/>
                    </a:cxn>
                    <a:cxn ang="0">
                      <a:pos x="1291590" y="222250"/>
                    </a:cxn>
                    <a:cxn ang="0">
                      <a:pos x="1223010" y="12700"/>
                    </a:cxn>
                    <a:cxn ang="0">
                      <a:pos x="1139190" y="20320"/>
                    </a:cxn>
                    <a:cxn ang="0">
                      <a:pos x="1043940" y="85090"/>
                    </a:cxn>
                    <a:cxn ang="0">
                      <a:pos x="952500" y="161290"/>
                    </a:cxn>
                    <a:cxn ang="0">
                      <a:pos x="815340" y="184150"/>
                    </a:cxn>
                    <a:cxn ang="0">
                      <a:pos x="681990" y="332740"/>
                    </a:cxn>
                    <a:cxn ang="0">
                      <a:pos x="552450" y="386080"/>
                    </a:cxn>
                    <a:cxn ang="0">
                      <a:pos x="537210" y="416560"/>
                    </a:cxn>
                    <a:cxn ang="0">
                      <a:pos x="480060" y="427990"/>
                    </a:cxn>
                    <a:cxn ang="0">
                      <a:pos x="373380" y="500380"/>
                    </a:cxn>
                    <a:cxn ang="0">
                      <a:pos x="289560" y="534670"/>
                    </a:cxn>
                    <a:cxn ang="0">
                      <a:pos x="91440" y="694690"/>
                    </a:cxn>
                    <a:cxn ang="0">
                      <a:pos x="0" y="866140"/>
                    </a:cxn>
                  </a:cxnLst>
                  <a:rect l="0" t="0" r="r" b="b"/>
                  <a:pathLst>
                    <a:path w="4450080" h="866140">
                      <a:moveTo>
                        <a:pt x="4450080" y="340360"/>
                      </a:moveTo>
                      <a:cubicBezTo>
                        <a:pt x="4435792" y="341312"/>
                        <a:pt x="4421505" y="342265"/>
                        <a:pt x="4415790" y="336550"/>
                      </a:cubicBezTo>
                      <a:cubicBezTo>
                        <a:pt x="4410075" y="330835"/>
                        <a:pt x="4422140" y="312420"/>
                        <a:pt x="4415790" y="306070"/>
                      </a:cubicBezTo>
                      <a:cubicBezTo>
                        <a:pt x="4409440" y="299720"/>
                        <a:pt x="4389120" y="298450"/>
                        <a:pt x="4377690" y="298450"/>
                      </a:cubicBezTo>
                      <a:cubicBezTo>
                        <a:pt x="4366260" y="298450"/>
                        <a:pt x="4357370" y="307975"/>
                        <a:pt x="4347210" y="306070"/>
                      </a:cubicBezTo>
                      <a:cubicBezTo>
                        <a:pt x="4337050" y="304165"/>
                        <a:pt x="4326890" y="289560"/>
                        <a:pt x="4316730" y="287020"/>
                      </a:cubicBezTo>
                      <a:cubicBezTo>
                        <a:pt x="4306570" y="284480"/>
                        <a:pt x="4291330" y="294005"/>
                        <a:pt x="4286250" y="290830"/>
                      </a:cubicBezTo>
                      <a:cubicBezTo>
                        <a:pt x="4281170" y="287655"/>
                        <a:pt x="4293870" y="275590"/>
                        <a:pt x="4286250" y="267970"/>
                      </a:cubicBezTo>
                      <a:cubicBezTo>
                        <a:pt x="4278630" y="260350"/>
                        <a:pt x="4250055" y="252730"/>
                        <a:pt x="4240530" y="245110"/>
                      </a:cubicBezTo>
                      <a:cubicBezTo>
                        <a:pt x="4231005" y="237490"/>
                        <a:pt x="4236720" y="224790"/>
                        <a:pt x="4229100" y="222250"/>
                      </a:cubicBezTo>
                      <a:cubicBezTo>
                        <a:pt x="4221480" y="219710"/>
                        <a:pt x="4208145" y="231775"/>
                        <a:pt x="4194810" y="229870"/>
                      </a:cubicBezTo>
                      <a:cubicBezTo>
                        <a:pt x="4181475" y="227965"/>
                        <a:pt x="4161155" y="212090"/>
                        <a:pt x="4149090" y="210820"/>
                      </a:cubicBezTo>
                      <a:cubicBezTo>
                        <a:pt x="4137025" y="209550"/>
                        <a:pt x="4136390" y="222250"/>
                        <a:pt x="4122420" y="222250"/>
                      </a:cubicBezTo>
                      <a:cubicBezTo>
                        <a:pt x="4108450" y="222250"/>
                        <a:pt x="4082415" y="212725"/>
                        <a:pt x="4065270" y="210820"/>
                      </a:cubicBezTo>
                      <a:cubicBezTo>
                        <a:pt x="4048125" y="208915"/>
                        <a:pt x="4029075" y="214630"/>
                        <a:pt x="4019550" y="210820"/>
                      </a:cubicBezTo>
                      <a:cubicBezTo>
                        <a:pt x="4010025" y="207010"/>
                        <a:pt x="4015740" y="186055"/>
                        <a:pt x="4008120" y="187960"/>
                      </a:cubicBezTo>
                      <a:cubicBezTo>
                        <a:pt x="4000500" y="189865"/>
                        <a:pt x="3987800" y="212090"/>
                        <a:pt x="3973830" y="222250"/>
                      </a:cubicBezTo>
                      <a:cubicBezTo>
                        <a:pt x="3959860" y="232410"/>
                        <a:pt x="3940175" y="245745"/>
                        <a:pt x="3924300" y="248920"/>
                      </a:cubicBezTo>
                      <a:cubicBezTo>
                        <a:pt x="3908425" y="252095"/>
                        <a:pt x="3891915" y="247015"/>
                        <a:pt x="3878580" y="241300"/>
                      </a:cubicBezTo>
                      <a:cubicBezTo>
                        <a:pt x="3865245" y="235585"/>
                        <a:pt x="3857625" y="217170"/>
                        <a:pt x="3844290" y="214630"/>
                      </a:cubicBezTo>
                      <a:cubicBezTo>
                        <a:pt x="3830955" y="212090"/>
                        <a:pt x="3812540" y="226695"/>
                        <a:pt x="3798570" y="226060"/>
                      </a:cubicBezTo>
                      <a:cubicBezTo>
                        <a:pt x="3784600" y="225425"/>
                        <a:pt x="3775710" y="213360"/>
                        <a:pt x="3760470" y="210820"/>
                      </a:cubicBezTo>
                      <a:cubicBezTo>
                        <a:pt x="3745230" y="208280"/>
                        <a:pt x="3721735" y="212725"/>
                        <a:pt x="3707130" y="210820"/>
                      </a:cubicBezTo>
                      <a:cubicBezTo>
                        <a:pt x="3692525" y="208915"/>
                        <a:pt x="3681730" y="197485"/>
                        <a:pt x="3672840" y="199390"/>
                      </a:cubicBezTo>
                      <a:cubicBezTo>
                        <a:pt x="3663950" y="201295"/>
                        <a:pt x="3662680" y="219710"/>
                        <a:pt x="3653790" y="222250"/>
                      </a:cubicBezTo>
                      <a:cubicBezTo>
                        <a:pt x="3644900" y="224790"/>
                        <a:pt x="3634105" y="212090"/>
                        <a:pt x="3619500" y="214630"/>
                      </a:cubicBezTo>
                      <a:cubicBezTo>
                        <a:pt x="3604895" y="217170"/>
                        <a:pt x="3583940" y="233045"/>
                        <a:pt x="3566160" y="237490"/>
                      </a:cubicBezTo>
                      <a:cubicBezTo>
                        <a:pt x="3548380" y="241935"/>
                        <a:pt x="3524885" y="237490"/>
                        <a:pt x="3512820" y="241300"/>
                      </a:cubicBezTo>
                      <a:cubicBezTo>
                        <a:pt x="3500755" y="245110"/>
                        <a:pt x="3501390" y="260350"/>
                        <a:pt x="3493770" y="260350"/>
                      </a:cubicBezTo>
                      <a:cubicBezTo>
                        <a:pt x="3486150" y="260350"/>
                        <a:pt x="3474720" y="241300"/>
                        <a:pt x="3467100" y="241300"/>
                      </a:cubicBezTo>
                      <a:cubicBezTo>
                        <a:pt x="3459480" y="241300"/>
                        <a:pt x="3457575" y="260350"/>
                        <a:pt x="3448050" y="260350"/>
                      </a:cubicBezTo>
                      <a:cubicBezTo>
                        <a:pt x="3438525" y="260350"/>
                        <a:pt x="3418205" y="241300"/>
                        <a:pt x="3409950" y="241300"/>
                      </a:cubicBezTo>
                      <a:cubicBezTo>
                        <a:pt x="3401695" y="241300"/>
                        <a:pt x="3404870" y="262890"/>
                        <a:pt x="3398520" y="260350"/>
                      </a:cubicBezTo>
                      <a:cubicBezTo>
                        <a:pt x="3392170" y="257810"/>
                        <a:pt x="3380105" y="227965"/>
                        <a:pt x="3371850" y="226060"/>
                      </a:cubicBezTo>
                      <a:cubicBezTo>
                        <a:pt x="3363595" y="224155"/>
                        <a:pt x="3355340" y="248920"/>
                        <a:pt x="3348990" y="248920"/>
                      </a:cubicBezTo>
                      <a:cubicBezTo>
                        <a:pt x="3342640" y="248920"/>
                        <a:pt x="3353435" y="233680"/>
                        <a:pt x="3333750" y="226060"/>
                      </a:cubicBezTo>
                      <a:cubicBezTo>
                        <a:pt x="3314065" y="218440"/>
                        <a:pt x="3252470" y="209550"/>
                        <a:pt x="3230880" y="203200"/>
                      </a:cubicBezTo>
                      <a:cubicBezTo>
                        <a:pt x="3209290" y="196850"/>
                        <a:pt x="3212465" y="176530"/>
                        <a:pt x="3204210" y="187960"/>
                      </a:cubicBezTo>
                      <a:cubicBezTo>
                        <a:pt x="3195955" y="199390"/>
                        <a:pt x="3190875" y="257810"/>
                        <a:pt x="3181350" y="271780"/>
                      </a:cubicBezTo>
                      <a:cubicBezTo>
                        <a:pt x="3171825" y="285750"/>
                        <a:pt x="3157855" y="260985"/>
                        <a:pt x="3147060" y="271780"/>
                      </a:cubicBezTo>
                      <a:cubicBezTo>
                        <a:pt x="3136265" y="282575"/>
                        <a:pt x="3127375" y="316865"/>
                        <a:pt x="3116580" y="336550"/>
                      </a:cubicBezTo>
                      <a:cubicBezTo>
                        <a:pt x="3105785" y="356235"/>
                        <a:pt x="3097530" y="377825"/>
                        <a:pt x="3082290" y="389890"/>
                      </a:cubicBezTo>
                      <a:cubicBezTo>
                        <a:pt x="3067050" y="401955"/>
                        <a:pt x="3041650" y="402590"/>
                        <a:pt x="3025140" y="408940"/>
                      </a:cubicBezTo>
                      <a:cubicBezTo>
                        <a:pt x="3008630" y="415290"/>
                        <a:pt x="3000375" y="425450"/>
                        <a:pt x="2983230" y="427990"/>
                      </a:cubicBezTo>
                      <a:cubicBezTo>
                        <a:pt x="2966085" y="430530"/>
                        <a:pt x="2933065" y="417830"/>
                        <a:pt x="2922270" y="424180"/>
                      </a:cubicBezTo>
                      <a:cubicBezTo>
                        <a:pt x="2911475" y="430530"/>
                        <a:pt x="2932430" y="457835"/>
                        <a:pt x="2918460" y="466090"/>
                      </a:cubicBezTo>
                      <a:cubicBezTo>
                        <a:pt x="2904490" y="474345"/>
                        <a:pt x="2862580" y="473075"/>
                        <a:pt x="2838450" y="473710"/>
                      </a:cubicBezTo>
                      <a:cubicBezTo>
                        <a:pt x="2814320" y="474345"/>
                        <a:pt x="2793365" y="471805"/>
                        <a:pt x="2773680" y="469900"/>
                      </a:cubicBezTo>
                      <a:cubicBezTo>
                        <a:pt x="2753995" y="467995"/>
                        <a:pt x="2733675" y="467360"/>
                        <a:pt x="2720340" y="462280"/>
                      </a:cubicBezTo>
                      <a:cubicBezTo>
                        <a:pt x="2707005" y="457200"/>
                        <a:pt x="2708275" y="445135"/>
                        <a:pt x="2693670" y="439420"/>
                      </a:cubicBezTo>
                      <a:cubicBezTo>
                        <a:pt x="2679065" y="433705"/>
                        <a:pt x="2645410" y="421005"/>
                        <a:pt x="2632710" y="427990"/>
                      </a:cubicBezTo>
                      <a:cubicBezTo>
                        <a:pt x="2620010" y="434975"/>
                        <a:pt x="2628900" y="474980"/>
                        <a:pt x="2617470" y="481330"/>
                      </a:cubicBezTo>
                      <a:cubicBezTo>
                        <a:pt x="2606040" y="487680"/>
                        <a:pt x="2579370" y="469900"/>
                        <a:pt x="2564130" y="466090"/>
                      </a:cubicBezTo>
                      <a:cubicBezTo>
                        <a:pt x="2548890" y="462280"/>
                        <a:pt x="2540635" y="456565"/>
                        <a:pt x="2526030" y="458470"/>
                      </a:cubicBezTo>
                      <a:cubicBezTo>
                        <a:pt x="2511425" y="460375"/>
                        <a:pt x="2490470" y="467360"/>
                        <a:pt x="2476500" y="477520"/>
                      </a:cubicBezTo>
                      <a:cubicBezTo>
                        <a:pt x="2462530" y="487680"/>
                        <a:pt x="2455545" y="508000"/>
                        <a:pt x="2442210" y="519430"/>
                      </a:cubicBezTo>
                      <a:cubicBezTo>
                        <a:pt x="2428875" y="530860"/>
                        <a:pt x="2406650" y="532765"/>
                        <a:pt x="2396490" y="546100"/>
                      </a:cubicBezTo>
                      <a:cubicBezTo>
                        <a:pt x="2386330" y="559435"/>
                        <a:pt x="2387600" y="589915"/>
                        <a:pt x="2381250" y="599440"/>
                      </a:cubicBezTo>
                      <a:cubicBezTo>
                        <a:pt x="2374900" y="608965"/>
                        <a:pt x="2361565" y="615950"/>
                        <a:pt x="2358390" y="603250"/>
                      </a:cubicBezTo>
                      <a:cubicBezTo>
                        <a:pt x="2355215" y="590550"/>
                        <a:pt x="2363470" y="541020"/>
                        <a:pt x="2362200" y="523240"/>
                      </a:cubicBezTo>
                      <a:cubicBezTo>
                        <a:pt x="2360930" y="505460"/>
                        <a:pt x="2357755" y="501650"/>
                        <a:pt x="2350770" y="496570"/>
                      </a:cubicBezTo>
                      <a:cubicBezTo>
                        <a:pt x="2343785" y="491490"/>
                        <a:pt x="2332990" y="497840"/>
                        <a:pt x="2320290" y="492760"/>
                      </a:cubicBezTo>
                      <a:cubicBezTo>
                        <a:pt x="2307590" y="487680"/>
                        <a:pt x="2287905" y="467360"/>
                        <a:pt x="2274570" y="466090"/>
                      </a:cubicBezTo>
                      <a:cubicBezTo>
                        <a:pt x="2261235" y="464820"/>
                        <a:pt x="2260600" y="483235"/>
                        <a:pt x="2240280" y="485140"/>
                      </a:cubicBezTo>
                      <a:cubicBezTo>
                        <a:pt x="2219960" y="487045"/>
                        <a:pt x="2173605" y="480695"/>
                        <a:pt x="2152650" y="477520"/>
                      </a:cubicBezTo>
                      <a:cubicBezTo>
                        <a:pt x="2131695" y="474345"/>
                        <a:pt x="2124710" y="471805"/>
                        <a:pt x="2114550" y="466090"/>
                      </a:cubicBezTo>
                      <a:cubicBezTo>
                        <a:pt x="2104390" y="460375"/>
                        <a:pt x="2099310" y="445135"/>
                        <a:pt x="2091690" y="443230"/>
                      </a:cubicBezTo>
                      <a:cubicBezTo>
                        <a:pt x="2084070" y="441325"/>
                        <a:pt x="2080895" y="456565"/>
                        <a:pt x="2068830" y="454660"/>
                      </a:cubicBezTo>
                      <a:cubicBezTo>
                        <a:pt x="2056765" y="452755"/>
                        <a:pt x="2037080" y="436245"/>
                        <a:pt x="2019300" y="431800"/>
                      </a:cubicBezTo>
                      <a:cubicBezTo>
                        <a:pt x="2001520" y="427355"/>
                        <a:pt x="1975485" y="433705"/>
                        <a:pt x="1962150" y="427990"/>
                      </a:cubicBezTo>
                      <a:cubicBezTo>
                        <a:pt x="1948815" y="422275"/>
                        <a:pt x="1948815" y="402590"/>
                        <a:pt x="1939290" y="397510"/>
                      </a:cubicBezTo>
                      <a:cubicBezTo>
                        <a:pt x="1929765" y="392430"/>
                        <a:pt x="1910080" y="403860"/>
                        <a:pt x="1905000" y="397510"/>
                      </a:cubicBezTo>
                      <a:cubicBezTo>
                        <a:pt x="1899920" y="391160"/>
                        <a:pt x="1920240" y="372110"/>
                        <a:pt x="1908810" y="359410"/>
                      </a:cubicBezTo>
                      <a:cubicBezTo>
                        <a:pt x="1897380" y="346710"/>
                        <a:pt x="1847850" y="334645"/>
                        <a:pt x="1836420" y="321310"/>
                      </a:cubicBezTo>
                      <a:cubicBezTo>
                        <a:pt x="1824990" y="307975"/>
                        <a:pt x="1848485" y="288290"/>
                        <a:pt x="1840230" y="279400"/>
                      </a:cubicBezTo>
                      <a:cubicBezTo>
                        <a:pt x="1831975" y="270510"/>
                        <a:pt x="1798955" y="271780"/>
                        <a:pt x="1786890" y="267970"/>
                      </a:cubicBezTo>
                      <a:cubicBezTo>
                        <a:pt x="1774825" y="264160"/>
                        <a:pt x="1777365" y="254635"/>
                        <a:pt x="1767840" y="256540"/>
                      </a:cubicBezTo>
                      <a:cubicBezTo>
                        <a:pt x="1758315" y="258445"/>
                        <a:pt x="1746250" y="279400"/>
                        <a:pt x="1729740" y="279400"/>
                      </a:cubicBezTo>
                      <a:cubicBezTo>
                        <a:pt x="1713230" y="279400"/>
                        <a:pt x="1684655" y="254635"/>
                        <a:pt x="1668780" y="256540"/>
                      </a:cubicBezTo>
                      <a:cubicBezTo>
                        <a:pt x="1652905" y="258445"/>
                        <a:pt x="1644015" y="285750"/>
                        <a:pt x="1634490" y="290830"/>
                      </a:cubicBezTo>
                      <a:cubicBezTo>
                        <a:pt x="1624965" y="295910"/>
                        <a:pt x="1621155" y="283210"/>
                        <a:pt x="1611630" y="287020"/>
                      </a:cubicBezTo>
                      <a:cubicBezTo>
                        <a:pt x="1602105" y="290830"/>
                        <a:pt x="1590040" y="316230"/>
                        <a:pt x="1577340" y="313690"/>
                      </a:cubicBezTo>
                      <a:cubicBezTo>
                        <a:pt x="1564640" y="311150"/>
                        <a:pt x="1547495" y="279400"/>
                        <a:pt x="1535430" y="271780"/>
                      </a:cubicBezTo>
                      <a:cubicBezTo>
                        <a:pt x="1523365" y="264160"/>
                        <a:pt x="1515110" y="266065"/>
                        <a:pt x="1504950" y="267970"/>
                      </a:cubicBezTo>
                      <a:cubicBezTo>
                        <a:pt x="1494790" y="269875"/>
                        <a:pt x="1485900" y="281940"/>
                        <a:pt x="1474470" y="283210"/>
                      </a:cubicBezTo>
                      <a:cubicBezTo>
                        <a:pt x="1463040" y="284480"/>
                        <a:pt x="1447165" y="273050"/>
                        <a:pt x="1436370" y="275590"/>
                      </a:cubicBezTo>
                      <a:cubicBezTo>
                        <a:pt x="1425575" y="278130"/>
                        <a:pt x="1423035" y="296545"/>
                        <a:pt x="1409700" y="298450"/>
                      </a:cubicBezTo>
                      <a:cubicBezTo>
                        <a:pt x="1396365" y="300355"/>
                        <a:pt x="1369695" y="294640"/>
                        <a:pt x="1356360" y="287020"/>
                      </a:cubicBezTo>
                      <a:cubicBezTo>
                        <a:pt x="1343025" y="279400"/>
                        <a:pt x="1340485" y="263525"/>
                        <a:pt x="1329690" y="252730"/>
                      </a:cubicBezTo>
                      <a:cubicBezTo>
                        <a:pt x="1318895" y="241935"/>
                        <a:pt x="1304925" y="233045"/>
                        <a:pt x="1291590" y="222250"/>
                      </a:cubicBezTo>
                      <a:cubicBezTo>
                        <a:pt x="1278255" y="211455"/>
                        <a:pt x="1254760" y="208915"/>
                        <a:pt x="1249680" y="187960"/>
                      </a:cubicBezTo>
                      <a:cubicBezTo>
                        <a:pt x="1244600" y="167005"/>
                        <a:pt x="1265555" y="125730"/>
                        <a:pt x="1261110" y="96520"/>
                      </a:cubicBezTo>
                      <a:cubicBezTo>
                        <a:pt x="1256665" y="67310"/>
                        <a:pt x="1237615" y="25400"/>
                        <a:pt x="1223010" y="12700"/>
                      </a:cubicBezTo>
                      <a:cubicBezTo>
                        <a:pt x="1208405" y="0"/>
                        <a:pt x="1182370" y="14605"/>
                        <a:pt x="1173480" y="20320"/>
                      </a:cubicBezTo>
                      <a:cubicBezTo>
                        <a:pt x="1164590" y="26035"/>
                        <a:pt x="1175385" y="46990"/>
                        <a:pt x="1169670" y="46990"/>
                      </a:cubicBezTo>
                      <a:cubicBezTo>
                        <a:pt x="1163955" y="46990"/>
                        <a:pt x="1151255" y="14605"/>
                        <a:pt x="1139190" y="20320"/>
                      </a:cubicBezTo>
                      <a:cubicBezTo>
                        <a:pt x="1127125" y="26035"/>
                        <a:pt x="1108710" y="74295"/>
                        <a:pt x="1097280" y="81280"/>
                      </a:cubicBezTo>
                      <a:cubicBezTo>
                        <a:pt x="1085850" y="88265"/>
                        <a:pt x="1079500" y="61595"/>
                        <a:pt x="1070610" y="62230"/>
                      </a:cubicBezTo>
                      <a:cubicBezTo>
                        <a:pt x="1061720" y="62865"/>
                        <a:pt x="1052830" y="82550"/>
                        <a:pt x="1043940" y="85090"/>
                      </a:cubicBezTo>
                      <a:cubicBezTo>
                        <a:pt x="1035050" y="87630"/>
                        <a:pt x="1028065" y="69215"/>
                        <a:pt x="1017270" y="77470"/>
                      </a:cubicBezTo>
                      <a:cubicBezTo>
                        <a:pt x="1006475" y="85725"/>
                        <a:pt x="989965" y="120650"/>
                        <a:pt x="979170" y="134620"/>
                      </a:cubicBezTo>
                      <a:cubicBezTo>
                        <a:pt x="968375" y="148590"/>
                        <a:pt x="968375" y="153035"/>
                        <a:pt x="952500" y="161290"/>
                      </a:cubicBezTo>
                      <a:cubicBezTo>
                        <a:pt x="936625" y="169545"/>
                        <a:pt x="902970" y="177800"/>
                        <a:pt x="883920" y="184150"/>
                      </a:cubicBezTo>
                      <a:cubicBezTo>
                        <a:pt x="864870" y="190500"/>
                        <a:pt x="849630" y="199390"/>
                        <a:pt x="838200" y="199390"/>
                      </a:cubicBezTo>
                      <a:cubicBezTo>
                        <a:pt x="826770" y="199390"/>
                        <a:pt x="826135" y="180340"/>
                        <a:pt x="815340" y="184150"/>
                      </a:cubicBezTo>
                      <a:cubicBezTo>
                        <a:pt x="804545" y="187960"/>
                        <a:pt x="788670" y="205105"/>
                        <a:pt x="773430" y="222250"/>
                      </a:cubicBezTo>
                      <a:cubicBezTo>
                        <a:pt x="758190" y="239395"/>
                        <a:pt x="739140" y="268605"/>
                        <a:pt x="723900" y="287020"/>
                      </a:cubicBezTo>
                      <a:cubicBezTo>
                        <a:pt x="708660" y="305435"/>
                        <a:pt x="696595" y="323215"/>
                        <a:pt x="681990" y="332740"/>
                      </a:cubicBezTo>
                      <a:cubicBezTo>
                        <a:pt x="667385" y="342265"/>
                        <a:pt x="655320" y="340995"/>
                        <a:pt x="636270" y="344170"/>
                      </a:cubicBezTo>
                      <a:cubicBezTo>
                        <a:pt x="617220" y="347345"/>
                        <a:pt x="581660" y="344805"/>
                        <a:pt x="567690" y="351790"/>
                      </a:cubicBezTo>
                      <a:cubicBezTo>
                        <a:pt x="553720" y="358775"/>
                        <a:pt x="551815" y="374015"/>
                        <a:pt x="552450" y="386080"/>
                      </a:cubicBezTo>
                      <a:cubicBezTo>
                        <a:pt x="553085" y="398145"/>
                        <a:pt x="572770" y="413385"/>
                        <a:pt x="571500" y="424180"/>
                      </a:cubicBezTo>
                      <a:cubicBezTo>
                        <a:pt x="570230" y="434975"/>
                        <a:pt x="550545" y="452120"/>
                        <a:pt x="544830" y="450850"/>
                      </a:cubicBezTo>
                      <a:cubicBezTo>
                        <a:pt x="539115" y="449580"/>
                        <a:pt x="541655" y="419735"/>
                        <a:pt x="537210" y="416560"/>
                      </a:cubicBezTo>
                      <a:cubicBezTo>
                        <a:pt x="532765" y="413385"/>
                        <a:pt x="523875" y="433070"/>
                        <a:pt x="518160" y="431800"/>
                      </a:cubicBezTo>
                      <a:cubicBezTo>
                        <a:pt x="512445" y="430530"/>
                        <a:pt x="509270" y="409575"/>
                        <a:pt x="502920" y="408940"/>
                      </a:cubicBezTo>
                      <a:cubicBezTo>
                        <a:pt x="496570" y="408305"/>
                        <a:pt x="487680" y="428625"/>
                        <a:pt x="480060" y="427990"/>
                      </a:cubicBezTo>
                      <a:cubicBezTo>
                        <a:pt x="472440" y="427355"/>
                        <a:pt x="465455" y="402590"/>
                        <a:pt x="457200" y="405130"/>
                      </a:cubicBezTo>
                      <a:cubicBezTo>
                        <a:pt x="448945" y="407670"/>
                        <a:pt x="444500" y="427355"/>
                        <a:pt x="430530" y="443230"/>
                      </a:cubicBezTo>
                      <a:cubicBezTo>
                        <a:pt x="416560" y="459105"/>
                        <a:pt x="386715" y="491490"/>
                        <a:pt x="373380" y="500380"/>
                      </a:cubicBezTo>
                      <a:cubicBezTo>
                        <a:pt x="360045" y="509270"/>
                        <a:pt x="360045" y="487680"/>
                        <a:pt x="350520" y="496570"/>
                      </a:cubicBezTo>
                      <a:cubicBezTo>
                        <a:pt x="340995" y="505460"/>
                        <a:pt x="326390" y="547370"/>
                        <a:pt x="316230" y="553720"/>
                      </a:cubicBezTo>
                      <a:cubicBezTo>
                        <a:pt x="306070" y="560070"/>
                        <a:pt x="306705" y="523875"/>
                        <a:pt x="289560" y="534670"/>
                      </a:cubicBezTo>
                      <a:cubicBezTo>
                        <a:pt x="272415" y="545465"/>
                        <a:pt x="237490" y="592455"/>
                        <a:pt x="213360" y="618490"/>
                      </a:cubicBezTo>
                      <a:cubicBezTo>
                        <a:pt x="189230" y="644525"/>
                        <a:pt x="165100" y="678180"/>
                        <a:pt x="144780" y="690880"/>
                      </a:cubicBezTo>
                      <a:cubicBezTo>
                        <a:pt x="124460" y="703580"/>
                        <a:pt x="103505" y="683895"/>
                        <a:pt x="91440" y="694690"/>
                      </a:cubicBezTo>
                      <a:cubicBezTo>
                        <a:pt x="79375" y="705485"/>
                        <a:pt x="76835" y="737235"/>
                        <a:pt x="72390" y="755650"/>
                      </a:cubicBezTo>
                      <a:cubicBezTo>
                        <a:pt x="67945" y="774065"/>
                        <a:pt x="76835" y="786765"/>
                        <a:pt x="64770" y="805180"/>
                      </a:cubicBezTo>
                      <a:cubicBezTo>
                        <a:pt x="52705" y="823595"/>
                        <a:pt x="10795" y="856615"/>
                        <a:pt x="0" y="86614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127" name="Freeform 7"/>
                <p:cNvSpPr>
                  <a:spLocks/>
                </p:cNvSpPr>
                <p:nvPr/>
              </p:nvSpPr>
              <p:spPr bwMode="auto">
                <a:xfrm>
                  <a:off x="129040981" y="121436865"/>
                  <a:ext cx="328030" cy="778410"/>
                </a:xfrm>
                <a:custGeom>
                  <a:avLst/>
                  <a:gdLst/>
                  <a:ahLst/>
                  <a:cxnLst>
                    <a:cxn ang="0">
                      <a:pos x="244225" y="778410"/>
                    </a:cxn>
                    <a:cxn ang="0">
                      <a:pos x="266340" y="747363"/>
                    </a:cxn>
                    <a:cxn ang="0">
                      <a:pos x="268739" y="711374"/>
                    </a:cxn>
                    <a:cxn ang="0">
                      <a:pos x="319828" y="653533"/>
                    </a:cxn>
                    <a:cxn ang="0">
                      <a:pos x="317953" y="605747"/>
                    </a:cxn>
                    <a:cxn ang="0">
                      <a:pos x="285949" y="567120"/>
                    </a:cxn>
                    <a:cxn ang="0">
                      <a:pos x="206561" y="486478"/>
                    </a:cxn>
                    <a:cxn ang="0">
                      <a:pos x="170283" y="436054"/>
                    </a:cxn>
                    <a:cxn ang="0">
                      <a:pos x="162885" y="344612"/>
                    </a:cxn>
                    <a:cxn ang="0">
                      <a:pos x="145789" y="297423"/>
                    </a:cxn>
                    <a:cxn ang="0">
                      <a:pos x="139484" y="233857"/>
                    </a:cxn>
                    <a:cxn ang="0">
                      <a:pos x="111753" y="207027"/>
                    </a:cxn>
                    <a:cxn ang="0">
                      <a:pos x="141260" y="181939"/>
                    </a:cxn>
                    <a:cxn ang="0">
                      <a:pos x="88978" y="112200"/>
                    </a:cxn>
                    <a:cxn ang="0">
                      <a:pos x="39197" y="106176"/>
                    </a:cxn>
                    <a:cxn ang="0">
                      <a:pos x="6410" y="47637"/>
                    </a:cxn>
                    <a:cxn ang="0">
                      <a:pos x="731" y="0"/>
                    </a:cxn>
                  </a:cxnLst>
                  <a:rect l="0" t="0" r="r" b="b"/>
                  <a:pathLst>
                    <a:path w="328030" h="778410">
                      <a:moveTo>
                        <a:pt x="244225" y="778410"/>
                      </a:moveTo>
                      <a:cubicBezTo>
                        <a:pt x="247911" y="772839"/>
                        <a:pt x="262254" y="758536"/>
                        <a:pt x="266340" y="747363"/>
                      </a:cubicBezTo>
                      <a:cubicBezTo>
                        <a:pt x="270426" y="736190"/>
                        <a:pt x="259825" y="727013"/>
                        <a:pt x="268739" y="711374"/>
                      </a:cubicBezTo>
                      <a:cubicBezTo>
                        <a:pt x="277654" y="695736"/>
                        <a:pt x="311625" y="671138"/>
                        <a:pt x="319828" y="653533"/>
                      </a:cubicBezTo>
                      <a:cubicBezTo>
                        <a:pt x="328030" y="635929"/>
                        <a:pt x="323600" y="620150"/>
                        <a:pt x="317953" y="605747"/>
                      </a:cubicBezTo>
                      <a:cubicBezTo>
                        <a:pt x="312306" y="591345"/>
                        <a:pt x="304514" y="586998"/>
                        <a:pt x="285949" y="567120"/>
                      </a:cubicBezTo>
                      <a:cubicBezTo>
                        <a:pt x="267383" y="547241"/>
                        <a:pt x="225839" y="508323"/>
                        <a:pt x="206561" y="486478"/>
                      </a:cubicBezTo>
                      <a:cubicBezTo>
                        <a:pt x="187284" y="464634"/>
                        <a:pt x="177562" y="459697"/>
                        <a:pt x="170283" y="436054"/>
                      </a:cubicBezTo>
                      <a:cubicBezTo>
                        <a:pt x="163003" y="412409"/>
                        <a:pt x="166967" y="367717"/>
                        <a:pt x="162885" y="344612"/>
                      </a:cubicBezTo>
                      <a:cubicBezTo>
                        <a:pt x="158802" y="321507"/>
                        <a:pt x="149689" y="315882"/>
                        <a:pt x="145789" y="297423"/>
                      </a:cubicBezTo>
                      <a:cubicBezTo>
                        <a:pt x="141889" y="278964"/>
                        <a:pt x="145157" y="248923"/>
                        <a:pt x="139484" y="233857"/>
                      </a:cubicBezTo>
                      <a:cubicBezTo>
                        <a:pt x="133812" y="218791"/>
                        <a:pt x="111458" y="215679"/>
                        <a:pt x="111753" y="207027"/>
                      </a:cubicBezTo>
                      <a:cubicBezTo>
                        <a:pt x="112049" y="198373"/>
                        <a:pt x="145055" y="197743"/>
                        <a:pt x="141260" y="181939"/>
                      </a:cubicBezTo>
                      <a:cubicBezTo>
                        <a:pt x="137463" y="166134"/>
                        <a:pt x="105989" y="124827"/>
                        <a:pt x="88978" y="112200"/>
                      </a:cubicBezTo>
                      <a:cubicBezTo>
                        <a:pt x="71968" y="99572"/>
                        <a:pt x="52958" y="116937"/>
                        <a:pt x="39197" y="106176"/>
                      </a:cubicBezTo>
                      <a:cubicBezTo>
                        <a:pt x="25436" y="95415"/>
                        <a:pt x="12822" y="65333"/>
                        <a:pt x="6410" y="47637"/>
                      </a:cubicBezTo>
                      <a:cubicBezTo>
                        <a:pt x="0" y="29941"/>
                        <a:pt x="1678" y="7940"/>
                        <a:pt x="731"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5128" name="Freeform 8"/>
                <p:cNvSpPr>
                  <a:spLocks/>
                </p:cNvSpPr>
                <p:nvPr/>
              </p:nvSpPr>
              <p:spPr bwMode="auto">
                <a:xfrm rot="-134773">
                  <a:off x="128695273" y="121384802"/>
                  <a:ext cx="510308" cy="502143"/>
                </a:xfrm>
                <a:custGeom>
                  <a:avLst/>
                  <a:gdLst/>
                  <a:ahLst/>
                  <a:cxnLst>
                    <a:cxn ang="0">
                      <a:pos x="510540" y="480060"/>
                    </a:cxn>
                    <a:cxn ang="0">
                      <a:pos x="487680" y="464820"/>
                    </a:cxn>
                    <a:cxn ang="0">
                      <a:pos x="441960" y="457200"/>
                    </a:cxn>
                    <a:cxn ang="0">
                      <a:pos x="392430" y="441960"/>
                    </a:cxn>
                    <a:cxn ang="0">
                      <a:pos x="346710" y="361950"/>
                    </a:cxn>
                    <a:cxn ang="0">
                      <a:pos x="297180" y="342900"/>
                    </a:cxn>
                    <a:cxn ang="0">
                      <a:pos x="217170" y="266700"/>
                    </a:cxn>
                    <a:cxn ang="0">
                      <a:pos x="140970" y="182880"/>
                    </a:cxn>
                    <a:cxn ang="0">
                      <a:pos x="76200" y="118110"/>
                    </a:cxn>
                    <a:cxn ang="0">
                      <a:pos x="22860" y="91440"/>
                    </a:cxn>
                    <a:cxn ang="0">
                      <a:pos x="0" y="0"/>
                    </a:cxn>
                  </a:cxnLst>
                  <a:rect l="0" t="0" r="r" b="b"/>
                  <a:pathLst>
                    <a:path w="510540" h="480060">
                      <a:moveTo>
                        <a:pt x="510540" y="480060"/>
                      </a:moveTo>
                      <a:cubicBezTo>
                        <a:pt x="504825" y="474345"/>
                        <a:pt x="499110" y="468630"/>
                        <a:pt x="487680" y="464820"/>
                      </a:cubicBezTo>
                      <a:cubicBezTo>
                        <a:pt x="476250" y="461010"/>
                        <a:pt x="457835" y="461010"/>
                        <a:pt x="441960" y="457200"/>
                      </a:cubicBezTo>
                      <a:cubicBezTo>
                        <a:pt x="426085" y="453390"/>
                        <a:pt x="408305" y="457835"/>
                        <a:pt x="392430" y="441960"/>
                      </a:cubicBezTo>
                      <a:cubicBezTo>
                        <a:pt x="376555" y="426085"/>
                        <a:pt x="362585" y="378460"/>
                        <a:pt x="346710" y="361950"/>
                      </a:cubicBezTo>
                      <a:cubicBezTo>
                        <a:pt x="330835" y="345440"/>
                        <a:pt x="318770" y="358775"/>
                        <a:pt x="297180" y="342900"/>
                      </a:cubicBezTo>
                      <a:cubicBezTo>
                        <a:pt x="275590" y="327025"/>
                        <a:pt x="243205" y="293370"/>
                        <a:pt x="217170" y="266700"/>
                      </a:cubicBezTo>
                      <a:cubicBezTo>
                        <a:pt x="191135" y="240030"/>
                        <a:pt x="164465" y="207645"/>
                        <a:pt x="140970" y="182880"/>
                      </a:cubicBezTo>
                      <a:cubicBezTo>
                        <a:pt x="117475" y="158115"/>
                        <a:pt x="95885" y="133350"/>
                        <a:pt x="76200" y="118110"/>
                      </a:cubicBezTo>
                      <a:cubicBezTo>
                        <a:pt x="56515" y="102870"/>
                        <a:pt x="35560" y="111125"/>
                        <a:pt x="22860" y="91440"/>
                      </a:cubicBezTo>
                      <a:cubicBezTo>
                        <a:pt x="10160" y="71755"/>
                        <a:pt x="3810" y="1524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grpSp>
          <p:grpSp>
            <p:nvGrpSpPr>
              <p:cNvPr id="5129" name="Group 9"/>
              <p:cNvGrpSpPr>
                <a:grpSpLocks/>
              </p:cNvGrpSpPr>
              <p:nvPr/>
            </p:nvGrpSpPr>
            <p:grpSpPr bwMode="auto">
              <a:xfrm>
                <a:off x="126986136" y="105600445"/>
                <a:ext cx="2503767" cy="1547878"/>
                <a:chOff x="127024697" y="100384318"/>
                <a:chExt cx="2503767" cy="1547878"/>
              </a:xfrm>
            </p:grpSpPr>
            <p:sp>
              <p:nvSpPr>
                <p:cNvPr id="5130" name="Text Box 10"/>
                <p:cNvSpPr txBox="1">
                  <a:spLocks noChangeArrowheads="1"/>
                </p:cNvSpPr>
                <p:nvPr/>
              </p:nvSpPr>
              <p:spPr bwMode="auto">
                <a:xfrm rot="-1124998">
                  <a:off x="127813766" y="101554825"/>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Missouri River</a:t>
                  </a:r>
                  <a:endParaRPr kumimoji="0" lang="en-US" sz="1800" b="0" i="0" u="none" strike="noStrike" cap="none" normalizeH="0" baseline="0" smtClean="0">
                    <a:ln>
                      <a:noFill/>
                    </a:ln>
                    <a:solidFill>
                      <a:schemeClr val="tx1"/>
                    </a:solidFill>
                    <a:effectLst/>
                    <a:latin typeface="Arial" pitchFamily="34" charset="0"/>
                  </a:endParaRPr>
                </a:p>
              </p:txBody>
            </p:sp>
            <p:sp>
              <p:nvSpPr>
                <p:cNvPr id="5131" name="Text Box 11"/>
                <p:cNvSpPr txBox="1">
                  <a:spLocks noChangeArrowheads="1"/>
                </p:cNvSpPr>
                <p:nvPr/>
              </p:nvSpPr>
              <p:spPr bwMode="auto">
                <a:xfrm rot="1156512">
                  <a:off x="127024697" y="100696428"/>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Milk River</a:t>
                  </a:r>
                  <a:endParaRPr kumimoji="0" lang="en-US" sz="1800" b="0" i="0" u="none" strike="noStrike" cap="none" normalizeH="0" baseline="0" smtClean="0">
                    <a:ln>
                      <a:noFill/>
                    </a:ln>
                    <a:solidFill>
                      <a:schemeClr val="tx1"/>
                    </a:solidFill>
                    <a:effectLst/>
                    <a:latin typeface="Arial" pitchFamily="34" charset="0"/>
                  </a:endParaRPr>
                </a:p>
              </p:txBody>
            </p:sp>
            <p:sp>
              <p:nvSpPr>
                <p:cNvPr id="5132" name="Text Box 12"/>
                <p:cNvSpPr txBox="1">
                  <a:spLocks noChangeArrowheads="1"/>
                </p:cNvSpPr>
                <p:nvPr/>
              </p:nvSpPr>
              <p:spPr bwMode="auto">
                <a:xfrm rot="3918318">
                  <a:off x="128809955" y="100725456"/>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Poplar River</a:t>
                  </a:r>
                  <a:endParaRPr kumimoji="0" lang="en-US" sz="1800" b="0" i="0" u="none" strike="noStrike" cap="none" normalizeH="0" baseline="0" smtClean="0">
                    <a:ln>
                      <a:noFill/>
                    </a:ln>
                    <a:solidFill>
                      <a:schemeClr val="tx1"/>
                    </a:solidFill>
                    <a:effectLst/>
                    <a:latin typeface="Arial" pitchFamily="34" charset="0"/>
                  </a:endParaRPr>
                </a:p>
              </p:txBody>
            </p:sp>
          </p:grpSp>
        </p:grpSp>
      </p:gr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305800" cy="1143000"/>
          </a:xfrm>
        </p:spPr>
        <p:txBody>
          <a:bodyPr>
            <a:normAutofit fontScale="90000"/>
          </a:bodyPr>
          <a:lstStyle/>
          <a:p>
            <a:r>
              <a:rPr lang="en-US" b="1" dirty="0" smtClean="0"/>
              <a:t>2004 Case Assessment</a:t>
            </a:r>
            <a:r>
              <a:rPr lang="en-US" sz="3600" b="1" dirty="0" smtClean="0"/>
              <a:t/>
            </a:r>
            <a:br>
              <a:rPr lang="en-US" sz="3600" b="1" dirty="0" smtClean="0"/>
            </a:br>
            <a:r>
              <a:rPr lang="en-US" sz="3600" b="1" i="1" dirty="0" smtClean="0"/>
              <a:t>March </a:t>
            </a:r>
            <a:r>
              <a:rPr lang="en-US" sz="3600" b="1" i="1" dirty="0" smtClean="0"/>
              <a:t>11, 2004</a:t>
            </a:r>
            <a:endParaRPr lang="en-US" sz="3600" dirty="0"/>
          </a:p>
        </p:txBody>
      </p:sp>
      <p:grpSp>
        <p:nvGrpSpPr>
          <p:cNvPr id="14" name="Group 13"/>
          <p:cNvGrpSpPr/>
          <p:nvPr/>
        </p:nvGrpSpPr>
        <p:grpSpPr>
          <a:xfrm>
            <a:off x="902493" y="1500187"/>
            <a:ext cx="7339013" cy="4595813"/>
            <a:chOff x="990600" y="1981200"/>
            <a:chExt cx="7339013" cy="4595813"/>
          </a:xfrm>
        </p:grpSpPr>
        <p:pic>
          <p:nvPicPr>
            <p:cNvPr id="6146" name="Picture 2"/>
            <p:cNvPicPr>
              <a:picLocks noChangeAspect="1" noChangeArrowheads="1"/>
            </p:cNvPicPr>
            <p:nvPr/>
          </p:nvPicPr>
          <p:blipFill>
            <a:blip r:embed="rId3" cstate="print"/>
            <a:srcRect l="23055" t="5530" r="50044" b="72942"/>
            <a:stretch>
              <a:fillRect/>
            </a:stretch>
          </p:blipFill>
          <p:spPr bwMode="auto">
            <a:xfrm>
              <a:off x="990600" y="1981200"/>
              <a:ext cx="7339013" cy="4595813"/>
            </a:xfrm>
            <a:prstGeom prst="rect">
              <a:avLst/>
            </a:prstGeom>
            <a:noFill/>
            <a:ln w="12700" algn="ctr">
              <a:solidFill>
                <a:srgbClr val="000000"/>
              </a:solidFill>
              <a:miter lim="800000"/>
              <a:headEnd/>
              <a:tailEnd/>
            </a:ln>
            <a:effectLst/>
          </p:spPr>
        </p:pic>
        <p:grpSp>
          <p:nvGrpSpPr>
            <p:cNvPr id="6147" name="Group 3"/>
            <p:cNvGrpSpPr>
              <a:grpSpLocks/>
            </p:cNvGrpSpPr>
            <p:nvPr/>
          </p:nvGrpSpPr>
          <p:grpSpPr bwMode="auto">
            <a:xfrm>
              <a:off x="3330575" y="2649538"/>
              <a:ext cx="4365625" cy="1628775"/>
              <a:chOff x="125505138" y="110732268"/>
              <a:chExt cx="4364499" cy="1630015"/>
            </a:xfrm>
          </p:grpSpPr>
          <p:grpSp>
            <p:nvGrpSpPr>
              <p:cNvPr id="6148" name="Group 4"/>
              <p:cNvGrpSpPr>
                <a:grpSpLocks/>
              </p:cNvGrpSpPr>
              <p:nvPr/>
            </p:nvGrpSpPr>
            <p:grpSpPr bwMode="auto">
              <a:xfrm>
                <a:off x="125505138" y="110732268"/>
                <a:ext cx="4364499" cy="1630015"/>
                <a:chOff x="125533683" y="121284762"/>
                <a:chExt cx="4364499" cy="1630015"/>
              </a:xfrm>
            </p:grpSpPr>
            <p:sp>
              <p:nvSpPr>
                <p:cNvPr id="6149" name="Freeform 5"/>
                <p:cNvSpPr>
                  <a:spLocks/>
                </p:cNvSpPr>
                <p:nvPr/>
              </p:nvSpPr>
              <p:spPr bwMode="auto">
                <a:xfrm>
                  <a:off x="126414406" y="121284762"/>
                  <a:ext cx="2349379" cy="954326"/>
                </a:xfrm>
                <a:custGeom>
                  <a:avLst/>
                  <a:gdLst/>
                  <a:ahLst/>
                  <a:cxnLst>
                    <a:cxn ang="0">
                      <a:pos x="2342885" y="920877"/>
                    </a:cxn>
                    <a:cxn ang="0">
                      <a:pos x="2272178" y="880942"/>
                    </a:cxn>
                    <a:cxn ang="0">
                      <a:pos x="2190115" y="871959"/>
                    </a:cxn>
                    <a:cxn ang="0">
                      <a:pos x="2117855" y="792428"/>
                    </a:cxn>
                    <a:cxn ang="0">
                      <a:pos x="2071893" y="742372"/>
                    </a:cxn>
                    <a:cxn ang="0">
                      <a:pos x="1997451" y="687331"/>
                    </a:cxn>
                    <a:cxn ang="0">
                      <a:pos x="1921186" y="665919"/>
                    </a:cxn>
                    <a:cxn ang="0">
                      <a:pos x="1884756" y="618537"/>
                    </a:cxn>
                    <a:cxn ang="0">
                      <a:pos x="1867275" y="573464"/>
                    </a:cxn>
                    <a:cxn ang="0">
                      <a:pos x="1820325" y="578358"/>
                    </a:cxn>
                    <a:cxn ang="0">
                      <a:pos x="1718957" y="557930"/>
                    </a:cxn>
                    <a:cxn ang="0">
                      <a:pos x="1677448" y="541255"/>
                    </a:cxn>
                    <a:cxn ang="0">
                      <a:pos x="1634743" y="494121"/>
                    </a:cxn>
                    <a:cxn ang="0">
                      <a:pos x="1570043" y="527165"/>
                    </a:cxn>
                    <a:cxn ang="0">
                      <a:pos x="1544670" y="601376"/>
                    </a:cxn>
                    <a:cxn ang="0">
                      <a:pos x="1481762" y="680108"/>
                    </a:cxn>
                    <a:cxn ang="0">
                      <a:pos x="1427701" y="663927"/>
                    </a:cxn>
                    <a:cxn ang="0">
                      <a:pos x="1370860" y="657005"/>
                    </a:cxn>
                    <a:cxn ang="0">
                      <a:pos x="1316799" y="640822"/>
                    </a:cxn>
                    <a:cxn ang="0">
                      <a:pos x="1281685" y="626947"/>
                    </a:cxn>
                    <a:cxn ang="0">
                      <a:pos x="1233182" y="592243"/>
                    </a:cxn>
                    <a:cxn ang="0">
                      <a:pos x="1176940" y="600550"/>
                    </a:cxn>
                    <a:cxn ang="0">
                      <a:pos x="1159696" y="561569"/>
                    </a:cxn>
                    <a:cxn ang="0">
                      <a:pos x="1093801" y="564155"/>
                    </a:cxn>
                    <a:cxn ang="0">
                      <a:pos x="1033583" y="551265"/>
                    </a:cxn>
                    <a:cxn ang="0">
                      <a:pos x="1000651" y="512898"/>
                    </a:cxn>
                    <a:cxn ang="0">
                      <a:pos x="955764" y="490255"/>
                    </a:cxn>
                    <a:cxn ang="0">
                      <a:pos x="892409" y="477488"/>
                    </a:cxn>
                    <a:cxn ang="0">
                      <a:pos x="806611" y="453399"/>
                    </a:cxn>
                    <a:cxn ang="0">
                      <a:pos x="724428" y="441370"/>
                    </a:cxn>
                    <a:cxn ang="0">
                      <a:pos x="655993" y="459309"/>
                    </a:cxn>
                    <a:cxn ang="0">
                      <a:pos x="498381" y="447189"/>
                    </a:cxn>
                    <a:cxn ang="0">
                      <a:pos x="426599" y="379841"/>
                    </a:cxn>
                    <a:cxn ang="0">
                      <a:pos x="378097" y="345137"/>
                    </a:cxn>
                    <a:cxn ang="0">
                      <a:pos x="353503" y="278988"/>
                    </a:cxn>
                    <a:cxn ang="0">
                      <a:pos x="320331" y="234531"/>
                    </a:cxn>
                    <a:cxn ang="0">
                      <a:pos x="287518" y="199211"/>
                    </a:cxn>
                    <a:cxn ang="0">
                      <a:pos x="208742" y="113834"/>
                    </a:cxn>
                    <a:cxn ang="0">
                      <a:pos x="84334" y="66855"/>
                    </a:cxn>
                    <a:cxn ang="0">
                      <a:pos x="0" y="0"/>
                    </a:cxn>
                  </a:cxnLst>
                  <a:rect l="0" t="0" r="r" b="b"/>
                  <a:pathLst>
                    <a:path w="2349379" h="954326">
                      <a:moveTo>
                        <a:pt x="2287394" y="954326"/>
                      </a:moveTo>
                      <a:cubicBezTo>
                        <a:pt x="2296642" y="949148"/>
                        <a:pt x="2336391" y="929903"/>
                        <a:pt x="2342885" y="920877"/>
                      </a:cubicBezTo>
                      <a:cubicBezTo>
                        <a:pt x="2349379" y="911851"/>
                        <a:pt x="2338143" y="906826"/>
                        <a:pt x="2326358" y="900171"/>
                      </a:cubicBezTo>
                      <a:cubicBezTo>
                        <a:pt x="2314573" y="893516"/>
                        <a:pt x="2283883" y="885568"/>
                        <a:pt x="2272178" y="880942"/>
                      </a:cubicBezTo>
                      <a:cubicBezTo>
                        <a:pt x="2260472" y="876316"/>
                        <a:pt x="2269807" y="873918"/>
                        <a:pt x="2256130" y="872420"/>
                      </a:cubicBezTo>
                      <a:cubicBezTo>
                        <a:pt x="2242453" y="870923"/>
                        <a:pt x="2211313" y="878245"/>
                        <a:pt x="2190115" y="871959"/>
                      </a:cubicBezTo>
                      <a:cubicBezTo>
                        <a:pt x="2168917" y="865674"/>
                        <a:pt x="2140985" y="847956"/>
                        <a:pt x="2128942" y="834702"/>
                      </a:cubicBezTo>
                      <a:cubicBezTo>
                        <a:pt x="2116898" y="821447"/>
                        <a:pt x="2124489" y="801320"/>
                        <a:pt x="2117855" y="792428"/>
                      </a:cubicBezTo>
                      <a:cubicBezTo>
                        <a:pt x="2111220" y="783537"/>
                        <a:pt x="2096796" y="789696"/>
                        <a:pt x="2089136" y="781353"/>
                      </a:cubicBezTo>
                      <a:cubicBezTo>
                        <a:pt x="2081476" y="773010"/>
                        <a:pt x="2079653" y="753253"/>
                        <a:pt x="2071893" y="742372"/>
                      </a:cubicBezTo>
                      <a:cubicBezTo>
                        <a:pt x="2064133" y="731490"/>
                        <a:pt x="2054983" y="725240"/>
                        <a:pt x="2042576" y="716066"/>
                      </a:cubicBezTo>
                      <a:cubicBezTo>
                        <a:pt x="2030169" y="706893"/>
                        <a:pt x="2012354" y="693355"/>
                        <a:pt x="1997451" y="687331"/>
                      </a:cubicBezTo>
                      <a:cubicBezTo>
                        <a:pt x="1982548" y="681306"/>
                        <a:pt x="1965873" y="683485"/>
                        <a:pt x="1953162" y="679917"/>
                      </a:cubicBezTo>
                      <a:cubicBezTo>
                        <a:pt x="1940450" y="676348"/>
                        <a:pt x="1926675" y="672312"/>
                        <a:pt x="1921186" y="665919"/>
                      </a:cubicBezTo>
                      <a:cubicBezTo>
                        <a:pt x="1915696" y="659524"/>
                        <a:pt x="1926301" y="649447"/>
                        <a:pt x="1920230" y="641550"/>
                      </a:cubicBezTo>
                      <a:cubicBezTo>
                        <a:pt x="1914157" y="633653"/>
                        <a:pt x="1890848" y="626942"/>
                        <a:pt x="1884756" y="618537"/>
                      </a:cubicBezTo>
                      <a:cubicBezTo>
                        <a:pt x="1878665" y="610133"/>
                        <a:pt x="1886594" y="598636"/>
                        <a:pt x="1883681" y="591125"/>
                      </a:cubicBezTo>
                      <a:cubicBezTo>
                        <a:pt x="1880767" y="583613"/>
                        <a:pt x="1874213" y="576752"/>
                        <a:pt x="1867275" y="573464"/>
                      </a:cubicBezTo>
                      <a:cubicBezTo>
                        <a:pt x="1860336" y="570178"/>
                        <a:pt x="1849877" y="570588"/>
                        <a:pt x="1842051" y="571403"/>
                      </a:cubicBezTo>
                      <a:cubicBezTo>
                        <a:pt x="1834226" y="572219"/>
                        <a:pt x="1834665" y="583387"/>
                        <a:pt x="1820325" y="578358"/>
                      </a:cubicBezTo>
                      <a:cubicBezTo>
                        <a:pt x="1805986" y="573327"/>
                        <a:pt x="1772908" y="544627"/>
                        <a:pt x="1756014" y="541222"/>
                      </a:cubicBezTo>
                      <a:cubicBezTo>
                        <a:pt x="1739119" y="537818"/>
                        <a:pt x="1728914" y="558047"/>
                        <a:pt x="1718957" y="557930"/>
                      </a:cubicBezTo>
                      <a:cubicBezTo>
                        <a:pt x="1709001" y="557812"/>
                        <a:pt x="1703193" y="543295"/>
                        <a:pt x="1696275" y="540516"/>
                      </a:cubicBezTo>
                      <a:cubicBezTo>
                        <a:pt x="1689357" y="537737"/>
                        <a:pt x="1684366" y="544034"/>
                        <a:pt x="1677448" y="541255"/>
                      </a:cubicBezTo>
                      <a:cubicBezTo>
                        <a:pt x="1670530" y="538476"/>
                        <a:pt x="1661882" y="531697"/>
                        <a:pt x="1654766" y="523841"/>
                      </a:cubicBezTo>
                      <a:cubicBezTo>
                        <a:pt x="1647648" y="515985"/>
                        <a:pt x="1641641" y="496392"/>
                        <a:pt x="1634743" y="494121"/>
                      </a:cubicBezTo>
                      <a:cubicBezTo>
                        <a:pt x="1627845" y="491848"/>
                        <a:pt x="1624158" y="504704"/>
                        <a:pt x="1613375" y="510212"/>
                      </a:cubicBezTo>
                      <a:cubicBezTo>
                        <a:pt x="1602592" y="515720"/>
                        <a:pt x="1574351" y="516828"/>
                        <a:pt x="1570043" y="527165"/>
                      </a:cubicBezTo>
                      <a:cubicBezTo>
                        <a:pt x="1565735" y="537503"/>
                        <a:pt x="1591754" y="559870"/>
                        <a:pt x="1587524" y="572238"/>
                      </a:cubicBezTo>
                      <a:cubicBezTo>
                        <a:pt x="1583295" y="584606"/>
                        <a:pt x="1552539" y="588356"/>
                        <a:pt x="1544670" y="601376"/>
                      </a:cubicBezTo>
                      <a:cubicBezTo>
                        <a:pt x="1536799" y="614395"/>
                        <a:pt x="1550790" y="637234"/>
                        <a:pt x="1540306" y="650356"/>
                      </a:cubicBezTo>
                      <a:cubicBezTo>
                        <a:pt x="1529822" y="663478"/>
                        <a:pt x="1496306" y="676996"/>
                        <a:pt x="1481762" y="680108"/>
                      </a:cubicBezTo>
                      <a:cubicBezTo>
                        <a:pt x="1467218" y="683222"/>
                        <a:pt x="1462054" y="671730"/>
                        <a:pt x="1453043" y="669033"/>
                      </a:cubicBezTo>
                      <a:cubicBezTo>
                        <a:pt x="1444032" y="666336"/>
                        <a:pt x="1436611" y="664085"/>
                        <a:pt x="1427701" y="663927"/>
                      </a:cubicBezTo>
                      <a:cubicBezTo>
                        <a:pt x="1418790" y="663768"/>
                        <a:pt x="1409053" y="669235"/>
                        <a:pt x="1399579" y="668080"/>
                      </a:cubicBezTo>
                      <a:cubicBezTo>
                        <a:pt x="1390106" y="666926"/>
                        <a:pt x="1379269" y="657692"/>
                        <a:pt x="1370860" y="657005"/>
                      </a:cubicBezTo>
                      <a:cubicBezTo>
                        <a:pt x="1362453" y="656318"/>
                        <a:pt x="1358145" y="666656"/>
                        <a:pt x="1349134" y="663958"/>
                      </a:cubicBezTo>
                      <a:cubicBezTo>
                        <a:pt x="1340123" y="661261"/>
                        <a:pt x="1327398" y="643965"/>
                        <a:pt x="1316799" y="640822"/>
                      </a:cubicBezTo>
                      <a:cubicBezTo>
                        <a:pt x="1306201" y="637679"/>
                        <a:pt x="1291392" y="647412"/>
                        <a:pt x="1285540" y="645100"/>
                      </a:cubicBezTo>
                      <a:cubicBezTo>
                        <a:pt x="1279688" y="642786"/>
                        <a:pt x="1285141" y="634946"/>
                        <a:pt x="1281685" y="626947"/>
                      </a:cubicBezTo>
                      <a:cubicBezTo>
                        <a:pt x="1278228" y="618947"/>
                        <a:pt x="1272883" y="602887"/>
                        <a:pt x="1264800" y="597103"/>
                      </a:cubicBezTo>
                      <a:cubicBezTo>
                        <a:pt x="1256717" y="591319"/>
                        <a:pt x="1243039" y="589821"/>
                        <a:pt x="1233182" y="592243"/>
                      </a:cubicBezTo>
                      <a:cubicBezTo>
                        <a:pt x="1223326" y="594663"/>
                        <a:pt x="1215032" y="610242"/>
                        <a:pt x="1205659" y="611626"/>
                      </a:cubicBezTo>
                      <a:cubicBezTo>
                        <a:pt x="1196285" y="613010"/>
                        <a:pt x="1186050" y="605786"/>
                        <a:pt x="1176940" y="600550"/>
                      </a:cubicBezTo>
                      <a:cubicBezTo>
                        <a:pt x="1167829" y="595315"/>
                        <a:pt x="1153874" y="586711"/>
                        <a:pt x="1151000" y="580214"/>
                      </a:cubicBezTo>
                      <a:cubicBezTo>
                        <a:pt x="1148126" y="573717"/>
                        <a:pt x="1164522" y="564430"/>
                        <a:pt x="1159696" y="561569"/>
                      </a:cubicBezTo>
                      <a:cubicBezTo>
                        <a:pt x="1154870" y="558708"/>
                        <a:pt x="1133024" y="562616"/>
                        <a:pt x="1122042" y="563047"/>
                      </a:cubicBezTo>
                      <a:cubicBezTo>
                        <a:pt x="1111060" y="563477"/>
                        <a:pt x="1101242" y="566913"/>
                        <a:pt x="1093801" y="564155"/>
                      </a:cubicBezTo>
                      <a:cubicBezTo>
                        <a:pt x="1086360" y="561396"/>
                        <a:pt x="1087431" y="548643"/>
                        <a:pt x="1077395" y="546494"/>
                      </a:cubicBezTo>
                      <a:cubicBezTo>
                        <a:pt x="1067358" y="544346"/>
                        <a:pt x="1045189" y="553351"/>
                        <a:pt x="1033583" y="551265"/>
                      </a:cubicBezTo>
                      <a:cubicBezTo>
                        <a:pt x="1021978" y="549177"/>
                        <a:pt x="1013252" y="540368"/>
                        <a:pt x="1007763" y="533974"/>
                      </a:cubicBezTo>
                      <a:cubicBezTo>
                        <a:pt x="1002275" y="527580"/>
                        <a:pt x="1006041" y="516754"/>
                        <a:pt x="1000651" y="512898"/>
                      </a:cubicBezTo>
                      <a:cubicBezTo>
                        <a:pt x="995261" y="509043"/>
                        <a:pt x="982909" y="514611"/>
                        <a:pt x="975429" y="510838"/>
                      </a:cubicBezTo>
                      <a:cubicBezTo>
                        <a:pt x="967948" y="507064"/>
                        <a:pt x="965940" y="495957"/>
                        <a:pt x="955764" y="490255"/>
                      </a:cubicBezTo>
                      <a:cubicBezTo>
                        <a:pt x="945589" y="484553"/>
                        <a:pt x="924934" y="478754"/>
                        <a:pt x="914374" y="476626"/>
                      </a:cubicBezTo>
                      <a:cubicBezTo>
                        <a:pt x="903816" y="474498"/>
                        <a:pt x="903915" y="477036"/>
                        <a:pt x="892409" y="477488"/>
                      </a:cubicBezTo>
                      <a:cubicBezTo>
                        <a:pt x="880903" y="477939"/>
                        <a:pt x="859642" y="483350"/>
                        <a:pt x="845341" y="479334"/>
                      </a:cubicBezTo>
                      <a:cubicBezTo>
                        <a:pt x="831041" y="475319"/>
                        <a:pt x="819965" y="459993"/>
                        <a:pt x="806611" y="453399"/>
                      </a:cubicBezTo>
                      <a:cubicBezTo>
                        <a:pt x="793258" y="446804"/>
                        <a:pt x="778918" y="441775"/>
                        <a:pt x="765221" y="439769"/>
                      </a:cubicBezTo>
                      <a:cubicBezTo>
                        <a:pt x="751525" y="437765"/>
                        <a:pt x="737344" y="436796"/>
                        <a:pt x="724428" y="441370"/>
                      </a:cubicBezTo>
                      <a:cubicBezTo>
                        <a:pt x="711513" y="445944"/>
                        <a:pt x="699137" y="464225"/>
                        <a:pt x="687730" y="467214"/>
                      </a:cubicBezTo>
                      <a:cubicBezTo>
                        <a:pt x="676324" y="470205"/>
                        <a:pt x="676448" y="460030"/>
                        <a:pt x="655993" y="459309"/>
                      </a:cubicBezTo>
                      <a:cubicBezTo>
                        <a:pt x="635537" y="458586"/>
                        <a:pt x="591262" y="464899"/>
                        <a:pt x="564994" y="462879"/>
                      </a:cubicBezTo>
                      <a:cubicBezTo>
                        <a:pt x="538725" y="460858"/>
                        <a:pt x="518493" y="452501"/>
                        <a:pt x="498381" y="447189"/>
                      </a:cubicBezTo>
                      <a:cubicBezTo>
                        <a:pt x="478270" y="441876"/>
                        <a:pt x="456284" y="442231"/>
                        <a:pt x="444320" y="431006"/>
                      </a:cubicBezTo>
                      <a:cubicBezTo>
                        <a:pt x="432356" y="419781"/>
                        <a:pt x="434538" y="395291"/>
                        <a:pt x="426599" y="379841"/>
                      </a:cubicBezTo>
                      <a:cubicBezTo>
                        <a:pt x="418660" y="364392"/>
                        <a:pt x="404768" y="344091"/>
                        <a:pt x="396685" y="338306"/>
                      </a:cubicBezTo>
                      <a:cubicBezTo>
                        <a:pt x="388601" y="332522"/>
                        <a:pt x="385055" y="348931"/>
                        <a:pt x="378097" y="345137"/>
                      </a:cubicBezTo>
                      <a:cubicBezTo>
                        <a:pt x="371139" y="341343"/>
                        <a:pt x="359035" y="326565"/>
                        <a:pt x="354937" y="315539"/>
                      </a:cubicBezTo>
                      <a:cubicBezTo>
                        <a:pt x="350837" y="304515"/>
                        <a:pt x="356072" y="291090"/>
                        <a:pt x="353503" y="278988"/>
                      </a:cubicBezTo>
                      <a:cubicBezTo>
                        <a:pt x="350932" y="266887"/>
                        <a:pt x="345046" y="250339"/>
                        <a:pt x="339516" y="242930"/>
                      </a:cubicBezTo>
                      <a:cubicBezTo>
                        <a:pt x="333987" y="235521"/>
                        <a:pt x="325840" y="241432"/>
                        <a:pt x="320331" y="234531"/>
                      </a:cubicBezTo>
                      <a:cubicBezTo>
                        <a:pt x="314821" y="227629"/>
                        <a:pt x="311934" y="207405"/>
                        <a:pt x="306464" y="201518"/>
                      </a:cubicBezTo>
                      <a:cubicBezTo>
                        <a:pt x="300995" y="195632"/>
                        <a:pt x="295098" y="205523"/>
                        <a:pt x="287518" y="199211"/>
                      </a:cubicBezTo>
                      <a:cubicBezTo>
                        <a:pt x="279938" y="192899"/>
                        <a:pt x="274109" y="177874"/>
                        <a:pt x="260980" y="163645"/>
                      </a:cubicBezTo>
                      <a:cubicBezTo>
                        <a:pt x="247851" y="149415"/>
                        <a:pt x="222678" y="121931"/>
                        <a:pt x="208742" y="113834"/>
                      </a:cubicBezTo>
                      <a:cubicBezTo>
                        <a:pt x="194807" y="105738"/>
                        <a:pt x="198099" y="122895"/>
                        <a:pt x="177363" y="115065"/>
                      </a:cubicBezTo>
                      <a:cubicBezTo>
                        <a:pt x="156628" y="107236"/>
                        <a:pt x="105950" y="83803"/>
                        <a:pt x="84334" y="66855"/>
                      </a:cubicBezTo>
                      <a:cubicBezTo>
                        <a:pt x="62717" y="49908"/>
                        <a:pt x="61721" y="24525"/>
                        <a:pt x="47665" y="13383"/>
                      </a:cubicBezTo>
                      <a:cubicBezTo>
                        <a:pt x="33610" y="2240"/>
                        <a:pt x="8467" y="221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150" name="Freeform 6"/>
                <p:cNvSpPr>
                  <a:spLocks/>
                </p:cNvSpPr>
                <p:nvPr/>
              </p:nvSpPr>
              <p:spPr bwMode="auto">
                <a:xfrm rot="-166476">
                  <a:off x="125533683" y="122091484"/>
                  <a:ext cx="4364499" cy="823293"/>
                </a:xfrm>
                <a:custGeom>
                  <a:avLst/>
                  <a:gdLst/>
                  <a:ahLst/>
                  <a:cxnLst>
                    <a:cxn ang="0">
                      <a:pos x="4415790" y="306070"/>
                    </a:cxn>
                    <a:cxn ang="0">
                      <a:pos x="4316730" y="287020"/>
                    </a:cxn>
                    <a:cxn ang="0">
                      <a:pos x="4240530" y="245110"/>
                    </a:cxn>
                    <a:cxn ang="0">
                      <a:pos x="4149090" y="210820"/>
                    </a:cxn>
                    <a:cxn ang="0">
                      <a:pos x="4019550" y="210820"/>
                    </a:cxn>
                    <a:cxn ang="0">
                      <a:pos x="3924300" y="248920"/>
                    </a:cxn>
                    <a:cxn ang="0">
                      <a:pos x="3798570" y="226060"/>
                    </a:cxn>
                    <a:cxn ang="0">
                      <a:pos x="3672840" y="199390"/>
                    </a:cxn>
                    <a:cxn ang="0">
                      <a:pos x="3566160" y="237490"/>
                    </a:cxn>
                    <a:cxn ang="0">
                      <a:pos x="3467100" y="241300"/>
                    </a:cxn>
                    <a:cxn ang="0">
                      <a:pos x="3398520" y="260350"/>
                    </a:cxn>
                    <a:cxn ang="0">
                      <a:pos x="3333750" y="226060"/>
                    </a:cxn>
                    <a:cxn ang="0">
                      <a:pos x="3181350" y="271780"/>
                    </a:cxn>
                    <a:cxn ang="0">
                      <a:pos x="3082290" y="389890"/>
                    </a:cxn>
                    <a:cxn ang="0">
                      <a:pos x="2922270" y="424180"/>
                    </a:cxn>
                    <a:cxn ang="0">
                      <a:pos x="2773680" y="469900"/>
                    </a:cxn>
                    <a:cxn ang="0">
                      <a:pos x="2632710" y="427990"/>
                    </a:cxn>
                    <a:cxn ang="0">
                      <a:pos x="2526030" y="458470"/>
                    </a:cxn>
                    <a:cxn ang="0">
                      <a:pos x="2396490" y="546100"/>
                    </a:cxn>
                    <a:cxn ang="0">
                      <a:pos x="2362200" y="523240"/>
                    </a:cxn>
                    <a:cxn ang="0">
                      <a:pos x="2274570" y="466090"/>
                    </a:cxn>
                    <a:cxn ang="0">
                      <a:pos x="2114550" y="466090"/>
                    </a:cxn>
                    <a:cxn ang="0">
                      <a:pos x="2019300" y="431800"/>
                    </a:cxn>
                    <a:cxn ang="0">
                      <a:pos x="1905000" y="397510"/>
                    </a:cxn>
                    <a:cxn ang="0">
                      <a:pos x="1840230" y="279400"/>
                    </a:cxn>
                    <a:cxn ang="0">
                      <a:pos x="1729740" y="279400"/>
                    </a:cxn>
                    <a:cxn ang="0">
                      <a:pos x="1611630" y="287020"/>
                    </a:cxn>
                    <a:cxn ang="0">
                      <a:pos x="1504950" y="267970"/>
                    </a:cxn>
                    <a:cxn ang="0">
                      <a:pos x="1409700" y="298450"/>
                    </a:cxn>
                    <a:cxn ang="0">
                      <a:pos x="1291590" y="222250"/>
                    </a:cxn>
                    <a:cxn ang="0">
                      <a:pos x="1223010" y="12700"/>
                    </a:cxn>
                    <a:cxn ang="0">
                      <a:pos x="1139190" y="20320"/>
                    </a:cxn>
                    <a:cxn ang="0">
                      <a:pos x="1043940" y="85090"/>
                    </a:cxn>
                    <a:cxn ang="0">
                      <a:pos x="952500" y="161290"/>
                    </a:cxn>
                    <a:cxn ang="0">
                      <a:pos x="815340" y="184150"/>
                    </a:cxn>
                    <a:cxn ang="0">
                      <a:pos x="681990" y="332740"/>
                    </a:cxn>
                    <a:cxn ang="0">
                      <a:pos x="552450" y="386080"/>
                    </a:cxn>
                    <a:cxn ang="0">
                      <a:pos x="537210" y="416560"/>
                    </a:cxn>
                    <a:cxn ang="0">
                      <a:pos x="480060" y="427990"/>
                    </a:cxn>
                    <a:cxn ang="0">
                      <a:pos x="373380" y="500380"/>
                    </a:cxn>
                    <a:cxn ang="0">
                      <a:pos x="289560" y="534670"/>
                    </a:cxn>
                    <a:cxn ang="0">
                      <a:pos x="91440" y="694690"/>
                    </a:cxn>
                    <a:cxn ang="0">
                      <a:pos x="0" y="866140"/>
                    </a:cxn>
                  </a:cxnLst>
                  <a:rect l="0" t="0" r="r" b="b"/>
                  <a:pathLst>
                    <a:path w="4450080" h="866140">
                      <a:moveTo>
                        <a:pt x="4450080" y="340360"/>
                      </a:moveTo>
                      <a:cubicBezTo>
                        <a:pt x="4435792" y="341312"/>
                        <a:pt x="4421505" y="342265"/>
                        <a:pt x="4415790" y="336550"/>
                      </a:cubicBezTo>
                      <a:cubicBezTo>
                        <a:pt x="4410075" y="330835"/>
                        <a:pt x="4422140" y="312420"/>
                        <a:pt x="4415790" y="306070"/>
                      </a:cubicBezTo>
                      <a:cubicBezTo>
                        <a:pt x="4409440" y="299720"/>
                        <a:pt x="4389120" y="298450"/>
                        <a:pt x="4377690" y="298450"/>
                      </a:cubicBezTo>
                      <a:cubicBezTo>
                        <a:pt x="4366260" y="298450"/>
                        <a:pt x="4357370" y="307975"/>
                        <a:pt x="4347210" y="306070"/>
                      </a:cubicBezTo>
                      <a:cubicBezTo>
                        <a:pt x="4337050" y="304165"/>
                        <a:pt x="4326890" y="289560"/>
                        <a:pt x="4316730" y="287020"/>
                      </a:cubicBezTo>
                      <a:cubicBezTo>
                        <a:pt x="4306570" y="284480"/>
                        <a:pt x="4291330" y="294005"/>
                        <a:pt x="4286250" y="290830"/>
                      </a:cubicBezTo>
                      <a:cubicBezTo>
                        <a:pt x="4281170" y="287655"/>
                        <a:pt x="4293870" y="275590"/>
                        <a:pt x="4286250" y="267970"/>
                      </a:cubicBezTo>
                      <a:cubicBezTo>
                        <a:pt x="4278630" y="260350"/>
                        <a:pt x="4250055" y="252730"/>
                        <a:pt x="4240530" y="245110"/>
                      </a:cubicBezTo>
                      <a:cubicBezTo>
                        <a:pt x="4231005" y="237490"/>
                        <a:pt x="4236720" y="224790"/>
                        <a:pt x="4229100" y="222250"/>
                      </a:cubicBezTo>
                      <a:cubicBezTo>
                        <a:pt x="4221480" y="219710"/>
                        <a:pt x="4208145" y="231775"/>
                        <a:pt x="4194810" y="229870"/>
                      </a:cubicBezTo>
                      <a:cubicBezTo>
                        <a:pt x="4181475" y="227965"/>
                        <a:pt x="4161155" y="212090"/>
                        <a:pt x="4149090" y="210820"/>
                      </a:cubicBezTo>
                      <a:cubicBezTo>
                        <a:pt x="4137025" y="209550"/>
                        <a:pt x="4136390" y="222250"/>
                        <a:pt x="4122420" y="222250"/>
                      </a:cubicBezTo>
                      <a:cubicBezTo>
                        <a:pt x="4108450" y="222250"/>
                        <a:pt x="4082415" y="212725"/>
                        <a:pt x="4065270" y="210820"/>
                      </a:cubicBezTo>
                      <a:cubicBezTo>
                        <a:pt x="4048125" y="208915"/>
                        <a:pt x="4029075" y="214630"/>
                        <a:pt x="4019550" y="210820"/>
                      </a:cubicBezTo>
                      <a:cubicBezTo>
                        <a:pt x="4010025" y="207010"/>
                        <a:pt x="4015740" y="186055"/>
                        <a:pt x="4008120" y="187960"/>
                      </a:cubicBezTo>
                      <a:cubicBezTo>
                        <a:pt x="4000500" y="189865"/>
                        <a:pt x="3987800" y="212090"/>
                        <a:pt x="3973830" y="222250"/>
                      </a:cubicBezTo>
                      <a:cubicBezTo>
                        <a:pt x="3959860" y="232410"/>
                        <a:pt x="3940175" y="245745"/>
                        <a:pt x="3924300" y="248920"/>
                      </a:cubicBezTo>
                      <a:cubicBezTo>
                        <a:pt x="3908425" y="252095"/>
                        <a:pt x="3891915" y="247015"/>
                        <a:pt x="3878580" y="241300"/>
                      </a:cubicBezTo>
                      <a:cubicBezTo>
                        <a:pt x="3865245" y="235585"/>
                        <a:pt x="3857625" y="217170"/>
                        <a:pt x="3844290" y="214630"/>
                      </a:cubicBezTo>
                      <a:cubicBezTo>
                        <a:pt x="3830955" y="212090"/>
                        <a:pt x="3812540" y="226695"/>
                        <a:pt x="3798570" y="226060"/>
                      </a:cubicBezTo>
                      <a:cubicBezTo>
                        <a:pt x="3784600" y="225425"/>
                        <a:pt x="3775710" y="213360"/>
                        <a:pt x="3760470" y="210820"/>
                      </a:cubicBezTo>
                      <a:cubicBezTo>
                        <a:pt x="3745230" y="208280"/>
                        <a:pt x="3721735" y="212725"/>
                        <a:pt x="3707130" y="210820"/>
                      </a:cubicBezTo>
                      <a:cubicBezTo>
                        <a:pt x="3692525" y="208915"/>
                        <a:pt x="3681730" y="197485"/>
                        <a:pt x="3672840" y="199390"/>
                      </a:cubicBezTo>
                      <a:cubicBezTo>
                        <a:pt x="3663950" y="201295"/>
                        <a:pt x="3662680" y="219710"/>
                        <a:pt x="3653790" y="222250"/>
                      </a:cubicBezTo>
                      <a:cubicBezTo>
                        <a:pt x="3644900" y="224790"/>
                        <a:pt x="3634105" y="212090"/>
                        <a:pt x="3619500" y="214630"/>
                      </a:cubicBezTo>
                      <a:cubicBezTo>
                        <a:pt x="3604895" y="217170"/>
                        <a:pt x="3583940" y="233045"/>
                        <a:pt x="3566160" y="237490"/>
                      </a:cubicBezTo>
                      <a:cubicBezTo>
                        <a:pt x="3548380" y="241935"/>
                        <a:pt x="3524885" y="237490"/>
                        <a:pt x="3512820" y="241300"/>
                      </a:cubicBezTo>
                      <a:cubicBezTo>
                        <a:pt x="3500755" y="245110"/>
                        <a:pt x="3501390" y="260350"/>
                        <a:pt x="3493770" y="260350"/>
                      </a:cubicBezTo>
                      <a:cubicBezTo>
                        <a:pt x="3486150" y="260350"/>
                        <a:pt x="3474720" y="241300"/>
                        <a:pt x="3467100" y="241300"/>
                      </a:cubicBezTo>
                      <a:cubicBezTo>
                        <a:pt x="3459480" y="241300"/>
                        <a:pt x="3457575" y="260350"/>
                        <a:pt x="3448050" y="260350"/>
                      </a:cubicBezTo>
                      <a:cubicBezTo>
                        <a:pt x="3438525" y="260350"/>
                        <a:pt x="3418205" y="241300"/>
                        <a:pt x="3409950" y="241300"/>
                      </a:cubicBezTo>
                      <a:cubicBezTo>
                        <a:pt x="3401695" y="241300"/>
                        <a:pt x="3404870" y="262890"/>
                        <a:pt x="3398520" y="260350"/>
                      </a:cubicBezTo>
                      <a:cubicBezTo>
                        <a:pt x="3392170" y="257810"/>
                        <a:pt x="3380105" y="227965"/>
                        <a:pt x="3371850" y="226060"/>
                      </a:cubicBezTo>
                      <a:cubicBezTo>
                        <a:pt x="3363595" y="224155"/>
                        <a:pt x="3355340" y="248920"/>
                        <a:pt x="3348990" y="248920"/>
                      </a:cubicBezTo>
                      <a:cubicBezTo>
                        <a:pt x="3342640" y="248920"/>
                        <a:pt x="3353435" y="233680"/>
                        <a:pt x="3333750" y="226060"/>
                      </a:cubicBezTo>
                      <a:cubicBezTo>
                        <a:pt x="3314065" y="218440"/>
                        <a:pt x="3252470" y="209550"/>
                        <a:pt x="3230880" y="203200"/>
                      </a:cubicBezTo>
                      <a:cubicBezTo>
                        <a:pt x="3209290" y="196850"/>
                        <a:pt x="3212465" y="176530"/>
                        <a:pt x="3204210" y="187960"/>
                      </a:cubicBezTo>
                      <a:cubicBezTo>
                        <a:pt x="3195955" y="199390"/>
                        <a:pt x="3190875" y="257810"/>
                        <a:pt x="3181350" y="271780"/>
                      </a:cubicBezTo>
                      <a:cubicBezTo>
                        <a:pt x="3171825" y="285750"/>
                        <a:pt x="3157855" y="260985"/>
                        <a:pt x="3147060" y="271780"/>
                      </a:cubicBezTo>
                      <a:cubicBezTo>
                        <a:pt x="3136265" y="282575"/>
                        <a:pt x="3127375" y="316865"/>
                        <a:pt x="3116580" y="336550"/>
                      </a:cubicBezTo>
                      <a:cubicBezTo>
                        <a:pt x="3105785" y="356235"/>
                        <a:pt x="3097530" y="377825"/>
                        <a:pt x="3082290" y="389890"/>
                      </a:cubicBezTo>
                      <a:cubicBezTo>
                        <a:pt x="3067050" y="401955"/>
                        <a:pt x="3041650" y="402590"/>
                        <a:pt x="3025140" y="408940"/>
                      </a:cubicBezTo>
                      <a:cubicBezTo>
                        <a:pt x="3008630" y="415290"/>
                        <a:pt x="3000375" y="425450"/>
                        <a:pt x="2983230" y="427990"/>
                      </a:cubicBezTo>
                      <a:cubicBezTo>
                        <a:pt x="2966085" y="430530"/>
                        <a:pt x="2933065" y="417830"/>
                        <a:pt x="2922270" y="424180"/>
                      </a:cubicBezTo>
                      <a:cubicBezTo>
                        <a:pt x="2911475" y="430530"/>
                        <a:pt x="2932430" y="457835"/>
                        <a:pt x="2918460" y="466090"/>
                      </a:cubicBezTo>
                      <a:cubicBezTo>
                        <a:pt x="2904490" y="474345"/>
                        <a:pt x="2862580" y="473075"/>
                        <a:pt x="2838450" y="473710"/>
                      </a:cubicBezTo>
                      <a:cubicBezTo>
                        <a:pt x="2814320" y="474345"/>
                        <a:pt x="2793365" y="471805"/>
                        <a:pt x="2773680" y="469900"/>
                      </a:cubicBezTo>
                      <a:cubicBezTo>
                        <a:pt x="2753995" y="467995"/>
                        <a:pt x="2733675" y="467360"/>
                        <a:pt x="2720340" y="462280"/>
                      </a:cubicBezTo>
                      <a:cubicBezTo>
                        <a:pt x="2707005" y="457200"/>
                        <a:pt x="2708275" y="445135"/>
                        <a:pt x="2693670" y="439420"/>
                      </a:cubicBezTo>
                      <a:cubicBezTo>
                        <a:pt x="2679065" y="433705"/>
                        <a:pt x="2645410" y="421005"/>
                        <a:pt x="2632710" y="427990"/>
                      </a:cubicBezTo>
                      <a:cubicBezTo>
                        <a:pt x="2620010" y="434975"/>
                        <a:pt x="2628900" y="474980"/>
                        <a:pt x="2617470" y="481330"/>
                      </a:cubicBezTo>
                      <a:cubicBezTo>
                        <a:pt x="2606040" y="487680"/>
                        <a:pt x="2579370" y="469900"/>
                        <a:pt x="2564130" y="466090"/>
                      </a:cubicBezTo>
                      <a:cubicBezTo>
                        <a:pt x="2548890" y="462280"/>
                        <a:pt x="2540635" y="456565"/>
                        <a:pt x="2526030" y="458470"/>
                      </a:cubicBezTo>
                      <a:cubicBezTo>
                        <a:pt x="2511425" y="460375"/>
                        <a:pt x="2490470" y="467360"/>
                        <a:pt x="2476500" y="477520"/>
                      </a:cubicBezTo>
                      <a:cubicBezTo>
                        <a:pt x="2462530" y="487680"/>
                        <a:pt x="2455545" y="508000"/>
                        <a:pt x="2442210" y="519430"/>
                      </a:cubicBezTo>
                      <a:cubicBezTo>
                        <a:pt x="2428875" y="530860"/>
                        <a:pt x="2406650" y="532765"/>
                        <a:pt x="2396490" y="546100"/>
                      </a:cubicBezTo>
                      <a:cubicBezTo>
                        <a:pt x="2386330" y="559435"/>
                        <a:pt x="2387600" y="589915"/>
                        <a:pt x="2381250" y="599440"/>
                      </a:cubicBezTo>
                      <a:cubicBezTo>
                        <a:pt x="2374900" y="608965"/>
                        <a:pt x="2361565" y="615950"/>
                        <a:pt x="2358390" y="603250"/>
                      </a:cubicBezTo>
                      <a:cubicBezTo>
                        <a:pt x="2355215" y="590550"/>
                        <a:pt x="2363470" y="541020"/>
                        <a:pt x="2362200" y="523240"/>
                      </a:cubicBezTo>
                      <a:cubicBezTo>
                        <a:pt x="2360930" y="505460"/>
                        <a:pt x="2357755" y="501650"/>
                        <a:pt x="2350770" y="496570"/>
                      </a:cubicBezTo>
                      <a:cubicBezTo>
                        <a:pt x="2343785" y="491490"/>
                        <a:pt x="2332990" y="497840"/>
                        <a:pt x="2320290" y="492760"/>
                      </a:cubicBezTo>
                      <a:cubicBezTo>
                        <a:pt x="2307590" y="487680"/>
                        <a:pt x="2287905" y="467360"/>
                        <a:pt x="2274570" y="466090"/>
                      </a:cubicBezTo>
                      <a:cubicBezTo>
                        <a:pt x="2261235" y="464820"/>
                        <a:pt x="2260600" y="483235"/>
                        <a:pt x="2240280" y="485140"/>
                      </a:cubicBezTo>
                      <a:cubicBezTo>
                        <a:pt x="2219960" y="487045"/>
                        <a:pt x="2173605" y="480695"/>
                        <a:pt x="2152650" y="477520"/>
                      </a:cubicBezTo>
                      <a:cubicBezTo>
                        <a:pt x="2131695" y="474345"/>
                        <a:pt x="2124710" y="471805"/>
                        <a:pt x="2114550" y="466090"/>
                      </a:cubicBezTo>
                      <a:cubicBezTo>
                        <a:pt x="2104390" y="460375"/>
                        <a:pt x="2099310" y="445135"/>
                        <a:pt x="2091690" y="443230"/>
                      </a:cubicBezTo>
                      <a:cubicBezTo>
                        <a:pt x="2084070" y="441325"/>
                        <a:pt x="2080895" y="456565"/>
                        <a:pt x="2068830" y="454660"/>
                      </a:cubicBezTo>
                      <a:cubicBezTo>
                        <a:pt x="2056765" y="452755"/>
                        <a:pt x="2037080" y="436245"/>
                        <a:pt x="2019300" y="431800"/>
                      </a:cubicBezTo>
                      <a:cubicBezTo>
                        <a:pt x="2001520" y="427355"/>
                        <a:pt x="1975485" y="433705"/>
                        <a:pt x="1962150" y="427990"/>
                      </a:cubicBezTo>
                      <a:cubicBezTo>
                        <a:pt x="1948815" y="422275"/>
                        <a:pt x="1948815" y="402590"/>
                        <a:pt x="1939290" y="397510"/>
                      </a:cubicBezTo>
                      <a:cubicBezTo>
                        <a:pt x="1929765" y="392430"/>
                        <a:pt x="1910080" y="403860"/>
                        <a:pt x="1905000" y="397510"/>
                      </a:cubicBezTo>
                      <a:cubicBezTo>
                        <a:pt x="1899920" y="391160"/>
                        <a:pt x="1920240" y="372110"/>
                        <a:pt x="1908810" y="359410"/>
                      </a:cubicBezTo>
                      <a:cubicBezTo>
                        <a:pt x="1897380" y="346710"/>
                        <a:pt x="1847850" y="334645"/>
                        <a:pt x="1836420" y="321310"/>
                      </a:cubicBezTo>
                      <a:cubicBezTo>
                        <a:pt x="1824990" y="307975"/>
                        <a:pt x="1848485" y="288290"/>
                        <a:pt x="1840230" y="279400"/>
                      </a:cubicBezTo>
                      <a:cubicBezTo>
                        <a:pt x="1831975" y="270510"/>
                        <a:pt x="1798955" y="271780"/>
                        <a:pt x="1786890" y="267970"/>
                      </a:cubicBezTo>
                      <a:cubicBezTo>
                        <a:pt x="1774825" y="264160"/>
                        <a:pt x="1777365" y="254635"/>
                        <a:pt x="1767840" y="256540"/>
                      </a:cubicBezTo>
                      <a:cubicBezTo>
                        <a:pt x="1758315" y="258445"/>
                        <a:pt x="1746250" y="279400"/>
                        <a:pt x="1729740" y="279400"/>
                      </a:cubicBezTo>
                      <a:cubicBezTo>
                        <a:pt x="1713230" y="279400"/>
                        <a:pt x="1684655" y="254635"/>
                        <a:pt x="1668780" y="256540"/>
                      </a:cubicBezTo>
                      <a:cubicBezTo>
                        <a:pt x="1652905" y="258445"/>
                        <a:pt x="1644015" y="285750"/>
                        <a:pt x="1634490" y="290830"/>
                      </a:cubicBezTo>
                      <a:cubicBezTo>
                        <a:pt x="1624965" y="295910"/>
                        <a:pt x="1621155" y="283210"/>
                        <a:pt x="1611630" y="287020"/>
                      </a:cubicBezTo>
                      <a:cubicBezTo>
                        <a:pt x="1602105" y="290830"/>
                        <a:pt x="1590040" y="316230"/>
                        <a:pt x="1577340" y="313690"/>
                      </a:cubicBezTo>
                      <a:cubicBezTo>
                        <a:pt x="1564640" y="311150"/>
                        <a:pt x="1547495" y="279400"/>
                        <a:pt x="1535430" y="271780"/>
                      </a:cubicBezTo>
                      <a:cubicBezTo>
                        <a:pt x="1523365" y="264160"/>
                        <a:pt x="1515110" y="266065"/>
                        <a:pt x="1504950" y="267970"/>
                      </a:cubicBezTo>
                      <a:cubicBezTo>
                        <a:pt x="1494790" y="269875"/>
                        <a:pt x="1485900" y="281940"/>
                        <a:pt x="1474470" y="283210"/>
                      </a:cubicBezTo>
                      <a:cubicBezTo>
                        <a:pt x="1463040" y="284480"/>
                        <a:pt x="1447165" y="273050"/>
                        <a:pt x="1436370" y="275590"/>
                      </a:cubicBezTo>
                      <a:cubicBezTo>
                        <a:pt x="1425575" y="278130"/>
                        <a:pt x="1423035" y="296545"/>
                        <a:pt x="1409700" y="298450"/>
                      </a:cubicBezTo>
                      <a:cubicBezTo>
                        <a:pt x="1396365" y="300355"/>
                        <a:pt x="1369695" y="294640"/>
                        <a:pt x="1356360" y="287020"/>
                      </a:cubicBezTo>
                      <a:cubicBezTo>
                        <a:pt x="1343025" y="279400"/>
                        <a:pt x="1340485" y="263525"/>
                        <a:pt x="1329690" y="252730"/>
                      </a:cubicBezTo>
                      <a:cubicBezTo>
                        <a:pt x="1318895" y="241935"/>
                        <a:pt x="1304925" y="233045"/>
                        <a:pt x="1291590" y="222250"/>
                      </a:cubicBezTo>
                      <a:cubicBezTo>
                        <a:pt x="1278255" y="211455"/>
                        <a:pt x="1254760" y="208915"/>
                        <a:pt x="1249680" y="187960"/>
                      </a:cubicBezTo>
                      <a:cubicBezTo>
                        <a:pt x="1244600" y="167005"/>
                        <a:pt x="1265555" y="125730"/>
                        <a:pt x="1261110" y="96520"/>
                      </a:cubicBezTo>
                      <a:cubicBezTo>
                        <a:pt x="1256665" y="67310"/>
                        <a:pt x="1237615" y="25400"/>
                        <a:pt x="1223010" y="12700"/>
                      </a:cubicBezTo>
                      <a:cubicBezTo>
                        <a:pt x="1208405" y="0"/>
                        <a:pt x="1182370" y="14605"/>
                        <a:pt x="1173480" y="20320"/>
                      </a:cubicBezTo>
                      <a:cubicBezTo>
                        <a:pt x="1164590" y="26035"/>
                        <a:pt x="1175385" y="46990"/>
                        <a:pt x="1169670" y="46990"/>
                      </a:cubicBezTo>
                      <a:cubicBezTo>
                        <a:pt x="1163955" y="46990"/>
                        <a:pt x="1151255" y="14605"/>
                        <a:pt x="1139190" y="20320"/>
                      </a:cubicBezTo>
                      <a:cubicBezTo>
                        <a:pt x="1127125" y="26035"/>
                        <a:pt x="1108710" y="74295"/>
                        <a:pt x="1097280" y="81280"/>
                      </a:cubicBezTo>
                      <a:cubicBezTo>
                        <a:pt x="1085850" y="88265"/>
                        <a:pt x="1079500" y="61595"/>
                        <a:pt x="1070610" y="62230"/>
                      </a:cubicBezTo>
                      <a:cubicBezTo>
                        <a:pt x="1061720" y="62865"/>
                        <a:pt x="1052830" y="82550"/>
                        <a:pt x="1043940" y="85090"/>
                      </a:cubicBezTo>
                      <a:cubicBezTo>
                        <a:pt x="1035050" y="87630"/>
                        <a:pt x="1028065" y="69215"/>
                        <a:pt x="1017270" y="77470"/>
                      </a:cubicBezTo>
                      <a:cubicBezTo>
                        <a:pt x="1006475" y="85725"/>
                        <a:pt x="989965" y="120650"/>
                        <a:pt x="979170" y="134620"/>
                      </a:cubicBezTo>
                      <a:cubicBezTo>
                        <a:pt x="968375" y="148590"/>
                        <a:pt x="968375" y="153035"/>
                        <a:pt x="952500" y="161290"/>
                      </a:cubicBezTo>
                      <a:cubicBezTo>
                        <a:pt x="936625" y="169545"/>
                        <a:pt x="902970" y="177800"/>
                        <a:pt x="883920" y="184150"/>
                      </a:cubicBezTo>
                      <a:cubicBezTo>
                        <a:pt x="864870" y="190500"/>
                        <a:pt x="849630" y="199390"/>
                        <a:pt x="838200" y="199390"/>
                      </a:cubicBezTo>
                      <a:cubicBezTo>
                        <a:pt x="826770" y="199390"/>
                        <a:pt x="826135" y="180340"/>
                        <a:pt x="815340" y="184150"/>
                      </a:cubicBezTo>
                      <a:cubicBezTo>
                        <a:pt x="804545" y="187960"/>
                        <a:pt x="788670" y="205105"/>
                        <a:pt x="773430" y="222250"/>
                      </a:cubicBezTo>
                      <a:cubicBezTo>
                        <a:pt x="758190" y="239395"/>
                        <a:pt x="739140" y="268605"/>
                        <a:pt x="723900" y="287020"/>
                      </a:cubicBezTo>
                      <a:cubicBezTo>
                        <a:pt x="708660" y="305435"/>
                        <a:pt x="696595" y="323215"/>
                        <a:pt x="681990" y="332740"/>
                      </a:cubicBezTo>
                      <a:cubicBezTo>
                        <a:pt x="667385" y="342265"/>
                        <a:pt x="655320" y="340995"/>
                        <a:pt x="636270" y="344170"/>
                      </a:cubicBezTo>
                      <a:cubicBezTo>
                        <a:pt x="617220" y="347345"/>
                        <a:pt x="581660" y="344805"/>
                        <a:pt x="567690" y="351790"/>
                      </a:cubicBezTo>
                      <a:cubicBezTo>
                        <a:pt x="553720" y="358775"/>
                        <a:pt x="551815" y="374015"/>
                        <a:pt x="552450" y="386080"/>
                      </a:cubicBezTo>
                      <a:cubicBezTo>
                        <a:pt x="553085" y="398145"/>
                        <a:pt x="572770" y="413385"/>
                        <a:pt x="571500" y="424180"/>
                      </a:cubicBezTo>
                      <a:cubicBezTo>
                        <a:pt x="570230" y="434975"/>
                        <a:pt x="550545" y="452120"/>
                        <a:pt x="544830" y="450850"/>
                      </a:cubicBezTo>
                      <a:cubicBezTo>
                        <a:pt x="539115" y="449580"/>
                        <a:pt x="541655" y="419735"/>
                        <a:pt x="537210" y="416560"/>
                      </a:cubicBezTo>
                      <a:cubicBezTo>
                        <a:pt x="532765" y="413385"/>
                        <a:pt x="523875" y="433070"/>
                        <a:pt x="518160" y="431800"/>
                      </a:cubicBezTo>
                      <a:cubicBezTo>
                        <a:pt x="512445" y="430530"/>
                        <a:pt x="509270" y="409575"/>
                        <a:pt x="502920" y="408940"/>
                      </a:cubicBezTo>
                      <a:cubicBezTo>
                        <a:pt x="496570" y="408305"/>
                        <a:pt x="487680" y="428625"/>
                        <a:pt x="480060" y="427990"/>
                      </a:cubicBezTo>
                      <a:cubicBezTo>
                        <a:pt x="472440" y="427355"/>
                        <a:pt x="465455" y="402590"/>
                        <a:pt x="457200" y="405130"/>
                      </a:cubicBezTo>
                      <a:cubicBezTo>
                        <a:pt x="448945" y="407670"/>
                        <a:pt x="444500" y="427355"/>
                        <a:pt x="430530" y="443230"/>
                      </a:cubicBezTo>
                      <a:cubicBezTo>
                        <a:pt x="416560" y="459105"/>
                        <a:pt x="386715" y="491490"/>
                        <a:pt x="373380" y="500380"/>
                      </a:cubicBezTo>
                      <a:cubicBezTo>
                        <a:pt x="360045" y="509270"/>
                        <a:pt x="360045" y="487680"/>
                        <a:pt x="350520" y="496570"/>
                      </a:cubicBezTo>
                      <a:cubicBezTo>
                        <a:pt x="340995" y="505460"/>
                        <a:pt x="326390" y="547370"/>
                        <a:pt x="316230" y="553720"/>
                      </a:cubicBezTo>
                      <a:cubicBezTo>
                        <a:pt x="306070" y="560070"/>
                        <a:pt x="306705" y="523875"/>
                        <a:pt x="289560" y="534670"/>
                      </a:cubicBezTo>
                      <a:cubicBezTo>
                        <a:pt x="272415" y="545465"/>
                        <a:pt x="237490" y="592455"/>
                        <a:pt x="213360" y="618490"/>
                      </a:cubicBezTo>
                      <a:cubicBezTo>
                        <a:pt x="189230" y="644525"/>
                        <a:pt x="165100" y="678180"/>
                        <a:pt x="144780" y="690880"/>
                      </a:cubicBezTo>
                      <a:cubicBezTo>
                        <a:pt x="124460" y="703580"/>
                        <a:pt x="103505" y="683895"/>
                        <a:pt x="91440" y="694690"/>
                      </a:cubicBezTo>
                      <a:cubicBezTo>
                        <a:pt x="79375" y="705485"/>
                        <a:pt x="76835" y="737235"/>
                        <a:pt x="72390" y="755650"/>
                      </a:cubicBezTo>
                      <a:cubicBezTo>
                        <a:pt x="67945" y="774065"/>
                        <a:pt x="76835" y="786765"/>
                        <a:pt x="64770" y="805180"/>
                      </a:cubicBezTo>
                      <a:cubicBezTo>
                        <a:pt x="52705" y="823595"/>
                        <a:pt x="10795" y="856615"/>
                        <a:pt x="0" y="86614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151" name="Freeform 7"/>
                <p:cNvSpPr>
                  <a:spLocks/>
                </p:cNvSpPr>
                <p:nvPr/>
              </p:nvSpPr>
              <p:spPr bwMode="auto">
                <a:xfrm>
                  <a:off x="129040981" y="121436865"/>
                  <a:ext cx="328030" cy="778410"/>
                </a:xfrm>
                <a:custGeom>
                  <a:avLst/>
                  <a:gdLst/>
                  <a:ahLst/>
                  <a:cxnLst>
                    <a:cxn ang="0">
                      <a:pos x="244225" y="778410"/>
                    </a:cxn>
                    <a:cxn ang="0">
                      <a:pos x="266340" y="747363"/>
                    </a:cxn>
                    <a:cxn ang="0">
                      <a:pos x="268739" y="711374"/>
                    </a:cxn>
                    <a:cxn ang="0">
                      <a:pos x="319828" y="653533"/>
                    </a:cxn>
                    <a:cxn ang="0">
                      <a:pos x="317953" y="605747"/>
                    </a:cxn>
                    <a:cxn ang="0">
                      <a:pos x="285949" y="567120"/>
                    </a:cxn>
                    <a:cxn ang="0">
                      <a:pos x="206561" y="486478"/>
                    </a:cxn>
                    <a:cxn ang="0">
                      <a:pos x="170283" y="436054"/>
                    </a:cxn>
                    <a:cxn ang="0">
                      <a:pos x="162885" y="344612"/>
                    </a:cxn>
                    <a:cxn ang="0">
                      <a:pos x="145789" y="297423"/>
                    </a:cxn>
                    <a:cxn ang="0">
                      <a:pos x="139484" y="233857"/>
                    </a:cxn>
                    <a:cxn ang="0">
                      <a:pos x="111753" y="207027"/>
                    </a:cxn>
                    <a:cxn ang="0">
                      <a:pos x="141260" y="181939"/>
                    </a:cxn>
                    <a:cxn ang="0">
                      <a:pos x="88978" y="112200"/>
                    </a:cxn>
                    <a:cxn ang="0">
                      <a:pos x="39197" y="106176"/>
                    </a:cxn>
                    <a:cxn ang="0">
                      <a:pos x="6410" y="47637"/>
                    </a:cxn>
                    <a:cxn ang="0">
                      <a:pos x="731" y="0"/>
                    </a:cxn>
                  </a:cxnLst>
                  <a:rect l="0" t="0" r="r" b="b"/>
                  <a:pathLst>
                    <a:path w="328030" h="778410">
                      <a:moveTo>
                        <a:pt x="244225" y="778410"/>
                      </a:moveTo>
                      <a:cubicBezTo>
                        <a:pt x="247911" y="772839"/>
                        <a:pt x="262254" y="758536"/>
                        <a:pt x="266340" y="747363"/>
                      </a:cubicBezTo>
                      <a:cubicBezTo>
                        <a:pt x="270426" y="736190"/>
                        <a:pt x="259825" y="727013"/>
                        <a:pt x="268739" y="711374"/>
                      </a:cubicBezTo>
                      <a:cubicBezTo>
                        <a:pt x="277654" y="695736"/>
                        <a:pt x="311625" y="671138"/>
                        <a:pt x="319828" y="653533"/>
                      </a:cubicBezTo>
                      <a:cubicBezTo>
                        <a:pt x="328030" y="635929"/>
                        <a:pt x="323600" y="620150"/>
                        <a:pt x="317953" y="605747"/>
                      </a:cubicBezTo>
                      <a:cubicBezTo>
                        <a:pt x="312306" y="591345"/>
                        <a:pt x="304514" y="586998"/>
                        <a:pt x="285949" y="567120"/>
                      </a:cubicBezTo>
                      <a:cubicBezTo>
                        <a:pt x="267383" y="547241"/>
                        <a:pt x="225839" y="508323"/>
                        <a:pt x="206561" y="486478"/>
                      </a:cubicBezTo>
                      <a:cubicBezTo>
                        <a:pt x="187284" y="464634"/>
                        <a:pt x="177562" y="459697"/>
                        <a:pt x="170283" y="436054"/>
                      </a:cubicBezTo>
                      <a:cubicBezTo>
                        <a:pt x="163003" y="412409"/>
                        <a:pt x="166967" y="367717"/>
                        <a:pt x="162885" y="344612"/>
                      </a:cubicBezTo>
                      <a:cubicBezTo>
                        <a:pt x="158802" y="321507"/>
                        <a:pt x="149689" y="315882"/>
                        <a:pt x="145789" y="297423"/>
                      </a:cubicBezTo>
                      <a:cubicBezTo>
                        <a:pt x="141889" y="278964"/>
                        <a:pt x="145157" y="248923"/>
                        <a:pt x="139484" y="233857"/>
                      </a:cubicBezTo>
                      <a:cubicBezTo>
                        <a:pt x="133812" y="218791"/>
                        <a:pt x="111458" y="215679"/>
                        <a:pt x="111753" y="207027"/>
                      </a:cubicBezTo>
                      <a:cubicBezTo>
                        <a:pt x="112049" y="198373"/>
                        <a:pt x="145055" y="197743"/>
                        <a:pt x="141260" y="181939"/>
                      </a:cubicBezTo>
                      <a:cubicBezTo>
                        <a:pt x="137463" y="166134"/>
                        <a:pt x="105989" y="124827"/>
                        <a:pt x="88978" y="112200"/>
                      </a:cubicBezTo>
                      <a:cubicBezTo>
                        <a:pt x="71968" y="99572"/>
                        <a:pt x="52958" y="116937"/>
                        <a:pt x="39197" y="106176"/>
                      </a:cubicBezTo>
                      <a:cubicBezTo>
                        <a:pt x="25436" y="95415"/>
                        <a:pt x="12822" y="65333"/>
                        <a:pt x="6410" y="47637"/>
                      </a:cubicBezTo>
                      <a:cubicBezTo>
                        <a:pt x="0" y="29941"/>
                        <a:pt x="1678" y="7940"/>
                        <a:pt x="731"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6152" name="Freeform 8"/>
                <p:cNvSpPr>
                  <a:spLocks/>
                </p:cNvSpPr>
                <p:nvPr/>
              </p:nvSpPr>
              <p:spPr bwMode="auto">
                <a:xfrm rot="-134773">
                  <a:off x="128695273" y="121384802"/>
                  <a:ext cx="510308" cy="502143"/>
                </a:xfrm>
                <a:custGeom>
                  <a:avLst/>
                  <a:gdLst/>
                  <a:ahLst/>
                  <a:cxnLst>
                    <a:cxn ang="0">
                      <a:pos x="510540" y="480060"/>
                    </a:cxn>
                    <a:cxn ang="0">
                      <a:pos x="487680" y="464820"/>
                    </a:cxn>
                    <a:cxn ang="0">
                      <a:pos x="441960" y="457200"/>
                    </a:cxn>
                    <a:cxn ang="0">
                      <a:pos x="392430" y="441960"/>
                    </a:cxn>
                    <a:cxn ang="0">
                      <a:pos x="346710" y="361950"/>
                    </a:cxn>
                    <a:cxn ang="0">
                      <a:pos x="297180" y="342900"/>
                    </a:cxn>
                    <a:cxn ang="0">
                      <a:pos x="217170" y="266700"/>
                    </a:cxn>
                    <a:cxn ang="0">
                      <a:pos x="140970" y="182880"/>
                    </a:cxn>
                    <a:cxn ang="0">
                      <a:pos x="76200" y="118110"/>
                    </a:cxn>
                    <a:cxn ang="0">
                      <a:pos x="22860" y="91440"/>
                    </a:cxn>
                    <a:cxn ang="0">
                      <a:pos x="0" y="0"/>
                    </a:cxn>
                  </a:cxnLst>
                  <a:rect l="0" t="0" r="r" b="b"/>
                  <a:pathLst>
                    <a:path w="510540" h="480060">
                      <a:moveTo>
                        <a:pt x="510540" y="480060"/>
                      </a:moveTo>
                      <a:cubicBezTo>
                        <a:pt x="504825" y="474345"/>
                        <a:pt x="499110" y="468630"/>
                        <a:pt x="487680" y="464820"/>
                      </a:cubicBezTo>
                      <a:cubicBezTo>
                        <a:pt x="476250" y="461010"/>
                        <a:pt x="457835" y="461010"/>
                        <a:pt x="441960" y="457200"/>
                      </a:cubicBezTo>
                      <a:cubicBezTo>
                        <a:pt x="426085" y="453390"/>
                        <a:pt x="408305" y="457835"/>
                        <a:pt x="392430" y="441960"/>
                      </a:cubicBezTo>
                      <a:cubicBezTo>
                        <a:pt x="376555" y="426085"/>
                        <a:pt x="362585" y="378460"/>
                        <a:pt x="346710" y="361950"/>
                      </a:cubicBezTo>
                      <a:cubicBezTo>
                        <a:pt x="330835" y="345440"/>
                        <a:pt x="318770" y="358775"/>
                        <a:pt x="297180" y="342900"/>
                      </a:cubicBezTo>
                      <a:cubicBezTo>
                        <a:pt x="275590" y="327025"/>
                        <a:pt x="243205" y="293370"/>
                        <a:pt x="217170" y="266700"/>
                      </a:cubicBezTo>
                      <a:cubicBezTo>
                        <a:pt x="191135" y="240030"/>
                        <a:pt x="164465" y="207645"/>
                        <a:pt x="140970" y="182880"/>
                      </a:cubicBezTo>
                      <a:cubicBezTo>
                        <a:pt x="117475" y="158115"/>
                        <a:pt x="95885" y="133350"/>
                        <a:pt x="76200" y="118110"/>
                      </a:cubicBezTo>
                      <a:cubicBezTo>
                        <a:pt x="56515" y="102870"/>
                        <a:pt x="35560" y="111125"/>
                        <a:pt x="22860" y="91440"/>
                      </a:cubicBezTo>
                      <a:cubicBezTo>
                        <a:pt x="10160" y="71755"/>
                        <a:pt x="3810" y="1524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grpSp>
          <p:grpSp>
            <p:nvGrpSpPr>
              <p:cNvPr id="6153" name="Group 9"/>
              <p:cNvGrpSpPr>
                <a:grpSpLocks/>
              </p:cNvGrpSpPr>
              <p:nvPr/>
            </p:nvGrpSpPr>
            <p:grpSpPr bwMode="auto">
              <a:xfrm>
                <a:off x="126986136" y="110753470"/>
                <a:ext cx="2503767" cy="1547878"/>
                <a:chOff x="126986136" y="110753470"/>
                <a:chExt cx="2503767" cy="1547878"/>
              </a:xfrm>
            </p:grpSpPr>
            <p:sp>
              <p:nvSpPr>
                <p:cNvPr id="6154" name="Text Box 10"/>
                <p:cNvSpPr txBox="1">
                  <a:spLocks noChangeArrowheads="1"/>
                </p:cNvSpPr>
                <p:nvPr/>
              </p:nvSpPr>
              <p:spPr bwMode="auto">
                <a:xfrm rot="-1124998">
                  <a:off x="127775205" y="111923977"/>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Missouri River</a:t>
                  </a:r>
                  <a:endParaRPr kumimoji="0" lang="en-US" sz="1800" b="0" i="0" u="none" strike="noStrike" cap="none" normalizeH="0" baseline="0" smtClean="0">
                    <a:ln>
                      <a:noFill/>
                    </a:ln>
                    <a:solidFill>
                      <a:schemeClr val="tx1"/>
                    </a:solidFill>
                    <a:effectLst/>
                    <a:latin typeface="Arial" pitchFamily="34" charset="0"/>
                  </a:endParaRPr>
                </a:p>
              </p:txBody>
            </p:sp>
            <p:sp>
              <p:nvSpPr>
                <p:cNvPr id="6155" name="Text Box 11"/>
                <p:cNvSpPr txBox="1">
                  <a:spLocks noChangeArrowheads="1"/>
                </p:cNvSpPr>
                <p:nvPr/>
              </p:nvSpPr>
              <p:spPr bwMode="auto">
                <a:xfrm rot="1156512">
                  <a:off x="126986136" y="111065580"/>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Milk River</a:t>
                  </a:r>
                  <a:endParaRPr kumimoji="0" lang="en-US" sz="1800" b="0" i="0" u="none" strike="noStrike" cap="none" normalizeH="0" baseline="0" smtClean="0">
                    <a:ln>
                      <a:noFill/>
                    </a:ln>
                    <a:solidFill>
                      <a:schemeClr val="tx1"/>
                    </a:solidFill>
                    <a:effectLst/>
                    <a:latin typeface="Arial" pitchFamily="34" charset="0"/>
                  </a:endParaRPr>
                </a:p>
              </p:txBody>
            </p:sp>
            <p:sp>
              <p:nvSpPr>
                <p:cNvPr id="6156" name="Text Box 12"/>
                <p:cNvSpPr txBox="1">
                  <a:spLocks noChangeArrowheads="1"/>
                </p:cNvSpPr>
                <p:nvPr/>
              </p:nvSpPr>
              <p:spPr bwMode="auto">
                <a:xfrm rot="3918318">
                  <a:off x="128771394" y="111094608"/>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Poplar River</a:t>
                  </a:r>
                  <a:endParaRPr kumimoji="0" lang="en-US" sz="1800" b="0" i="0" u="none" strike="noStrike" cap="none" normalizeH="0" baseline="0" smtClean="0">
                    <a:ln>
                      <a:noFill/>
                    </a:ln>
                    <a:solidFill>
                      <a:schemeClr val="tx1"/>
                    </a:solidFill>
                    <a:effectLst/>
                    <a:latin typeface="Arial" pitchFamily="34" charset="0"/>
                  </a:endParaRPr>
                </a:p>
              </p:txBody>
            </p:sp>
          </p:grpSp>
        </p:grpSp>
      </p:gr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305800" cy="1143000"/>
          </a:xfrm>
        </p:spPr>
        <p:txBody>
          <a:bodyPr>
            <a:normAutofit fontScale="90000"/>
          </a:bodyPr>
          <a:lstStyle/>
          <a:p>
            <a:r>
              <a:rPr lang="en-US" b="1" dirty="0" smtClean="0"/>
              <a:t>2004 Case Assessment</a:t>
            </a:r>
            <a:br>
              <a:rPr lang="en-US" b="1" dirty="0" smtClean="0"/>
            </a:br>
            <a:r>
              <a:rPr lang="en-US" sz="3600" b="1" i="1" dirty="0" smtClean="0"/>
              <a:t>March 18, 2004</a:t>
            </a:r>
            <a:endParaRPr lang="en-US" sz="3600" i="1" dirty="0"/>
          </a:p>
        </p:txBody>
      </p:sp>
      <p:grpSp>
        <p:nvGrpSpPr>
          <p:cNvPr id="14" name="Group 13"/>
          <p:cNvGrpSpPr/>
          <p:nvPr/>
        </p:nvGrpSpPr>
        <p:grpSpPr>
          <a:xfrm>
            <a:off x="905668" y="1431925"/>
            <a:ext cx="7332663" cy="4664075"/>
            <a:chOff x="1066800" y="1981200"/>
            <a:chExt cx="7332663" cy="4664075"/>
          </a:xfrm>
        </p:grpSpPr>
        <p:pic>
          <p:nvPicPr>
            <p:cNvPr id="7170" name="Picture 2"/>
            <p:cNvPicPr>
              <a:picLocks noChangeAspect="1" noChangeArrowheads="1"/>
            </p:cNvPicPr>
            <p:nvPr/>
          </p:nvPicPr>
          <p:blipFill>
            <a:blip r:embed="rId3" cstate="print"/>
            <a:srcRect l="23061" t="5176" r="50023" b="72943"/>
            <a:stretch>
              <a:fillRect/>
            </a:stretch>
          </p:blipFill>
          <p:spPr bwMode="auto">
            <a:xfrm>
              <a:off x="1066800" y="1981200"/>
              <a:ext cx="7332663" cy="4664075"/>
            </a:xfrm>
            <a:prstGeom prst="rect">
              <a:avLst/>
            </a:prstGeom>
            <a:noFill/>
            <a:ln w="12700" algn="ctr">
              <a:solidFill>
                <a:srgbClr val="000000"/>
              </a:solidFill>
              <a:miter lim="800000"/>
              <a:headEnd/>
              <a:tailEnd/>
            </a:ln>
            <a:effectLst/>
          </p:spPr>
        </p:pic>
        <p:grpSp>
          <p:nvGrpSpPr>
            <p:cNvPr id="7171" name="Group 3"/>
            <p:cNvGrpSpPr>
              <a:grpSpLocks/>
            </p:cNvGrpSpPr>
            <p:nvPr/>
          </p:nvGrpSpPr>
          <p:grpSpPr bwMode="auto">
            <a:xfrm>
              <a:off x="3400425" y="2714625"/>
              <a:ext cx="4365625" cy="1630363"/>
              <a:chOff x="125505138" y="115972176"/>
              <a:chExt cx="4364499" cy="1630015"/>
            </a:xfrm>
          </p:grpSpPr>
          <p:grpSp>
            <p:nvGrpSpPr>
              <p:cNvPr id="7172" name="Group 4"/>
              <p:cNvGrpSpPr>
                <a:grpSpLocks/>
              </p:cNvGrpSpPr>
              <p:nvPr/>
            </p:nvGrpSpPr>
            <p:grpSpPr bwMode="auto">
              <a:xfrm>
                <a:off x="125505138" y="115972176"/>
                <a:ext cx="4364499" cy="1630015"/>
                <a:chOff x="125533683" y="121284762"/>
                <a:chExt cx="4364499" cy="1630015"/>
              </a:xfrm>
            </p:grpSpPr>
            <p:sp>
              <p:nvSpPr>
                <p:cNvPr id="7173" name="Freeform 5"/>
                <p:cNvSpPr>
                  <a:spLocks/>
                </p:cNvSpPr>
                <p:nvPr/>
              </p:nvSpPr>
              <p:spPr bwMode="auto">
                <a:xfrm>
                  <a:off x="126414406" y="121284762"/>
                  <a:ext cx="2349379" cy="954326"/>
                </a:xfrm>
                <a:custGeom>
                  <a:avLst/>
                  <a:gdLst/>
                  <a:ahLst/>
                  <a:cxnLst>
                    <a:cxn ang="0">
                      <a:pos x="2342885" y="920877"/>
                    </a:cxn>
                    <a:cxn ang="0">
                      <a:pos x="2272178" y="880942"/>
                    </a:cxn>
                    <a:cxn ang="0">
                      <a:pos x="2190115" y="871959"/>
                    </a:cxn>
                    <a:cxn ang="0">
                      <a:pos x="2117855" y="792428"/>
                    </a:cxn>
                    <a:cxn ang="0">
                      <a:pos x="2071893" y="742372"/>
                    </a:cxn>
                    <a:cxn ang="0">
                      <a:pos x="1997451" y="687331"/>
                    </a:cxn>
                    <a:cxn ang="0">
                      <a:pos x="1921186" y="665919"/>
                    </a:cxn>
                    <a:cxn ang="0">
                      <a:pos x="1884756" y="618537"/>
                    </a:cxn>
                    <a:cxn ang="0">
                      <a:pos x="1867275" y="573464"/>
                    </a:cxn>
                    <a:cxn ang="0">
                      <a:pos x="1820325" y="578358"/>
                    </a:cxn>
                    <a:cxn ang="0">
                      <a:pos x="1718957" y="557930"/>
                    </a:cxn>
                    <a:cxn ang="0">
                      <a:pos x="1677448" y="541255"/>
                    </a:cxn>
                    <a:cxn ang="0">
                      <a:pos x="1634743" y="494121"/>
                    </a:cxn>
                    <a:cxn ang="0">
                      <a:pos x="1570043" y="527165"/>
                    </a:cxn>
                    <a:cxn ang="0">
                      <a:pos x="1544670" y="601376"/>
                    </a:cxn>
                    <a:cxn ang="0">
                      <a:pos x="1481762" y="680108"/>
                    </a:cxn>
                    <a:cxn ang="0">
                      <a:pos x="1427701" y="663927"/>
                    </a:cxn>
                    <a:cxn ang="0">
                      <a:pos x="1370860" y="657005"/>
                    </a:cxn>
                    <a:cxn ang="0">
                      <a:pos x="1316799" y="640822"/>
                    </a:cxn>
                    <a:cxn ang="0">
                      <a:pos x="1281685" y="626947"/>
                    </a:cxn>
                    <a:cxn ang="0">
                      <a:pos x="1233182" y="592243"/>
                    </a:cxn>
                    <a:cxn ang="0">
                      <a:pos x="1176940" y="600550"/>
                    </a:cxn>
                    <a:cxn ang="0">
                      <a:pos x="1159696" y="561569"/>
                    </a:cxn>
                    <a:cxn ang="0">
                      <a:pos x="1093801" y="564155"/>
                    </a:cxn>
                    <a:cxn ang="0">
                      <a:pos x="1033583" y="551265"/>
                    </a:cxn>
                    <a:cxn ang="0">
                      <a:pos x="1000651" y="512898"/>
                    </a:cxn>
                    <a:cxn ang="0">
                      <a:pos x="955764" y="490255"/>
                    </a:cxn>
                    <a:cxn ang="0">
                      <a:pos x="892409" y="477488"/>
                    </a:cxn>
                    <a:cxn ang="0">
                      <a:pos x="806611" y="453399"/>
                    </a:cxn>
                    <a:cxn ang="0">
                      <a:pos x="724428" y="441370"/>
                    </a:cxn>
                    <a:cxn ang="0">
                      <a:pos x="655993" y="459309"/>
                    </a:cxn>
                    <a:cxn ang="0">
                      <a:pos x="498381" y="447189"/>
                    </a:cxn>
                    <a:cxn ang="0">
                      <a:pos x="426599" y="379841"/>
                    </a:cxn>
                    <a:cxn ang="0">
                      <a:pos x="378097" y="345137"/>
                    </a:cxn>
                    <a:cxn ang="0">
                      <a:pos x="353503" y="278988"/>
                    </a:cxn>
                    <a:cxn ang="0">
                      <a:pos x="320331" y="234531"/>
                    </a:cxn>
                    <a:cxn ang="0">
                      <a:pos x="287518" y="199211"/>
                    </a:cxn>
                    <a:cxn ang="0">
                      <a:pos x="208742" y="113834"/>
                    </a:cxn>
                    <a:cxn ang="0">
                      <a:pos x="84334" y="66855"/>
                    </a:cxn>
                    <a:cxn ang="0">
                      <a:pos x="0" y="0"/>
                    </a:cxn>
                  </a:cxnLst>
                  <a:rect l="0" t="0" r="r" b="b"/>
                  <a:pathLst>
                    <a:path w="2349379" h="954326">
                      <a:moveTo>
                        <a:pt x="2287394" y="954326"/>
                      </a:moveTo>
                      <a:cubicBezTo>
                        <a:pt x="2296642" y="949148"/>
                        <a:pt x="2336391" y="929903"/>
                        <a:pt x="2342885" y="920877"/>
                      </a:cubicBezTo>
                      <a:cubicBezTo>
                        <a:pt x="2349379" y="911851"/>
                        <a:pt x="2338143" y="906826"/>
                        <a:pt x="2326358" y="900171"/>
                      </a:cubicBezTo>
                      <a:cubicBezTo>
                        <a:pt x="2314573" y="893516"/>
                        <a:pt x="2283883" y="885568"/>
                        <a:pt x="2272178" y="880942"/>
                      </a:cubicBezTo>
                      <a:cubicBezTo>
                        <a:pt x="2260472" y="876316"/>
                        <a:pt x="2269807" y="873918"/>
                        <a:pt x="2256130" y="872420"/>
                      </a:cubicBezTo>
                      <a:cubicBezTo>
                        <a:pt x="2242453" y="870923"/>
                        <a:pt x="2211313" y="878245"/>
                        <a:pt x="2190115" y="871959"/>
                      </a:cubicBezTo>
                      <a:cubicBezTo>
                        <a:pt x="2168917" y="865674"/>
                        <a:pt x="2140985" y="847956"/>
                        <a:pt x="2128942" y="834702"/>
                      </a:cubicBezTo>
                      <a:cubicBezTo>
                        <a:pt x="2116898" y="821447"/>
                        <a:pt x="2124489" y="801320"/>
                        <a:pt x="2117855" y="792428"/>
                      </a:cubicBezTo>
                      <a:cubicBezTo>
                        <a:pt x="2111220" y="783537"/>
                        <a:pt x="2096796" y="789696"/>
                        <a:pt x="2089136" y="781353"/>
                      </a:cubicBezTo>
                      <a:cubicBezTo>
                        <a:pt x="2081476" y="773010"/>
                        <a:pt x="2079653" y="753253"/>
                        <a:pt x="2071893" y="742372"/>
                      </a:cubicBezTo>
                      <a:cubicBezTo>
                        <a:pt x="2064133" y="731490"/>
                        <a:pt x="2054983" y="725240"/>
                        <a:pt x="2042576" y="716066"/>
                      </a:cubicBezTo>
                      <a:cubicBezTo>
                        <a:pt x="2030169" y="706893"/>
                        <a:pt x="2012354" y="693355"/>
                        <a:pt x="1997451" y="687331"/>
                      </a:cubicBezTo>
                      <a:cubicBezTo>
                        <a:pt x="1982548" y="681306"/>
                        <a:pt x="1965873" y="683485"/>
                        <a:pt x="1953162" y="679917"/>
                      </a:cubicBezTo>
                      <a:cubicBezTo>
                        <a:pt x="1940450" y="676348"/>
                        <a:pt x="1926675" y="672312"/>
                        <a:pt x="1921186" y="665919"/>
                      </a:cubicBezTo>
                      <a:cubicBezTo>
                        <a:pt x="1915696" y="659524"/>
                        <a:pt x="1926301" y="649447"/>
                        <a:pt x="1920230" y="641550"/>
                      </a:cubicBezTo>
                      <a:cubicBezTo>
                        <a:pt x="1914157" y="633653"/>
                        <a:pt x="1890848" y="626942"/>
                        <a:pt x="1884756" y="618537"/>
                      </a:cubicBezTo>
                      <a:cubicBezTo>
                        <a:pt x="1878665" y="610133"/>
                        <a:pt x="1886594" y="598636"/>
                        <a:pt x="1883681" y="591125"/>
                      </a:cubicBezTo>
                      <a:cubicBezTo>
                        <a:pt x="1880767" y="583613"/>
                        <a:pt x="1874213" y="576752"/>
                        <a:pt x="1867275" y="573464"/>
                      </a:cubicBezTo>
                      <a:cubicBezTo>
                        <a:pt x="1860336" y="570178"/>
                        <a:pt x="1849877" y="570588"/>
                        <a:pt x="1842051" y="571403"/>
                      </a:cubicBezTo>
                      <a:cubicBezTo>
                        <a:pt x="1834226" y="572219"/>
                        <a:pt x="1834665" y="583387"/>
                        <a:pt x="1820325" y="578358"/>
                      </a:cubicBezTo>
                      <a:cubicBezTo>
                        <a:pt x="1805986" y="573327"/>
                        <a:pt x="1772908" y="544627"/>
                        <a:pt x="1756014" y="541222"/>
                      </a:cubicBezTo>
                      <a:cubicBezTo>
                        <a:pt x="1739119" y="537818"/>
                        <a:pt x="1728914" y="558047"/>
                        <a:pt x="1718957" y="557930"/>
                      </a:cubicBezTo>
                      <a:cubicBezTo>
                        <a:pt x="1709001" y="557812"/>
                        <a:pt x="1703193" y="543295"/>
                        <a:pt x="1696275" y="540516"/>
                      </a:cubicBezTo>
                      <a:cubicBezTo>
                        <a:pt x="1689357" y="537737"/>
                        <a:pt x="1684366" y="544034"/>
                        <a:pt x="1677448" y="541255"/>
                      </a:cubicBezTo>
                      <a:cubicBezTo>
                        <a:pt x="1670530" y="538476"/>
                        <a:pt x="1661882" y="531697"/>
                        <a:pt x="1654766" y="523841"/>
                      </a:cubicBezTo>
                      <a:cubicBezTo>
                        <a:pt x="1647648" y="515985"/>
                        <a:pt x="1641641" y="496392"/>
                        <a:pt x="1634743" y="494121"/>
                      </a:cubicBezTo>
                      <a:cubicBezTo>
                        <a:pt x="1627845" y="491848"/>
                        <a:pt x="1624158" y="504704"/>
                        <a:pt x="1613375" y="510212"/>
                      </a:cubicBezTo>
                      <a:cubicBezTo>
                        <a:pt x="1602592" y="515720"/>
                        <a:pt x="1574351" y="516828"/>
                        <a:pt x="1570043" y="527165"/>
                      </a:cubicBezTo>
                      <a:cubicBezTo>
                        <a:pt x="1565735" y="537503"/>
                        <a:pt x="1591754" y="559870"/>
                        <a:pt x="1587524" y="572238"/>
                      </a:cubicBezTo>
                      <a:cubicBezTo>
                        <a:pt x="1583295" y="584606"/>
                        <a:pt x="1552539" y="588356"/>
                        <a:pt x="1544670" y="601376"/>
                      </a:cubicBezTo>
                      <a:cubicBezTo>
                        <a:pt x="1536799" y="614395"/>
                        <a:pt x="1550790" y="637234"/>
                        <a:pt x="1540306" y="650356"/>
                      </a:cubicBezTo>
                      <a:cubicBezTo>
                        <a:pt x="1529822" y="663478"/>
                        <a:pt x="1496306" y="676996"/>
                        <a:pt x="1481762" y="680108"/>
                      </a:cubicBezTo>
                      <a:cubicBezTo>
                        <a:pt x="1467218" y="683222"/>
                        <a:pt x="1462054" y="671730"/>
                        <a:pt x="1453043" y="669033"/>
                      </a:cubicBezTo>
                      <a:cubicBezTo>
                        <a:pt x="1444032" y="666336"/>
                        <a:pt x="1436611" y="664085"/>
                        <a:pt x="1427701" y="663927"/>
                      </a:cubicBezTo>
                      <a:cubicBezTo>
                        <a:pt x="1418790" y="663768"/>
                        <a:pt x="1409053" y="669235"/>
                        <a:pt x="1399579" y="668080"/>
                      </a:cubicBezTo>
                      <a:cubicBezTo>
                        <a:pt x="1390106" y="666926"/>
                        <a:pt x="1379269" y="657692"/>
                        <a:pt x="1370860" y="657005"/>
                      </a:cubicBezTo>
                      <a:cubicBezTo>
                        <a:pt x="1362453" y="656318"/>
                        <a:pt x="1358145" y="666656"/>
                        <a:pt x="1349134" y="663958"/>
                      </a:cubicBezTo>
                      <a:cubicBezTo>
                        <a:pt x="1340123" y="661261"/>
                        <a:pt x="1327398" y="643965"/>
                        <a:pt x="1316799" y="640822"/>
                      </a:cubicBezTo>
                      <a:cubicBezTo>
                        <a:pt x="1306201" y="637679"/>
                        <a:pt x="1291392" y="647412"/>
                        <a:pt x="1285540" y="645100"/>
                      </a:cubicBezTo>
                      <a:cubicBezTo>
                        <a:pt x="1279688" y="642786"/>
                        <a:pt x="1285141" y="634946"/>
                        <a:pt x="1281685" y="626947"/>
                      </a:cubicBezTo>
                      <a:cubicBezTo>
                        <a:pt x="1278228" y="618947"/>
                        <a:pt x="1272883" y="602887"/>
                        <a:pt x="1264800" y="597103"/>
                      </a:cubicBezTo>
                      <a:cubicBezTo>
                        <a:pt x="1256717" y="591319"/>
                        <a:pt x="1243039" y="589821"/>
                        <a:pt x="1233182" y="592243"/>
                      </a:cubicBezTo>
                      <a:cubicBezTo>
                        <a:pt x="1223326" y="594663"/>
                        <a:pt x="1215032" y="610242"/>
                        <a:pt x="1205659" y="611626"/>
                      </a:cubicBezTo>
                      <a:cubicBezTo>
                        <a:pt x="1196285" y="613010"/>
                        <a:pt x="1186050" y="605786"/>
                        <a:pt x="1176940" y="600550"/>
                      </a:cubicBezTo>
                      <a:cubicBezTo>
                        <a:pt x="1167829" y="595315"/>
                        <a:pt x="1153874" y="586711"/>
                        <a:pt x="1151000" y="580214"/>
                      </a:cubicBezTo>
                      <a:cubicBezTo>
                        <a:pt x="1148126" y="573717"/>
                        <a:pt x="1164522" y="564430"/>
                        <a:pt x="1159696" y="561569"/>
                      </a:cubicBezTo>
                      <a:cubicBezTo>
                        <a:pt x="1154870" y="558708"/>
                        <a:pt x="1133024" y="562616"/>
                        <a:pt x="1122042" y="563047"/>
                      </a:cubicBezTo>
                      <a:cubicBezTo>
                        <a:pt x="1111060" y="563477"/>
                        <a:pt x="1101242" y="566913"/>
                        <a:pt x="1093801" y="564155"/>
                      </a:cubicBezTo>
                      <a:cubicBezTo>
                        <a:pt x="1086360" y="561396"/>
                        <a:pt x="1087431" y="548643"/>
                        <a:pt x="1077395" y="546494"/>
                      </a:cubicBezTo>
                      <a:cubicBezTo>
                        <a:pt x="1067358" y="544346"/>
                        <a:pt x="1045189" y="553351"/>
                        <a:pt x="1033583" y="551265"/>
                      </a:cubicBezTo>
                      <a:cubicBezTo>
                        <a:pt x="1021978" y="549177"/>
                        <a:pt x="1013252" y="540368"/>
                        <a:pt x="1007763" y="533974"/>
                      </a:cubicBezTo>
                      <a:cubicBezTo>
                        <a:pt x="1002275" y="527580"/>
                        <a:pt x="1006041" y="516754"/>
                        <a:pt x="1000651" y="512898"/>
                      </a:cubicBezTo>
                      <a:cubicBezTo>
                        <a:pt x="995261" y="509043"/>
                        <a:pt x="982909" y="514611"/>
                        <a:pt x="975429" y="510838"/>
                      </a:cubicBezTo>
                      <a:cubicBezTo>
                        <a:pt x="967948" y="507064"/>
                        <a:pt x="965940" y="495957"/>
                        <a:pt x="955764" y="490255"/>
                      </a:cubicBezTo>
                      <a:cubicBezTo>
                        <a:pt x="945589" y="484553"/>
                        <a:pt x="924934" y="478754"/>
                        <a:pt x="914374" y="476626"/>
                      </a:cubicBezTo>
                      <a:cubicBezTo>
                        <a:pt x="903816" y="474498"/>
                        <a:pt x="903915" y="477036"/>
                        <a:pt x="892409" y="477488"/>
                      </a:cubicBezTo>
                      <a:cubicBezTo>
                        <a:pt x="880903" y="477939"/>
                        <a:pt x="859642" y="483350"/>
                        <a:pt x="845341" y="479334"/>
                      </a:cubicBezTo>
                      <a:cubicBezTo>
                        <a:pt x="831041" y="475319"/>
                        <a:pt x="819965" y="459993"/>
                        <a:pt x="806611" y="453399"/>
                      </a:cubicBezTo>
                      <a:cubicBezTo>
                        <a:pt x="793258" y="446804"/>
                        <a:pt x="778918" y="441775"/>
                        <a:pt x="765221" y="439769"/>
                      </a:cubicBezTo>
                      <a:cubicBezTo>
                        <a:pt x="751525" y="437765"/>
                        <a:pt x="737344" y="436796"/>
                        <a:pt x="724428" y="441370"/>
                      </a:cubicBezTo>
                      <a:cubicBezTo>
                        <a:pt x="711513" y="445944"/>
                        <a:pt x="699137" y="464225"/>
                        <a:pt x="687730" y="467214"/>
                      </a:cubicBezTo>
                      <a:cubicBezTo>
                        <a:pt x="676324" y="470205"/>
                        <a:pt x="676448" y="460030"/>
                        <a:pt x="655993" y="459309"/>
                      </a:cubicBezTo>
                      <a:cubicBezTo>
                        <a:pt x="635537" y="458586"/>
                        <a:pt x="591262" y="464899"/>
                        <a:pt x="564994" y="462879"/>
                      </a:cubicBezTo>
                      <a:cubicBezTo>
                        <a:pt x="538725" y="460858"/>
                        <a:pt x="518493" y="452501"/>
                        <a:pt x="498381" y="447189"/>
                      </a:cubicBezTo>
                      <a:cubicBezTo>
                        <a:pt x="478270" y="441876"/>
                        <a:pt x="456284" y="442231"/>
                        <a:pt x="444320" y="431006"/>
                      </a:cubicBezTo>
                      <a:cubicBezTo>
                        <a:pt x="432356" y="419781"/>
                        <a:pt x="434538" y="395291"/>
                        <a:pt x="426599" y="379841"/>
                      </a:cubicBezTo>
                      <a:cubicBezTo>
                        <a:pt x="418660" y="364392"/>
                        <a:pt x="404768" y="344091"/>
                        <a:pt x="396685" y="338306"/>
                      </a:cubicBezTo>
                      <a:cubicBezTo>
                        <a:pt x="388601" y="332522"/>
                        <a:pt x="385055" y="348931"/>
                        <a:pt x="378097" y="345137"/>
                      </a:cubicBezTo>
                      <a:cubicBezTo>
                        <a:pt x="371139" y="341343"/>
                        <a:pt x="359035" y="326565"/>
                        <a:pt x="354937" y="315539"/>
                      </a:cubicBezTo>
                      <a:cubicBezTo>
                        <a:pt x="350837" y="304515"/>
                        <a:pt x="356072" y="291090"/>
                        <a:pt x="353503" y="278988"/>
                      </a:cubicBezTo>
                      <a:cubicBezTo>
                        <a:pt x="350932" y="266887"/>
                        <a:pt x="345046" y="250339"/>
                        <a:pt x="339516" y="242930"/>
                      </a:cubicBezTo>
                      <a:cubicBezTo>
                        <a:pt x="333987" y="235521"/>
                        <a:pt x="325840" y="241432"/>
                        <a:pt x="320331" y="234531"/>
                      </a:cubicBezTo>
                      <a:cubicBezTo>
                        <a:pt x="314821" y="227629"/>
                        <a:pt x="311934" y="207405"/>
                        <a:pt x="306464" y="201518"/>
                      </a:cubicBezTo>
                      <a:cubicBezTo>
                        <a:pt x="300995" y="195632"/>
                        <a:pt x="295098" y="205523"/>
                        <a:pt x="287518" y="199211"/>
                      </a:cubicBezTo>
                      <a:cubicBezTo>
                        <a:pt x="279938" y="192899"/>
                        <a:pt x="274109" y="177874"/>
                        <a:pt x="260980" y="163645"/>
                      </a:cubicBezTo>
                      <a:cubicBezTo>
                        <a:pt x="247851" y="149415"/>
                        <a:pt x="222678" y="121931"/>
                        <a:pt x="208742" y="113834"/>
                      </a:cubicBezTo>
                      <a:cubicBezTo>
                        <a:pt x="194807" y="105738"/>
                        <a:pt x="198099" y="122895"/>
                        <a:pt x="177363" y="115065"/>
                      </a:cubicBezTo>
                      <a:cubicBezTo>
                        <a:pt x="156628" y="107236"/>
                        <a:pt x="105950" y="83803"/>
                        <a:pt x="84334" y="66855"/>
                      </a:cubicBezTo>
                      <a:cubicBezTo>
                        <a:pt x="62717" y="49908"/>
                        <a:pt x="61721" y="24525"/>
                        <a:pt x="47665" y="13383"/>
                      </a:cubicBezTo>
                      <a:cubicBezTo>
                        <a:pt x="33610" y="2240"/>
                        <a:pt x="8467" y="221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174" name="Freeform 6"/>
                <p:cNvSpPr>
                  <a:spLocks/>
                </p:cNvSpPr>
                <p:nvPr/>
              </p:nvSpPr>
              <p:spPr bwMode="auto">
                <a:xfrm rot="-166476">
                  <a:off x="125533683" y="122091484"/>
                  <a:ext cx="4364499" cy="823293"/>
                </a:xfrm>
                <a:custGeom>
                  <a:avLst/>
                  <a:gdLst/>
                  <a:ahLst/>
                  <a:cxnLst>
                    <a:cxn ang="0">
                      <a:pos x="4415790" y="306070"/>
                    </a:cxn>
                    <a:cxn ang="0">
                      <a:pos x="4316730" y="287020"/>
                    </a:cxn>
                    <a:cxn ang="0">
                      <a:pos x="4240530" y="245110"/>
                    </a:cxn>
                    <a:cxn ang="0">
                      <a:pos x="4149090" y="210820"/>
                    </a:cxn>
                    <a:cxn ang="0">
                      <a:pos x="4019550" y="210820"/>
                    </a:cxn>
                    <a:cxn ang="0">
                      <a:pos x="3924300" y="248920"/>
                    </a:cxn>
                    <a:cxn ang="0">
                      <a:pos x="3798570" y="226060"/>
                    </a:cxn>
                    <a:cxn ang="0">
                      <a:pos x="3672840" y="199390"/>
                    </a:cxn>
                    <a:cxn ang="0">
                      <a:pos x="3566160" y="237490"/>
                    </a:cxn>
                    <a:cxn ang="0">
                      <a:pos x="3467100" y="241300"/>
                    </a:cxn>
                    <a:cxn ang="0">
                      <a:pos x="3398520" y="260350"/>
                    </a:cxn>
                    <a:cxn ang="0">
                      <a:pos x="3333750" y="226060"/>
                    </a:cxn>
                    <a:cxn ang="0">
                      <a:pos x="3181350" y="271780"/>
                    </a:cxn>
                    <a:cxn ang="0">
                      <a:pos x="3082290" y="389890"/>
                    </a:cxn>
                    <a:cxn ang="0">
                      <a:pos x="2922270" y="424180"/>
                    </a:cxn>
                    <a:cxn ang="0">
                      <a:pos x="2773680" y="469900"/>
                    </a:cxn>
                    <a:cxn ang="0">
                      <a:pos x="2632710" y="427990"/>
                    </a:cxn>
                    <a:cxn ang="0">
                      <a:pos x="2526030" y="458470"/>
                    </a:cxn>
                    <a:cxn ang="0">
                      <a:pos x="2396490" y="546100"/>
                    </a:cxn>
                    <a:cxn ang="0">
                      <a:pos x="2362200" y="523240"/>
                    </a:cxn>
                    <a:cxn ang="0">
                      <a:pos x="2274570" y="466090"/>
                    </a:cxn>
                    <a:cxn ang="0">
                      <a:pos x="2114550" y="466090"/>
                    </a:cxn>
                    <a:cxn ang="0">
                      <a:pos x="2019300" y="431800"/>
                    </a:cxn>
                    <a:cxn ang="0">
                      <a:pos x="1905000" y="397510"/>
                    </a:cxn>
                    <a:cxn ang="0">
                      <a:pos x="1840230" y="279400"/>
                    </a:cxn>
                    <a:cxn ang="0">
                      <a:pos x="1729740" y="279400"/>
                    </a:cxn>
                    <a:cxn ang="0">
                      <a:pos x="1611630" y="287020"/>
                    </a:cxn>
                    <a:cxn ang="0">
                      <a:pos x="1504950" y="267970"/>
                    </a:cxn>
                    <a:cxn ang="0">
                      <a:pos x="1409700" y="298450"/>
                    </a:cxn>
                    <a:cxn ang="0">
                      <a:pos x="1291590" y="222250"/>
                    </a:cxn>
                    <a:cxn ang="0">
                      <a:pos x="1223010" y="12700"/>
                    </a:cxn>
                    <a:cxn ang="0">
                      <a:pos x="1139190" y="20320"/>
                    </a:cxn>
                    <a:cxn ang="0">
                      <a:pos x="1043940" y="85090"/>
                    </a:cxn>
                    <a:cxn ang="0">
                      <a:pos x="952500" y="161290"/>
                    </a:cxn>
                    <a:cxn ang="0">
                      <a:pos x="815340" y="184150"/>
                    </a:cxn>
                    <a:cxn ang="0">
                      <a:pos x="681990" y="332740"/>
                    </a:cxn>
                    <a:cxn ang="0">
                      <a:pos x="552450" y="386080"/>
                    </a:cxn>
                    <a:cxn ang="0">
                      <a:pos x="537210" y="416560"/>
                    </a:cxn>
                    <a:cxn ang="0">
                      <a:pos x="480060" y="427990"/>
                    </a:cxn>
                    <a:cxn ang="0">
                      <a:pos x="373380" y="500380"/>
                    </a:cxn>
                    <a:cxn ang="0">
                      <a:pos x="289560" y="534670"/>
                    </a:cxn>
                    <a:cxn ang="0">
                      <a:pos x="91440" y="694690"/>
                    </a:cxn>
                    <a:cxn ang="0">
                      <a:pos x="0" y="866140"/>
                    </a:cxn>
                  </a:cxnLst>
                  <a:rect l="0" t="0" r="r" b="b"/>
                  <a:pathLst>
                    <a:path w="4450080" h="866140">
                      <a:moveTo>
                        <a:pt x="4450080" y="340360"/>
                      </a:moveTo>
                      <a:cubicBezTo>
                        <a:pt x="4435792" y="341312"/>
                        <a:pt x="4421505" y="342265"/>
                        <a:pt x="4415790" y="336550"/>
                      </a:cubicBezTo>
                      <a:cubicBezTo>
                        <a:pt x="4410075" y="330835"/>
                        <a:pt x="4422140" y="312420"/>
                        <a:pt x="4415790" y="306070"/>
                      </a:cubicBezTo>
                      <a:cubicBezTo>
                        <a:pt x="4409440" y="299720"/>
                        <a:pt x="4389120" y="298450"/>
                        <a:pt x="4377690" y="298450"/>
                      </a:cubicBezTo>
                      <a:cubicBezTo>
                        <a:pt x="4366260" y="298450"/>
                        <a:pt x="4357370" y="307975"/>
                        <a:pt x="4347210" y="306070"/>
                      </a:cubicBezTo>
                      <a:cubicBezTo>
                        <a:pt x="4337050" y="304165"/>
                        <a:pt x="4326890" y="289560"/>
                        <a:pt x="4316730" y="287020"/>
                      </a:cubicBezTo>
                      <a:cubicBezTo>
                        <a:pt x="4306570" y="284480"/>
                        <a:pt x="4291330" y="294005"/>
                        <a:pt x="4286250" y="290830"/>
                      </a:cubicBezTo>
                      <a:cubicBezTo>
                        <a:pt x="4281170" y="287655"/>
                        <a:pt x="4293870" y="275590"/>
                        <a:pt x="4286250" y="267970"/>
                      </a:cubicBezTo>
                      <a:cubicBezTo>
                        <a:pt x="4278630" y="260350"/>
                        <a:pt x="4250055" y="252730"/>
                        <a:pt x="4240530" y="245110"/>
                      </a:cubicBezTo>
                      <a:cubicBezTo>
                        <a:pt x="4231005" y="237490"/>
                        <a:pt x="4236720" y="224790"/>
                        <a:pt x="4229100" y="222250"/>
                      </a:cubicBezTo>
                      <a:cubicBezTo>
                        <a:pt x="4221480" y="219710"/>
                        <a:pt x="4208145" y="231775"/>
                        <a:pt x="4194810" y="229870"/>
                      </a:cubicBezTo>
                      <a:cubicBezTo>
                        <a:pt x="4181475" y="227965"/>
                        <a:pt x="4161155" y="212090"/>
                        <a:pt x="4149090" y="210820"/>
                      </a:cubicBezTo>
                      <a:cubicBezTo>
                        <a:pt x="4137025" y="209550"/>
                        <a:pt x="4136390" y="222250"/>
                        <a:pt x="4122420" y="222250"/>
                      </a:cubicBezTo>
                      <a:cubicBezTo>
                        <a:pt x="4108450" y="222250"/>
                        <a:pt x="4082415" y="212725"/>
                        <a:pt x="4065270" y="210820"/>
                      </a:cubicBezTo>
                      <a:cubicBezTo>
                        <a:pt x="4048125" y="208915"/>
                        <a:pt x="4029075" y="214630"/>
                        <a:pt x="4019550" y="210820"/>
                      </a:cubicBezTo>
                      <a:cubicBezTo>
                        <a:pt x="4010025" y="207010"/>
                        <a:pt x="4015740" y="186055"/>
                        <a:pt x="4008120" y="187960"/>
                      </a:cubicBezTo>
                      <a:cubicBezTo>
                        <a:pt x="4000500" y="189865"/>
                        <a:pt x="3987800" y="212090"/>
                        <a:pt x="3973830" y="222250"/>
                      </a:cubicBezTo>
                      <a:cubicBezTo>
                        <a:pt x="3959860" y="232410"/>
                        <a:pt x="3940175" y="245745"/>
                        <a:pt x="3924300" y="248920"/>
                      </a:cubicBezTo>
                      <a:cubicBezTo>
                        <a:pt x="3908425" y="252095"/>
                        <a:pt x="3891915" y="247015"/>
                        <a:pt x="3878580" y="241300"/>
                      </a:cubicBezTo>
                      <a:cubicBezTo>
                        <a:pt x="3865245" y="235585"/>
                        <a:pt x="3857625" y="217170"/>
                        <a:pt x="3844290" y="214630"/>
                      </a:cubicBezTo>
                      <a:cubicBezTo>
                        <a:pt x="3830955" y="212090"/>
                        <a:pt x="3812540" y="226695"/>
                        <a:pt x="3798570" y="226060"/>
                      </a:cubicBezTo>
                      <a:cubicBezTo>
                        <a:pt x="3784600" y="225425"/>
                        <a:pt x="3775710" y="213360"/>
                        <a:pt x="3760470" y="210820"/>
                      </a:cubicBezTo>
                      <a:cubicBezTo>
                        <a:pt x="3745230" y="208280"/>
                        <a:pt x="3721735" y="212725"/>
                        <a:pt x="3707130" y="210820"/>
                      </a:cubicBezTo>
                      <a:cubicBezTo>
                        <a:pt x="3692525" y="208915"/>
                        <a:pt x="3681730" y="197485"/>
                        <a:pt x="3672840" y="199390"/>
                      </a:cubicBezTo>
                      <a:cubicBezTo>
                        <a:pt x="3663950" y="201295"/>
                        <a:pt x="3662680" y="219710"/>
                        <a:pt x="3653790" y="222250"/>
                      </a:cubicBezTo>
                      <a:cubicBezTo>
                        <a:pt x="3644900" y="224790"/>
                        <a:pt x="3634105" y="212090"/>
                        <a:pt x="3619500" y="214630"/>
                      </a:cubicBezTo>
                      <a:cubicBezTo>
                        <a:pt x="3604895" y="217170"/>
                        <a:pt x="3583940" y="233045"/>
                        <a:pt x="3566160" y="237490"/>
                      </a:cubicBezTo>
                      <a:cubicBezTo>
                        <a:pt x="3548380" y="241935"/>
                        <a:pt x="3524885" y="237490"/>
                        <a:pt x="3512820" y="241300"/>
                      </a:cubicBezTo>
                      <a:cubicBezTo>
                        <a:pt x="3500755" y="245110"/>
                        <a:pt x="3501390" y="260350"/>
                        <a:pt x="3493770" y="260350"/>
                      </a:cubicBezTo>
                      <a:cubicBezTo>
                        <a:pt x="3486150" y="260350"/>
                        <a:pt x="3474720" y="241300"/>
                        <a:pt x="3467100" y="241300"/>
                      </a:cubicBezTo>
                      <a:cubicBezTo>
                        <a:pt x="3459480" y="241300"/>
                        <a:pt x="3457575" y="260350"/>
                        <a:pt x="3448050" y="260350"/>
                      </a:cubicBezTo>
                      <a:cubicBezTo>
                        <a:pt x="3438525" y="260350"/>
                        <a:pt x="3418205" y="241300"/>
                        <a:pt x="3409950" y="241300"/>
                      </a:cubicBezTo>
                      <a:cubicBezTo>
                        <a:pt x="3401695" y="241300"/>
                        <a:pt x="3404870" y="262890"/>
                        <a:pt x="3398520" y="260350"/>
                      </a:cubicBezTo>
                      <a:cubicBezTo>
                        <a:pt x="3392170" y="257810"/>
                        <a:pt x="3380105" y="227965"/>
                        <a:pt x="3371850" y="226060"/>
                      </a:cubicBezTo>
                      <a:cubicBezTo>
                        <a:pt x="3363595" y="224155"/>
                        <a:pt x="3355340" y="248920"/>
                        <a:pt x="3348990" y="248920"/>
                      </a:cubicBezTo>
                      <a:cubicBezTo>
                        <a:pt x="3342640" y="248920"/>
                        <a:pt x="3353435" y="233680"/>
                        <a:pt x="3333750" y="226060"/>
                      </a:cubicBezTo>
                      <a:cubicBezTo>
                        <a:pt x="3314065" y="218440"/>
                        <a:pt x="3252470" y="209550"/>
                        <a:pt x="3230880" y="203200"/>
                      </a:cubicBezTo>
                      <a:cubicBezTo>
                        <a:pt x="3209290" y="196850"/>
                        <a:pt x="3212465" y="176530"/>
                        <a:pt x="3204210" y="187960"/>
                      </a:cubicBezTo>
                      <a:cubicBezTo>
                        <a:pt x="3195955" y="199390"/>
                        <a:pt x="3190875" y="257810"/>
                        <a:pt x="3181350" y="271780"/>
                      </a:cubicBezTo>
                      <a:cubicBezTo>
                        <a:pt x="3171825" y="285750"/>
                        <a:pt x="3157855" y="260985"/>
                        <a:pt x="3147060" y="271780"/>
                      </a:cubicBezTo>
                      <a:cubicBezTo>
                        <a:pt x="3136265" y="282575"/>
                        <a:pt x="3127375" y="316865"/>
                        <a:pt x="3116580" y="336550"/>
                      </a:cubicBezTo>
                      <a:cubicBezTo>
                        <a:pt x="3105785" y="356235"/>
                        <a:pt x="3097530" y="377825"/>
                        <a:pt x="3082290" y="389890"/>
                      </a:cubicBezTo>
                      <a:cubicBezTo>
                        <a:pt x="3067050" y="401955"/>
                        <a:pt x="3041650" y="402590"/>
                        <a:pt x="3025140" y="408940"/>
                      </a:cubicBezTo>
                      <a:cubicBezTo>
                        <a:pt x="3008630" y="415290"/>
                        <a:pt x="3000375" y="425450"/>
                        <a:pt x="2983230" y="427990"/>
                      </a:cubicBezTo>
                      <a:cubicBezTo>
                        <a:pt x="2966085" y="430530"/>
                        <a:pt x="2933065" y="417830"/>
                        <a:pt x="2922270" y="424180"/>
                      </a:cubicBezTo>
                      <a:cubicBezTo>
                        <a:pt x="2911475" y="430530"/>
                        <a:pt x="2932430" y="457835"/>
                        <a:pt x="2918460" y="466090"/>
                      </a:cubicBezTo>
                      <a:cubicBezTo>
                        <a:pt x="2904490" y="474345"/>
                        <a:pt x="2862580" y="473075"/>
                        <a:pt x="2838450" y="473710"/>
                      </a:cubicBezTo>
                      <a:cubicBezTo>
                        <a:pt x="2814320" y="474345"/>
                        <a:pt x="2793365" y="471805"/>
                        <a:pt x="2773680" y="469900"/>
                      </a:cubicBezTo>
                      <a:cubicBezTo>
                        <a:pt x="2753995" y="467995"/>
                        <a:pt x="2733675" y="467360"/>
                        <a:pt x="2720340" y="462280"/>
                      </a:cubicBezTo>
                      <a:cubicBezTo>
                        <a:pt x="2707005" y="457200"/>
                        <a:pt x="2708275" y="445135"/>
                        <a:pt x="2693670" y="439420"/>
                      </a:cubicBezTo>
                      <a:cubicBezTo>
                        <a:pt x="2679065" y="433705"/>
                        <a:pt x="2645410" y="421005"/>
                        <a:pt x="2632710" y="427990"/>
                      </a:cubicBezTo>
                      <a:cubicBezTo>
                        <a:pt x="2620010" y="434975"/>
                        <a:pt x="2628900" y="474980"/>
                        <a:pt x="2617470" y="481330"/>
                      </a:cubicBezTo>
                      <a:cubicBezTo>
                        <a:pt x="2606040" y="487680"/>
                        <a:pt x="2579370" y="469900"/>
                        <a:pt x="2564130" y="466090"/>
                      </a:cubicBezTo>
                      <a:cubicBezTo>
                        <a:pt x="2548890" y="462280"/>
                        <a:pt x="2540635" y="456565"/>
                        <a:pt x="2526030" y="458470"/>
                      </a:cubicBezTo>
                      <a:cubicBezTo>
                        <a:pt x="2511425" y="460375"/>
                        <a:pt x="2490470" y="467360"/>
                        <a:pt x="2476500" y="477520"/>
                      </a:cubicBezTo>
                      <a:cubicBezTo>
                        <a:pt x="2462530" y="487680"/>
                        <a:pt x="2455545" y="508000"/>
                        <a:pt x="2442210" y="519430"/>
                      </a:cubicBezTo>
                      <a:cubicBezTo>
                        <a:pt x="2428875" y="530860"/>
                        <a:pt x="2406650" y="532765"/>
                        <a:pt x="2396490" y="546100"/>
                      </a:cubicBezTo>
                      <a:cubicBezTo>
                        <a:pt x="2386330" y="559435"/>
                        <a:pt x="2387600" y="589915"/>
                        <a:pt x="2381250" y="599440"/>
                      </a:cubicBezTo>
                      <a:cubicBezTo>
                        <a:pt x="2374900" y="608965"/>
                        <a:pt x="2361565" y="615950"/>
                        <a:pt x="2358390" y="603250"/>
                      </a:cubicBezTo>
                      <a:cubicBezTo>
                        <a:pt x="2355215" y="590550"/>
                        <a:pt x="2363470" y="541020"/>
                        <a:pt x="2362200" y="523240"/>
                      </a:cubicBezTo>
                      <a:cubicBezTo>
                        <a:pt x="2360930" y="505460"/>
                        <a:pt x="2357755" y="501650"/>
                        <a:pt x="2350770" y="496570"/>
                      </a:cubicBezTo>
                      <a:cubicBezTo>
                        <a:pt x="2343785" y="491490"/>
                        <a:pt x="2332990" y="497840"/>
                        <a:pt x="2320290" y="492760"/>
                      </a:cubicBezTo>
                      <a:cubicBezTo>
                        <a:pt x="2307590" y="487680"/>
                        <a:pt x="2287905" y="467360"/>
                        <a:pt x="2274570" y="466090"/>
                      </a:cubicBezTo>
                      <a:cubicBezTo>
                        <a:pt x="2261235" y="464820"/>
                        <a:pt x="2260600" y="483235"/>
                        <a:pt x="2240280" y="485140"/>
                      </a:cubicBezTo>
                      <a:cubicBezTo>
                        <a:pt x="2219960" y="487045"/>
                        <a:pt x="2173605" y="480695"/>
                        <a:pt x="2152650" y="477520"/>
                      </a:cubicBezTo>
                      <a:cubicBezTo>
                        <a:pt x="2131695" y="474345"/>
                        <a:pt x="2124710" y="471805"/>
                        <a:pt x="2114550" y="466090"/>
                      </a:cubicBezTo>
                      <a:cubicBezTo>
                        <a:pt x="2104390" y="460375"/>
                        <a:pt x="2099310" y="445135"/>
                        <a:pt x="2091690" y="443230"/>
                      </a:cubicBezTo>
                      <a:cubicBezTo>
                        <a:pt x="2084070" y="441325"/>
                        <a:pt x="2080895" y="456565"/>
                        <a:pt x="2068830" y="454660"/>
                      </a:cubicBezTo>
                      <a:cubicBezTo>
                        <a:pt x="2056765" y="452755"/>
                        <a:pt x="2037080" y="436245"/>
                        <a:pt x="2019300" y="431800"/>
                      </a:cubicBezTo>
                      <a:cubicBezTo>
                        <a:pt x="2001520" y="427355"/>
                        <a:pt x="1975485" y="433705"/>
                        <a:pt x="1962150" y="427990"/>
                      </a:cubicBezTo>
                      <a:cubicBezTo>
                        <a:pt x="1948815" y="422275"/>
                        <a:pt x="1948815" y="402590"/>
                        <a:pt x="1939290" y="397510"/>
                      </a:cubicBezTo>
                      <a:cubicBezTo>
                        <a:pt x="1929765" y="392430"/>
                        <a:pt x="1910080" y="403860"/>
                        <a:pt x="1905000" y="397510"/>
                      </a:cubicBezTo>
                      <a:cubicBezTo>
                        <a:pt x="1899920" y="391160"/>
                        <a:pt x="1920240" y="372110"/>
                        <a:pt x="1908810" y="359410"/>
                      </a:cubicBezTo>
                      <a:cubicBezTo>
                        <a:pt x="1897380" y="346710"/>
                        <a:pt x="1847850" y="334645"/>
                        <a:pt x="1836420" y="321310"/>
                      </a:cubicBezTo>
                      <a:cubicBezTo>
                        <a:pt x="1824990" y="307975"/>
                        <a:pt x="1848485" y="288290"/>
                        <a:pt x="1840230" y="279400"/>
                      </a:cubicBezTo>
                      <a:cubicBezTo>
                        <a:pt x="1831975" y="270510"/>
                        <a:pt x="1798955" y="271780"/>
                        <a:pt x="1786890" y="267970"/>
                      </a:cubicBezTo>
                      <a:cubicBezTo>
                        <a:pt x="1774825" y="264160"/>
                        <a:pt x="1777365" y="254635"/>
                        <a:pt x="1767840" y="256540"/>
                      </a:cubicBezTo>
                      <a:cubicBezTo>
                        <a:pt x="1758315" y="258445"/>
                        <a:pt x="1746250" y="279400"/>
                        <a:pt x="1729740" y="279400"/>
                      </a:cubicBezTo>
                      <a:cubicBezTo>
                        <a:pt x="1713230" y="279400"/>
                        <a:pt x="1684655" y="254635"/>
                        <a:pt x="1668780" y="256540"/>
                      </a:cubicBezTo>
                      <a:cubicBezTo>
                        <a:pt x="1652905" y="258445"/>
                        <a:pt x="1644015" y="285750"/>
                        <a:pt x="1634490" y="290830"/>
                      </a:cubicBezTo>
                      <a:cubicBezTo>
                        <a:pt x="1624965" y="295910"/>
                        <a:pt x="1621155" y="283210"/>
                        <a:pt x="1611630" y="287020"/>
                      </a:cubicBezTo>
                      <a:cubicBezTo>
                        <a:pt x="1602105" y="290830"/>
                        <a:pt x="1590040" y="316230"/>
                        <a:pt x="1577340" y="313690"/>
                      </a:cubicBezTo>
                      <a:cubicBezTo>
                        <a:pt x="1564640" y="311150"/>
                        <a:pt x="1547495" y="279400"/>
                        <a:pt x="1535430" y="271780"/>
                      </a:cubicBezTo>
                      <a:cubicBezTo>
                        <a:pt x="1523365" y="264160"/>
                        <a:pt x="1515110" y="266065"/>
                        <a:pt x="1504950" y="267970"/>
                      </a:cubicBezTo>
                      <a:cubicBezTo>
                        <a:pt x="1494790" y="269875"/>
                        <a:pt x="1485900" y="281940"/>
                        <a:pt x="1474470" y="283210"/>
                      </a:cubicBezTo>
                      <a:cubicBezTo>
                        <a:pt x="1463040" y="284480"/>
                        <a:pt x="1447165" y="273050"/>
                        <a:pt x="1436370" y="275590"/>
                      </a:cubicBezTo>
                      <a:cubicBezTo>
                        <a:pt x="1425575" y="278130"/>
                        <a:pt x="1423035" y="296545"/>
                        <a:pt x="1409700" y="298450"/>
                      </a:cubicBezTo>
                      <a:cubicBezTo>
                        <a:pt x="1396365" y="300355"/>
                        <a:pt x="1369695" y="294640"/>
                        <a:pt x="1356360" y="287020"/>
                      </a:cubicBezTo>
                      <a:cubicBezTo>
                        <a:pt x="1343025" y="279400"/>
                        <a:pt x="1340485" y="263525"/>
                        <a:pt x="1329690" y="252730"/>
                      </a:cubicBezTo>
                      <a:cubicBezTo>
                        <a:pt x="1318895" y="241935"/>
                        <a:pt x="1304925" y="233045"/>
                        <a:pt x="1291590" y="222250"/>
                      </a:cubicBezTo>
                      <a:cubicBezTo>
                        <a:pt x="1278255" y="211455"/>
                        <a:pt x="1254760" y="208915"/>
                        <a:pt x="1249680" y="187960"/>
                      </a:cubicBezTo>
                      <a:cubicBezTo>
                        <a:pt x="1244600" y="167005"/>
                        <a:pt x="1265555" y="125730"/>
                        <a:pt x="1261110" y="96520"/>
                      </a:cubicBezTo>
                      <a:cubicBezTo>
                        <a:pt x="1256665" y="67310"/>
                        <a:pt x="1237615" y="25400"/>
                        <a:pt x="1223010" y="12700"/>
                      </a:cubicBezTo>
                      <a:cubicBezTo>
                        <a:pt x="1208405" y="0"/>
                        <a:pt x="1182370" y="14605"/>
                        <a:pt x="1173480" y="20320"/>
                      </a:cubicBezTo>
                      <a:cubicBezTo>
                        <a:pt x="1164590" y="26035"/>
                        <a:pt x="1175385" y="46990"/>
                        <a:pt x="1169670" y="46990"/>
                      </a:cubicBezTo>
                      <a:cubicBezTo>
                        <a:pt x="1163955" y="46990"/>
                        <a:pt x="1151255" y="14605"/>
                        <a:pt x="1139190" y="20320"/>
                      </a:cubicBezTo>
                      <a:cubicBezTo>
                        <a:pt x="1127125" y="26035"/>
                        <a:pt x="1108710" y="74295"/>
                        <a:pt x="1097280" y="81280"/>
                      </a:cubicBezTo>
                      <a:cubicBezTo>
                        <a:pt x="1085850" y="88265"/>
                        <a:pt x="1079500" y="61595"/>
                        <a:pt x="1070610" y="62230"/>
                      </a:cubicBezTo>
                      <a:cubicBezTo>
                        <a:pt x="1061720" y="62865"/>
                        <a:pt x="1052830" y="82550"/>
                        <a:pt x="1043940" y="85090"/>
                      </a:cubicBezTo>
                      <a:cubicBezTo>
                        <a:pt x="1035050" y="87630"/>
                        <a:pt x="1028065" y="69215"/>
                        <a:pt x="1017270" y="77470"/>
                      </a:cubicBezTo>
                      <a:cubicBezTo>
                        <a:pt x="1006475" y="85725"/>
                        <a:pt x="989965" y="120650"/>
                        <a:pt x="979170" y="134620"/>
                      </a:cubicBezTo>
                      <a:cubicBezTo>
                        <a:pt x="968375" y="148590"/>
                        <a:pt x="968375" y="153035"/>
                        <a:pt x="952500" y="161290"/>
                      </a:cubicBezTo>
                      <a:cubicBezTo>
                        <a:pt x="936625" y="169545"/>
                        <a:pt x="902970" y="177800"/>
                        <a:pt x="883920" y="184150"/>
                      </a:cubicBezTo>
                      <a:cubicBezTo>
                        <a:pt x="864870" y="190500"/>
                        <a:pt x="849630" y="199390"/>
                        <a:pt x="838200" y="199390"/>
                      </a:cubicBezTo>
                      <a:cubicBezTo>
                        <a:pt x="826770" y="199390"/>
                        <a:pt x="826135" y="180340"/>
                        <a:pt x="815340" y="184150"/>
                      </a:cubicBezTo>
                      <a:cubicBezTo>
                        <a:pt x="804545" y="187960"/>
                        <a:pt x="788670" y="205105"/>
                        <a:pt x="773430" y="222250"/>
                      </a:cubicBezTo>
                      <a:cubicBezTo>
                        <a:pt x="758190" y="239395"/>
                        <a:pt x="739140" y="268605"/>
                        <a:pt x="723900" y="287020"/>
                      </a:cubicBezTo>
                      <a:cubicBezTo>
                        <a:pt x="708660" y="305435"/>
                        <a:pt x="696595" y="323215"/>
                        <a:pt x="681990" y="332740"/>
                      </a:cubicBezTo>
                      <a:cubicBezTo>
                        <a:pt x="667385" y="342265"/>
                        <a:pt x="655320" y="340995"/>
                        <a:pt x="636270" y="344170"/>
                      </a:cubicBezTo>
                      <a:cubicBezTo>
                        <a:pt x="617220" y="347345"/>
                        <a:pt x="581660" y="344805"/>
                        <a:pt x="567690" y="351790"/>
                      </a:cubicBezTo>
                      <a:cubicBezTo>
                        <a:pt x="553720" y="358775"/>
                        <a:pt x="551815" y="374015"/>
                        <a:pt x="552450" y="386080"/>
                      </a:cubicBezTo>
                      <a:cubicBezTo>
                        <a:pt x="553085" y="398145"/>
                        <a:pt x="572770" y="413385"/>
                        <a:pt x="571500" y="424180"/>
                      </a:cubicBezTo>
                      <a:cubicBezTo>
                        <a:pt x="570230" y="434975"/>
                        <a:pt x="550545" y="452120"/>
                        <a:pt x="544830" y="450850"/>
                      </a:cubicBezTo>
                      <a:cubicBezTo>
                        <a:pt x="539115" y="449580"/>
                        <a:pt x="541655" y="419735"/>
                        <a:pt x="537210" y="416560"/>
                      </a:cubicBezTo>
                      <a:cubicBezTo>
                        <a:pt x="532765" y="413385"/>
                        <a:pt x="523875" y="433070"/>
                        <a:pt x="518160" y="431800"/>
                      </a:cubicBezTo>
                      <a:cubicBezTo>
                        <a:pt x="512445" y="430530"/>
                        <a:pt x="509270" y="409575"/>
                        <a:pt x="502920" y="408940"/>
                      </a:cubicBezTo>
                      <a:cubicBezTo>
                        <a:pt x="496570" y="408305"/>
                        <a:pt x="487680" y="428625"/>
                        <a:pt x="480060" y="427990"/>
                      </a:cubicBezTo>
                      <a:cubicBezTo>
                        <a:pt x="472440" y="427355"/>
                        <a:pt x="465455" y="402590"/>
                        <a:pt x="457200" y="405130"/>
                      </a:cubicBezTo>
                      <a:cubicBezTo>
                        <a:pt x="448945" y="407670"/>
                        <a:pt x="444500" y="427355"/>
                        <a:pt x="430530" y="443230"/>
                      </a:cubicBezTo>
                      <a:cubicBezTo>
                        <a:pt x="416560" y="459105"/>
                        <a:pt x="386715" y="491490"/>
                        <a:pt x="373380" y="500380"/>
                      </a:cubicBezTo>
                      <a:cubicBezTo>
                        <a:pt x="360045" y="509270"/>
                        <a:pt x="360045" y="487680"/>
                        <a:pt x="350520" y="496570"/>
                      </a:cubicBezTo>
                      <a:cubicBezTo>
                        <a:pt x="340995" y="505460"/>
                        <a:pt x="326390" y="547370"/>
                        <a:pt x="316230" y="553720"/>
                      </a:cubicBezTo>
                      <a:cubicBezTo>
                        <a:pt x="306070" y="560070"/>
                        <a:pt x="306705" y="523875"/>
                        <a:pt x="289560" y="534670"/>
                      </a:cubicBezTo>
                      <a:cubicBezTo>
                        <a:pt x="272415" y="545465"/>
                        <a:pt x="237490" y="592455"/>
                        <a:pt x="213360" y="618490"/>
                      </a:cubicBezTo>
                      <a:cubicBezTo>
                        <a:pt x="189230" y="644525"/>
                        <a:pt x="165100" y="678180"/>
                        <a:pt x="144780" y="690880"/>
                      </a:cubicBezTo>
                      <a:cubicBezTo>
                        <a:pt x="124460" y="703580"/>
                        <a:pt x="103505" y="683895"/>
                        <a:pt x="91440" y="694690"/>
                      </a:cubicBezTo>
                      <a:cubicBezTo>
                        <a:pt x="79375" y="705485"/>
                        <a:pt x="76835" y="737235"/>
                        <a:pt x="72390" y="755650"/>
                      </a:cubicBezTo>
                      <a:cubicBezTo>
                        <a:pt x="67945" y="774065"/>
                        <a:pt x="76835" y="786765"/>
                        <a:pt x="64770" y="805180"/>
                      </a:cubicBezTo>
                      <a:cubicBezTo>
                        <a:pt x="52705" y="823595"/>
                        <a:pt x="10795" y="856615"/>
                        <a:pt x="0" y="86614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175" name="Freeform 7"/>
                <p:cNvSpPr>
                  <a:spLocks/>
                </p:cNvSpPr>
                <p:nvPr/>
              </p:nvSpPr>
              <p:spPr bwMode="auto">
                <a:xfrm>
                  <a:off x="129040981" y="121436865"/>
                  <a:ext cx="328030" cy="778410"/>
                </a:xfrm>
                <a:custGeom>
                  <a:avLst/>
                  <a:gdLst/>
                  <a:ahLst/>
                  <a:cxnLst>
                    <a:cxn ang="0">
                      <a:pos x="244225" y="778410"/>
                    </a:cxn>
                    <a:cxn ang="0">
                      <a:pos x="266340" y="747363"/>
                    </a:cxn>
                    <a:cxn ang="0">
                      <a:pos x="268739" y="711374"/>
                    </a:cxn>
                    <a:cxn ang="0">
                      <a:pos x="319828" y="653533"/>
                    </a:cxn>
                    <a:cxn ang="0">
                      <a:pos x="317953" y="605747"/>
                    </a:cxn>
                    <a:cxn ang="0">
                      <a:pos x="285949" y="567120"/>
                    </a:cxn>
                    <a:cxn ang="0">
                      <a:pos x="206561" y="486478"/>
                    </a:cxn>
                    <a:cxn ang="0">
                      <a:pos x="170283" y="436054"/>
                    </a:cxn>
                    <a:cxn ang="0">
                      <a:pos x="162885" y="344612"/>
                    </a:cxn>
                    <a:cxn ang="0">
                      <a:pos x="145789" y="297423"/>
                    </a:cxn>
                    <a:cxn ang="0">
                      <a:pos x="139484" y="233857"/>
                    </a:cxn>
                    <a:cxn ang="0">
                      <a:pos x="111753" y="207027"/>
                    </a:cxn>
                    <a:cxn ang="0">
                      <a:pos x="141260" y="181939"/>
                    </a:cxn>
                    <a:cxn ang="0">
                      <a:pos x="88978" y="112200"/>
                    </a:cxn>
                    <a:cxn ang="0">
                      <a:pos x="39197" y="106176"/>
                    </a:cxn>
                    <a:cxn ang="0">
                      <a:pos x="6410" y="47637"/>
                    </a:cxn>
                    <a:cxn ang="0">
                      <a:pos x="731" y="0"/>
                    </a:cxn>
                  </a:cxnLst>
                  <a:rect l="0" t="0" r="r" b="b"/>
                  <a:pathLst>
                    <a:path w="328030" h="778410">
                      <a:moveTo>
                        <a:pt x="244225" y="778410"/>
                      </a:moveTo>
                      <a:cubicBezTo>
                        <a:pt x="247911" y="772839"/>
                        <a:pt x="262254" y="758536"/>
                        <a:pt x="266340" y="747363"/>
                      </a:cubicBezTo>
                      <a:cubicBezTo>
                        <a:pt x="270426" y="736190"/>
                        <a:pt x="259825" y="727013"/>
                        <a:pt x="268739" y="711374"/>
                      </a:cubicBezTo>
                      <a:cubicBezTo>
                        <a:pt x="277654" y="695736"/>
                        <a:pt x="311625" y="671138"/>
                        <a:pt x="319828" y="653533"/>
                      </a:cubicBezTo>
                      <a:cubicBezTo>
                        <a:pt x="328030" y="635929"/>
                        <a:pt x="323600" y="620150"/>
                        <a:pt x="317953" y="605747"/>
                      </a:cubicBezTo>
                      <a:cubicBezTo>
                        <a:pt x="312306" y="591345"/>
                        <a:pt x="304514" y="586998"/>
                        <a:pt x="285949" y="567120"/>
                      </a:cubicBezTo>
                      <a:cubicBezTo>
                        <a:pt x="267383" y="547241"/>
                        <a:pt x="225839" y="508323"/>
                        <a:pt x="206561" y="486478"/>
                      </a:cubicBezTo>
                      <a:cubicBezTo>
                        <a:pt x="187284" y="464634"/>
                        <a:pt x="177562" y="459697"/>
                        <a:pt x="170283" y="436054"/>
                      </a:cubicBezTo>
                      <a:cubicBezTo>
                        <a:pt x="163003" y="412409"/>
                        <a:pt x="166967" y="367717"/>
                        <a:pt x="162885" y="344612"/>
                      </a:cubicBezTo>
                      <a:cubicBezTo>
                        <a:pt x="158802" y="321507"/>
                        <a:pt x="149689" y="315882"/>
                        <a:pt x="145789" y="297423"/>
                      </a:cubicBezTo>
                      <a:cubicBezTo>
                        <a:pt x="141889" y="278964"/>
                        <a:pt x="145157" y="248923"/>
                        <a:pt x="139484" y="233857"/>
                      </a:cubicBezTo>
                      <a:cubicBezTo>
                        <a:pt x="133812" y="218791"/>
                        <a:pt x="111458" y="215679"/>
                        <a:pt x="111753" y="207027"/>
                      </a:cubicBezTo>
                      <a:cubicBezTo>
                        <a:pt x="112049" y="198373"/>
                        <a:pt x="145055" y="197743"/>
                        <a:pt x="141260" y="181939"/>
                      </a:cubicBezTo>
                      <a:cubicBezTo>
                        <a:pt x="137463" y="166134"/>
                        <a:pt x="105989" y="124827"/>
                        <a:pt x="88978" y="112200"/>
                      </a:cubicBezTo>
                      <a:cubicBezTo>
                        <a:pt x="71968" y="99572"/>
                        <a:pt x="52958" y="116937"/>
                        <a:pt x="39197" y="106176"/>
                      </a:cubicBezTo>
                      <a:cubicBezTo>
                        <a:pt x="25436" y="95415"/>
                        <a:pt x="12822" y="65333"/>
                        <a:pt x="6410" y="47637"/>
                      </a:cubicBezTo>
                      <a:cubicBezTo>
                        <a:pt x="0" y="29941"/>
                        <a:pt x="1678" y="7940"/>
                        <a:pt x="731"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7176" name="Freeform 8"/>
                <p:cNvSpPr>
                  <a:spLocks/>
                </p:cNvSpPr>
                <p:nvPr/>
              </p:nvSpPr>
              <p:spPr bwMode="auto">
                <a:xfrm rot="-134773">
                  <a:off x="128695273" y="121384802"/>
                  <a:ext cx="510308" cy="502143"/>
                </a:xfrm>
                <a:custGeom>
                  <a:avLst/>
                  <a:gdLst/>
                  <a:ahLst/>
                  <a:cxnLst>
                    <a:cxn ang="0">
                      <a:pos x="510540" y="480060"/>
                    </a:cxn>
                    <a:cxn ang="0">
                      <a:pos x="487680" y="464820"/>
                    </a:cxn>
                    <a:cxn ang="0">
                      <a:pos x="441960" y="457200"/>
                    </a:cxn>
                    <a:cxn ang="0">
                      <a:pos x="392430" y="441960"/>
                    </a:cxn>
                    <a:cxn ang="0">
                      <a:pos x="346710" y="361950"/>
                    </a:cxn>
                    <a:cxn ang="0">
                      <a:pos x="297180" y="342900"/>
                    </a:cxn>
                    <a:cxn ang="0">
                      <a:pos x="217170" y="266700"/>
                    </a:cxn>
                    <a:cxn ang="0">
                      <a:pos x="140970" y="182880"/>
                    </a:cxn>
                    <a:cxn ang="0">
                      <a:pos x="76200" y="118110"/>
                    </a:cxn>
                    <a:cxn ang="0">
                      <a:pos x="22860" y="91440"/>
                    </a:cxn>
                    <a:cxn ang="0">
                      <a:pos x="0" y="0"/>
                    </a:cxn>
                  </a:cxnLst>
                  <a:rect l="0" t="0" r="r" b="b"/>
                  <a:pathLst>
                    <a:path w="510540" h="480060">
                      <a:moveTo>
                        <a:pt x="510540" y="480060"/>
                      </a:moveTo>
                      <a:cubicBezTo>
                        <a:pt x="504825" y="474345"/>
                        <a:pt x="499110" y="468630"/>
                        <a:pt x="487680" y="464820"/>
                      </a:cubicBezTo>
                      <a:cubicBezTo>
                        <a:pt x="476250" y="461010"/>
                        <a:pt x="457835" y="461010"/>
                        <a:pt x="441960" y="457200"/>
                      </a:cubicBezTo>
                      <a:cubicBezTo>
                        <a:pt x="426085" y="453390"/>
                        <a:pt x="408305" y="457835"/>
                        <a:pt x="392430" y="441960"/>
                      </a:cubicBezTo>
                      <a:cubicBezTo>
                        <a:pt x="376555" y="426085"/>
                        <a:pt x="362585" y="378460"/>
                        <a:pt x="346710" y="361950"/>
                      </a:cubicBezTo>
                      <a:cubicBezTo>
                        <a:pt x="330835" y="345440"/>
                        <a:pt x="318770" y="358775"/>
                        <a:pt x="297180" y="342900"/>
                      </a:cubicBezTo>
                      <a:cubicBezTo>
                        <a:pt x="275590" y="327025"/>
                        <a:pt x="243205" y="293370"/>
                        <a:pt x="217170" y="266700"/>
                      </a:cubicBezTo>
                      <a:cubicBezTo>
                        <a:pt x="191135" y="240030"/>
                        <a:pt x="164465" y="207645"/>
                        <a:pt x="140970" y="182880"/>
                      </a:cubicBezTo>
                      <a:cubicBezTo>
                        <a:pt x="117475" y="158115"/>
                        <a:pt x="95885" y="133350"/>
                        <a:pt x="76200" y="118110"/>
                      </a:cubicBezTo>
                      <a:cubicBezTo>
                        <a:pt x="56515" y="102870"/>
                        <a:pt x="35560" y="111125"/>
                        <a:pt x="22860" y="91440"/>
                      </a:cubicBezTo>
                      <a:cubicBezTo>
                        <a:pt x="10160" y="71755"/>
                        <a:pt x="3810" y="1524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grpSp>
          <p:grpSp>
            <p:nvGrpSpPr>
              <p:cNvPr id="7177" name="Group 9"/>
              <p:cNvGrpSpPr>
                <a:grpSpLocks/>
              </p:cNvGrpSpPr>
              <p:nvPr/>
            </p:nvGrpSpPr>
            <p:grpSpPr bwMode="auto">
              <a:xfrm>
                <a:off x="126986136" y="115993378"/>
                <a:ext cx="2503767" cy="1547878"/>
                <a:chOff x="126986136" y="115993378"/>
                <a:chExt cx="2503767" cy="1547878"/>
              </a:xfrm>
            </p:grpSpPr>
            <p:sp>
              <p:nvSpPr>
                <p:cNvPr id="7178" name="Text Box 10"/>
                <p:cNvSpPr txBox="1">
                  <a:spLocks noChangeArrowheads="1"/>
                </p:cNvSpPr>
                <p:nvPr/>
              </p:nvSpPr>
              <p:spPr bwMode="auto">
                <a:xfrm rot="-1124998">
                  <a:off x="127775205" y="117163885"/>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Missouri River</a:t>
                  </a:r>
                  <a:endParaRPr kumimoji="0" lang="en-US" sz="1800" b="0" i="0" u="none" strike="noStrike" cap="none" normalizeH="0" baseline="0" smtClean="0">
                    <a:ln>
                      <a:noFill/>
                    </a:ln>
                    <a:solidFill>
                      <a:schemeClr val="tx1"/>
                    </a:solidFill>
                    <a:effectLst/>
                    <a:latin typeface="Arial" pitchFamily="34" charset="0"/>
                  </a:endParaRPr>
                </a:p>
              </p:txBody>
            </p:sp>
            <p:sp>
              <p:nvSpPr>
                <p:cNvPr id="7179" name="Text Box 11"/>
                <p:cNvSpPr txBox="1">
                  <a:spLocks noChangeArrowheads="1"/>
                </p:cNvSpPr>
                <p:nvPr/>
              </p:nvSpPr>
              <p:spPr bwMode="auto">
                <a:xfrm rot="1156512">
                  <a:off x="126986136" y="116305488"/>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dirty="0" smtClean="0">
                      <a:ln>
                        <a:noFill/>
                      </a:ln>
                      <a:solidFill>
                        <a:srgbClr val="66CCFF"/>
                      </a:solidFill>
                      <a:effectLst/>
                      <a:latin typeface="Palatino Linotype" pitchFamily="18" charset="0"/>
                    </a:rPr>
                    <a:t>Milk River</a:t>
                  </a:r>
                  <a:endParaRPr kumimoji="0" lang="en-US" sz="1800" b="0" i="0" u="none" strike="noStrike" cap="none" normalizeH="0" baseline="0" dirty="0" smtClean="0">
                    <a:ln>
                      <a:noFill/>
                    </a:ln>
                    <a:solidFill>
                      <a:schemeClr val="tx1"/>
                    </a:solidFill>
                    <a:effectLst/>
                    <a:latin typeface="Arial" pitchFamily="34" charset="0"/>
                  </a:endParaRPr>
                </a:p>
              </p:txBody>
            </p:sp>
            <p:sp>
              <p:nvSpPr>
                <p:cNvPr id="7180" name="Text Box 12"/>
                <p:cNvSpPr txBox="1">
                  <a:spLocks noChangeArrowheads="1"/>
                </p:cNvSpPr>
                <p:nvPr/>
              </p:nvSpPr>
              <p:spPr bwMode="auto">
                <a:xfrm rot="3918318">
                  <a:off x="128771394" y="116334516"/>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Poplar River</a:t>
                  </a:r>
                  <a:endParaRPr kumimoji="0" lang="en-US" sz="1800" b="0" i="0" u="none" strike="noStrike" cap="none" normalizeH="0" baseline="0" smtClean="0">
                    <a:ln>
                      <a:noFill/>
                    </a:ln>
                    <a:solidFill>
                      <a:schemeClr val="tx1"/>
                    </a:solidFill>
                    <a:effectLst/>
                    <a:latin typeface="Arial" pitchFamily="34" charset="0"/>
                  </a:endParaRPr>
                </a:p>
              </p:txBody>
            </p:sp>
          </p:grpSp>
        </p:grpSp>
      </p:gr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305800" cy="1143000"/>
          </a:xfrm>
        </p:spPr>
        <p:txBody>
          <a:bodyPr>
            <a:normAutofit fontScale="90000"/>
          </a:bodyPr>
          <a:lstStyle/>
          <a:p>
            <a:r>
              <a:rPr lang="en-US" b="1" dirty="0" smtClean="0"/>
              <a:t>2004 Case Assessment</a:t>
            </a:r>
            <a:r>
              <a:rPr lang="en-US" sz="3600" b="1" i="1" dirty="0" smtClean="0"/>
              <a:t/>
            </a:r>
            <a:br>
              <a:rPr lang="en-US" sz="3600" b="1" i="1" dirty="0" smtClean="0"/>
            </a:br>
            <a:r>
              <a:rPr lang="en-US" sz="3600" b="1" i="1" dirty="0" smtClean="0"/>
              <a:t>March 25, 2004</a:t>
            </a:r>
            <a:endParaRPr lang="en-US" sz="3600" i="1" dirty="0"/>
          </a:p>
        </p:txBody>
      </p:sp>
      <p:grpSp>
        <p:nvGrpSpPr>
          <p:cNvPr id="14" name="Group 13"/>
          <p:cNvGrpSpPr/>
          <p:nvPr/>
        </p:nvGrpSpPr>
        <p:grpSpPr>
          <a:xfrm>
            <a:off x="904875" y="1433512"/>
            <a:ext cx="7334250" cy="4662488"/>
            <a:chOff x="914400" y="1981200"/>
            <a:chExt cx="7334250" cy="4662488"/>
          </a:xfrm>
        </p:grpSpPr>
        <p:pic>
          <p:nvPicPr>
            <p:cNvPr id="8194" name="Picture 2"/>
            <p:cNvPicPr>
              <a:picLocks noChangeAspect="1" noChangeArrowheads="1"/>
            </p:cNvPicPr>
            <p:nvPr/>
          </p:nvPicPr>
          <p:blipFill>
            <a:blip r:embed="rId3" cstate="print"/>
            <a:srcRect l="23058" t="5295" r="50009" b="72824"/>
            <a:stretch>
              <a:fillRect/>
            </a:stretch>
          </p:blipFill>
          <p:spPr bwMode="auto">
            <a:xfrm>
              <a:off x="914400" y="1981200"/>
              <a:ext cx="7334250" cy="4662488"/>
            </a:xfrm>
            <a:prstGeom prst="rect">
              <a:avLst/>
            </a:prstGeom>
            <a:noFill/>
            <a:ln w="12700" algn="ctr">
              <a:solidFill>
                <a:srgbClr val="000000"/>
              </a:solidFill>
              <a:miter lim="800000"/>
              <a:headEnd/>
              <a:tailEnd/>
            </a:ln>
            <a:effectLst/>
          </p:spPr>
        </p:pic>
        <p:grpSp>
          <p:nvGrpSpPr>
            <p:cNvPr id="8195" name="Group 3"/>
            <p:cNvGrpSpPr>
              <a:grpSpLocks/>
            </p:cNvGrpSpPr>
            <p:nvPr/>
          </p:nvGrpSpPr>
          <p:grpSpPr bwMode="auto">
            <a:xfrm>
              <a:off x="3249613" y="2689225"/>
              <a:ext cx="4365625" cy="1630363"/>
              <a:chOff x="125505138" y="121239501"/>
              <a:chExt cx="4364499" cy="1630015"/>
            </a:xfrm>
          </p:grpSpPr>
          <p:grpSp>
            <p:nvGrpSpPr>
              <p:cNvPr id="8196" name="Group 4"/>
              <p:cNvGrpSpPr>
                <a:grpSpLocks/>
              </p:cNvGrpSpPr>
              <p:nvPr/>
            </p:nvGrpSpPr>
            <p:grpSpPr bwMode="auto">
              <a:xfrm>
                <a:off x="125505138" y="121239501"/>
                <a:ext cx="4364499" cy="1630015"/>
                <a:chOff x="125505138" y="121239501"/>
                <a:chExt cx="4364499" cy="1630015"/>
              </a:xfrm>
            </p:grpSpPr>
            <p:sp>
              <p:nvSpPr>
                <p:cNvPr id="8197" name="Freeform 5"/>
                <p:cNvSpPr>
                  <a:spLocks/>
                </p:cNvSpPr>
                <p:nvPr/>
              </p:nvSpPr>
              <p:spPr bwMode="auto">
                <a:xfrm>
                  <a:off x="126385861" y="121239501"/>
                  <a:ext cx="2349379" cy="954326"/>
                </a:xfrm>
                <a:custGeom>
                  <a:avLst/>
                  <a:gdLst/>
                  <a:ahLst/>
                  <a:cxnLst>
                    <a:cxn ang="0">
                      <a:pos x="2342885" y="920877"/>
                    </a:cxn>
                    <a:cxn ang="0">
                      <a:pos x="2272178" y="880942"/>
                    </a:cxn>
                    <a:cxn ang="0">
                      <a:pos x="2190115" y="871959"/>
                    </a:cxn>
                    <a:cxn ang="0">
                      <a:pos x="2117855" y="792428"/>
                    </a:cxn>
                    <a:cxn ang="0">
                      <a:pos x="2071893" y="742372"/>
                    </a:cxn>
                    <a:cxn ang="0">
                      <a:pos x="1997451" y="687331"/>
                    </a:cxn>
                    <a:cxn ang="0">
                      <a:pos x="1921186" y="665919"/>
                    </a:cxn>
                    <a:cxn ang="0">
                      <a:pos x="1884756" y="618537"/>
                    </a:cxn>
                    <a:cxn ang="0">
                      <a:pos x="1867275" y="573464"/>
                    </a:cxn>
                    <a:cxn ang="0">
                      <a:pos x="1820325" y="578358"/>
                    </a:cxn>
                    <a:cxn ang="0">
                      <a:pos x="1718957" y="557930"/>
                    </a:cxn>
                    <a:cxn ang="0">
                      <a:pos x="1677448" y="541255"/>
                    </a:cxn>
                    <a:cxn ang="0">
                      <a:pos x="1634743" y="494121"/>
                    </a:cxn>
                    <a:cxn ang="0">
                      <a:pos x="1570043" y="527165"/>
                    </a:cxn>
                    <a:cxn ang="0">
                      <a:pos x="1544670" y="601376"/>
                    </a:cxn>
                    <a:cxn ang="0">
                      <a:pos x="1481762" y="680108"/>
                    </a:cxn>
                    <a:cxn ang="0">
                      <a:pos x="1427701" y="663927"/>
                    </a:cxn>
                    <a:cxn ang="0">
                      <a:pos x="1370860" y="657005"/>
                    </a:cxn>
                    <a:cxn ang="0">
                      <a:pos x="1316799" y="640822"/>
                    </a:cxn>
                    <a:cxn ang="0">
                      <a:pos x="1281685" y="626947"/>
                    </a:cxn>
                    <a:cxn ang="0">
                      <a:pos x="1233182" y="592243"/>
                    </a:cxn>
                    <a:cxn ang="0">
                      <a:pos x="1176940" y="600550"/>
                    </a:cxn>
                    <a:cxn ang="0">
                      <a:pos x="1159696" y="561569"/>
                    </a:cxn>
                    <a:cxn ang="0">
                      <a:pos x="1093801" y="564155"/>
                    </a:cxn>
                    <a:cxn ang="0">
                      <a:pos x="1033583" y="551265"/>
                    </a:cxn>
                    <a:cxn ang="0">
                      <a:pos x="1000651" y="512898"/>
                    </a:cxn>
                    <a:cxn ang="0">
                      <a:pos x="955764" y="490255"/>
                    </a:cxn>
                    <a:cxn ang="0">
                      <a:pos x="892409" y="477488"/>
                    </a:cxn>
                    <a:cxn ang="0">
                      <a:pos x="806611" y="453399"/>
                    </a:cxn>
                    <a:cxn ang="0">
                      <a:pos x="724428" y="441370"/>
                    </a:cxn>
                    <a:cxn ang="0">
                      <a:pos x="655993" y="459309"/>
                    </a:cxn>
                    <a:cxn ang="0">
                      <a:pos x="498381" y="447189"/>
                    </a:cxn>
                    <a:cxn ang="0">
                      <a:pos x="426599" y="379841"/>
                    </a:cxn>
                    <a:cxn ang="0">
                      <a:pos x="378097" y="345137"/>
                    </a:cxn>
                    <a:cxn ang="0">
                      <a:pos x="353503" y="278988"/>
                    </a:cxn>
                    <a:cxn ang="0">
                      <a:pos x="320331" y="234531"/>
                    </a:cxn>
                    <a:cxn ang="0">
                      <a:pos x="287518" y="199211"/>
                    </a:cxn>
                    <a:cxn ang="0">
                      <a:pos x="208742" y="113834"/>
                    </a:cxn>
                    <a:cxn ang="0">
                      <a:pos x="84334" y="66855"/>
                    </a:cxn>
                    <a:cxn ang="0">
                      <a:pos x="0" y="0"/>
                    </a:cxn>
                  </a:cxnLst>
                  <a:rect l="0" t="0" r="r" b="b"/>
                  <a:pathLst>
                    <a:path w="2349379" h="954326">
                      <a:moveTo>
                        <a:pt x="2287394" y="954326"/>
                      </a:moveTo>
                      <a:cubicBezTo>
                        <a:pt x="2296642" y="949148"/>
                        <a:pt x="2336391" y="929903"/>
                        <a:pt x="2342885" y="920877"/>
                      </a:cubicBezTo>
                      <a:cubicBezTo>
                        <a:pt x="2349379" y="911851"/>
                        <a:pt x="2338143" y="906826"/>
                        <a:pt x="2326358" y="900171"/>
                      </a:cubicBezTo>
                      <a:cubicBezTo>
                        <a:pt x="2314573" y="893516"/>
                        <a:pt x="2283883" y="885568"/>
                        <a:pt x="2272178" y="880942"/>
                      </a:cubicBezTo>
                      <a:cubicBezTo>
                        <a:pt x="2260472" y="876316"/>
                        <a:pt x="2269807" y="873918"/>
                        <a:pt x="2256130" y="872420"/>
                      </a:cubicBezTo>
                      <a:cubicBezTo>
                        <a:pt x="2242453" y="870923"/>
                        <a:pt x="2211313" y="878245"/>
                        <a:pt x="2190115" y="871959"/>
                      </a:cubicBezTo>
                      <a:cubicBezTo>
                        <a:pt x="2168917" y="865674"/>
                        <a:pt x="2140985" y="847956"/>
                        <a:pt x="2128942" y="834702"/>
                      </a:cubicBezTo>
                      <a:cubicBezTo>
                        <a:pt x="2116898" y="821447"/>
                        <a:pt x="2124489" y="801320"/>
                        <a:pt x="2117855" y="792428"/>
                      </a:cubicBezTo>
                      <a:cubicBezTo>
                        <a:pt x="2111220" y="783537"/>
                        <a:pt x="2096796" y="789696"/>
                        <a:pt x="2089136" y="781353"/>
                      </a:cubicBezTo>
                      <a:cubicBezTo>
                        <a:pt x="2081476" y="773010"/>
                        <a:pt x="2079653" y="753253"/>
                        <a:pt x="2071893" y="742372"/>
                      </a:cubicBezTo>
                      <a:cubicBezTo>
                        <a:pt x="2064133" y="731490"/>
                        <a:pt x="2054983" y="725240"/>
                        <a:pt x="2042576" y="716066"/>
                      </a:cubicBezTo>
                      <a:cubicBezTo>
                        <a:pt x="2030169" y="706893"/>
                        <a:pt x="2012354" y="693355"/>
                        <a:pt x="1997451" y="687331"/>
                      </a:cubicBezTo>
                      <a:cubicBezTo>
                        <a:pt x="1982548" y="681306"/>
                        <a:pt x="1965873" y="683485"/>
                        <a:pt x="1953162" y="679917"/>
                      </a:cubicBezTo>
                      <a:cubicBezTo>
                        <a:pt x="1940450" y="676348"/>
                        <a:pt x="1926675" y="672312"/>
                        <a:pt x="1921186" y="665919"/>
                      </a:cubicBezTo>
                      <a:cubicBezTo>
                        <a:pt x="1915696" y="659524"/>
                        <a:pt x="1926301" y="649447"/>
                        <a:pt x="1920230" y="641550"/>
                      </a:cubicBezTo>
                      <a:cubicBezTo>
                        <a:pt x="1914157" y="633653"/>
                        <a:pt x="1890848" y="626942"/>
                        <a:pt x="1884756" y="618537"/>
                      </a:cubicBezTo>
                      <a:cubicBezTo>
                        <a:pt x="1878665" y="610133"/>
                        <a:pt x="1886594" y="598636"/>
                        <a:pt x="1883681" y="591125"/>
                      </a:cubicBezTo>
                      <a:cubicBezTo>
                        <a:pt x="1880767" y="583613"/>
                        <a:pt x="1874213" y="576752"/>
                        <a:pt x="1867275" y="573464"/>
                      </a:cubicBezTo>
                      <a:cubicBezTo>
                        <a:pt x="1860336" y="570178"/>
                        <a:pt x="1849877" y="570588"/>
                        <a:pt x="1842051" y="571403"/>
                      </a:cubicBezTo>
                      <a:cubicBezTo>
                        <a:pt x="1834226" y="572219"/>
                        <a:pt x="1834665" y="583387"/>
                        <a:pt x="1820325" y="578358"/>
                      </a:cubicBezTo>
                      <a:cubicBezTo>
                        <a:pt x="1805986" y="573327"/>
                        <a:pt x="1772908" y="544627"/>
                        <a:pt x="1756014" y="541222"/>
                      </a:cubicBezTo>
                      <a:cubicBezTo>
                        <a:pt x="1739119" y="537818"/>
                        <a:pt x="1728914" y="558047"/>
                        <a:pt x="1718957" y="557930"/>
                      </a:cubicBezTo>
                      <a:cubicBezTo>
                        <a:pt x="1709001" y="557812"/>
                        <a:pt x="1703193" y="543295"/>
                        <a:pt x="1696275" y="540516"/>
                      </a:cubicBezTo>
                      <a:cubicBezTo>
                        <a:pt x="1689357" y="537737"/>
                        <a:pt x="1684366" y="544034"/>
                        <a:pt x="1677448" y="541255"/>
                      </a:cubicBezTo>
                      <a:cubicBezTo>
                        <a:pt x="1670530" y="538476"/>
                        <a:pt x="1661882" y="531697"/>
                        <a:pt x="1654766" y="523841"/>
                      </a:cubicBezTo>
                      <a:cubicBezTo>
                        <a:pt x="1647648" y="515985"/>
                        <a:pt x="1641641" y="496392"/>
                        <a:pt x="1634743" y="494121"/>
                      </a:cubicBezTo>
                      <a:cubicBezTo>
                        <a:pt x="1627845" y="491848"/>
                        <a:pt x="1624158" y="504704"/>
                        <a:pt x="1613375" y="510212"/>
                      </a:cubicBezTo>
                      <a:cubicBezTo>
                        <a:pt x="1602592" y="515720"/>
                        <a:pt x="1574351" y="516828"/>
                        <a:pt x="1570043" y="527165"/>
                      </a:cubicBezTo>
                      <a:cubicBezTo>
                        <a:pt x="1565735" y="537503"/>
                        <a:pt x="1591754" y="559870"/>
                        <a:pt x="1587524" y="572238"/>
                      </a:cubicBezTo>
                      <a:cubicBezTo>
                        <a:pt x="1583295" y="584606"/>
                        <a:pt x="1552539" y="588356"/>
                        <a:pt x="1544670" y="601376"/>
                      </a:cubicBezTo>
                      <a:cubicBezTo>
                        <a:pt x="1536799" y="614395"/>
                        <a:pt x="1550790" y="637234"/>
                        <a:pt x="1540306" y="650356"/>
                      </a:cubicBezTo>
                      <a:cubicBezTo>
                        <a:pt x="1529822" y="663478"/>
                        <a:pt x="1496306" y="676996"/>
                        <a:pt x="1481762" y="680108"/>
                      </a:cubicBezTo>
                      <a:cubicBezTo>
                        <a:pt x="1467218" y="683222"/>
                        <a:pt x="1462054" y="671730"/>
                        <a:pt x="1453043" y="669033"/>
                      </a:cubicBezTo>
                      <a:cubicBezTo>
                        <a:pt x="1444032" y="666336"/>
                        <a:pt x="1436611" y="664085"/>
                        <a:pt x="1427701" y="663927"/>
                      </a:cubicBezTo>
                      <a:cubicBezTo>
                        <a:pt x="1418790" y="663768"/>
                        <a:pt x="1409053" y="669235"/>
                        <a:pt x="1399579" y="668080"/>
                      </a:cubicBezTo>
                      <a:cubicBezTo>
                        <a:pt x="1390106" y="666926"/>
                        <a:pt x="1379269" y="657692"/>
                        <a:pt x="1370860" y="657005"/>
                      </a:cubicBezTo>
                      <a:cubicBezTo>
                        <a:pt x="1362453" y="656318"/>
                        <a:pt x="1358145" y="666656"/>
                        <a:pt x="1349134" y="663958"/>
                      </a:cubicBezTo>
                      <a:cubicBezTo>
                        <a:pt x="1340123" y="661261"/>
                        <a:pt x="1327398" y="643965"/>
                        <a:pt x="1316799" y="640822"/>
                      </a:cubicBezTo>
                      <a:cubicBezTo>
                        <a:pt x="1306201" y="637679"/>
                        <a:pt x="1291392" y="647412"/>
                        <a:pt x="1285540" y="645100"/>
                      </a:cubicBezTo>
                      <a:cubicBezTo>
                        <a:pt x="1279688" y="642786"/>
                        <a:pt x="1285141" y="634946"/>
                        <a:pt x="1281685" y="626947"/>
                      </a:cubicBezTo>
                      <a:cubicBezTo>
                        <a:pt x="1278228" y="618947"/>
                        <a:pt x="1272883" y="602887"/>
                        <a:pt x="1264800" y="597103"/>
                      </a:cubicBezTo>
                      <a:cubicBezTo>
                        <a:pt x="1256717" y="591319"/>
                        <a:pt x="1243039" y="589821"/>
                        <a:pt x="1233182" y="592243"/>
                      </a:cubicBezTo>
                      <a:cubicBezTo>
                        <a:pt x="1223326" y="594663"/>
                        <a:pt x="1215032" y="610242"/>
                        <a:pt x="1205659" y="611626"/>
                      </a:cubicBezTo>
                      <a:cubicBezTo>
                        <a:pt x="1196285" y="613010"/>
                        <a:pt x="1186050" y="605786"/>
                        <a:pt x="1176940" y="600550"/>
                      </a:cubicBezTo>
                      <a:cubicBezTo>
                        <a:pt x="1167829" y="595315"/>
                        <a:pt x="1153874" y="586711"/>
                        <a:pt x="1151000" y="580214"/>
                      </a:cubicBezTo>
                      <a:cubicBezTo>
                        <a:pt x="1148126" y="573717"/>
                        <a:pt x="1164522" y="564430"/>
                        <a:pt x="1159696" y="561569"/>
                      </a:cubicBezTo>
                      <a:cubicBezTo>
                        <a:pt x="1154870" y="558708"/>
                        <a:pt x="1133024" y="562616"/>
                        <a:pt x="1122042" y="563047"/>
                      </a:cubicBezTo>
                      <a:cubicBezTo>
                        <a:pt x="1111060" y="563477"/>
                        <a:pt x="1101242" y="566913"/>
                        <a:pt x="1093801" y="564155"/>
                      </a:cubicBezTo>
                      <a:cubicBezTo>
                        <a:pt x="1086360" y="561396"/>
                        <a:pt x="1087431" y="548643"/>
                        <a:pt x="1077395" y="546494"/>
                      </a:cubicBezTo>
                      <a:cubicBezTo>
                        <a:pt x="1067358" y="544346"/>
                        <a:pt x="1045189" y="553351"/>
                        <a:pt x="1033583" y="551265"/>
                      </a:cubicBezTo>
                      <a:cubicBezTo>
                        <a:pt x="1021978" y="549177"/>
                        <a:pt x="1013252" y="540368"/>
                        <a:pt x="1007763" y="533974"/>
                      </a:cubicBezTo>
                      <a:cubicBezTo>
                        <a:pt x="1002275" y="527580"/>
                        <a:pt x="1006041" y="516754"/>
                        <a:pt x="1000651" y="512898"/>
                      </a:cubicBezTo>
                      <a:cubicBezTo>
                        <a:pt x="995261" y="509043"/>
                        <a:pt x="982909" y="514611"/>
                        <a:pt x="975429" y="510838"/>
                      </a:cubicBezTo>
                      <a:cubicBezTo>
                        <a:pt x="967948" y="507064"/>
                        <a:pt x="965940" y="495957"/>
                        <a:pt x="955764" y="490255"/>
                      </a:cubicBezTo>
                      <a:cubicBezTo>
                        <a:pt x="945589" y="484553"/>
                        <a:pt x="924934" y="478754"/>
                        <a:pt x="914374" y="476626"/>
                      </a:cubicBezTo>
                      <a:cubicBezTo>
                        <a:pt x="903816" y="474498"/>
                        <a:pt x="903915" y="477036"/>
                        <a:pt x="892409" y="477488"/>
                      </a:cubicBezTo>
                      <a:cubicBezTo>
                        <a:pt x="880903" y="477939"/>
                        <a:pt x="859642" y="483350"/>
                        <a:pt x="845341" y="479334"/>
                      </a:cubicBezTo>
                      <a:cubicBezTo>
                        <a:pt x="831041" y="475319"/>
                        <a:pt x="819965" y="459993"/>
                        <a:pt x="806611" y="453399"/>
                      </a:cubicBezTo>
                      <a:cubicBezTo>
                        <a:pt x="793258" y="446804"/>
                        <a:pt x="778918" y="441775"/>
                        <a:pt x="765221" y="439769"/>
                      </a:cubicBezTo>
                      <a:cubicBezTo>
                        <a:pt x="751525" y="437765"/>
                        <a:pt x="737344" y="436796"/>
                        <a:pt x="724428" y="441370"/>
                      </a:cubicBezTo>
                      <a:cubicBezTo>
                        <a:pt x="711513" y="445944"/>
                        <a:pt x="699137" y="464225"/>
                        <a:pt x="687730" y="467214"/>
                      </a:cubicBezTo>
                      <a:cubicBezTo>
                        <a:pt x="676324" y="470205"/>
                        <a:pt x="676448" y="460030"/>
                        <a:pt x="655993" y="459309"/>
                      </a:cubicBezTo>
                      <a:cubicBezTo>
                        <a:pt x="635537" y="458586"/>
                        <a:pt x="591262" y="464899"/>
                        <a:pt x="564994" y="462879"/>
                      </a:cubicBezTo>
                      <a:cubicBezTo>
                        <a:pt x="538725" y="460858"/>
                        <a:pt x="518493" y="452501"/>
                        <a:pt x="498381" y="447189"/>
                      </a:cubicBezTo>
                      <a:cubicBezTo>
                        <a:pt x="478270" y="441876"/>
                        <a:pt x="456284" y="442231"/>
                        <a:pt x="444320" y="431006"/>
                      </a:cubicBezTo>
                      <a:cubicBezTo>
                        <a:pt x="432356" y="419781"/>
                        <a:pt x="434538" y="395291"/>
                        <a:pt x="426599" y="379841"/>
                      </a:cubicBezTo>
                      <a:cubicBezTo>
                        <a:pt x="418660" y="364392"/>
                        <a:pt x="404768" y="344091"/>
                        <a:pt x="396685" y="338306"/>
                      </a:cubicBezTo>
                      <a:cubicBezTo>
                        <a:pt x="388601" y="332522"/>
                        <a:pt x="385055" y="348931"/>
                        <a:pt x="378097" y="345137"/>
                      </a:cubicBezTo>
                      <a:cubicBezTo>
                        <a:pt x="371139" y="341343"/>
                        <a:pt x="359035" y="326565"/>
                        <a:pt x="354937" y="315539"/>
                      </a:cubicBezTo>
                      <a:cubicBezTo>
                        <a:pt x="350837" y="304515"/>
                        <a:pt x="356072" y="291090"/>
                        <a:pt x="353503" y="278988"/>
                      </a:cubicBezTo>
                      <a:cubicBezTo>
                        <a:pt x="350932" y="266887"/>
                        <a:pt x="345046" y="250339"/>
                        <a:pt x="339516" y="242930"/>
                      </a:cubicBezTo>
                      <a:cubicBezTo>
                        <a:pt x="333987" y="235521"/>
                        <a:pt x="325840" y="241432"/>
                        <a:pt x="320331" y="234531"/>
                      </a:cubicBezTo>
                      <a:cubicBezTo>
                        <a:pt x="314821" y="227629"/>
                        <a:pt x="311934" y="207405"/>
                        <a:pt x="306464" y="201518"/>
                      </a:cubicBezTo>
                      <a:cubicBezTo>
                        <a:pt x="300995" y="195632"/>
                        <a:pt x="295098" y="205523"/>
                        <a:pt x="287518" y="199211"/>
                      </a:cubicBezTo>
                      <a:cubicBezTo>
                        <a:pt x="279938" y="192899"/>
                        <a:pt x="274109" y="177874"/>
                        <a:pt x="260980" y="163645"/>
                      </a:cubicBezTo>
                      <a:cubicBezTo>
                        <a:pt x="247851" y="149415"/>
                        <a:pt x="222678" y="121931"/>
                        <a:pt x="208742" y="113834"/>
                      </a:cubicBezTo>
                      <a:cubicBezTo>
                        <a:pt x="194807" y="105738"/>
                        <a:pt x="198099" y="122895"/>
                        <a:pt x="177363" y="115065"/>
                      </a:cubicBezTo>
                      <a:cubicBezTo>
                        <a:pt x="156628" y="107236"/>
                        <a:pt x="105950" y="83803"/>
                        <a:pt x="84334" y="66855"/>
                      </a:cubicBezTo>
                      <a:cubicBezTo>
                        <a:pt x="62717" y="49908"/>
                        <a:pt x="61721" y="24525"/>
                        <a:pt x="47665" y="13383"/>
                      </a:cubicBezTo>
                      <a:cubicBezTo>
                        <a:pt x="33610" y="2240"/>
                        <a:pt x="8467" y="221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198" name="Freeform 6"/>
                <p:cNvSpPr>
                  <a:spLocks/>
                </p:cNvSpPr>
                <p:nvPr/>
              </p:nvSpPr>
              <p:spPr bwMode="auto">
                <a:xfrm rot="-166476">
                  <a:off x="125505138" y="122046223"/>
                  <a:ext cx="4364499" cy="823293"/>
                </a:xfrm>
                <a:custGeom>
                  <a:avLst/>
                  <a:gdLst/>
                  <a:ahLst/>
                  <a:cxnLst>
                    <a:cxn ang="0">
                      <a:pos x="4415790" y="306070"/>
                    </a:cxn>
                    <a:cxn ang="0">
                      <a:pos x="4316730" y="287020"/>
                    </a:cxn>
                    <a:cxn ang="0">
                      <a:pos x="4240530" y="245110"/>
                    </a:cxn>
                    <a:cxn ang="0">
                      <a:pos x="4149090" y="210820"/>
                    </a:cxn>
                    <a:cxn ang="0">
                      <a:pos x="4019550" y="210820"/>
                    </a:cxn>
                    <a:cxn ang="0">
                      <a:pos x="3924300" y="248920"/>
                    </a:cxn>
                    <a:cxn ang="0">
                      <a:pos x="3798570" y="226060"/>
                    </a:cxn>
                    <a:cxn ang="0">
                      <a:pos x="3672840" y="199390"/>
                    </a:cxn>
                    <a:cxn ang="0">
                      <a:pos x="3566160" y="237490"/>
                    </a:cxn>
                    <a:cxn ang="0">
                      <a:pos x="3467100" y="241300"/>
                    </a:cxn>
                    <a:cxn ang="0">
                      <a:pos x="3398520" y="260350"/>
                    </a:cxn>
                    <a:cxn ang="0">
                      <a:pos x="3333750" y="226060"/>
                    </a:cxn>
                    <a:cxn ang="0">
                      <a:pos x="3181350" y="271780"/>
                    </a:cxn>
                    <a:cxn ang="0">
                      <a:pos x="3082290" y="389890"/>
                    </a:cxn>
                    <a:cxn ang="0">
                      <a:pos x="2922270" y="424180"/>
                    </a:cxn>
                    <a:cxn ang="0">
                      <a:pos x="2773680" y="469900"/>
                    </a:cxn>
                    <a:cxn ang="0">
                      <a:pos x="2632710" y="427990"/>
                    </a:cxn>
                    <a:cxn ang="0">
                      <a:pos x="2526030" y="458470"/>
                    </a:cxn>
                    <a:cxn ang="0">
                      <a:pos x="2396490" y="546100"/>
                    </a:cxn>
                    <a:cxn ang="0">
                      <a:pos x="2362200" y="523240"/>
                    </a:cxn>
                    <a:cxn ang="0">
                      <a:pos x="2274570" y="466090"/>
                    </a:cxn>
                    <a:cxn ang="0">
                      <a:pos x="2114550" y="466090"/>
                    </a:cxn>
                    <a:cxn ang="0">
                      <a:pos x="2019300" y="431800"/>
                    </a:cxn>
                    <a:cxn ang="0">
                      <a:pos x="1905000" y="397510"/>
                    </a:cxn>
                    <a:cxn ang="0">
                      <a:pos x="1840230" y="279400"/>
                    </a:cxn>
                    <a:cxn ang="0">
                      <a:pos x="1729740" y="279400"/>
                    </a:cxn>
                    <a:cxn ang="0">
                      <a:pos x="1611630" y="287020"/>
                    </a:cxn>
                    <a:cxn ang="0">
                      <a:pos x="1504950" y="267970"/>
                    </a:cxn>
                    <a:cxn ang="0">
                      <a:pos x="1409700" y="298450"/>
                    </a:cxn>
                    <a:cxn ang="0">
                      <a:pos x="1291590" y="222250"/>
                    </a:cxn>
                    <a:cxn ang="0">
                      <a:pos x="1223010" y="12700"/>
                    </a:cxn>
                    <a:cxn ang="0">
                      <a:pos x="1139190" y="20320"/>
                    </a:cxn>
                    <a:cxn ang="0">
                      <a:pos x="1043940" y="85090"/>
                    </a:cxn>
                    <a:cxn ang="0">
                      <a:pos x="952500" y="161290"/>
                    </a:cxn>
                    <a:cxn ang="0">
                      <a:pos x="815340" y="184150"/>
                    </a:cxn>
                    <a:cxn ang="0">
                      <a:pos x="681990" y="332740"/>
                    </a:cxn>
                    <a:cxn ang="0">
                      <a:pos x="552450" y="386080"/>
                    </a:cxn>
                    <a:cxn ang="0">
                      <a:pos x="537210" y="416560"/>
                    </a:cxn>
                    <a:cxn ang="0">
                      <a:pos x="480060" y="427990"/>
                    </a:cxn>
                    <a:cxn ang="0">
                      <a:pos x="373380" y="500380"/>
                    </a:cxn>
                    <a:cxn ang="0">
                      <a:pos x="289560" y="534670"/>
                    </a:cxn>
                    <a:cxn ang="0">
                      <a:pos x="91440" y="694690"/>
                    </a:cxn>
                    <a:cxn ang="0">
                      <a:pos x="0" y="866140"/>
                    </a:cxn>
                  </a:cxnLst>
                  <a:rect l="0" t="0" r="r" b="b"/>
                  <a:pathLst>
                    <a:path w="4450080" h="866140">
                      <a:moveTo>
                        <a:pt x="4450080" y="340360"/>
                      </a:moveTo>
                      <a:cubicBezTo>
                        <a:pt x="4435792" y="341312"/>
                        <a:pt x="4421505" y="342265"/>
                        <a:pt x="4415790" y="336550"/>
                      </a:cubicBezTo>
                      <a:cubicBezTo>
                        <a:pt x="4410075" y="330835"/>
                        <a:pt x="4422140" y="312420"/>
                        <a:pt x="4415790" y="306070"/>
                      </a:cubicBezTo>
                      <a:cubicBezTo>
                        <a:pt x="4409440" y="299720"/>
                        <a:pt x="4389120" y="298450"/>
                        <a:pt x="4377690" y="298450"/>
                      </a:cubicBezTo>
                      <a:cubicBezTo>
                        <a:pt x="4366260" y="298450"/>
                        <a:pt x="4357370" y="307975"/>
                        <a:pt x="4347210" y="306070"/>
                      </a:cubicBezTo>
                      <a:cubicBezTo>
                        <a:pt x="4337050" y="304165"/>
                        <a:pt x="4326890" y="289560"/>
                        <a:pt x="4316730" y="287020"/>
                      </a:cubicBezTo>
                      <a:cubicBezTo>
                        <a:pt x="4306570" y="284480"/>
                        <a:pt x="4291330" y="294005"/>
                        <a:pt x="4286250" y="290830"/>
                      </a:cubicBezTo>
                      <a:cubicBezTo>
                        <a:pt x="4281170" y="287655"/>
                        <a:pt x="4293870" y="275590"/>
                        <a:pt x="4286250" y="267970"/>
                      </a:cubicBezTo>
                      <a:cubicBezTo>
                        <a:pt x="4278630" y="260350"/>
                        <a:pt x="4250055" y="252730"/>
                        <a:pt x="4240530" y="245110"/>
                      </a:cubicBezTo>
                      <a:cubicBezTo>
                        <a:pt x="4231005" y="237490"/>
                        <a:pt x="4236720" y="224790"/>
                        <a:pt x="4229100" y="222250"/>
                      </a:cubicBezTo>
                      <a:cubicBezTo>
                        <a:pt x="4221480" y="219710"/>
                        <a:pt x="4208145" y="231775"/>
                        <a:pt x="4194810" y="229870"/>
                      </a:cubicBezTo>
                      <a:cubicBezTo>
                        <a:pt x="4181475" y="227965"/>
                        <a:pt x="4161155" y="212090"/>
                        <a:pt x="4149090" y="210820"/>
                      </a:cubicBezTo>
                      <a:cubicBezTo>
                        <a:pt x="4137025" y="209550"/>
                        <a:pt x="4136390" y="222250"/>
                        <a:pt x="4122420" y="222250"/>
                      </a:cubicBezTo>
                      <a:cubicBezTo>
                        <a:pt x="4108450" y="222250"/>
                        <a:pt x="4082415" y="212725"/>
                        <a:pt x="4065270" y="210820"/>
                      </a:cubicBezTo>
                      <a:cubicBezTo>
                        <a:pt x="4048125" y="208915"/>
                        <a:pt x="4029075" y="214630"/>
                        <a:pt x="4019550" y="210820"/>
                      </a:cubicBezTo>
                      <a:cubicBezTo>
                        <a:pt x="4010025" y="207010"/>
                        <a:pt x="4015740" y="186055"/>
                        <a:pt x="4008120" y="187960"/>
                      </a:cubicBezTo>
                      <a:cubicBezTo>
                        <a:pt x="4000500" y="189865"/>
                        <a:pt x="3987800" y="212090"/>
                        <a:pt x="3973830" y="222250"/>
                      </a:cubicBezTo>
                      <a:cubicBezTo>
                        <a:pt x="3959860" y="232410"/>
                        <a:pt x="3940175" y="245745"/>
                        <a:pt x="3924300" y="248920"/>
                      </a:cubicBezTo>
                      <a:cubicBezTo>
                        <a:pt x="3908425" y="252095"/>
                        <a:pt x="3891915" y="247015"/>
                        <a:pt x="3878580" y="241300"/>
                      </a:cubicBezTo>
                      <a:cubicBezTo>
                        <a:pt x="3865245" y="235585"/>
                        <a:pt x="3857625" y="217170"/>
                        <a:pt x="3844290" y="214630"/>
                      </a:cubicBezTo>
                      <a:cubicBezTo>
                        <a:pt x="3830955" y="212090"/>
                        <a:pt x="3812540" y="226695"/>
                        <a:pt x="3798570" y="226060"/>
                      </a:cubicBezTo>
                      <a:cubicBezTo>
                        <a:pt x="3784600" y="225425"/>
                        <a:pt x="3775710" y="213360"/>
                        <a:pt x="3760470" y="210820"/>
                      </a:cubicBezTo>
                      <a:cubicBezTo>
                        <a:pt x="3745230" y="208280"/>
                        <a:pt x="3721735" y="212725"/>
                        <a:pt x="3707130" y="210820"/>
                      </a:cubicBezTo>
                      <a:cubicBezTo>
                        <a:pt x="3692525" y="208915"/>
                        <a:pt x="3681730" y="197485"/>
                        <a:pt x="3672840" y="199390"/>
                      </a:cubicBezTo>
                      <a:cubicBezTo>
                        <a:pt x="3663950" y="201295"/>
                        <a:pt x="3662680" y="219710"/>
                        <a:pt x="3653790" y="222250"/>
                      </a:cubicBezTo>
                      <a:cubicBezTo>
                        <a:pt x="3644900" y="224790"/>
                        <a:pt x="3634105" y="212090"/>
                        <a:pt x="3619500" y="214630"/>
                      </a:cubicBezTo>
                      <a:cubicBezTo>
                        <a:pt x="3604895" y="217170"/>
                        <a:pt x="3583940" y="233045"/>
                        <a:pt x="3566160" y="237490"/>
                      </a:cubicBezTo>
                      <a:cubicBezTo>
                        <a:pt x="3548380" y="241935"/>
                        <a:pt x="3524885" y="237490"/>
                        <a:pt x="3512820" y="241300"/>
                      </a:cubicBezTo>
                      <a:cubicBezTo>
                        <a:pt x="3500755" y="245110"/>
                        <a:pt x="3501390" y="260350"/>
                        <a:pt x="3493770" y="260350"/>
                      </a:cubicBezTo>
                      <a:cubicBezTo>
                        <a:pt x="3486150" y="260350"/>
                        <a:pt x="3474720" y="241300"/>
                        <a:pt x="3467100" y="241300"/>
                      </a:cubicBezTo>
                      <a:cubicBezTo>
                        <a:pt x="3459480" y="241300"/>
                        <a:pt x="3457575" y="260350"/>
                        <a:pt x="3448050" y="260350"/>
                      </a:cubicBezTo>
                      <a:cubicBezTo>
                        <a:pt x="3438525" y="260350"/>
                        <a:pt x="3418205" y="241300"/>
                        <a:pt x="3409950" y="241300"/>
                      </a:cubicBezTo>
                      <a:cubicBezTo>
                        <a:pt x="3401695" y="241300"/>
                        <a:pt x="3404870" y="262890"/>
                        <a:pt x="3398520" y="260350"/>
                      </a:cubicBezTo>
                      <a:cubicBezTo>
                        <a:pt x="3392170" y="257810"/>
                        <a:pt x="3380105" y="227965"/>
                        <a:pt x="3371850" y="226060"/>
                      </a:cubicBezTo>
                      <a:cubicBezTo>
                        <a:pt x="3363595" y="224155"/>
                        <a:pt x="3355340" y="248920"/>
                        <a:pt x="3348990" y="248920"/>
                      </a:cubicBezTo>
                      <a:cubicBezTo>
                        <a:pt x="3342640" y="248920"/>
                        <a:pt x="3353435" y="233680"/>
                        <a:pt x="3333750" y="226060"/>
                      </a:cubicBezTo>
                      <a:cubicBezTo>
                        <a:pt x="3314065" y="218440"/>
                        <a:pt x="3252470" y="209550"/>
                        <a:pt x="3230880" y="203200"/>
                      </a:cubicBezTo>
                      <a:cubicBezTo>
                        <a:pt x="3209290" y="196850"/>
                        <a:pt x="3212465" y="176530"/>
                        <a:pt x="3204210" y="187960"/>
                      </a:cubicBezTo>
                      <a:cubicBezTo>
                        <a:pt x="3195955" y="199390"/>
                        <a:pt x="3190875" y="257810"/>
                        <a:pt x="3181350" y="271780"/>
                      </a:cubicBezTo>
                      <a:cubicBezTo>
                        <a:pt x="3171825" y="285750"/>
                        <a:pt x="3157855" y="260985"/>
                        <a:pt x="3147060" y="271780"/>
                      </a:cubicBezTo>
                      <a:cubicBezTo>
                        <a:pt x="3136265" y="282575"/>
                        <a:pt x="3127375" y="316865"/>
                        <a:pt x="3116580" y="336550"/>
                      </a:cubicBezTo>
                      <a:cubicBezTo>
                        <a:pt x="3105785" y="356235"/>
                        <a:pt x="3097530" y="377825"/>
                        <a:pt x="3082290" y="389890"/>
                      </a:cubicBezTo>
                      <a:cubicBezTo>
                        <a:pt x="3067050" y="401955"/>
                        <a:pt x="3041650" y="402590"/>
                        <a:pt x="3025140" y="408940"/>
                      </a:cubicBezTo>
                      <a:cubicBezTo>
                        <a:pt x="3008630" y="415290"/>
                        <a:pt x="3000375" y="425450"/>
                        <a:pt x="2983230" y="427990"/>
                      </a:cubicBezTo>
                      <a:cubicBezTo>
                        <a:pt x="2966085" y="430530"/>
                        <a:pt x="2933065" y="417830"/>
                        <a:pt x="2922270" y="424180"/>
                      </a:cubicBezTo>
                      <a:cubicBezTo>
                        <a:pt x="2911475" y="430530"/>
                        <a:pt x="2932430" y="457835"/>
                        <a:pt x="2918460" y="466090"/>
                      </a:cubicBezTo>
                      <a:cubicBezTo>
                        <a:pt x="2904490" y="474345"/>
                        <a:pt x="2862580" y="473075"/>
                        <a:pt x="2838450" y="473710"/>
                      </a:cubicBezTo>
                      <a:cubicBezTo>
                        <a:pt x="2814320" y="474345"/>
                        <a:pt x="2793365" y="471805"/>
                        <a:pt x="2773680" y="469900"/>
                      </a:cubicBezTo>
                      <a:cubicBezTo>
                        <a:pt x="2753995" y="467995"/>
                        <a:pt x="2733675" y="467360"/>
                        <a:pt x="2720340" y="462280"/>
                      </a:cubicBezTo>
                      <a:cubicBezTo>
                        <a:pt x="2707005" y="457200"/>
                        <a:pt x="2708275" y="445135"/>
                        <a:pt x="2693670" y="439420"/>
                      </a:cubicBezTo>
                      <a:cubicBezTo>
                        <a:pt x="2679065" y="433705"/>
                        <a:pt x="2645410" y="421005"/>
                        <a:pt x="2632710" y="427990"/>
                      </a:cubicBezTo>
                      <a:cubicBezTo>
                        <a:pt x="2620010" y="434975"/>
                        <a:pt x="2628900" y="474980"/>
                        <a:pt x="2617470" y="481330"/>
                      </a:cubicBezTo>
                      <a:cubicBezTo>
                        <a:pt x="2606040" y="487680"/>
                        <a:pt x="2579370" y="469900"/>
                        <a:pt x="2564130" y="466090"/>
                      </a:cubicBezTo>
                      <a:cubicBezTo>
                        <a:pt x="2548890" y="462280"/>
                        <a:pt x="2540635" y="456565"/>
                        <a:pt x="2526030" y="458470"/>
                      </a:cubicBezTo>
                      <a:cubicBezTo>
                        <a:pt x="2511425" y="460375"/>
                        <a:pt x="2490470" y="467360"/>
                        <a:pt x="2476500" y="477520"/>
                      </a:cubicBezTo>
                      <a:cubicBezTo>
                        <a:pt x="2462530" y="487680"/>
                        <a:pt x="2455545" y="508000"/>
                        <a:pt x="2442210" y="519430"/>
                      </a:cubicBezTo>
                      <a:cubicBezTo>
                        <a:pt x="2428875" y="530860"/>
                        <a:pt x="2406650" y="532765"/>
                        <a:pt x="2396490" y="546100"/>
                      </a:cubicBezTo>
                      <a:cubicBezTo>
                        <a:pt x="2386330" y="559435"/>
                        <a:pt x="2387600" y="589915"/>
                        <a:pt x="2381250" y="599440"/>
                      </a:cubicBezTo>
                      <a:cubicBezTo>
                        <a:pt x="2374900" y="608965"/>
                        <a:pt x="2361565" y="615950"/>
                        <a:pt x="2358390" y="603250"/>
                      </a:cubicBezTo>
                      <a:cubicBezTo>
                        <a:pt x="2355215" y="590550"/>
                        <a:pt x="2363470" y="541020"/>
                        <a:pt x="2362200" y="523240"/>
                      </a:cubicBezTo>
                      <a:cubicBezTo>
                        <a:pt x="2360930" y="505460"/>
                        <a:pt x="2357755" y="501650"/>
                        <a:pt x="2350770" y="496570"/>
                      </a:cubicBezTo>
                      <a:cubicBezTo>
                        <a:pt x="2343785" y="491490"/>
                        <a:pt x="2332990" y="497840"/>
                        <a:pt x="2320290" y="492760"/>
                      </a:cubicBezTo>
                      <a:cubicBezTo>
                        <a:pt x="2307590" y="487680"/>
                        <a:pt x="2287905" y="467360"/>
                        <a:pt x="2274570" y="466090"/>
                      </a:cubicBezTo>
                      <a:cubicBezTo>
                        <a:pt x="2261235" y="464820"/>
                        <a:pt x="2260600" y="483235"/>
                        <a:pt x="2240280" y="485140"/>
                      </a:cubicBezTo>
                      <a:cubicBezTo>
                        <a:pt x="2219960" y="487045"/>
                        <a:pt x="2173605" y="480695"/>
                        <a:pt x="2152650" y="477520"/>
                      </a:cubicBezTo>
                      <a:cubicBezTo>
                        <a:pt x="2131695" y="474345"/>
                        <a:pt x="2124710" y="471805"/>
                        <a:pt x="2114550" y="466090"/>
                      </a:cubicBezTo>
                      <a:cubicBezTo>
                        <a:pt x="2104390" y="460375"/>
                        <a:pt x="2099310" y="445135"/>
                        <a:pt x="2091690" y="443230"/>
                      </a:cubicBezTo>
                      <a:cubicBezTo>
                        <a:pt x="2084070" y="441325"/>
                        <a:pt x="2080895" y="456565"/>
                        <a:pt x="2068830" y="454660"/>
                      </a:cubicBezTo>
                      <a:cubicBezTo>
                        <a:pt x="2056765" y="452755"/>
                        <a:pt x="2037080" y="436245"/>
                        <a:pt x="2019300" y="431800"/>
                      </a:cubicBezTo>
                      <a:cubicBezTo>
                        <a:pt x="2001520" y="427355"/>
                        <a:pt x="1975485" y="433705"/>
                        <a:pt x="1962150" y="427990"/>
                      </a:cubicBezTo>
                      <a:cubicBezTo>
                        <a:pt x="1948815" y="422275"/>
                        <a:pt x="1948815" y="402590"/>
                        <a:pt x="1939290" y="397510"/>
                      </a:cubicBezTo>
                      <a:cubicBezTo>
                        <a:pt x="1929765" y="392430"/>
                        <a:pt x="1910080" y="403860"/>
                        <a:pt x="1905000" y="397510"/>
                      </a:cubicBezTo>
                      <a:cubicBezTo>
                        <a:pt x="1899920" y="391160"/>
                        <a:pt x="1920240" y="372110"/>
                        <a:pt x="1908810" y="359410"/>
                      </a:cubicBezTo>
                      <a:cubicBezTo>
                        <a:pt x="1897380" y="346710"/>
                        <a:pt x="1847850" y="334645"/>
                        <a:pt x="1836420" y="321310"/>
                      </a:cubicBezTo>
                      <a:cubicBezTo>
                        <a:pt x="1824990" y="307975"/>
                        <a:pt x="1848485" y="288290"/>
                        <a:pt x="1840230" y="279400"/>
                      </a:cubicBezTo>
                      <a:cubicBezTo>
                        <a:pt x="1831975" y="270510"/>
                        <a:pt x="1798955" y="271780"/>
                        <a:pt x="1786890" y="267970"/>
                      </a:cubicBezTo>
                      <a:cubicBezTo>
                        <a:pt x="1774825" y="264160"/>
                        <a:pt x="1777365" y="254635"/>
                        <a:pt x="1767840" y="256540"/>
                      </a:cubicBezTo>
                      <a:cubicBezTo>
                        <a:pt x="1758315" y="258445"/>
                        <a:pt x="1746250" y="279400"/>
                        <a:pt x="1729740" y="279400"/>
                      </a:cubicBezTo>
                      <a:cubicBezTo>
                        <a:pt x="1713230" y="279400"/>
                        <a:pt x="1684655" y="254635"/>
                        <a:pt x="1668780" y="256540"/>
                      </a:cubicBezTo>
                      <a:cubicBezTo>
                        <a:pt x="1652905" y="258445"/>
                        <a:pt x="1644015" y="285750"/>
                        <a:pt x="1634490" y="290830"/>
                      </a:cubicBezTo>
                      <a:cubicBezTo>
                        <a:pt x="1624965" y="295910"/>
                        <a:pt x="1621155" y="283210"/>
                        <a:pt x="1611630" y="287020"/>
                      </a:cubicBezTo>
                      <a:cubicBezTo>
                        <a:pt x="1602105" y="290830"/>
                        <a:pt x="1590040" y="316230"/>
                        <a:pt x="1577340" y="313690"/>
                      </a:cubicBezTo>
                      <a:cubicBezTo>
                        <a:pt x="1564640" y="311150"/>
                        <a:pt x="1547495" y="279400"/>
                        <a:pt x="1535430" y="271780"/>
                      </a:cubicBezTo>
                      <a:cubicBezTo>
                        <a:pt x="1523365" y="264160"/>
                        <a:pt x="1515110" y="266065"/>
                        <a:pt x="1504950" y="267970"/>
                      </a:cubicBezTo>
                      <a:cubicBezTo>
                        <a:pt x="1494790" y="269875"/>
                        <a:pt x="1485900" y="281940"/>
                        <a:pt x="1474470" y="283210"/>
                      </a:cubicBezTo>
                      <a:cubicBezTo>
                        <a:pt x="1463040" y="284480"/>
                        <a:pt x="1447165" y="273050"/>
                        <a:pt x="1436370" y="275590"/>
                      </a:cubicBezTo>
                      <a:cubicBezTo>
                        <a:pt x="1425575" y="278130"/>
                        <a:pt x="1423035" y="296545"/>
                        <a:pt x="1409700" y="298450"/>
                      </a:cubicBezTo>
                      <a:cubicBezTo>
                        <a:pt x="1396365" y="300355"/>
                        <a:pt x="1369695" y="294640"/>
                        <a:pt x="1356360" y="287020"/>
                      </a:cubicBezTo>
                      <a:cubicBezTo>
                        <a:pt x="1343025" y="279400"/>
                        <a:pt x="1340485" y="263525"/>
                        <a:pt x="1329690" y="252730"/>
                      </a:cubicBezTo>
                      <a:cubicBezTo>
                        <a:pt x="1318895" y="241935"/>
                        <a:pt x="1304925" y="233045"/>
                        <a:pt x="1291590" y="222250"/>
                      </a:cubicBezTo>
                      <a:cubicBezTo>
                        <a:pt x="1278255" y="211455"/>
                        <a:pt x="1254760" y="208915"/>
                        <a:pt x="1249680" y="187960"/>
                      </a:cubicBezTo>
                      <a:cubicBezTo>
                        <a:pt x="1244600" y="167005"/>
                        <a:pt x="1265555" y="125730"/>
                        <a:pt x="1261110" y="96520"/>
                      </a:cubicBezTo>
                      <a:cubicBezTo>
                        <a:pt x="1256665" y="67310"/>
                        <a:pt x="1237615" y="25400"/>
                        <a:pt x="1223010" y="12700"/>
                      </a:cubicBezTo>
                      <a:cubicBezTo>
                        <a:pt x="1208405" y="0"/>
                        <a:pt x="1182370" y="14605"/>
                        <a:pt x="1173480" y="20320"/>
                      </a:cubicBezTo>
                      <a:cubicBezTo>
                        <a:pt x="1164590" y="26035"/>
                        <a:pt x="1175385" y="46990"/>
                        <a:pt x="1169670" y="46990"/>
                      </a:cubicBezTo>
                      <a:cubicBezTo>
                        <a:pt x="1163955" y="46990"/>
                        <a:pt x="1151255" y="14605"/>
                        <a:pt x="1139190" y="20320"/>
                      </a:cubicBezTo>
                      <a:cubicBezTo>
                        <a:pt x="1127125" y="26035"/>
                        <a:pt x="1108710" y="74295"/>
                        <a:pt x="1097280" y="81280"/>
                      </a:cubicBezTo>
                      <a:cubicBezTo>
                        <a:pt x="1085850" y="88265"/>
                        <a:pt x="1079500" y="61595"/>
                        <a:pt x="1070610" y="62230"/>
                      </a:cubicBezTo>
                      <a:cubicBezTo>
                        <a:pt x="1061720" y="62865"/>
                        <a:pt x="1052830" y="82550"/>
                        <a:pt x="1043940" y="85090"/>
                      </a:cubicBezTo>
                      <a:cubicBezTo>
                        <a:pt x="1035050" y="87630"/>
                        <a:pt x="1028065" y="69215"/>
                        <a:pt x="1017270" y="77470"/>
                      </a:cubicBezTo>
                      <a:cubicBezTo>
                        <a:pt x="1006475" y="85725"/>
                        <a:pt x="989965" y="120650"/>
                        <a:pt x="979170" y="134620"/>
                      </a:cubicBezTo>
                      <a:cubicBezTo>
                        <a:pt x="968375" y="148590"/>
                        <a:pt x="968375" y="153035"/>
                        <a:pt x="952500" y="161290"/>
                      </a:cubicBezTo>
                      <a:cubicBezTo>
                        <a:pt x="936625" y="169545"/>
                        <a:pt x="902970" y="177800"/>
                        <a:pt x="883920" y="184150"/>
                      </a:cubicBezTo>
                      <a:cubicBezTo>
                        <a:pt x="864870" y="190500"/>
                        <a:pt x="849630" y="199390"/>
                        <a:pt x="838200" y="199390"/>
                      </a:cubicBezTo>
                      <a:cubicBezTo>
                        <a:pt x="826770" y="199390"/>
                        <a:pt x="826135" y="180340"/>
                        <a:pt x="815340" y="184150"/>
                      </a:cubicBezTo>
                      <a:cubicBezTo>
                        <a:pt x="804545" y="187960"/>
                        <a:pt x="788670" y="205105"/>
                        <a:pt x="773430" y="222250"/>
                      </a:cubicBezTo>
                      <a:cubicBezTo>
                        <a:pt x="758190" y="239395"/>
                        <a:pt x="739140" y="268605"/>
                        <a:pt x="723900" y="287020"/>
                      </a:cubicBezTo>
                      <a:cubicBezTo>
                        <a:pt x="708660" y="305435"/>
                        <a:pt x="696595" y="323215"/>
                        <a:pt x="681990" y="332740"/>
                      </a:cubicBezTo>
                      <a:cubicBezTo>
                        <a:pt x="667385" y="342265"/>
                        <a:pt x="655320" y="340995"/>
                        <a:pt x="636270" y="344170"/>
                      </a:cubicBezTo>
                      <a:cubicBezTo>
                        <a:pt x="617220" y="347345"/>
                        <a:pt x="581660" y="344805"/>
                        <a:pt x="567690" y="351790"/>
                      </a:cubicBezTo>
                      <a:cubicBezTo>
                        <a:pt x="553720" y="358775"/>
                        <a:pt x="551815" y="374015"/>
                        <a:pt x="552450" y="386080"/>
                      </a:cubicBezTo>
                      <a:cubicBezTo>
                        <a:pt x="553085" y="398145"/>
                        <a:pt x="572770" y="413385"/>
                        <a:pt x="571500" y="424180"/>
                      </a:cubicBezTo>
                      <a:cubicBezTo>
                        <a:pt x="570230" y="434975"/>
                        <a:pt x="550545" y="452120"/>
                        <a:pt x="544830" y="450850"/>
                      </a:cubicBezTo>
                      <a:cubicBezTo>
                        <a:pt x="539115" y="449580"/>
                        <a:pt x="541655" y="419735"/>
                        <a:pt x="537210" y="416560"/>
                      </a:cubicBezTo>
                      <a:cubicBezTo>
                        <a:pt x="532765" y="413385"/>
                        <a:pt x="523875" y="433070"/>
                        <a:pt x="518160" y="431800"/>
                      </a:cubicBezTo>
                      <a:cubicBezTo>
                        <a:pt x="512445" y="430530"/>
                        <a:pt x="509270" y="409575"/>
                        <a:pt x="502920" y="408940"/>
                      </a:cubicBezTo>
                      <a:cubicBezTo>
                        <a:pt x="496570" y="408305"/>
                        <a:pt x="487680" y="428625"/>
                        <a:pt x="480060" y="427990"/>
                      </a:cubicBezTo>
                      <a:cubicBezTo>
                        <a:pt x="472440" y="427355"/>
                        <a:pt x="465455" y="402590"/>
                        <a:pt x="457200" y="405130"/>
                      </a:cubicBezTo>
                      <a:cubicBezTo>
                        <a:pt x="448945" y="407670"/>
                        <a:pt x="444500" y="427355"/>
                        <a:pt x="430530" y="443230"/>
                      </a:cubicBezTo>
                      <a:cubicBezTo>
                        <a:pt x="416560" y="459105"/>
                        <a:pt x="386715" y="491490"/>
                        <a:pt x="373380" y="500380"/>
                      </a:cubicBezTo>
                      <a:cubicBezTo>
                        <a:pt x="360045" y="509270"/>
                        <a:pt x="360045" y="487680"/>
                        <a:pt x="350520" y="496570"/>
                      </a:cubicBezTo>
                      <a:cubicBezTo>
                        <a:pt x="340995" y="505460"/>
                        <a:pt x="326390" y="547370"/>
                        <a:pt x="316230" y="553720"/>
                      </a:cubicBezTo>
                      <a:cubicBezTo>
                        <a:pt x="306070" y="560070"/>
                        <a:pt x="306705" y="523875"/>
                        <a:pt x="289560" y="534670"/>
                      </a:cubicBezTo>
                      <a:cubicBezTo>
                        <a:pt x="272415" y="545465"/>
                        <a:pt x="237490" y="592455"/>
                        <a:pt x="213360" y="618490"/>
                      </a:cubicBezTo>
                      <a:cubicBezTo>
                        <a:pt x="189230" y="644525"/>
                        <a:pt x="165100" y="678180"/>
                        <a:pt x="144780" y="690880"/>
                      </a:cubicBezTo>
                      <a:cubicBezTo>
                        <a:pt x="124460" y="703580"/>
                        <a:pt x="103505" y="683895"/>
                        <a:pt x="91440" y="694690"/>
                      </a:cubicBezTo>
                      <a:cubicBezTo>
                        <a:pt x="79375" y="705485"/>
                        <a:pt x="76835" y="737235"/>
                        <a:pt x="72390" y="755650"/>
                      </a:cubicBezTo>
                      <a:cubicBezTo>
                        <a:pt x="67945" y="774065"/>
                        <a:pt x="76835" y="786765"/>
                        <a:pt x="64770" y="805180"/>
                      </a:cubicBezTo>
                      <a:cubicBezTo>
                        <a:pt x="52705" y="823595"/>
                        <a:pt x="10795" y="856615"/>
                        <a:pt x="0" y="86614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199" name="Freeform 7"/>
                <p:cNvSpPr>
                  <a:spLocks/>
                </p:cNvSpPr>
                <p:nvPr/>
              </p:nvSpPr>
              <p:spPr bwMode="auto">
                <a:xfrm>
                  <a:off x="129012436" y="121391604"/>
                  <a:ext cx="328030" cy="778410"/>
                </a:xfrm>
                <a:custGeom>
                  <a:avLst/>
                  <a:gdLst/>
                  <a:ahLst/>
                  <a:cxnLst>
                    <a:cxn ang="0">
                      <a:pos x="244225" y="778410"/>
                    </a:cxn>
                    <a:cxn ang="0">
                      <a:pos x="266340" y="747363"/>
                    </a:cxn>
                    <a:cxn ang="0">
                      <a:pos x="268739" y="711374"/>
                    </a:cxn>
                    <a:cxn ang="0">
                      <a:pos x="319828" y="653533"/>
                    </a:cxn>
                    <a:cxn ang="0">
                      <a:pos x="317953" y="605747"/>
                    </a:cxn>
                    <a:cxn ang="0">
                      <a:pos x="285949" y="567120"/>
                    </a:cxn>
                    <a:cxn ang="0">
                      <a:pos x="206561" y="486478"/>
                    </a:cxn>
                    <a:cxn ang="0">
                      <a:pos x="170283" y="436054"/>
                    </a:cxn>
                    <a:cxn ang="0">
                      <a:pos x="162885" y="344612"/>
                    </a:cxn>
                    <a:cxn ang="0">
                      <a:pos x="145789" y="297423"/>
                    </a:cxn>
                    <a:cxn ang="0">
                      <a:pos x="139484" y="233857"/>
                    </a:cxn>
                    <a:cxn ang="0">
                      <a:pos x="111753" y="207027"/>
                    </a:cxn>
                    <a:cxn ang="0">
                      <a:pos x="141260" y="181939"/>
                    </a:cxn>
                    <a:cxn ang="0">
                      <a:pos x="88978" y="112200"/>
                    </a:cxn>
                    <a:cxn ang="0">
                      <a:pos x="39197" y="106176"/>
                    </a:cxn>
                    <a:cxn ang="0">
                      <a:pos x="6410" y="47637"/>
                    </a:cxn>
                    <a:cxn ang="0">
                      <a:pos x="731" y="0"/>
                    </a:cxn>
                  </a:cxnLst>
                  <a:rect l="0" t="0" r="r" b="b"/>
                  <a:pathLst>
                    <a:path w="328030" h="778410">
                      <a:moveTo>
                        <a:pt x="244225" y="778410"/>
                      </a:moveTo>
                      <a:cubicBezTo>
                        <a:pt x="247911" y="772839"/>
                        <a:pt x="262254" y="758536"/>
                        <a:pt x="266340" y="747363"/>
                      </a:cubicBezTo>
                      <a:cubicBezTo>
                        <a:pt x="270426" y="736190"/>
                        <a:pt x="259825" y="727013"/>
                        <a:pt x="268739" y="711374"/>
                      </a:cubicBezTo>
                      <a:cubicBezTo>
                        <a:pt x="277654" y="695736"/>
                        <a:pt x="311625" y="671138"/>
                        <a:pt x="319828" y="653533"/>
                      </a:cubicBezTo>
                      <a:cubicBezTo>
                        <a:pt x="328030" y="635929"/>
                        <a:pt x="323600" y="620150"/>
                        <a:pt x="317953" y="605747"/>
                      </a:cubicBezTo>
                      <a:cubicBezTo>
                        <a:pt x="312306" y="591345"/>
                        <a:pt x="304514" y="586998"/>
                        <a:pt x="285949" y="567120"/>
                      </a:cubicBezTo>
                      <a:cubicBezTo>
                        <a:pt x="267383" y="547241"/>
                        <a:pt x="225839" y="508323"/>
                        <a:pt x="206561" y="486478"/>
                      </a:cubicBezTo>
                      <a:cubicBezTo>
                        <a:pt x="187284" y="464634"/>
                        <a:pt x="177562" y="459697"/>
                        <a:pt x="170283" y="436054"/>
                      </a:cubicBezTo>
                      <a:cubicBezTo>
                        <a:pt x="163003" y="412409"/>
                        <a:pt x="166967" y="367717"/>
                        <a:pt x="162885" y="344612"/>
                      </a:cubicBezTo>
                      <a:cubicBezTo>
                        <a:pt x="158802" y="321507"/>
                        <a:pt x="149689" y="315882"/>
                        <a:pt x="145789" y="297423"/>
                      </a:cubicBezTo>
                      <a:cubicBezTo>
                        <a:pt x="141889" y="278964"/>
                        <a:pt x="145157" y="248923"/>
                        <a:pt x="139484" y="233857"/>
                      </a:cubicBezTo>
                      <a:cubicBezTo>
                        <a:pt x="133812" y="218791"/>
                        <a:pt x="111458" y="215679"/>
                        <a:pt x="111753" y="207027"/>
                      </a:cubicBezTo>
                      <a:cubicBezTo>
                        <a:pt x="112049" y="198373"/>
                        <a:pt x="145055" y="197743"/>
                        <a:pt x="141260" y="181939"/>
                      </a:cubicBezTo>
                      <a:cubicBezTo>
                        <a:pt x="137463" y="166134"/>
                        <a:pt x="105989" y="124827"/>
                        <a:pt x="88978" y="112200"/>
                      </a:cubicBezTo>
                      <a:cubicBezTo>
                        <a:pt x="71968" y="99572"/>
                        <a:pt x="52958" y="116937"/>
                        <a:pt x="39197" y="106176"/>
                      </a:cubicBezTo>
                      <a:cubicBezTo>
                        <a:pt x="25436" y="95415"/>
                        <a:pt x="12822" y="65333"/>
                        <a:pt x="6410" y="47637"/>
                      </a:cubicBezTo>
                      <a:cubicBezTo>
                        <a:pt x="0" y="29941"/>
                        <a:pt x="1678" y="7940"/>
                        <a:pt x="731"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8200" name="Freeform 8"/>
                <p:cNvSpPr>
                  <a:spLocks/>
                </p:cNvSpPr>
                <p:nvPr/>
              </p:nvSpPr>
              <p:spPr bwMode="auto">
                <a:xfrm rot="-134773">
                  <a:off x="128666728" y="121339541"/>
                  <a:ext cx="510308" cy="502143"/>
                </a:xfrm>
                <a:custGeom>
                  <a:avLst/>
                  <a:gdLst/>
                  <a:ahLst/>
                  <a:cxnLst>
                    <a:cxn ang="0">
                      <a:pos x="510540" y="480060"/>
                    </a:cxn>
                    <a:cxn ang="0">
                      <a:pos x="487680" y="464820"/>
                    </a:cxn>
                    <a:cxn ang="0">
                      <a:pos x="441960" y="457200"/>
                    </a:cxn>
                    <a:cxn ang="0">
                      <a:pos x="392430" y="441960"/>
                    </a:cxn>
                    <a:cxn ang="0">
                      <a:pos x="346710" y="361950"/>
                    </a:cxn>
                    <a:cxn ang="0">
                      <a:pos x="297180" y="342900"/>
                    </a:cxn>
                    <a:cxn ang="0">
                      <a:pos x="217170" y="266700"/>
                    </a:cxn>
                    <a:cxn ang="0">
                      <a:pos x="140970" y="182880"/>
                    </a:cxn>
                    <a:cxn ang="0">
                      <a:pos x="76200" y="118110"/>
                    </a:cxn>
                    <a:cxn ang="0">
                      <a:pos x="22860" y="91440"/>
                    </a:cxn>
                    <a:cxn ang="0">
                      <a:pos x="0" y="0"/>
                    </a:cxn>
                  </a:cxnLst>
                  <a:rect l="0" t="0" r="r" b="b"/>
                  <a:pathLst>
                    <a:path w="510540" h="480060">
                      <a:moveTo>
                        <a:pt x="510540" y="480060"/>
                      </a:moveTo>
                      <a:cubicBezTo>
                        <a:pt x="504825" y="474345"/>
                        <a:pt x="499110" y="468630"/>
                        <a:pt x="487680" y="464820"/>
                      </a:cubicBezTo>
                      <a:cubicBezTo>
                        <a:pt x="476250" y="461010"/>
                        <a:pt x="457835" y="461010"/>
                        <a:pt x="441960" y="457200"/>
                      </a:cubicBezTo>
                      <a:cubicBezTo>
                        <a:pt x="426085" y="453390"/>
                        <a:pt x="408305" y="457835"/>
                        <a:pt x="392430" y="441960"/>
                      </a:cubicBezTo>
                      <a:cubicBezTo>
                        <a:pt x="376555" y="426085"/>
                        <a:pt x="362585" y="378460"/>
                        <a:pt x="346710" y="361950"/>
                      </a:cubicBezTo>
                      <a:cubicBezTo>
                        <a:pt x="330835" y="345440"/>
                        <a:pt x="318770" y="358775"/>
                        <a:pt x="297180" y="342900"/>
                      </a:cubicBezTo>
                      <a:cubicBezTo>
                        <a:pt x="275590" y="327025"/>
                        <a:pt x="243205" y="293370"/>
                        <a:pt x="217170" y="266700"/>
                      </a:cubicBezTo>
                      <a:cubicBezTo>
                        <a:pt x="191135" y="240030"/>
                        <a:pt x="164465" y="207645"/>
                        <a:pt x="140970" y="182880"/>
                      </a:cubicBezTo>
                      <a:cubicBezTo>
                        <a:pt x="117475" y="158115"/>
                        <a:pt x="95885" y="133350"/>
                        <a:pt x="76200" y="118110"/>
                      </a:cubicBezTo>
                      <a:cubicBezTo>
                        <a:pt x="56515" y="102870"/>
                        <a:pt x="35560" y="111125"/>
                        <a:pt x="22860" y="91440"/>
                      </a:cubicBezTo>
                      <a:cubicBezTo>
                        <a:pt x="10160" y="71755"/>
                        <a:pt x="3810" y="1524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grpSp>
          <p:grpSp>
            <p:nvGrpSpPr>
              <p:cNvPr id="8201" name="Group 9"/>
              <p:cNvGrpSpPr>
                <a:grpSpLocks/>
              </p:cNvGrpSpPr>
              <p:nvPr/>
            </p:nvGrpSpPr>
            <p:grpSpPr bwMode="auto">
              <a:xfrm>
                <a:off x="126986136" y="121260703"/>
                <a:ext cx="2503767" cy="1547878"/>
                <a:chOff x="126986136" y="121260703"/>
                <a:chExt cx="2503767" cy="1547878"/>
              </a:xfrm>
            </p:grpSpPr>
            <p:sp>
              <p:nvSpPr>
                <p:cNvPr id="8202" name="Text Box 10"/>
                <p:cNvSpPr txBox="1">
                  <a:spLocks noChangeArrowheads="1"/>
                </p:cNvSpPr>
                <p:nvPr/>
              </p:nvSpPr>
              <p:spPr bwMode="auto">
                <a:xfrm rot="-1124998">
                  <a:off x="127775205" y="122431210"/>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Missouri River</a:t>
                  </a:r>
                  <a:endParaRPr kumimoji="0" lang="en-US" sz="1800" b="0" i="0" u="none" strike="noStrike" cap="none" normalizeH="0" baseline="0" smtClean="0">
                    <a:ln>
                      <a:noFill/>
                    </a:ln>
                    <a:solidFill>
                      <a:schemeClr val="tx1"/>
                    </a:solidFill>
                    <a:effectLst/>
                    <a:latin typeface="Arial" pitchFamily="34" charset="0"/>
                  </a:endParaRPr>
                </a:p>
              </p:txBody>
            </p:sp>
            <p:sp>
              <p:nvSpPr>
                <p:cNvPr id="8203" name="Text Box 11"/>
                <p:cNvSpPr txBox="1">
                  <a:spLocks noChangeArrowheads="1"/>
                </p:cNvSpPr>
                <p:nvPr/>
              </p:nvSpPr>
              <p:spPr bwMode="auto">
                <a:xfrm rot="1156512">
                  <a:off x="126986136" y="121572813"/>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Milk River</a:t>
                  </a:r>
                  <a:endParaRPr kumimoji="0" lang="en-US" sz="1800" b="0" i="0" u="none" strike="noStrike" cap="none" normalizeH="0" baseline="0" smtClean="0">
                    <a:ln>
                      <a:noFill/>
                    </a:ln>
                    <a:solidFill>
                      <a:schemeClr val="tx1"/>
                    </a:solidFill>
                    <a:effectLst/>
                    <a:latin typeface="Arial" pitchFamily="34" charset="0"/>
                  </a:endParaRPr>
                </a:p>
              </p:txBody>
            </p:sp>
            <p:sp>
              <p:nvSpPr>
                <p:cNvPr id="8204" name="Text Box 12"/>
                <p:cNvSpPr txBox="1">
                  <a:spLocks noChangeArrowheads="1"/>
                </p:cNvSpPr>
                <p:nvPr/>
              </p:nvSpPr>
              <p:spPr bwMode="auto">
                <a:xfrm rot="3918318">
                  <a:off x="128771394" y="121601841"/>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Poplar River</a:t>
                  </a:r>
                  <a:endParaRPr kumimoji="0" lang="en-US" sz="1800" b="0" i="0" u="none" strike="noStrike" cap="none" normalizeH="0" baseline="0" smtClean="0">
                    <a:ln>
                      <a:noFill/>
                    </a:ln>
                    <a:solidFill>
                      <a:schemeClr val="tx1"/>
                    </a:solidFill>
                    <a:effectLst/>
                    <a:latin typeface="Arial" pitchFamily="34" charset="0"/>
                  </a:endParaRPr>
                </a:p>
              </p:txBody>
            </p:sp>
          </p:grpSp>
        </p:grpSp>
      </p:gr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Arc 127"/>
          <p:cNvSpPr/>
          <p:nvPr/>
        </p:nvSpPr>
        <p:spPr>
          <a:xfrm rot="3903925">
            <a:off x="6244100" y="2233453"/>
            <a:ext cx="1905000" cy="533400"/>
          </a:xfrm>
          <a:prstGeom prst="arc">
            <a:avLst>
              <a:gd name="adj1" fmla="val 16034285"/>
              <a:gd name="adj2" fmla="val 21151436"/>
            </a:avLst>
          </a:prstGeom>
          <a:ln w="101600">
            <a:solidFill>
              <a:schemeClr val="bg2">
                <a:lumMod val="90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6" name="Arc 125"/>
          <p:cNvSpPr/>
          <p:nvPr/>
        </p:nvSpPr>
        <p:spPr>
          <a:xfrm rot="13297900">
            <a:off x="1917807" y="5518423"/>
            <a:ext cx="1905000" cy="533400"/>
          </a:xfrm>
          <a:prstGeom prst="arc">
            <a:avLst>
              <a:gd name="adj1" fmla="val 16034285"/>
              <a:gd name="adj2" fmla="val 21151436"/>
            </a:avLst>
          </a:prstGeom>
          <a:ln w="101600">
            <a:solidFill>
              <a:schemeClr val="bg2">
                <a:lumMod val="90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5" name="Arc 124"/>
          <p:cNvSpPr/>
          <p:nvPr/>
        </p:nvSpPr>
        <p:spPr>
          <a:xfrm rot="6296486">
            <a:off x="6561168" y="4306840"/>
            <a:ext cx="1905000" cy="533400"/>
          </a:xfrm>
          <a:prstGeom prst="arc">
            <a:avLst>
              <a:gd name="adj1" fmla="val 16034285"/>
              <a:gd name="adj2" fmla="val 21151436"/>
            </a:avLst>
          </a:prstGeom>
          <a:ln w="101600">
            <a:solidFill>
              <a:schemeClr val="bg2">
                <a:lumMod val="90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4" name="Arc 123"/>
          <p:cNvSpPr/>
          <p:nvPr/>
        </p:nvSpPr>
        <p:spPr>
          <a:xfrm rot="16758245">
            <a:off x="988685" y="3535788"/>
            <a:ext cx="1905000" cy="533400"/>
          </a:xfrm>
          <a:prstGeom prst="arc">
            <a:avLst>
              <a:gd name="adj1" fmla="val 16034285"/>
              <a:gd name="adj2" fmla="val 21151436"/>
            </a:avLst>
          </a:prstGeom>
          <a:ln w="101600">
            <a:solidFill>
              <a:schemeClr val="bg2">
                <a:lumMod val="90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457200" y="228600"/>
            <a:ext cx="8305800" cy="685800"/>
          </a:xfrm>
        </p:spPr>
        <p:txBody>
          <a:bodyPr>
            <a:noAutofit/>
          </a:bodyPr>
          <a:lstStyle/>
          <a:p>
            <a:pPr lvl="0"/>
            <a:r>
              <a:rPr lang="en-US" sz="4400" b="1" dirty="0" smtClean="0">
                <a:solidFill>
                  <a:srgbClr val="000000"/>
                </a:solidFill>
                <a:latin typeface="Candara" pitchFamily="34" charset="0"/>
              </a:rPr>
              <a:t>Assessment of  Flooding Potential</a:t>
            </a:r>
            <a:endParaRPr lang="en-US" sz="4000" dirty="0"/>
          </a:p>
        </p:txBody>
      </p:sp>
      <p:grpSp>
        <p:nvGrpSpPr>
          <p:cNvPr id="3129" name="Group 57"/>
          <p:cNvGrpSpPr>
            <a:grpSpLocks/>
          </p:cNvGrpSpPr>
          <p:nvPr/>
        </p:nvGrpSpPr>
        <p:grpSpPr bwMode="auto">
          <a:xfrm>
            <a:off x="0" y="1103932"/>
            <a:ext cx="9144000" cy="5626294"/>
            <a:chOff x="97272963" y="108382782"/>
            <a:chExt cx="24929858" cy="16390529"/>
          </a:xfrm>
        </p:grpSpPr>
        <p:pic>
          <p:nvPicPr>
            <p:cNvPr id="3132" name="Picture 60"/>
            <p:cNvPicPr>
              <a:picLocks noChangeAspect="1" noChangeArrowheads="1"/>
            </p:cNvPicPr>
            <p:nvPr/>
          </p:nvPicPr>
          <p:blipFill>
            <a:blip r:embed="rId2" cstate="print"/>
            <a:srcRect/>
            <a:stretch>
              <a:fillRect/>
            </a:stretch>
          </p:blipFill>
          <p:spPr bwMode="auto">
            <a:xfrm>
              <a:off x="102866575" y="110675718"/>
              <a:ext cx="4042587" cy="2997091"/>
            </a:xfrm>
            <a:prstGeom prst="rect">
              <a:avLst/>
            </a:prstGeom>
            <a:noFill/>
            <a:ln w="12700" algn="in">
              <a:solidFill>
                <a:srgbClr val="000000"/>
              </a:solidFill>
              <a:miter lim="800000"/>
              <a:headEnd/>
              <a:tailEnd/>
            </a:ln>
            <a:effectLst/>
          </p:spPr>
        </p:pic>
        <p:pic>
          <p:nvPicPr>
            <p:cNvPr id="3133" name="Picture 61"/>
            <p:cNvPicPr>
              <a:picLocks noChangeAspect="1" noChangeArrowheads="1"/>
            </p:cNvPicPr>
            <p:nvPr/>
          </p:nvPicPr>
          <p:blipFill>
            <a:blip r:embed="rId3" cstate="print"/>
            <a:srcRect t="6236" b="4732"/>
            <a:stretch>
              <a:fillRect/>
            </a:stretch>
          </p:blipFill>
          <p:spPr bwMode="auto">
            <a:xfrm>
              <a:off x="98935549" y="109984370"/>
              <a:ext cx="4409683" cy="3042681"/>
            </a:xfrm>
            <a:prstGeom prst="rect">
              <a:avLst/>
            </a:prstGeom>
            <a:noFill/>
            <a:ln w="19050" algn="in">
              <a:solidFill>
                <a:srgbClr val="000000"/>
              </a:solidFill>
              <a:miter lim="800000"/>
              <a:headEnd/>
              <a:tailEnd/>
            </a:ln>
            <a:effectLst/>
          </p:spPr>
        </p:pic>
        <p:pic>
          <p:nvPicPr>
            <p:cNvPr id="3134" name="Picture 62" descr="ssm_swe"/>
            <p:cNvPicPr>
              <a:picLocks noChangeAspect="1" noChangeArrowheads="1"/>
            </p:cNvPicPr>
            <p:nvPr/>
          </p:nvPicPr>
          <p:blipFill>
            <a:blip r:embed="rId4" cstate="print"/>
            <a:srcRect t="16147" b="18253"/>
            <a:stretch>
              <a:fillRect/>
            </a:stretch>
          </p:blipFill>
          <p:spPr bwMode="auto">
            <a:xfrm>
              <a:off x="114692990" y="114729287"/>
              <a:ext cx="4748779" cy="2670207"/>
            </a:xfrm>
            <a:prstGeom prst="rect">
              <a:avLst/>
            </a:prstGeom>
            <a:noFill/>
            <a:ln w="12700" algn="in">
              <a:solidFill>
                <a:srgbClr val="000000"/>
              </a:solidFill>
              <a:miter lim="800000"/>
              <a:headEnd/>
              <a:tailEnd/>
            </a:ln>
            <a:effectLst/>
          </p:spPr>
        </p:pic>
        <p:pic>
          <p:nvPicPr>
            <p:cNvPr id="3136" name="Picture 64" descr="Preprint-3"/>
            <p:cNvPicPr>
              <a:picLocks noChangeAspect="1" noChangeArrowheads="1"/>
            </p:cNvPicPr>
            <p:nvPr/>
          </p:nvPicPr>
          <p:blipFill>
            <a:blip r:embed="rId5" cstate="print"/>
            <a:srcRect l="20891" t="11517" r="859" b="2972"/>
            <a:stretch>
              <a:fillRect/>
            </a:stretch>
          </p:blipFill>
          <p:spPr bwMode="auto">
            <a:xfrm>
              <a:off x="99690265" y="114781368"/>
              <a:ext cx="3967725" cy="3339424"/>
            </a:xfrm>
            <a:prstGeom prst="rect">
              <a:avLst/>
            </a:prstGeom>
            <a:noFill/>
            <a:ln w="12700" algn="in">
              <a:solidFill>
                <a:srgbClr val="000000"/>
              </a:solidFill>
              <a:miter lim="800000"/>
              <a:headEnd/>
              <a:tailEnd/>
            </a:ln>
            <a:effectLst/>
          </p:spPr>
        </p:pic>
        <p:pic>
          <p:nvPicPr>
            <p:cNvPr id="3137" name="Picture 65" descr="ssm_melt"/>
            <p:cNvPicPr>
              <a:picLocks noChangeAspect="1" noChangeArrowheads="1"/>
            </p:cNvPicPr>
            <p:nvPr/>
          </p:nvPicPr>
          <p:blipFill>
            <a:blip r:embed="rId6" cstate="print"/>
            <a:srcRect t="20000" b="20667"/>
            <a:stretch>
              <a:fillRect/>
            </a:stretch>
          </p:blipFill>
          <p:spPr bwMode="auto">
            <a:xfrm>
              <a:off x="100196993" y="117919498"/>
              <a:ext cx="4429125" cy="2543175"/>
            </a:xfrm>
            <a:prstGeom prst="rect">
              <a:avLst/>
            </a:prstGeom>
            <a:noFill/>
            <a:ln w="12700" algn="in">
              <a:solidFill>
                <a:srgbClr val="000000"/>
              </a:solidFill>
              <a:miter lim="800000"/>
              <a:headEnd/>
              <a:tailEnd/>
            </a:ln>
            <a:effectLst/>
          </p:spPr>
        </p:pic>
        <p:pic>
          <p:nvPicPr>
            <p:cNvPr id="3139" name="Picture 67"/>
            <p:cNvPicPr>
              <a:picLocks noChangeAspect="1" noChangeArrowheads="1"/>
            </p:cNvPicPr>
            <p:nvPr/>
          </p:nvPicPr>
          <p:blipFill>
            <a:blip r:embed="rId7" cstate="print"/>
            <a:srcRect/>
            <a:stretch>
              <a:fillRect/>
            </a:stretch>
          </p:blipFill>
          <p:spPr bwMode="auto">
            <a:xfrm>
              <a:off x="117684157" y="110979003"/>
              <a:ext cx="3848160" cy="2180725"/>
            </a:xfrm>
            <a:prstGeom prst="rect">
              <a:avLst/>
            </a:prstGeom>
            <a:noFill/>
            <a:ln w="12700" algn="in">
              <a:solidFill>
                <a:srgbClr val="000000"/>
              </a:solidFill>
              <a:miter lim="800000"/>
              <a:headEnd/>
              <a:tailEnd/>
            </a:ln>
            <a:effectLst/>
          </p:spPr>
        </p:pic>
        <p:pic>
          <p:nvPicPr>
            <p:cNvPr id="3140" name="Picture 68"/>
            <p:cNvPicPr>
              <a:picLocks noChangeAspect="1" noChangeArrowheads="1"/>
            </p:cNvPicPr>
            <p:nvPr/>
          </p:nvPicPr>
          <p:blipFill>
            <a:blip r:embed="rId8" cstate="print"/>
            <a:srcRect l="10115" t="3983" r="9264" b="29387"/>
            <a:stretch>
              <a:fillRect/>
            </a:stretch>
          </p:blipFill>
          <p:spPr bwMode="auto">
            <a:xfrm>
              <a:off x="117281834" y="109217911"/>
              <a:ext cx="2864984" cy="1829666"/>
            </a:xfrm>
            <a:prstGeom prst="rect">
              <a:avLst/>
            </a:prstGeom>
            <a:noFill/>
            <a:ln w="12700" algn="in">
              <a:solidFill>
                <a:srgbClr val="000000"/>
              </a:solidFill>
              <a:miter lim="800000"/>
              <a:headEnd/>
              <a:tailEnd/>
            </a:ln>
            <a:effectLst/>
          </p:spPr>
        </p:pic>
        <p:sp>
          <p:nvSpPr>
            <p:cNvPr id="3141" name="Text Box 69"/>
            <p:cNvSpPr txBox="1">
              <a:spLocks noChangeArrowheads="1"/>
            </p:cNvSpPr>
            <p:nvPr/>
          </p:nvSpPr>
          <p:spPr bwMode="auto">
            <a:xfrm>
              <a:off x="117242714" y="109122661"/>
              <a:ext cx="2943225"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000000"/>
                  </a:solidFill>
                  <a:effectLst/>
                  <a:latin typeface="Palatino Linotype" pitchFamily="18" charset="0"/>
                </a:rPr>
                <a:t>Co-op Observations</a:t>
              </a:r>
              <a:endParaRPr kumimoji="0" lang="en-US" sz="600" b="0" i="0" u="none" strike="noStrike" cap="none" normalizeH="0" baseline="0" dirty="0" smtClean="0">
                <a:ln>
                  <a:noFill/>
                </a:ln>
                <a:solidFill>
                  <a:schemeClr val="tx1"/>
                </a:solidFill>
                <a:effectLst/>
                <a:latin typeface="Arial" pitchFamily="34" charset="0"/>
              </a:endParaRPr>
            </a:p>
          </p:txBody>
        </p:sp>
        <p:pic>
          <p:nvPicPr>
            <p:cNvPr id="3143" name="Picture 71" descr="ssm_depth"/>
            <p:cNvPicPr>
              <a:picLocks noChangeAspect="1" noChangeArrowheads="1"/>
            </p:cNvPicPr>
            <p:nvPr/>
          </p:nvPicPr>
          <p:blipFill>
            <a:blip r:embed="rId9" cstate="print"/>
            <a:srcRect t="17334" b="18666"/>
            <a:stretch>
              <a:fillRect/>
            </a:stretch>
          </p:blipFill>
          <p:spPr bwMode="auto">
            <a:xfrm>
              <a:off x="116532807" y="117181673"/>
              <a:ext cx="5000625" cy="2743200"/>
            </a:xfrm>
            <a:prstGeom prst="rect">
              <a:avLst/>
            </a:prstGeom>
            <a:noFill/>
            <a:ln w="12700" algn="in">
              <a:solidFill>
                <a:srgbClr val="000000"/>
              </a:solidFill>
              <a:miter lim="800000"/>
              <a:headEnd/>
              <a:tailEnd/>
            </a:ln>
            <a:effectLst/>
          </p:spPr>
        </p:pic>
        <p:sp>
          <p:nvSpPr>
            <p:cNvPr id="3144" name="Text Box 72"/>
            <p:cNvSpPr txBox="1">
              <a:spLocks noChangeArrowheads="1"/>
            </p:cNvSpPr>
            <p:nvPr/>
          </p:nvSpPr>
          <p:spPr bwMode="auto">
            <a:xfrm>
              <a:off x="116618532" y="117181677"/>
              <a:ext cx="4829175"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smtClean="0">
                  <a:ln>
                    <a:noFill/>
                  </a:ln>
                  <a:solidFill>
                    <a:srgbClr val="000000"/>
                  </a:solidFill>
                  <a:effectLst/>
                  <a:latin typeface="Palatino Linotype" pitchFamily="18" charset="0"/>
                </a:rPr>
                <a:t>NOHRSC Model Snow Depth</a:t>
              </a:r>
              <a:endParaRPr kumimoji="0" lang="en-US" sz="800" b="0" i="0" u="none" strike="noStrike" cap="none" normalizeH="0" baseline="0" dirty="0" smtClean="0">
                <a:ln>
                  <a:noFill/>
                </a:ln>
                <a:solidFill>
                  <a:schemeClr val="tx1"/>
                </a:solidFill>
                <a:effectLst/>
                <a:latin typeface="Arial" pitchFamily="34" charset="0"/>
              </a:endParaRPr>
            </a:p>
          </p:txBody>
        </p:sp>
        <p:sp>
          <p:nvSpPr>
            <p:cNvPr id="3145" name="Text Box 73"/>
            <p:cNvSpPr txBox="1">
              <a:spLocks noChangeArrowheads="1"/>
            </p:cNvSpPr>
            <p:nvPr/>
          </p:nvSpPr>
          <p:spPr bwMode="auto">
            <a:xfrm>
              <a:off x="97272963" y="117278393"/>
              <a:ext cx="4067175" cy="2238375"/>
            </a:xfrm>
            <a:prstGeom prst="rect">
              <a:avLst/>
            </a:prstGeom>
            <a:solidFill>
              <a:srgbClr val="09C7B0"/>
            </a:solidFill>
            <a:ln w="9525" algn="in">
              <a:solidFill>
                <a:srgbClr val="033B34"/>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Monitor change in snow cover and snow water equivalent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endParaRPr>
            </a:p>
          </p:txBody>
        </p:sp>
        <p:sp>
          <p:nvSpPr>
            <p:cNvPr id="3146" name="Text Box 74"/>
            <p:cNvSpPr txBox="1">
              <a:spLocks noChangeArrowheads="1"/>
            </p:cNvSpPr>
            <p:nvPr/>
          </p:nvSpPr>
          <p:spPr bwMode="auto">
            <a:xfrm>
              <a:off x="101096152" y="109466427"/>
              <a:ext cx="3771900" cy="1485900"/>
            </a:xfrm>
            <a:prstGeom prst="rect">
              <a:avLst/>
            </a:prstGeom>
            <a:solidFill>
              <a:srgbClr val="09C7B0"/>
            </a:solidFill>
            <a:ln w="9525" algn="in">
              <a:solidFill>
                <a:srgbClr val="033B34"/>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Palatino Linotype" pitchFamily="18" charset="0"/>
                </a:rPr>
                <a:t>Monitor change in stream flow</a:t>
              </a:r>
              <a:endParaRPr kumimoji="0" lang="en-US" sz="900" b="0" i="0" u="none" strike="noStrike" cap="none" normalizeH="0" baseline="0" dirty="0" smtClean="0">
                <a:ln>
                  <a:noFill/>
                </a:ln>
                <a:solidFill>
                  <a:schemeClr val="tx1"/>
                </a:solidFill>
                <a:effectLst/>
                <a:latin typeface="Arial" pitchFamily="34" charset="0"/>
              </a:endParaRPr>
            </a:p>
          </p:txBody>
        </p:sp>
        <p:pic>
          <p:nvPicPr>
            <p:cNvPr id="3147" name="Picture 75"/>
            <p:cNvPicPr>
              <a:picLocks noChangeAspect="1" noChangeArrowheads="1"/>
            </p:cNvPicPr>
            <p:nvPr/>
          </p:nvPicPr>
          <p:blipFill>
            <a:blip r:embed="rId10" cstate="print"/>
            <a:srcRect t="15779" r="9468" b="21111"/>
            <a:stretch>
              <a:fillRect/>
            </a:stretch>
          </p:blipFill>
          <p:spPr bwMode="auto">
            <a:xfrm>
              <a:off x="111403176" y="121536319"/>
              <a:ext cx="4371975" cy="2285762"/>
            </a:xfrm>
            <a:prstGeom prst="rect">
              <a:avLst/>
            </a:prstGeom>
            <a:noFill/>
            <a:ln w="12700" algn="in">
              <a:solidFill>
                <a:srgbClr val="000000"/>
              </a:solidFill>
              <a:miter lim="800000"/>
              <a:headEnd/>
              <a:tailEnd/>
            </a:ln>
            <a:effectLst/>
          </p:spPr>
        </p:pic>
        <p:pic>
          <p:nvPicPr>
            <p:cNvPr id="3148" name="Picture 76"/>
            <p:cNvPicPr>
              <a:picLocks noChangeAspect="1" noChangeArrowheads="1"/>
            </p:cNvPicPr>
            <p:nvPr/>
          </p:nvPicPr>
          <p:blipFill>
            <a:blip r:embed="rId11" cstate="print"/>
            <a:srcRect b="5000"/>
            <a:stretch>
              <a:fillRect/>
            </a:stretch>
          </p:blipFill>
          <p:spPr bwMode="auto">
            <a:xfrm>
              <a:off x="115518094" y="120977501"/>
              <a:ext cx="3790114" cy="2700457"/>
            </a:xfrm>
            <a:prstGeom prst="rect">
              <a:avLst/>
            </a:prstGeom>
            <a:noFill/>
            <a:ln w="12700" algn="in">
              <a:solidFill>
                <a:srgbClr val="000000"/>
              </a:solidFill>
              <a:miter lim="800000"/>
              <a:headEnd/>
              <a:tailEnd/>
            </a:ln>
            <a:effectLst/>
          </p:spPr>
        </p:pic>
        <p:sp>
          <p:nvSpPr>
            <p:cNvPr id="3149" name="Text Box 77"/>
            <p:cNvSpPr txBox="1">
              <a:spLocks noChangeArrowheads="1"/>
            </p:cNvSpPr>
            <p:nvPr/>
          </p:nvSpPr>
          <p:spPr bwMode="auto">
            <a:xfrm>
              <a:off x="115598639" y="121018788"/>
              <a:ext cx="3629025"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rgbClr val="000000"/>
                  </a:solidFill>
                  <a:effectLst/>
                  <a:latin typeface="Palatino Linotype" pitchFamily="18" charset="0"/>
                </a:rPr>
                <a:t>NOHRSC Aerial Survey </a:t>
              </a:r>
              <a:endParaRPr kumimoji="0" lang="en-US" sz="700" b="0" i="0" u="none" strike="noStrike" cap="none" normalizeH="0" baseline="0" dirty="0" smtClean="0">
                <a:ln>
                  <a:noFill/>
                </a:ln>
                <a:solidFill>
                  <a:schemeClr val="tx1"/>
                </a:solidFill>
                <a:effectLst/>
                <a:latin typeface="Arial" pitchFamily="34" charset="0"/>
              </a:endParaRPr>
            </a:p>
          </p:txBody>
        </p:sp>
        <p:sp>
          <p:nvSpPr>
            <p:cNvPr id="3150" name="Text Box 78"/>
            <p:cNvSpPr txBox="1">
              <a:spLocks noChangeArrowheads="1"/>
            </p:cNvSpPr>
            <p:nvPr/>
          </p:nvSpPr>
          <p:spPr bwMode="auto">
            <a:xfrm>
              <a:off x="111741313" y="121570750"/>
              <a:ext cx="3695700"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smtClean="0">
                  <a:ln>
                    <a:noFill/>
                  </a:ln>
                  <a:solidFill>
                    <a:srgbClr val="000000"/>
                  </a:solidFill>
                  <a:effectLst/>
                  <a:latin typeface="Palatino Linotype" pitchFamily="18" charset="0"/>
                </a:rPr>
                <a:t>NOHRSC Flight Lines </a:t>
              </a:r>
              <a:endParaRPr kumimoji="0" lang="en-US" sz="800" b="0" i="0" u="none" strike="noStrike" cap="none" normalizeH="0" baseline="0" dirty="0" smtClean="0">
                <a:ln>
                  <a:noFill/>
                </a:ln>
                <a:solidFill>
                  <a:schemeClr val="tx1"/>
                </a:solidFill>
                <a:effectLst/>
                <a:latin typeface="Arial" pitchFamily="34" charset="0"/>
              </a:endParaRPr>
            </a:p>
          </p:txBody>
        </p:sp>
        <p:pic>
          <p:nvPicPr>
            <p:cNvPr id="3152" name="Picture 80" descr="Preprint-4"/>
            <p:cNvPicPr>
              <a:picLocks noChangeAspect="1" noChangeArrowheads="1"/>
            </p:cNvPicPr>
            <p:nvPr/>
          </p:nvPicPr>
          <p:blipFill>
            <a:blip r:embed="rId12" cstate="print"/>
            <a:srcRect l="20813" t="11093" r="876" b="2844"/>
            <a:stretch>
              <a:fillRect/>
            </a:stretch>
          </p:blipFill>
          <p:spPr bwMode="auto">
            <a:xfrm>
              <a:off x="114327288" y="110556736"/>
              <a:ext cx="3629458" cy="3072121"/>
            </a:xfrm>
            <a:prstGeom prst="rect">
              <a:avLst/>
            </a:prstGeom>
            <a:noFill/>
            <a:ln w="12700" algn="in">
              <a:solidFill>
                <a:srgbClr val="000000"/>
              </a:solidFill>
              <a:miter lim="800000"/>
              <a:headEnd/>
              <a:tailEnd/>
            </a:ln>
            <a:effectLst/>
          </p:spPr>
        </p:pic>
        <p:sp>
          <p:nvSpPr>
            <p:cNvPr id="3153" name="Text Box 81"/>
            <p:cNvSpPr txBox="1">
              <a:spLocks noChangeArrowheads="1"/>
            </p:cNvSpPr>
            <p:nvPr/>
          </p:nvSpPr>
          <p:spPr bwMode="auto">
            <a:xfrm>
              <a:off x="114670405" y="113143082"/>
              <a:ext cx="2943225"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smtClean="0">
                  <a:ln>
                    <a:noFill/>
                  </a:ln>
                  <a:solidFill>
                    <a:srgbClr val="FFFFFF"/>
                  </a:solidFill>
                  <a:effectLst/>
                  <a:latin typeface="Palatino Linotype" pitchFamily="18" charset="0"/>
                </a:rPr>
                <a:t>Satellite Imagery</a:t>
              </a:r>
              <a:endParaRPr kumimoji="0" lang="en-US" sz="800" b="0" i="0" u="none" strike="noStrike" cap="none" normalizeH="0" baseline="0" dirty="0" smtClean="0">
                <a:ln>
                  <a:noFill/>
                </a:ln>
                <a:solidFill>
                  <a:schemeClr val="tx1"/>
                </a:solidFill>
                <a:effectLst/>
                <a:latin typeface="Arial" pitchFamily="34" charset="0"/>
              </a:endParaRPr>
            </a:p>
          </p:txBody>
        </p:sp>
        <p:sp>
          <p:nvSpPr>
            <p:cNvPr id="3154" name="Text Box 82"/>
            <p:cNvSpPr txBox="1">
              <a:spLocks noChangeArrowheads="1"/>
            </p:cNvSpPr>
            <p:nvPr/>
          </p:nvSpPr>
          <p:spPr bwMode="auto">
            <a:xfrm>
              <a:off x="100268431" y="120075083"/>
              <a:ext cx="4286250"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000000"/>
                  </a:solidFill>
                  <a:effectLst/>
                  <a:latin typeface="Palatino Linotype" pitchFamily="18" charset="0"/>
                </a:rPr>
                <a:t>NOHRSC Modeled Snow Melt</a:t>
              </a:r>
              <a:endParaRPr kumimoji="0" lang="en-US" sz="600" b="0" i="0" u="none" strike="noStrike" cap="none" normalizeH="0" baseline="0" dirty="0" smtClean="0">
                <a:ln>
                  <a:noFill/>
                </a:ln>
                <a:solidFill>
                  <a:schemeClr val="tx1"/>
                </a:solidFill>
                <a:effectLst/>
                <a:latin typeface="Arial" pitchFamily="34" charset="0"/>
              </a:endParaRPr>
            </a:p>
          </p:txBody>
        </p:sp>
        <p:sp>
          <p:nvSpPr>
            <p:cNvPr id="3155" name="Text Box 83"/>
            <p:cNvSpPr txBox="1">
              <a:spLocks noChangeArrowheads="1"/>
            </p:cNvSpPr>
            <p:nvPr/>
          </p:nvSpPr>
          <p:spPr bwMode="auto">
            <a:xfrm>
              <a:off x="100202515" y="114788709"/>
              <a:ext cx="2943225"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smtClean="0">
                  <a:ln>
                    <a:noFill/>
                  </a:ln>
                  <a:solidFill>
                    <a:srgbClr val="FFFFFF"/>
                  </a:solidFill>
                  <a:effectLst/>
                  <a:latin typeface="Palatino Linotype" pitchFamily="18" charset="0"/>
                </a:rPr>
                <a:t>Satellite Imagery</a:t>
              </a:r>
              <a:endParaRPr kumimoji="0" lang="en-US" sz="800" b="0" i="0" u="none" strike="noStrike" cap="none" normalizeH="0" baseline="0" dirty="0" smtClean="0">
                <a:ln>
                  <a:noFill/>
                </a:ln>
                <a:solidFill>
                  <a:schemeClr val="tx1"/>
                </a:solidFill>
                <a:effectLst/>
                <a:latin typeface="Arial" pitchFamily="34" charset="0"/>
              </a:endParaRPr>
            </a:p>
          </p:txBody>
        </p:sp>
        <p:sp>
          <p:nvSpPr>
            <p:cNvPr id="3156" name="Line 84"/>
            <p:cNvSpPr>
              <a:spLocks noChangeShapeType="1"/>
            </p:cNvSpPr>
            <p:nvPr/>
          </p:nvSpPr>
          <p:spPr bwMode="auto">
            <a:xfrm flipV="1">
              <a:off x="107947463" y="114286077"/>
              <a:ext cx="4237987" cy="6372225"/>
            </a:xfrm>
            <a:prstGeom prst="line">
              <a:avLst/>
            </a:prstGeom>
            <a:noFill/>
            <a:ln w="9525">
              <a:solidFill>
                <a:srgbClr val="4C1200"/>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3157" name="Line 85"/>
            <p:cNvSpPr>
              <a:spLocks noChangeShapeType="1"/>
            </p:cNvSpPr>
            <p:nvPr/>
          </p:nvSpPr>
          <p:spPr bwMode="auto">
            <a:xfrm>
              <a:off x="107670600" y="114781377"/>
              <a:ext cx="4857750" cy="4857750"/>
            </a:xfrm>
            <a:prstGeom prst="line">
              <a:avLst/>
            </a:prstGeom>
            <a:noFill/>
            <a:ln w="9525">
              <a:solidFill>
                <a:srgbClr val="4C1200"/>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3158" name="Line 86"/>
            <p:cNvSpPr>
              <a:spLocks noChangeShapeType="1"/>
            </p:cNvSpPr>
            <p:nvPr/>
          </p:nvSpPr>
          <p:spPr bwMode="auto">
            <a:xfrm>
              <a:off x="106937175" y="117295977"/>
              <a:ext cx="5943600" cy="0"/>
            </a:xfrm>
            <a:prstGeom prst="line">
              <a:avLst/>
            </a:prstGeom>
            <a:noFill/>
            <a:ln w="9525">
              <a:solidFill>
                <a:srgbClr val="4C1200"/>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3159" name="Oval 87"/>
            <p:cNvSpPr>
              <a:spLocks noChangeArrowheads="1"/>
            </p:cNvSpPr>
            <p:nvPr/>
          </p:nvSpPr>
          <p:spPr bwMode="auto">
            <a:xfrm>
              <a:off x="108627862" y="115819602"/>
              <a:ext cx="3114675" cy="3000375"/>
            </a:xfrm>
            <a:prstGeom prst="ellipse">
              <a:avLst/>
            </a:prstGeom>
            <a:solidFill>
              <a:srgbClr val="B9231B"/>
            </a:solidFill>
            <a:ln w="9525" algn="in">
              <a:solidFill>
                <a:srgbClr val="4C1200"/>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3160" name="Text Box 88"/>
            <p:cNvSpPr txBox="1">
              <a:spLocks noChangeArrowheads="1"/>
            </p:cNvSpPr>
            <p:nvPr/>
          </p:nvSpPr>
          <p:spPr bwMode="auto">
            <a:xfrm>
              <a:off x="108756450" y="115933902"/>
              <a:ext cx="2857500" cy="2771775"/>
            </a:xfrm>
            <a:prstGeom prst="rect">
              <a:avLst/>
            </a:prstGeom>
            <a:noFill/>
            <a:ln w="9525" algn="in">
              <a:no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Times New Roman" pitchFamily="18" charset="0"/>
                </a:rPr>
                <a:t>Benefits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Times New Roman" pitchFamily="18" charset="0"/>
                </a:rPr>
                <a:t>provided by MODIS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Times New Roman" pitchFamily="18" charset="0"/>
                </a:rPr>
                <a:t>False Color Imagery</a:t>
              </a:r>
              <a:endParaRPr kumimoji="0" lang="en-US" sz="800" b="0" i="0" u="none" strike="noStrike" cap="none" normalizeH="0" baseline="0" dirty="0" smtClean="0">
                <a:ln>
                  <a:noFill/>
                </a:ln>
                <a:solidFill>
                  <a:schemeClr val="tx1"/>
                </a:solidFill>
                <a:effectLst/>
                <a:latin typeface="Arial" pitchFamily="34" charset="0"/>
              </a:endParaRPr>
            </a:p>
          </p:txBody>
        </p:sp>
        <p:pic>
          <p:nvPicPr>
            <p:cNvPr id="3161" name="Picture 89"/>
            <p:cNvPicPr>
              <a:picLocks noChangeAspect="1" noChangeArrowheads="1"/>
            </p:cNvPicPr>
            <p:nvPr/>
          </p:nvPicPr>
          <p:blipFill>
            <a:blip r:embed="rId13" cstate="print"/>
            <a:srcRect t="14787" b="6667"/>
            <a:stretch>
              <a:fillRect/>
            </a:stretch>
          </p:blipFill>
          <p:spPr bwMode="auto">
            <a:xfrm>
              <a:off x="107913843" y="109046598"/>
              <a:ext cx="4542713" cy="2676108"/>
            </a:xfrm>
            <a:prstGeom prst="rect">
              <a:avLst/>
            </a:prstGeom>
            <a:noFill/>
            <a:ln w="12700" algn="in">
              <a:solidFill>
                <a:srgbClr val="000000"/>
              </a:solidFill>
              <a:miter lim="800000"/>
              <a:headEnd/>
              <a:tailEnd/>
            </a:ln>
            <a:effectLst/>
          </p:spPr>
        </p:pic>
        <p:sp>
          <p:nvSpPr>
            <p:cNvPr id="3162" name="Text Box 90"/>
            <p:cNvSpPr txBox="1">
              <a:spLocks noChangeArrowheads="1"/>
            </p:cNvSpPr>
            <p:nvPr/>
          </p:nvSpPr>
          <p:spPr bwMode="auto">
            <a:xfrm>
              <a:off x="108299250" y="108382782"/>
              <a:ext cx="3771900" cy="914400"/>
            </a:xfrm>
            <a:prstGeom prst="rect">
              <a:avLst/>
            </a:prstGeom>
            <a:solidFill>
              <a:srgbClr val="09C7B0"/>
            </a:solidFill>
            <a:ln w="9525" algn="in">
              <a:solidFill>
                <a:srgbClr val="033B34"/>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Palatino Linotype" pitchFamily="18" charset="0"/>
                </a:rPr>
                <a:t>Snow event</a:t>
              </a:r>
              <a:endParaRPr kumimoji="0" lang="en-US" sz="900" b="0" i="0" u="none" strike="noStrike" cap="none" normalizeH="0" baseline="0" dirty="0" smtClean="0">
                <a:ln>
                  <a:noFill/>
                </a:ln>
                <a:solidFill>
                  <a:schemeClr val="tx1"/>
                </a:solidFill>
                <a:effectLst/>
                <a:latin typeface="Arial" pitchFamily="34" charset="0"/>
              </a:endParaRPr>
            </a:p>
          </p:txBody>
        </p:sp>
        <p:pic>
          <p:nvPicPr>
            <p:cNvPr id="3167" name="Picture 95" descr="desbig_white"/>
            <p:cNvPicPr>
              <a:picLocks noChangeAspect="1" noChangeArrowheads="1"/>
            </p:cNvPicPr>
            <p:nvPr/>
          </p:nvPicPr>
          <p:blipFill>
            <a:blip r:embed="rId14" cstate="print"/>
            <a:srcRect/>
            <a:stretch>
              <a:fillRect/>
            </a:stretch>
          </p:blipFill>
          <p:spPr bwMode="auto">
            <a:xfrm>
              <a:off x="106796107" y="122514738"/>
              <a:ext cx="2258573" cy="2258573"/>
            </a:xfrm>
            <a:prstGeom prst="rect">
              <a:avLst/>
            </a:prstGeom>
            <a:noFill/>
            <a:ln w="9525" algn="in">
              <a:noFill/>
              <a:miter lim="800000"/>
              <a:headEnd/>
              <a:tailEnd/>
            </a:ln>
            <a:effectLst/>
          </p:spPr>
        </p:pic>
        <p:sp>
          <p:nvSpPr>
            <p:cNvPr id="3168" name="Text Box 96"/>
            <p:cNvSpPr txBox="1">
              <a:spLocks noChangeArrowheads="1"/>
            </p:cNvSpPr>
            <p:nvPr/>
          </p:nvSpPr>
          <p:spPr bwMode="auto">
            <a:xfrm>
              <a:off x="102281648" y="122472448"/>
              <a:ext cx="4543425" cy="1371600"/>
            </a:xfrm>
            <a:prstGeom prst="rect">
              <a:avLst/>
            </a:prstGeom>
            <a:solidFill>
              <a:srgbClr val="09C7B0"/>
            </a:solidFill>
            <a:ln w="9525" algn="in">
              <a:solidFill>
                <a:srgbClr val="033B34"/>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Palatino Linotype" pitchFamily="18" charset="0"/>
                </a:rPr>
                <a:t>Inform emergency management</a:t>
              </a:r>
              <a:endParaRPr kumimoji="0" lang="en-US" sz="900" b="0" i="0" u="none" strike="noStrike" cap="none" normalizeH="0" baseline="0" dirty="0" smtClean="0">
                <a:ln>
                  <a:noFill/>
                </a:ln>
                <a:solidFill>
                  <a:schemeClr val="tx1"/>
                </a:solidFill>
                <a:effectLst/>
                <a:latin typeface="Arial" pitchFamily="34" charset="0"/>
              </a:endParaRPr>
            </a:p>
          </p:txBody>
        </p:sp>
        <p:sp>
          <p:nvSpPr>
            <p:cNvPr id="3169" name="Text Box 97"/>
            <p:cNvSpPr txBox="1">
              <a:spLocks noChangeArrowheads="1"/>
            </p:cNvSpPr>
            <p:nvPr/>
          </p:nvSpPr>
          <p:spPr bwMode="auto">
            <a:xfrm>
              <a:off x="114719467" y="114762327"/>
              <a:ext cx="4695825" cy="8572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rgbClr val="000000"/>
                  </a:solidFill>
                  <a:effectLst/>
                  <a:latin typeface="Palatino Linotype" pitchFamily="18" charset="0"/>
                </a:rPr>
                <a:t>NOHRSC Model Snow Water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900" b="1" i="1" u="none" strike="noStrike" cap="none" normalizeH="0" baseline="0" dirty="0" smtClean="0">
                  <a:ln>
                    <a:noFill/>
                  </a:ln>
                  <a:solidFill>
                    <a:srgbClr val="000000"/>
                  </a:solidFill>
                  <a:effectLst/>
                  <a:latin typeface="Palatino Linotype" pitchFamily="18" charset="0"/>
                </a:rPr>
                <a:t>Equivalent</a:t>
              </a:r>
              <a:endParaRPr kumimoji="0" lang="en-US" sz="700" b="0" i="0" u="none" strike="noStrike" cap="none" normalizeH="0" baseline="0" dirty="0" smtClean="0">
                <a:ln>
                  <a:noFill/>
                </a:ln>
                <a:solidFill>
                  <a:schemeClr val="tx1"/>
                </a:solidFill>
                <a:effectLst/>
                <a:latin typeface="Arial" pitchFamily="34" charset="0"/>
              </a:endParaRPr>
            </a:p>
          </p:txBody>
        </p:sp>
        <p:sp>
          <p:nvSpPr>
            <p:cNvPr id="3170" name="Text Box 98"/>
            <p:cNvSpPr txBox="1">
              <a:spLocks noChangeArrowheads="1"/>
            </p:cNvSpPr>
            <p:nvPr/>
          </p:nvSpPr>
          <p:spPr bwMode="auto">
            <a:xfrm>
              <a:off x="103182420" y="111133287"/>
              <a:ext cx="3410896" cy="41838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1" u="none" strike="noStrike" cap="none" normalizeH="0" baseline="0" dirty="0" smtClean="0">
                  <a:ln>
                    <a:noFill/>
                  </a:ln>
                  <a:solidFill>
                    <a:srgbClr val="000000"/>
                  </a:solidFill>
                  <a:effectLst/>
                  <a:latin typeface="Palatino Linotype" pitchFamily="18" charset="0"/>
                </a:rPr>
                <a:t>USGS </a:t>
              </a:r>
              <a:r>
                <a:rPr kumimoji="0" lang="en-US" sz="1000" b="1" i="1" u="none" strike="noStrike" cap="none" normalizeH="0" baseline="0" dirty="0" err="1" smtClean="0">
                  <a:ln>
                    <a:noFill/>
                  </a:ln>
                  <a:solidFill>
                    <a:srgbClr val="000000"/>
                  </a:solidFill>
                  <a:effectLst/>
                  <a:latin typeface="Palatino Linotype" pitchFamily="18" charset="0"/>
                </a:rPr>
                <a:t>Streamflow</a:t>
              </a:r>
              <a:endParaRPr kumimoji="0" lang="en-US" sz="800" b="0" i="0" u="none" strike="noStrike" cap="none" normalizeH="0" baseline="0" dirty="0" smtClean="0">
                <a:ln>
                  <a:noFill/>
                </a:ln>
                <a:solidFill>
                  <a:schemeClr val="tx1"/>
                </a:solidFill>
                <a:effectLst/>
                <a:latin typeface="Arial" pitchFamily="34" charset="0"/>
              </a:endParaRPr>
            </a:p>
          </p:txBody>
        </p:sp>
        <p:sp>
          <p:nvSpPr>
            <p:cNvPr id="3171" name="Rectangle 99"/>
            <p:cNvSpPr>
              <a:spLocks noChangeArrowheads="1"/>
            </p:cNvSpPr>
            <p:nvPr/>
          </p:nvSpPr>
          <p:spPr bwMode="auto">
            <a:xfrm>
              <a:off x="100698300" y="112718850"/>
              <a:ext cx="857250" cy="142875"/>
            </a:xfrm>
            <a:prstGeom prst="rect">
              <a:avLst/>
            </a:prstGeom>
            <a:solidFill>
              <a:srgbClr val="DFD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3172" name="Text Box 100"/>
            <p:cNvSpPr txBox="1">
              <a:spLocks noChangeArrowheads="1"/>
            </p:cNvSpPr>
            <p:nvPr/>
          </p:nvSpPr>
          <p:spPr bwMode="auto">
            <a:xfrm>
              <a:off x="98968218" y="112590612"/>
              <a:ext cx="4344346" cy="418386"/>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000000"/>
                  </a:solidFill>
                  <a:effectLst/>
                  <a:latin typeface="Palatino Linotype" pitchFamily="18" charset="0"/>
                </a:rPr>
                <a:t>NWS </a:t>
              </a:r>
              <a:r>
                <a:rPr kumimoji="0" lang="en-US" sz="800" b="1" i="1" u="none" strike="noStrike" cap="none" normalizeH="0" baseline="0" dirty="0" err="1" smtClean="0">
                  <a:ln>
                    <a:noFill/>
                  </a:ln>
                  <a:solidFill>
                    <a:srgbClr val="000000"/>
                  </a:solidFill>
                  <a:effectLst/>
                  <a:latin typeface="Palatino Linotype" pitchFamily="18" charset="0"/>
                </a:rPr>
                <a:t>Streamflow</a:t>
              </a:r>
              <a:r>
                <a:rPr kumimoji="0" lang="en-US" sz="800" b="1" i="1" u="none" strike="noStrike" cap="none" normalizeH="0" baseline="0" dirty="0" smtClean="0">
                  <a:ln>
                    <a:noFill/>
                  </a:ln>
                  <a:solidFill>
                    <a:srgbClr val="000000"/>
                  </a:solidFill>
                  <a:effectLst/>
                  <a:latin typeface="Palatino Linotype" pitchFamily="18" charset="0"/>
                </a:rPr>
                <a:t> and Forecast</a:t>
              </a:r>
              <a:endParaRPr kumimoji="0" lang="en-US" sz="600" b="0" i="0" u="none" strike="noStrike" cap="none" normalizeH="0" baseline="0" dirty="0" smtClean="0">
                <a:ln>
                  <a:noFill/>
                </a:ln>
                <a:solidFill>
                  <a:schemeClr val="tx1"/>
                </a:solidFill>
                <a:effectLst/>
                <a:latin typeface="Arial" pitchFamily="34" charset="0"/>
              </a:endParaRPr>
            </a:p>
          </p:txBody>
        </p:sp>
        <p:sp>
          <p:nvSpPr>
            <p:cNvPr id="3173" name="Text Box 101"/>
            <p:cNvSpPr txBox="1">
              <a:spLocks noChangeArrowheads="1"/>
            </p:cNvSpPr>
            <p:nvPr/>
          </p:nvSpPr>
          <p:spPr bwMode="auto">
            <a:xfrm>
              <a:off x="103555800" y="115886277"/>
              <a:ext cx="3771900" cy="2314575"/>
            </a:xfrm>
            <a:prstGeom prst="rect">
              <a:avLst/>
            </a:prstGeom>
            <a:solidFill>
              <a:srgbClr val="B9231B"/>
            </a:solidFill>
            <a:ln w="9525" algn="in">
              <a:solidFill>
                <a:srgbClr val="4C1200"/>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Facilitates monitoring 2-D change of snow cover</a:t>
              </a:r>
              <a:endParaRPr kumimoji="0" lang="en-US" sz="800" b="0" i="0" u="none" strike="noStrike" cap="none" normalizeH="0" baseline="0" dirty="0" smtClean="0">
                <a:ln>
                  <a:noFill/>
                </a:ln>
                <a:solidFill>
                  <a:schemeClr val="tx1"/>
                </a:solidFill>
                <a:effectLst/>
                <a:latin typeface="Arial" pitchFamily="34" charset="0"/>
              </a:endParaRPr>
            </a:p>
          </p:txBody>
        </p:sp>
        <p:sp>
          <p:nvSpPr>
            <p:cNvPr id="3174" name="Text Box 102"/>
            <p:cNvSpPr txBox="1">
              <a:spLocks noChangeArrowheads="1"/>
            </p:cNvSpPr>
            <p:nvPr/>
          </p:nvSpPr>
          <p:spPr bwMode="auto">
            <a:xfrm>
              <a:off x="105301073" y="112941587"/>
              <a:ext cx="4057650" cy="2085975"/>
            </a:xfrm>
            <a:prstGeom prst="rect">
              <a:avLst/>
            </a:prstGeom>
            <a:solidFill>
              <a:srgbClr val="B9231B"/>
            </a:solidFill>
            <a:ln w="9525" algn="in">
              <a:solidFill>
                <a:srgbClr val="4C1200"/>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Palatino Linotype" pitchFamily="18" charset="0"/>
                </a:rPr>
                <a:t>Illustrates stream flow/snowmelt relationship  </a:t>
              </a:r>
              <a:endParaRPr kumimoji="0" lang="en-US" sz="900" b="0" i="0" u="none" strike="noStrike" cap="none" normalizeH="0" baseline="0" dirty="0" smtClean="0">
                <a:ln>
                  <a:noFill/>
                </a:ln>
                <a:solidFill>
                  <a:schemeClr val="tx1"/>
                </a:solidFill>
                <a:effectLst/>
                <a:latin typeface="Arial" pitchFamily="34" charset="0"/>
              </a:endParaRPr>
            </a:p>
          </p:txBody>
        </p:sp>
        <p:sp>
          <p:nvSpPr>
            <p:cNvPr id="3175" name="Text Box 103"/>
            <p:cNvSpPr txBox="1">
              <a:spLocks noChangeArrowheads="1"/>
            </p:cNvSpPr>
            <p:nvPr/>
          </p:nvSpPr>
          <p:spPr bwMode="auto">
            <a:xfrm>
              <a:off x="111032925" y="112704927"/>
              <a:ext cx="3771900" cy="1657350"/>
            </a:xfrm>
            <a:prstGeom prst="rect">
              <a:avLst/>
            </a:prstGeom>
            <a:solidFill>
              <a:srgbClr val="B9231B"/>
            </a:solidFill>
            <a:ln w="9525" algn="in">
              <a:solidFill>
                <a:srgbClr val="4C1200"/>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Faster and more convenient</a:t>
              </a:r>
              <a:endParaRPr kumimoji="0" lang="en-US" sz="800" b="0" i="0" u="none" strike="noStrike" cap="none" normalizeH="0" baseline="0" dirty="0" smtClean="0">
                <a:ln>
                  <a:noFill/>
                </a:ln>
                <a:solidFill>
                  <a:schemeClr val="tx1"/>
                </a:solidFill>
                <a:effectLst/>
                <a:latin typeface="Arial" pitchFamily="34" charset="0"/>
              </a:endParaRPr>
            </a:p>
          </p:txBody>
        </p:sp>
        <p:sp>
          <p:nvSpPr>
            <p:cNvPr id="3176" name="Text Box 104"/>
            <p:cNvSpPr txBox="1">
              <a:spLocks noChangeArrowheads="1"/>
            </p:cNvSpPr>
            <p:nvPr/>
          </p:nvSpPr>
          <p:spPr bwMode="auto">
            <a:xfrm>
              <a:off x="112890300" y="116810202"/>
              <a:ext cx="3771900" cy="2057400"/>
            </a:xfrm>
            <a:prstGeom prst="rect">
              <a:avLst/>
            </a:prstGeom>
            <a:solidFill>
              <a:srgbClr val="B9231B"/>
            </a:solidFill>
            <a:ln w="9525" algn="in">
              <a:solidFill>
                <a:srgbClr val="4C1200"/>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Corroborates NOHRSC snow model products</a:t>
              </a:r>
              <a:endParaRPr kumimoji="0" lang="en-US" sz="800" b="0" i="0" u="none" strike="noStrike" cap="none" normalizeH="0" baseline="0" dirty="0" smtClean="0">
                <a:ln>
                  <a:noFill/>
                </a:ln>
                <a:solidFill>
                  <a:schemeClr val="tx1"/>
                </a:solidFill>
                <a:effectLst/>
                <a:latin typeface="Arial" pitchFamily="34" charset="0"/>
              </a:endParaRPr>
            </a:p>
          </p:txBody>
        </p:sp>
        <p:sp>
          <p:nvSpPr>
            <p:cNvPr id="3177" name="Text Box 105"/>
            <p:cNvSpPr txBox="1">
              <a:spLocks noChangeArrowheads="1"/>
            </p:cNvSpPr>
            <p:nvPr/>
          </p:nvSpPr>
          <p:spPr bwMode="auto">
            <a:xfrm>
              <a:off x="111042450" y="119553402"/>
              <a:ext cx="3771900" cy="2114550"/>
            </a:xfrm>
            <a:prstGeom prst="rect">
              <a:avLst/>
            </a:prstGeom>
            <a:solidFill>
              <a:srgbClr val="B9231B"/>
            </a:solidFill>
            <a:ln w="9525" algn="in">
              <a:solidFill>
                <a:srgbClr val="4C1200"/>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Saves human resources and increases safety</a:t>
              </a:r>
              <a:endParaRPr kumimoji="0" lang="en-US" sz="800" b="0" i="0" u="none" strike="noStrike" cap="none" normalizeH="0" baseline="0" dirty="0" smtClean="0">
                <a:ln>
                  <a:noFill/>
                </a:ln>
                <a:solidFill>
                  <a:schemeClr val="tx1"/>
                </a:solidFill>
                <a:effectLst/>
                <a:latin typeface="Arial" pitchFamily="34" charset="0"/>
              </a:endParaRPr>
            </a:p>
          </p:txBody>
        </p:sp>
        <p:sp>
          <p:nvSpPr>
            <p:cNvPr id="3178" name="Text Box 106"/>
            <p:cNvSpPr txBox="1">
              <a:spLocks noChangeArrowheads="1"/>
            </p:cNvSpPr>
            <p:nvPr/>
          </p:nvSpPr>
          <p:spPr bwMode="auto">
            <a:xfrm>
              <a:off x="105403650" y="120429702"/>
              <a:ext cx="3600450" cy="2114550"/>
            </a:xfrm>
            <a:prstGeom prst="rect">
              <a:avLst/>
            </a:prstGeom>
            <a:solidFill>
              <a:srgbClr val="B9231B"/>
            </a:solidFill>
            <a:ln w="9525" algn="in">
              <a:solidFill>
                <a:srgbClr val="4C1200"/>
              </a:solidFill>
              <a:miter lim="800000"/>
              <a:headEnd/>
              <a:tailEnd/>
            </a:ln>
            <a:effectLst/>
          </p:spPr>
          <p:txBody>
            <a:bodyPr vert="horz" wrap="square" lIns="36576" tIns="36576" rIns="36576" bIns="36576"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Provides easily understood briefing tool</a:t>
              </a:r>
              <a:endParaRPr kumimoji="0" lang="en-US" sz="800" b="0" i="0" u="none" strike="noStrike" cap="none" normalizeH="0" baseline="0" dirty="0" smtClean="0">
                <a:ln>
                  <a:noFill/>
                </a:ln>
                <a:solidFill>
                  <a:schemeClr val="tx1"/>
                </a:solidFill>
                <a:effectLst/>
                <a:latin typeface="Arial" pitchFamily="34" charset="0"/>
              </a:endParaRPr>
            </a:p>
          </p:txBody>
        </p:sp>
        <p:sp>
          <p:nvSpPr>
            <p:cNvPr id="3179" name="Text Box 107"/>
            <p:cNvSpPr txBox="1">
              <a:spLocks noChangeArrowheads="1"/>
            </p:cNvSpPr>
            <p:nvPr/>
          </p:nvSpPr>
          <p:spPr bwMode="auto">
            <a:xfrm>
              <a:off x="114795300" y="110418927"/>
              <a:ext cx="4743450" cy="857250"/>
            </a:xfrm>
            <a:prstGeom prst="rect">
              <a:avLst/>
            </a:prstGeom>
            <a:solidFill>
              <a:srgbClr val="09C7B0"/>
            </a:solidFill>
            <a:ln w="9525" algn="in">
              <a:solidFill>
                <a:srgbClr val="033B34"/>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Palatino Linotype" pitchFamily="18" charset="0"/>
                </a:rPr>
                <a:t>Examine snow cover</a:t>
              </a:r>
              <a:endParaRPr kumimoji="0" lang="en-US" sz="900" b="0" i="0" u="none" strike="noStrike" cap="none" normalizeH="0" baseline="0" dirty="0" smtClean="0">
                <a:ln>
                  <a:noFill/>
                </a:ln>
                <a:solidFill>
                  <a:schemeClr val="tx1"/>
                </a:solidFill>
                <a:effectLst/>
                <a:latin typeface="Arial" pitchFamily="34" charset="0"/>
              </a:endParaRPr>
            </a:p>
          </p:txBody>
        </p:sp>
        <p:sp>
          <p:nvSpPr>
            <p:cNvPr id="3180" name="Text Box 108"/>
            <p:cNvSpPr txBox="1">
              <a:spLocks noChangeArrowheads="1"/>
            </p:cNvSpPr>
            <p:nvPr/>
          </p:nvSpPr>
          <p:spPr bwMode="auto">
            <a:xfrm>
              <a:off x="113261775" y="123238113"/>
              <a:ext cx="3771900" cy="1514475"/>
            </a:xfrm>
            <a:prstGeom prst="rect">
              <a:avLst/>
            </a:prstGeom>
            <a:solidFill>
              <a:srgbClr val="09C7B0"/>
            </a:solidFill>
            <a:ln w="9525" algn="in">
              <a:solidFill>
                <a:srgbClr val="033B34"/>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Palatino Linotype" pitchFamily="18" charset="0"/>
                </a:rPr>
                <a:t>Request survey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Palatino Linotype" pitchFamily="18" charset="0"/>
                </a:rPr>
                <a:t>of remote areas</a:t>
              </a:r>
              <a:endParaRPr kumimoji="0" lang="en-US" sz="900" b="0" i="0" u="none" strike="noStrike" cap="none" normalizeH="0" baseline="0" dirty="0" smtClean="0">
                <a:ln>
                  <a:noFill/>
                </a:ln>
                <a:solidFill>
                  <a:schemeClr val="tx1"/>
                </a:solidFill>
                <a:effectLst/>
                <a:latin typeface="Arial" pitchFamily="34" charset="0"/>
              </a:endParaRPr>
            </a:p>
          </p:txBody>
        </p:sp>
        <p:sp>
          <p:nvSpPr>
            <p:cNvPr id="3181" name="Rectangle 109"/>
            <p:cNvSpPr>
              <a:spLocks noChangeArrowheads="1"/>
            </p:cNvSpPr>
            <p:nvPr/>
          </p:nvSpPr>
          <p:spPr bwMode="auto">
            <a:xfrm>
              <a:off x="119624475" y="112976025"/>
              <a:ext cx="962025" cy="114300"/>
            </a:xfrm>
            <a:prstGeom prst="rect">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3182" name="Text Box 110"/>
            <p:cNvSpPr txBox="1">
              <a:spLocks noChangeArrowheads="1"/>
            </p:cNvSpPr>
            <p:nvPr/>
          </p:nvSpPr>
          <p:spPr bwMode="auto">
            <a:xfrm>
              <a:off x="118970092" y="112789786"/>
              <a:ext cx="2581275" cy="40005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800" b="1" i="1" u="none" strike="noStrike" cap="none" normalizeH="0" baseline="0" dirty="0" smtClean="0">
                  <a:ln>
                    <a:noFill/>
                  </a:ln>
                  <a:solidFill>
                    <a:srgbClr val="000000"/>
                  </a:solidFill>
                  <a:effectLst/>
                  <a:latin typeface="Palatino Linotype" pitchFamily="18" charset="0"/>
                </a:rPr>
                <a:t>SNOTEL Reports</a:t>
              </a:r>
              <a:endParaRPr kumimoji="0" lang="en-US" sz="600" b="0" i="0" u="none" strike="noStrike" cap="none" normalizeH="0" baseline="0" dirty="0" smtClean="0">
                <a:ln>
                  <a:noFill/>
                </a:ln>
                <a:solidFill>
                  <a:schemeClr val="tx1"/>
                </a:solidFill>
                <a:effectLst/>
                <a:latin typeface="Arial" pitchFamily="34" charset="0"/>
              </a:endParaRPr>
            </a:p>
          </p:txBody>
        </p:sp>
        <p:sp>
          <p:nvSpPr>
            <p:cNvPr id="3183" name="Text Box 111"/>
            <p:cNvSpPr txBox="1">
              <a:spLocks noChangeArrowheads="1"/>
            </p:cNvSpPr>
            <p:nvPr/>
          </p:nvSpPr>
          <p:spPr bwMode="auto">
            <a:xfrm>
              <a:off x="117830846" y="115955150"/>
              <a:ext cx="4371975" cy="1239715"/>
            </a:xfrm>
            <a:prstGeom prst="rect">
              <a:avLst/>
            </a:prstGeom>
            <a:solidFill>
              <a:srgbClr val="09C7B0"/>
            </a:solidFill>
            <a:ln w="9525" algn="in">
              <a:solidFill>
                <a:srgbClr val="033B34"/>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Examine NOHRSC products</a:t>
              </a:r>
              <a:endParaRPr kumimoji="0" lang="en-US" sz="800" b="0" i="0" u="none" strike="noStrike" cap="none" normalizeH="0" baseline="0" dirty="0" smtClean="0">
                <a:ln>
                  <a:noFill/>
                </a:ln>
                <a:solidFill>
                  <a:schemeClr val="tx1"/>
                </a:solidFill>
                <a:effectLst/>
                <a:latin typeface="Arial" pitchFamily="34" charset="0"/>
              </a:endParaRPr>
            </a:p>
          </p:txBody>
        </p:sp>
      </p:grpSp>
      <p:sp>
        <p:nvSpPr>
          <p:cNvPr id="121" name="Arc 120"/>
          <p:cNvSpPr/>
          <p:nvPr/>
        </p:nvSpPr>
        <p:spPr>
          <a:xfrm rot="945010">
            <a:off x="4837231" y="1239136"/>
            <a:ext cx="1905000" cy="533400"/>
          </a:xfrm>
          <a:prstGeom prst="arc">
            <a:avLst>
              <a:gd name="adj1" fmla="val 16034285"/>
              <a:gd name="adj2" fmla="val 21151436"/>
            </a:avLst>
          </a:prstGeom>
          <a:ln w="101600">
            <a:solidFill>
              <a:schemeClr val="bg2">
                <a:lumMod val="90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3" name="Arc 122"/>
          <p:cNvSpPr/>
          <p:nvPr/>
        </p:nvSpPr>
        <p:spPr>
          <a:xfrm rot="19545184">
            <a:off x="2194744" y="1556589"/>
            <a:ext cx="1905000" cy="533400"/>
          </a:xfrm>
          <a:prstGeom prst="arc">
            <a:avLst>
              <a:gd name="adj1" fmla="val 16034285"/>
              <a:gd name="adj2" fmla="val 21151436"/>
            </a:avLst>
          </a:prstGeom>
          <a:ln w="101600">
            <a:solidFill>
              <a:schemeClr val="bg2">
                <a:lumMod val="90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Arc 126"/>
          <p:cNvSpPr/>
          <p:nvPr/>
        </p:nvSpPr>
        <p:spPr>
          <a:xfrm rot="10123541">
            <a:off x="4280935" y="6074022"/>
            <a:ext cx="1905000" cy="533400"/>
          </a:xfrm>
          <a:prstGeom prst="arc">
            <a:avLst>
              <a:gd name="adj1" fmla="val 16034285"/>
              <a:gd name="adj2" fmla="val 21151436"/>
            </a:avLst>
          </a:prstGeom>
          <a:ln w="101600">
            <a:solidFill>
              <a:schemeClr val="bg2">
                <a:lumMod val="90000"/>
              </a:schemeClr>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Findings - </a:t>
            </a:r>
            <a:r>
              <a:rPr lang="en-US" b="1" i="1" dirty="0" smtClean="0"/>
              <a:t>Advantages</a:t>
            </a:r>
            <a:endParaRPr lang="en-US" dirty="0"/>
          </a:p>
        </p:txBody>
      </p:sp>
      <p:sp>
        <p:nvSpPr>
          <p:cNvPr id="4" name="Content Placeholder 3"/>
          <p:cNvSpPr>
            <a:spLocks noGrp="1"/>
          </p:cNvSpPr>
          <p:nvPr>
            <p:ph idx="1"/>
          </p:nvPr>
        </p:nvSpPr>
        <p:spPr/>
        <p:txBody>
          <a:bodyPr>
            <a:normAutofit fontScale="77500" lnSpcReduction="20000"/>
          </a:bodyPr>
          <a:lstStyle/>
          <a:p>
            <a:r>
              <a:rPr lang="en-US" dirty="0" smtClean="0"/>
              <a:t>Complete overview of snow cover extent</a:t>
            </a:r>
          </a:p>
          <a:p>
            <a:pPr lvl="1"/>
            <a:r>
              <a:rPr lang="en-US" dirty="0" smtClean="0"/>
              <a:t>High spatial and spectral resolution</a:t>
            </a:r>
          </a:p>
          <a:p>
            <a:pPr lvl="1"/>
            <a:r>
              <a:rPr lang="en-US" dirty="0" smtClean="0"/>
              <a:t>Information for areas void of surface data</a:t>
            </a:r>
          </a:p>
          <a:p>
            <a:pPr lvl="1"/>
            <a:r>
              <a:rPr lang="en-US" dirty="0" smtClean="0"/>
              <a:t>Indicates primary areas of concern when complemented with supplemental data from ground measurements </a:t>
            </a:r>
          </a:p>
          <a:p>
            <a:r>
              <a:rPr lang="en-US" dirty="0" smtClean="0"/>
              <a:t>Often eliminates need for field surveys during potentially dangerous situations</a:t>
            </a:r>
          </a:p>
          <a:p>
            <a:r>
              <a:rPr lang="en-US" dirty="0" smtClean="0"/>
              <a:t>Observation of snow cover transition</a:t>
            </a:r>
          </a:p>
          <a:p>
            <a:pPr lvl="1"/>
            <a:r>
              <a:rPr lang="en-US" dirty="0" smtClean="0"/>
              <a:t>Speed and extent of snowmelt provide insight to areas with possible flooding concerns </a:t>
            </a:r>
          </a:p>
          <a:p>
            <a:r>
              <a:rPr lang="en-US" dirty="0" smtClean="0"/>
              <a:t>View of ice on rivers and lakes</a:t>
            </a:r>
          </a:p>
          <a:p>
            <a:pPr lvl="1"/>
            <a:r>
              <a:rPr lang="en-US" dirty="0" smtClean="0"/>
              <a:t>Ice formation and degradation provide insight on locations of possible ice jams and related flooding</a:t>
            </a:r>
          </a:p>
          <a:p>
            <a:r>
              <a:rPr lang="en-US" dirty="0" smtClean="0"/>
              <a:t>Corroborates information provided by NOHRSC (National Operational Hydrologic Remote Sensing Center) snow models </a:t>
            </a:r>
          </a:p>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2000"/>
                                        <p:tgtEl>
                                          <p:spTgt spid="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20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2000"/>
                                        <p:tgtEl>
                                          <p:spTgt spid="4">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20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2000"/>
                                        <p:tgtEl>
                                          <p:spTgt spid="4">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20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20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Findings – </a:t>
            </a:r>
            <a:r>
              <a:rPr lang="en-US" b="1" i="1" dirty="0" smtClean="0"/>
              <a:t>Disadvantages</a:t>
            </a:r>
            <a:endParaRPr lang="en-US" dirty="0"/>
          </a:p>
        </p:txBody>
      </p:sp>
      <p:sp>
        <p:nvSpPr>
          <p:cNvPr id="4" name="Content Placeholder 3"/>
          <p:cNvSpPr>
            <a:spLocks noGrp="1"/>
          </p:cNvSpPr>
          <p:nvPr>
            <p:ph idx="1"/>
          </p:nvPr>
        </p:nvSpPr>
        <p:spPr/>
        <p:txBody>
          <a:bodyPr>
            <a:normAutofit/>
          </a:bodyPr>
          <a:lstStyle/>
          <a:p>
            <a:r>
              <a:rPr lang="en-US" dirty="0" smtClean="0"/>
              <a:t>Cloud cover blocks view of surface</a:t>
            </a:r>
          </a:p>
          <a:p>
            <a:pPr lvl="1"/>
            <a:r>
              <a:rPr lang="en-US" dirty="0" smtClean="0"/>
              <a:t>Visible and infrared spectrums</a:t>
            </a:r>
          </a:p>
          <a:p>
            <a:pPr lvl="1"/>
            <a:r>
              <a:rPr lang="en-US" dirty="0" smtClean="0"/>
              <a:t>Significant snowfall/snowmelt can occur under cloud cover and full extent may not be viewable for days</a:t>
            </a:r>
          </a:p>
          <a:p>
            <a:r>
              <a:rPr lang="en-US" dirty="0" smtClean="0"/>
              <a:t>Images per day limited</a:t>
            </a:r>
          </a:p>
          <a:p>
            <a:pPr lvl="1"/>
            <a:r>
              <a:rPr lang="en-US" dirty="0" smtClean="0"/>
              <a:t>Polar-orbiting satellite provides only a few images daily</a:t>
            </a:r>
          </a:p>
          <a:p>
            <a:r>
              <a:rPr lang="en-US" dirty="0" smtClean="0"/>
              <a:t>‘Bow-tie’ effect blurs images</a:t>
            </a:r>
          </a:p>
          <a:p>
            <a:pPr lvl="1"/>
            <a:r>
              <a:rPr lang="en-US" dirty="0" smtClean="0"/>
              <a:t>Satellite field of view overlap produces data repetition at image edge</a:t>
            </a:r>
          </a:p>
          <a:p>
            <a:pPr lvl="1"/>
            <a:r>
              <a:rPr lang="en-US" dirty="0" smtClean="0"/>
              <a:t>Algorithm to remove this effect will be available soon</a:t>
            </a:r>
          </a:p>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20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20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20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20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2000"/>
                                        <p:tgtEl>
                                          <p:spTgt spid="4">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2000"/>
                                        <p:tgtEl>
                                          <p:spTgt spid="4">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20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dirty="0"/>
          </a:p>
        </p:txBody>
      </p:sp>
      <p:sp>
        <p:nvSpPr>
          <p:cNvPr id="3" name="Content Placeholder 2"/>
          <p:cNvSpPr>
            <a:spLocks noGrp="1"/>
          </p:cNvSpPr>
          <p:nvPr>
            <p:ph idx="1"/>
          </p:nvPr>
        </p:nvSpPr>
        <p:spPr/>
        <p:txBody>
          <a:bodyPr>
            <a:normAutofit fontScale="85000" lnSpcReduction="20000"/>
          </a:bodyPr>
          <a:lstStyle/>
          <a:p>
            <a:endParaRPr lang="en-US" dirty="0" smtClean="0"/>
          </a:p>
          <a:p>
            <a:r>
              <a:rPr lang="en-US" dirty="0" smtClean="0"/>
              <a:t>MODIS false color image useful in monitoring snow cover and river ice extent</a:t>
            </a:r>
          </a:p>
          <a:p>
            <a:r>
              <a:rPr lang="en-US" dirty="0" smtClean="0"/>
              <a:t>Used as a complement to other tools</a:t>
            </a:r>
          </a:p>
          <a:p>
            <a:pPr lvl="1"/>
            <a:r>
              <a:rPr lang="en-US" dirty="0" smtClean="0"/>
              <a:t>NOHRSC snow water equivalent data</a:t>
            </a:r>
          </a:p>
          <a:p>
            <a:pPr lvl="1"/>
            <a:r>
              <a:rPr lang="en-US" dirty="0" smtClean="0"/>
              <a:t>Soil saturation and temperature conditions</a:t>
            </a:r>
          </a:p>
          <a:p>
            <a:r>
              <a:rPr lang="en-US" dirty="0" smtClean="0"/>
              <a:t>Imagery did lead to improved assessments of flooding potential during post snow and ice events  with rapid melting and runoff </a:t>
            </a:r>
          </a:p>
          <a:p>
            <a:pPr lvl="1"/>
            <a:r>
              <a:rPr lang="en-US" dirty="0" smtClean="0"/>
              <a:t>Provided information for rural and remote areas</a:t>
            </a:r>
          </a:p>
          <a:p>
            <a:pPr lvl="1"/>
            <a:r>
              <a:rPr lang="en-US" dirty="0" smtClean="0"/>
              <a:t>Staff able to determine and focus on those areas of greatest concern</a:t>
            </a:r>
          </a:p>
          <a:p>
            <a:r>
              <a:rPr lang="en-US" dirty="0" smtClean="0"/>
              <a:t>Imagery often eliminated the need for field surveys </a:t>
            </a:r>
          </a:p>
          <a:p>
            <a:pPr lvl="1"/>
            <a:r>
              <a:rPr lang="en-US" dirty="0" smtClean="0"/>
              <a:t>Saves time and resources</a:t>
            </a:r>
          </a:p>
          <a:p>
            <a:pPr lvl="1"/>
            <a:r>
              <a:rPr lang="en-US" dirty="0" smtClean="0"/>
              <a:t>Keeps personnel safe during potentially dangerous situations.</a:t>
            </a:r>
          </a:p>
          <a:p>
            <a:endParaRPr lang="en-US" dirty="0" smtClean="0"/>
          </a:p>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0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0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000"/>
                                        <p:tgtEl>
                                          <p:spTgt spid="3">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20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2000"/>
                                        <p:tgtEl>
                                          <p:spTgt spid="3">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000"/>
                                        <p:tgtEl>
                                          <p:spTgt spid="3">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2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04800" y="0"/>
            <a:ext cx="3657600" cy="1143000"/>
          </a:xfrm>
        </p:spPr>
        <p:txBody>
          <a:bodyPr/>
          <a:lstStyle/>
          <a:p>
            <a:r>
              <a:rPr lang="en-US"/>
              <a:t>Fire Threats</a:t>
            </a:r>
          </a:p>
        </p:txBody>
      </p:sp>
      <p:sp>
        <p:nvSpPr>
          <p:cNvPr id="64515" name="Rectangle 3"/>
          <p:cNvSpPr>
            <a:spLocks noGrp="1" noChangeArrowheads="1"/>
          </p:cNvSpPr>
          <p:nvPr>
            <p:ph type="body" idx="1"/>
          </p:nvPr>
        </p:nvSpPr>
        <p:spPr>
          <a:xfrm>
            <a:off x="0" y="1371600"/>
            <a:ext cx="4724400" cy="3886200"/>
          </a:xfrm>
        </p:spPr>
        <p:txBody>
          <a:bodyPr/>
          <a:lstStyle/>
          <a:p>
            <a:pPr>
              <a:lnSpc>
                <a:spcPct val="90000"/>
              </a:lnSpc>
            </a:pPr>
            <a:r>
              <a:rPr lang="en-US" sz="2800" dirty="0"/>
              <a:t>Fires </a:t>
            </a:r>
            <a:r>
              <a:rPr lang="en-US" sz="2800" dirty="0" smtClean="0"/>
              <a:t>always </a:t>
            </a:r>
            <a:r>
              <a:rPr lang="en-US" sz="2800" dirty="0"/>
              <a:t>a concern to NWS forecasters</a:t>
            </a:r>
          </a:p>
          <a:p>
            <a:pPr>
              <a:lnSpc>
                <a:spcPct val="90000"/>
              </a:lnSpc>
            </a:pPr>
            <a:r>
              <a:rPr lang="en-US" sz="2800" dirty="0" smtClean="0"/>
              <a:t>Numerous </a:t>
            </a:r>
            <a:r>
              <a:rPr lang="en-US" sz="2800" dirty="0"/>
              <a:t>specialized forecasts provided for data sparse locations to support wildfire suppression</a:t>
            </a:r>
          </a:p>
          <a:p>
            <a:pPr lvl="1">
              <a:lnSpc>
                <a:spcPct val="90000"/>
              </a:lnSpc>
            </a:pPr>
            <a:r>
              <a:rPr lang="en-US" dirty="0" smtClean="0"/>
              <a:t>N</a:t>
            </a:r>
            <a:r>
              <a:rPr lang="en-US" sz="2400" dirty="0" smtClean="0"/>
              <a:t>eed </a:t>
            </a:r>
            <a:r>
              <a:rPr lang="en-US" sz="2400" dirty="0"/>
              <a:t>all </a:t>
            </a:r>
            <a:r>
              <a:rPr lang="en-US" sz="2400" dirty="0" smtClean="0"/>
              <a:t>possible observations – including satellite</a:t>
            </a:r>
            <a:endParaRPr lang="en-US" sz="2400" dirty="0"/>
          </a:p>
        </p:txBody>
      </p:sp>
      <p:pic>
        <p:nvPicPr>
          <p:cNvPr id="64517" name="Picture 5" descr="pine_ridge2b"/>
          <p:cNvPicPr>
            <a:picLocks noChangeAspect="1" noChangeArrowheads="1"/>
          </p:cNvPicPr>
          <p:nvPr/>
        </p:nvPicPr>
        <p:blipFill>
          <a:blip r:embed="rId3" cstate="print"/>
          <a:srcRect/>
          <a:stretch>
            <a:fillRect/>
          </a:stretch>
        </p:blipFill>
        <p:spPr bwMode="auto">
          <a:xfrm>
            <a:off x="4724400" y="260909"/>
            <a:ext cx="4234369" cy="6368491"/>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fade">
                                      <p:cBhvr>
                                        <p:cTn id="7" dur="20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5">
                                            <p:txEl>
                                              <p:pRg st="1" end="1"/>
                                            </p:txEl>
                                          </p:spTgt>
                                        </p:tgtEl>
                                        <p:attrNameLst>
                                          <p:attrName>style.visibility</p:attrName>
                                        </p:attrNameLst>
                                      </p:cBhvr>
                                      <p:to>
                                        <p:strVal val="visible"/>
                                      </p:to>
                                    </p:set>
                                    <p:animEffect transition="in" filter="fade">
                                      <p:cBhvr>
                                        <p:cTn id="12" dur="2000"/>
                                        <p:tgtEl>
                                          <p:spTgt spid="64515">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animEffect transition="in" filter="fade">
                                      <p:cBhvr>
                                        <p:cTn id="15" dur="2000"/>
                                        <p:tgtEl>
                                          <p:spTgt spid="645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endParaRPr lang="en-US"/>
          </a:p>
        </p:txBody>
      </p:sp>
      <p:sp>
        <p:nvSpPr>
          <p:cNvPr id="65539" name="Rectangle 3"/>
          <p:cNvSpPr>
            <a:spLocks noGrp="1" noChangeArrowheads="1"/>
          </p:cNvSpPr>
          <p:nvPr>
            <p:ph type="body" idx="1"/>
          </p:nvPr>
        </p:nvSpPr>
        <p:spPr>
          <a:xfrm>
            <a:off x="7162800" y="1600200"/>
            <a:ext cx="1524000" cy="4525963"/>
          </a:xfrm>
        </p:spPr>
        <p:txBody>
          <a:bodyPr/>
          <a:lstStyle/>
          <a:p>
            <a:endParaRPr lang="en-US"/>
          </a:p>
        </p:txBody>
      </p:sp>
      <p:pic>
        <p:nvPicPr>
          <p:cNvPr id="65540" name="Picture 4" descr="kmso_topo"/>
          <p:cNvPicPr>
            <a:picLocks noChangeAspect="1" noChangeArrowheads="1"/>
          </p:cNvPicPr>
          <p:nvPr/>
        </p:nvPicPr>
        <p:blipFill>
          <a:blip r:embed="rId3" cstate="print"/>
          <a:srcRect/>
          <a:stretch>
            <a:fillRect/>
          </a:stretch>
        </p:blipFill>
        <p:spPr bwMode="auto">
          <a:xfrm>
            <a:off x="0" y="1"/>
            <a:ext cx="9144000" cy="6858000"/>
          </a:xfrm>
          <a:prstGeom prst="rect">
            <a:avLst/>
          </a:prstGeom>
          <a:noFill/>
        </p:spPr>
      </p:pic>
      <p:sp>
        <p:nvSpPr>
          <p:cNvPr id="65541" name="Text Box 5"/>
          <p:cNvSpPr txBox="1">
            <a:spLocks noChangeArrowheads="1"/>
          </p:cNvSpPr>
          <p:nvPr/>
        </p:nvSpPr>
        <p:spPr bwMode="auto">
          <a:xfrm>
            <a:off x="228600" y="212725"/>
            <a:ext cx="3611563" cy="396875"/>
          </a:xfrm>
          <a:prstGeom prst="rect">
            <a:avLst/>
          </a:prstGeom>
          <a:noFill/>
          <a:ln w="9525">
            <a:noFill/>
            <a:miter lim="800000"/>
            <a:headEnd/>
            <a:tailEnd/>
          </a:ln>
          <a:effectLst/>
        </p:spPr>
        <p:txBody>
          <a:bodyPr wrap="none">
            <a:spAutoFit/>
          </a:bodyPr>
          <a:lstStyle/>
          <a:p>
            <a:pPr algn="ctr"/>
            <a:r>
              <a:rPr lang="en-US" sz="2000">
                <a:solidFill>
                  <a:schemeClr val="bg1"/>
                </a:solidFill>
              </a:rPr>
              <a:t>Topography Western Montana</a:t>
            </a:r>
          </a:p>
        </p:txBody>
      </p:sp>
      <p:sp>
        <p:nvSpPr>
          <p:cNvPr id="65542" name="Text Box 6"/>
          <p:cNvSpPr txBox="1">
            <a:spLocks noChangeArrowheads="1"/>
          </p:cNvSpPr>
          <p:nvPr/>
        </p:nvSpPr>
        <p:spPr bwMode="auto">
          <a:xfrm rot="-3819616">
            <a:off x="4089400" y="4368800"/>
            <a:ext cx="2336800" cy="457200"/>
          </a:xfrm>
          <a:prstGeom prst="rect">
            <a:avLst/>
          </a:prstGeom>
          <a:noFill/>
          <a:ln w="9525">
            <a:noFill/>
            <a:miter lim="800000"/>
            <a:headEnd/>
            <a:tailEnd/>
          </a:ln>
          <a:effectLst/>
        </p:spPr>
        <p:txBody>
          <a:bodyPr wrap="none">
            <a:spAutoFit/>
          </a:bodyPr>
          <a:lstStyle/>
          <a:p>
            <a:r>
              <a:rPr lang="en-US" sz="2400">
                <a:solidFill>
                  <a:schemeClr val="bg1"/>
                </a:solidFill>
              </a:rPr>
              <a:t>Bitterroot</a:t>
            </a:r>
            <a:r>
              <a:rPr lang="en-US" sz="2400"/>
              <a:t> </a:t>
            </a:r>
            <a:r>
              <a:rPr lang="en-US" sz="2400">
                <a:solidFill>
                  <a:schemeClr val="bg1"/>
                </a:solidFill>
              </a:rPr>
              <a:t>Valley</a:t>
            </a:r>
          </a:p>
        </p:txBody>
      </p:sp>
      <p:sp>
        <p:nvSpPr>
          <p:cNvPr id="65543" name="Text Box 7"/>
          <p:cNvSpPr txBox="1">
            <a:spLocks noChangeArrowheads="1"/>
          </p:cNvSpPr>
          <p:nvPr/>
        </p:nvSpPr>
        <p:spPr bwMode="auto">
          <a:xfrm rot="-3819616">
            <a:off x="2605882" y="4420394"/>
            <a:ext cx="2913062" cy="457200"/>
          </a:xfrm>
          <a:prstGeom prst="rect">
            <a:avLst/>
          </a:prstGeom>
          <a:noFill/>
          <a:ln w="9525">
            <a:noFill/>
            <a:miter lim="800000"/>
            <a:headEnd/>
            <a:tailEnd/>
          </a:ln>
          <a:effectLst/>
        </p:spPr>
        <p:txBody>
          <a:bodyPr wrap="none">
            <a:spAutoFit/>
          </a:bodyPr>
          <a:lstStyle/>
          <a:p>
            <a:r>
              <a:rPr lang="en-US" sz="2400">
                <a:solidFill>
                  <a:schemeClr val="bg1"/>
                </a:solidFill>
              </a:rPr>
              <a:t>Bitterroot</a:t>
            </a:r>
            <a:r>
              <a:rPr lang="en-US" sz="2400"/>
              <a:t> </a:t>
            </a:r>
            <a:r>
              <a:rPr lang="en-US" sz="2400">
                <a:solidFill>
                  <a:schemeClr val="bg1"/>
                </a:solidFill>
              </a:rPr>
              <a:t>Mountains</a:t>
            </a:r>
          </a:p>
        </p:txBody>
      </p:sp>
      <p:sp>
        <p:nvSpPr>
          <p:cNvPr id="65544" name="Text Box 8"/>
          <p:cNvSpPr txBox="1">
            <a:spLocks noChangeArrowheads="1"/>
          </p:cNvSpPr>
          <p:nvPr/>
        </p:nvSpPr>
        <p:spPr bwMode="auto">
          <a:xfrm rot="-3819616">
            <a:off x="5408612" y="5030788"/>
            <a:ext cx="2898775" cy="457200"/>
          </a:xfrm>
          <a:prstGeom prst="rect">
            <a:avLst/>
          </a:prstGeom>
          <a:noFill/>
          <a:ln w="9525">
            <a:noFill/>
            <a:miter lim="800000"/>
            <a:headEnd/>
            <a:tailEnd/>
          </a:ln>
          <a:effectLst/>
        </p:spPr>
        <p:txBody>
          <a:bodyPr wrap="none">
            <a:spAutoFit/>
          </a:bodyPr>
          <a:lstStyle/>
          <a:p>
            <a:r>
              <a:rPr lang="en-US" sz="2400">
                <a:solidFill>
                  <a:schemeClr val="bg1"/>
                </a:solidFill>
              </a:rPr>
              <a:t>Sapphire</a:t>
            </a:r>
            <a:r>
              <a:rPr lang="en-US" sz="2400"/>
              <a:t> </a:t>
            </a:r>
            <a:r>
              <a:rPr lang="en-US" sz="2400">
                <a:solidFill>
                  <a:schemeClr val="bg1"/>
                </a:solidFill>
              </a:rPr>
              <a:t>Mountains</a:t>
            </a: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Why MODIS to monitor snow and river ice?</a:t>
            </a:r>
            <a:endParaRPr lang="en-US" dirty="0"/>
          </a:p>
        </p:txBody>
      </p:sp>
      <p:sp>
        <p:nvSpPr>
          <p:cNvPr id="3" name="Content Placeholder 2"/>
          <p:cNvSpPr>
            <a:spLocks noGrp="1"/>
          </p:cNvSpPr>
          <p:nvPr>
            <p:ph idx="1"/>
          </p:nvPr>
        </p:nvSpPr>
        <p:spPr/>
        <p:txBody>
          <a:bodyPr>
            <a:normAutofit/>
          </a:bodyPr>
          <a:lstStyle/>
          <a:p>
            <a:r>
              <a:rPr lang="en-US" dirty="0" smtClean="0"/>
              <a:t>Montana is rural with a low population density</a:t>
            </a:r>
          </a:p>
          <a:p>
            <a:r>
              <a:rPr lang="en-US" dirty="0" smtClean="0"/>
              <a:t>Remote sensing best to appropriately determine the transition of snow cover and river ice in remote areas,</a:t>
            </a:r>
          </a:p>
          <a:p>
            <a:pPr lvl="1"/>
            <a:r>
              <a:rPr lang="en-US" dirty="0" smtClean="0"/>
              <a:t>Problem - Visible imagery does not clearly differentiate snow from clouds.</a:t>
            </a:r>
          </a:p>
          <a:p>
            <a:pPr lvl="1"/>
            <a:r>
              <a:rPr lang="en-US" dirty="0" smtClean="0"/>
              <a:t>MODIS false color composite does differentiate snow from clouds</a:t>
            </a:r>
          </a:p>
          <a:p>
            <a:r>
              <a:rPr lang="en-US" dirty="0" smtClean="0"/>
              <a:t>Result is improved assessments of flooding potential with rapid melt and runoff</a:t>
            </a:r>
          </a:p>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endParaRPr lang="en-US"/>
          </a:p>
        </p:txBody>
      </p:sp>
      <p:pic>
        <p:nvPicPr>
          <p:cNvPr id="66565" name="Picture 5" descr="kmso_tmp"/>
          <p:cNvPicPr>
            <a:picLocks noChangeAspect="1" noChangeArrowheads="1"/>
          </p:cNvPicPr>
          <p:nvPr/>
        </p:nvPicPr>
        <p:blipFill>
          <a:blip r:embed="rId3" cstate="print">
            <a:lum bright="-12000" contrast="22000"/>
          </a:blip>
          <a:srcRect/>
          <a:stretch>
            <a:fillRect/>
          </a:stretch>
        </p:blipFill>
        <p:spPr bwMode="auto">
          <a:xfrm>
            <a:off x="1" y="0"/>
            <a:ext cx="9144000" cy="6858000"/>
          </a:xfrm>
          <a:prstGeom prst="rect">
            <a:avLst/>
          </a:prstGeom>
          <a:noFill/>
          <a:ln w="9525">
            <a:noFill/>
            <a:miter lim="800000"/>
            <a:headEnd/>
            <a:tailEnd/>
          </a:ln>
        </p:spPr>
      </p:pic>
      <p:sp>
        <p:nvSpPr>
          <p:cNvPr id="66566" name="Text Box 6"/>
          <p:cNvSpPr txBox="1">
            <a:spLocks noChangeArrowheads="1"/>
          </p:cNvSpPr>
          <p:nvPr/>
        </p:nvSpPr>
        <p:spPr bwMode="auto">
          <a:xfrm>
            <a:off x="4114800" y="6248400"/>
            <a:ext cx="4868863" cy="396875"/>
          </a:xfrm>
          <a:prstGeom prst="rect">
            <a:avLst/>
          </a:prstGeom>
          <a:noFill/>
          <a:ln w="9525">
            <a:noFill/>
            <a:miter lim="800000"/>
            <a:headEnd/>
            <a:tailEnd/>
          </a:ln>
          <a:effectLst/>
        </p:spPr>
        <p:txBody>
          <a:bodyPr wrap="none">
            <a:spAutoFit/>
          </a:bodyPr>
          <a:lstStyle/>
          <a:p>
            <a:pPr algn="ctr"/>
            <a:r>
              <a:rPr lang="en-US" sz="2000" dirty="0">
                <a:solidFill>
                  <a:schemeClr val="bg1"/>
                </a:solidFill>
              </a:rPr>
              <a:t>MODIS 3.7 micron 0930 UTC 30Aug2007</a:t>
            </a:r>
          </a:p>
        </p:txBody>
      </p:sp>
      <p:sp>
        <p:nvSpPr>
          <p:cNvPr id="66570" name="Text Box 10"/>
          <p:cNvSpPr txBox="1">
            <a:spLocks noChangeArrowheads="1"/>
          </p:cNvSpPr>
          <p:nvPr/>
        </p:nvSpPr>
        <p:spPr bwMode="auto">
          <a:xfrm>
            <a:off x="762000" y="4876800"/>
            <a:ext cx="2400401" cy="461665"/>
          </a:xfrm>
          <a:prstGeom prst="rect">
            <a:avLst/>
          </a:prstGeom>
          <a:noFill/>
          <a:ln w="9525">
            <a:noFill/>
            <a:miter lim="800000"/>
            <a:headEnd/>
            <a:tailEnd/>
          </a:ln>
          <a:effectLst/>
        </p:spPr>
        <p:txBody>
          <a:bodyPr wrap="none">
            <a:spAutoFit/>
          </a:bodyPr>
          <a:lstStyle/>
          <a:p>
            <a:r>
              <a:rPr lang="en-US" sz="2400" dirty="0">
                <a:solidFill>
                  <a:schemeClr val="bg1"/>
                </a:solidFill>
              </a:rPr>
              <a:t>Warm Mountain</a:t>
            </a:r>
          </a:p>
        </p:txBody>
      </p:sp>
      <p:sp>
        <p:nvSpPr>
          <p:cNvPr id="66571" name="Line 11"/>
          <p:cNvSpPr>
            <a:spLocks noChangeShapeType="1"/>
          </p:cNvSpPr>
          <p:nvPr/>
        </p:nvSpPr>
        <p:spPr bwMode="auto">
          <a:xfrm flipV="1">
            <a:off x="3048000" y="3886200"/>
            <a:ext cx="1066800" cy="1219200"/>
          </a:xfrm>
          <a:prstGeom prst="line">
            <a:avLst/>
          </a:prstGeom>
          <a:noFill/>
          <a:ln w="19050">
            <a:solidFill>
              <a:schemeClr val="bg1"/>
            </a:solidFill>
            <a:round/>
            <a:headEnd/>
            <a:tailEnd type="triangle" w="lg" len="lg"/>
          </a:ln>
          <a:effectLst/>
        </p:spPr>
        <p:txBody>
          <a:bodyPr/>
          <a:lstStyle/>
          <a:p>
            <a:endParaRPr lang="en-US"/>
          </a:p>
        </p:txBody>
      </p:sp>
      <p:sp>
        <p:nvSpPr>
          <p:cNvPr id="66572" name="Line 12"/>
          <p:cNvSpPr>
            <a:spLocks noChangeShapeType="1"/>
          </p:cNvSpPr>
          <p:nvPr/>
        </p:nvSpPr>
        <p:spPr bwMode="auto">
          <a:xfrm>
            <a:off x="3048000" y="5105400"/>
            <a:ext cx="762000" cy="381000"/>
          </a:xfrm>
          <a:prstGeom prst="line">
            <a:avLst/>
          </a:prstGeom>
          <a:noFill/>
          <a:ln w="19050">
            <a:solidFill>
              <a:schemeClr val="bg1"/>
            </a:solidFill>
            <a:round/>
            <a:headEnd/>
            <a:tailEnd type="triangle" w="lg" len="lg"/>
          </a:ln>
          <a:effectLst/>
        </p:spPr>
        <p:txBody>
          <a:bodyPr/>
          <a:lstStyle/>
          <a:p>
            <a:endParaRPr lang="en-US"/>
          </a:p>
        </p:txBody>
      </p:sp>
      <p:sp>
        <p:nvSpPr>
          <p:cNvPr id="66573" name="Text Box 13"/>
          <p:cNvSpPr txBox="1">
            <a:spLocks noChangeArrowheads="1"/>
          </p:cNvSpPr>
          <p:nvPr/>
        </p:nvSpPr>
        <p:spPr bwMode="auto">
          <a:xfrm>
            <a:off x="6881813" y="2819400"/>
            <a:ext cx="1728787" cy="457200"/>
          </a:xfrm>
          <a:prstGeom prst="rect">
            <a:avLst/>
          </a:prstGeom>
          <a:noFill/>
          <a:ln w="9525">
            <a:noFill/>
            <a:miter lim="800000"/>
            <a:headEnd/>
            <a:tailEnd/>
          </a:ln>
          <a:effectLst/>
        </p:spPr>
        <p:txBody>
          <a:bodyPr wrap="none">
            <a:spAutoFit/>
          </a:bodyPr>
          <a:lstStyle/>
          <a:p>
            <a:r>
              <a:rPr lang="en-US" sz="2400" dirty="0">
                <a:solidFill>
                  <a:schemeClr val="bg1"/>
                </a:solidFill>
              </a:rPr>
              <a:t>Cool Valley</a:t>
            </a:r>
          </a:p>
        </p:txBody>
      </p:sp>
      <p:sp>
        <p:nvSpPr>
          <p:cNvPr id="66574" name="Line 14"/>
          <p:cNvSpPr>
            <a:spLocks noChangeShapeType="1"/>
          </p:cNvSpPr>
          <p:nvPr/>
        </p:nvSpPr>
        <p:spPr bwMode="auto">
          <a:xfrm flipH="1">
            <a:off x="5562600" y="3048000"/>
            <a:ext cx="1295400" cy="228600"/>
          </a:xfrm>
          <a:prstGeom prst="line">
            <a:avLst/>
          </a:prstGeom>
          <a:noFill/>
          <a:ln w="19050">
            <a:solidFill>
              <a:schemeClr val="bg1"/>
            </a:solidFill>
            <a:round/>
            <a:headEnd/>
            <a:tailEnd type="triangle" w="lg" len="lg"/>
          </a:ln>
          <a:effectLst/>
        </p:spPr>
        <p:txBody>
          <a:bodyPr/>
          <a:lstStyle/>
          <a:p>
            <a:endParaRPr lang="en-US"/>
          </a:p>
        </p:txBody>
      </p:sp>
      <p:sp>
        <p:nvSpPr>
          <p:cNvPr id="66575" name="Line 15"/>
          <p:cNvSpPr>
            <a:spLocks noChangeShapeType="1"/>
          </p:cNvSpPr>
          <p:nvPr/>
        </p:nvSpPr>
        <p:spPr bwMode="auto">
          <a:xfrm flipH="1">
            <a:off x="5257800" y="3048000"/>
            <a:ext cx="1600200" cy="1447800"/>
          </a:xfrm>
          <a:prstGeom prst="line">
            <a:avLst/>
          </a:prstGeom>
          <a:noFill/>
          <a:ln w="19050">
            <a:solidFill>
              <a:schemeClr val="bg1"/>
            </a:solidFill>
            <a:round/>
            <a:headEnd/>
            <a:tailEnd type="triangle" w="lg" len="lg"/>
          </a:ln>
          <a:effectLst/>
        </p:spPr>
        <p:txBody>
          <a:bodyPr/>
          <a:lstStyle/>
          <a:p>
            <a:endParaRPr lang="en-US"/>
          </a:p>
        </p:txBody>
      </p:sp>
      <p:sp>
        <p:nvSpPr>
          <p:cNvPr id="66576" name="Text Box 16"/>
          <p:cNvSpPr txBox="1">
            <a:spLocks noChangeArrowheads="1"/>
          </p:cNvSpPr>
          <p:nvPr/>
        </p:nvSpPr>
        <p:spPr bwMode="auto">
          <a:xfrm>
            <a:off x="2819400" y="1371600"/>
            <a:ext cx="2906180" cy="461665"/>
          </a:xfrm>
          <a:prstGeom prst="rect">
            <a:avLst/>
          </a:prstGeom>
          <a:noFill/>
          <a:ln w="9525">
            <a:noFill/>
            <a:miter lim="800000"/>
            <a:headEnd/>
            <a:tailEnd/>
          </a:ln>
          <a:effectLst/>
        </p:spPr>
        <p:txBody>
          <a:bodyPr wrap="none">
            <a:spAutoFit/>
          </a:bodyPr>
          <a:lstStyle/>
          <a:p>
            <a:r>
              <a:rPr lang="en-US" sz="2400" dirty="0">
                <a:solidFill>
                  <a:schemeClr val="bg1"/>
                </a:solidFill>
              </a:rPr>
              <a:t>Even Warmer Slopes</a:t>
            </a:r>
          </a:p>
        </p:txBody>
      </p:sp>
      <p:sp>
        <p:nvSpPr>
          <p:cNvPr id="66578" name="Line 18"/>
          <p:cNvSpPr>
            <a:spLocks noChangeShapeType="1"/>
          </p:cNvSpPr>
          <p:nvPr/>
        </p:nvSpPr>
        <p:spPr bwMode="auto">
          <a:xfrm>
            <a:off x="3733800" y="1828800"/>
            <a:ext cx="1295400" cy="1600200"/>
          </a:xfrm>
          <a:prstGeom prst="line">
            <a:avLst/>
          </a:prstGeom>
          <a:noFill/>
          <a:ln w="19050">
            <a:solidFill>
              <a:schemeClr val="bg1"/>
            </a:solidFill>
            <a:round/>
            <a:headEnd/>
            <a:tailEnd type="triangle" w="lg" len="lg"/>
          </a:ln>
          <a:effectLst/>
        </p:spPr>
        <p:txBody>
          <a:bodyPr/>
          <a:lstStyle/>
          <a:p>
            <a:endParaRPr lang="en-US"/>
          </a:p>
        </p:txBody>
      </p:sp>
      <p:sp>
        <p:nvSpPr>
          <p:cNvPr id="66579" name="Line 19"/>
          <p:cNvSpPr>
            <a:spLocks noChangeShapeType="1"/>
          </p:cNvSpPr>
          <p:nvPr/>
        </p:nvSpPr>
        <p:spPr bwMode="auto">
          <a:xfrm>
            <a:off x="3733800" y="1828800"/>
            <a:ext cx="762000" cy="2895600"/>
          </a:xfrm>
          <a:prstGeom prst="line">
            <a:avLst/>
          </a:prstGeom>
          <a:noFill/>
          <a:ln w="19050">
            <a:solidFill>
              <a:schemeClr val="bg1"/>
            </a:solidFill>
            <a:round/>
            <a:headEnd/>
            <a:tailEnd type="triangle" w="lg" len="lg"/>
          </a:ln>
          <a:effectLst/>
        </p:spPr>
        <p:txBody>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6571"/>
                                        </p:tgtEl>
                                        <p:attrNameLst>
                                          <p:attrName>style.visibility</p:attrName>
                                        </p:attrNameLst>
                                      </p:cBhvr>
                                      <p:to>
                                        <p:strVal val="visible"/>
                                      </p:to>
                                    </p:set>
                                    <p:animEffect transition="in" filter="fade">
                                      <p:cBhvr>
                                        <p:cTn id="7" dur="1000"/>
                                        <p:tgtEl>
                                          <p:spTgt spid="66571"/>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66572"/>
                                        </p:tgtEl>
                                        <p:attrNameLst>
                                          <p:attrName>style.visibility</p:attrName>
                                        </p:attrNameLst>
                                      </p:cBhvr>
                                      <p:to>
                                        <p:strVal val="visible"/>
                                      </p:to>
                                    </p:set>
                                    <p:animEffect transition="in" filter="fade">
                                      <p:cBhvr>
                                        <p:cTn id="10" dur="1000"/>
                                        <p:tgtEl>
                                          <p:spTgt spid="66572"/>
                                        </p:tgtEl>
                                      </p:cBhvr>
                                    </p:animEffect>
                                  </p:childTnLst>
                                </p:cTn>
                              </p:par>
                              <p:par>
                                <p:cTn id="11" presetID="10" presetClass="entr" presetSubtype="0" fill="hold" nodeType="withEffect">
                                  <p:stCondLst>
                                    <p:cond delay="1000"/>
                                  </p:stCondLst>
                                  <p:childTnLst>
                                    <p:set>
                                      <p:cBhvr>
                                        <p:cTn id="12" dur="1" fill="hold">
                                          <p:stCondLst>
                                            <p:cond delay="0"/>
                                          </p:stCondLst>
                                        </p:cTn>
                                        <p:tgtEl>
                                          <p:spTgt spid="66570"/>
                                        </p:tgtEl>
                                        <p:attrNameLst>
                                          <p:attrName>style.visibility</p:attrName>
                                        </p:attrNameLst>
                                      </p:cBhvr>
                                      <p:to>
                                        <p:strVal val="visible"/>
                                      </p:to>
                                    </p:set>
                                    <p:animEffect transition="in" filter="fade">
                                      <p:cBhvr>
                                        <p:cTn id="13" dur="1000"/>
                                        <p:tgtEl>
                                          <p:spTgt spid="66570"/>
                                        </p:tgtEl>
                                      </p:cBhvr>
                                    </p:animEffect>
                                  </p:childTnLst>
                                </p:cTn>
                              </p:par>
                              <p:par>
                                <p:cTn id="14" presetID="10" presetClass="entr" presetSubtype="0" fill="hold" nodeType="withEffect">
                                  <p:stCondLst>
                                    <p:cond delay="1000"/>
                                  </p:stCondLst>
                                  <p:childTnLst>
                                    <p:set>
                                      <p:cBhvr>
                                        <p:cTn id="15" dur="1" fill="hold">
                                          <p:stCondLst>
                                            <p:cond delay="0"/>
                                          </p:stCondLst>
                                        </p:cTn>
                                        <p:tgtEl>
                                          <p:spTgt spid="66573"/>
                                        </p:tgtEl>
                                        <p:attrNameLst>
                                          <p:attrName>style.visibility</p:attrName>
                                        </p:attrNameLst>
                                      </p:cBhvr>
                                      <p:to>
                                        <p:strVal val="visible"/>
                                      </p:to>
                                    </p:set>
                                    <p:animEffect transition="in" filter="fade">
                                      <p:cBhvr>
                                        <p:cTn id="16" dur="1000"/>
                                        <p:tgtEl>
                                          <p:spTgt spid="66573"/>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66575"/>
                                        </p:tgtEl>
                                        <p:attrNameLst>
                                          <p:attrName>style.visibility</p:attrName>
                                        </p:attrNameLst>
                                      </p:cBhvr>
                                      <p:to>
                                        <p:strVal val="visible"/>
                                      </p:to>
                                    </p:set>
                                    <p:animEffect transition="in" filter="fade">
                                      <p:cBhvr>
                                        <p:cTn id="19" dur="1000"/>
                                        <p:tgtEl>
                                          <p:spTgt spid="66575"/>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66574"/>
                                        </p:tgtEl>
                                        <p:attrNameLst>
                                          <p:attrName>style.visibility</p:attrName>
                                        </p:attrNameLst>
                                      </p:cBhvr>
                                      <p:to>
                                        <p:strVal val="visible"/>
                                      </p:to>
                                    </p:set>
                                    <p:animEffect transition="in" filter="fade">
                                      <p:cBhvr>
                                        <p:cTn id="22" dur="1000"/>
                                        <p:tgtEl>
                                          <p:spTgt spid="66574"/>
                                        </p:tgtEl>
                                      </p:cBhvr>
                                    </p:animEffect>
                                  </p:childTnLst>
                                </p:cTn>
                              </p:par>
                              <p:par>
                                <p:cTn id="23" presetID="10" presetClass="entr" presetSubtype="0" fill="hold" grpId="0" nodeType="withEffect">
                                  <p:stCondLst>
                                    <p:cond delay="3500"/>
                                  </p:stCondLst>
                                  <p:childTnLst>
                                    <p:set>
                                      <p:cBhvr>
                                        <p:cTn id="24" dur="1" fill="hold">
                                          <p:stCondLst>
                                            <p:cond delay="0"/>
                                          </p:stCondLst>
                                        </p:cTn>
                                        <p:tgtEl>
                                          <p:spTgt spid="66579"/>
                                        </p:tgtEl>
                                        <p:attrNameLst>
                                          <p:attrName>style.visibility</p:attrName>
                                        </p:attrNameLst>
                                      </p:cBhvr>
                                      <p:to>
                                        <p:strVal val="visible"/>
                                      </p:to>
                                    </p:set>
                                    <p:animEffect transition="in" filter="fade">
                                      <p:cBhvr>
                                        <p:cTn id="25" dur="1000"/>
                                        <p:tgtEl>
                                          <p:spTgt spid="66579"/>
                                        </p:tgtEl>
                                      </p:cBhvr>
                                    </p:animEffect>
                                  </p:childTnLst>
                                </p:cTn>
                              </p:par>
                              <p:par>
                                <p:cTn id="26" presetID="10" presetClass="entr" presetSubtype="0" fill="hold" grpId="0" nodeType="withEffect">
                                  <p:stCondLst>
                                    <p:cond delay="3500"/>
                                  </p:stCondLst>
                                  <p:childTnLst>
                                    <p:set>
                                      <p:cBhvr>
                                        <p:cTn id="27" dur="1" fill="hold">
                                          <p:stCondLst>
                                            <p:cond delay="0"/>
                                          </p:stCondLst>
                                        </p:cTn>
                                        <p:tgtEl>
                                          <p:spTgt spid="66578"/>
                                        </p:tgtEl>
                                        <p:attrNameLst>
                                          <p:attrName>style.visibility</p:attrName>
                                        </p:attrNameLst>
                                      </p:cBhvr>
                                      <p:to>
                                        <p:strVal val="visible"/>
                                      </p:to>
                                    </p:set>
                                    <p:animEffect transition="in" filter="fade">
                                      <p:cBhvr>
                                        <p:cTn id="28" dur="1000"/>
                                        <p:tgtEl>
                                          <p:spTgt spid="66578"/>
                                        </p:tgtEl>
                                      </p:cBhvr>
                                    </p:animEffect>
                                  </p:childTnLst>
                                </p:cTn>
                              </p:par>
                              <p:par>
                                <p:cTn id="29" presetID="10" presetClass="entr" presetSubtype="0" fill="hold" nodeType="withEffect">
                                  <p:stCondLst>
                                    <p:cond delay="3500"/>
                                  </p:stCondLst>
                                  <p:childTnLst>
                                    <p:set>
                                      <p:cBhvr>
                                        <p:cTn id="30" dur="1" fill="hold">
                                          <p:stCondLst>
                                            <p:cond delay="0"/>
                                          </p:stCondLst>
                                        </p:cTn>
                                        <p:tgtEl>
                                          <p:spTgt spid="66576"/>
                                        </p:tgtEl>
                                        <p:attrNameLst>
                                          <p:attrName>style.visibility</p:attrName>
                                        </p:attrNameLst>
                                      </p:cBhvr>
                                      <p:to>
                                        <p:strVal val="visible"/>
                                      </p:to>
                                    </p:set>
                                    <p:animEffect transition="in" filter="fade">
                                      <p:cBhvr>
                                        <p:cTn id="31" dur="1000"/>
                                        <p:tgtEl>
                                          <p:spTgt spid="66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animBg="1"/>
      <p:bldP spid="66572" grpId="0" animBg="1"/>
      <p:bldP spid="66574" grpId="0" animBg="1"/>
      <p:bldP spid="66575" grpId="0" animBg="1"/>
      <p:bldP spid="66578" grpId="0" animBg="1"/>
      <p:bldP spid="6657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endParaRPr lang="en-US"/>
          </a:p>
        </p:txBody>
      </p:sp>
      <p:pic>
        <p:nvPicPr>
          <p:cNvPr id="68611" name="Picture 3" descr="felix_google_earth"/>
          <p:cNvPicPr>
            <a:picLocks noChangeAspect="1" noChangeArrowheads="1"/>
          </p:cNvPicPr>
          <p:nvPr/>
        </p:nvPicPr>
        <p:blipFill>
          <a:blip r:embed="rId3" cstate="print"/>
          <a:srcRect/>
          <a:stretch>
            <a:fillRect/>
          </a:stretch>
        </p:blipFill>
        <p:spPr bwMode="auto">
          <a:xfrm>
            <a:off x="-304800" y="-1447800"/>
            <a:ext cx="9488488" cy="8583613"/>
          </a:xfrm>
          <a:prstGeom prst="rect">
            <a:avLst/>
          </a:prstGeom>
          <a:noFill/>
          <a:ln w="9525">
            <a:noFill/>
            <a:miter lim="800000"/>
            <a:headEnd/>
            <a:tailEnd/>
          </a:ln>
        </p:spPr>
      </p:pic>
      <p:sp>
        <p:nvSpPr>
          <p:cNvPr id="68612" name="Text Box 4"/>
          <p:cNvSpPr txBox="1">
            <a:spLocks noChangeArrowheads="1"/>
          </p:cNvSpPr>
          <p:nvPr/>
        </p:nvSpPr>
        <p:spPr bwMode="auto">
          <a:xfrm>
            <a:off x="3505200" y="5715000"/>
            <a:ext cx="5638800" cy="641350"/>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04 Jul 2007 Felix wildfire near the top of Bridger Range, northeast of Bozeman, MT</a:t>
            </a:r>
          </a:p>
        </p:txBody>
      </p:sp>
      <p:sp>
        <p:nvSpPr>
          <p:cNvPr id="68614" name="Line 6"/>
          <p:cNvSpPr>
            <a:spLocks noChangeShapeType="1"/>
          </p:cNvSpPr>
          <p:nvPr/>
        </p:nvSpPr>
        <p:spPr bwMode="auto">
          <a:xfrm flipV="1">
            <a:off x="3886200" y="2514600"/>
            <a:ext cx="304800" cy="3276600"/>
          </a:xfrm>
          <a:prstGeom prst="line">
            <a:avLst/>
          </a:prstGeom>
          <a:noFill/>
          <a:ln w="9525">
            <a:solidFill>
              <a:schemeClr val="bg1"/>
            </a:solidFill>
            <a:round/>
            <a:headEnd/>
            <a:tailEnd type="triangle" w="med" len="med"/>
          </a:ln>
          <a:effectLst/>
        </p:spPr>
        <p:txBody>
          <a:bodyPr/>
          <a:lstStyle/>
          <a:p>
            <a:endParaRPr lang="en-US"/>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sz="4000"/>
              <a:t>MODIS IR and AWIPS Topography</a:t>
            </a:r>
          </a:p>
        </p:txBody>
      </p:sp>
      <p:pic>
        <p:nvPicPr>
          <p:cNvPr id="70659" name="Picture 3" descr="felix_IR"/>
          <p:cNvPicPr>
            <a:picLocks noChangeAspect="1" noChangeArrowheads="1"/>
          </p:cNvPicPr>
          <p:nvPr/>
        </p:nvPicPr>
        <p:blipFill>
          <a:blip r:embed="rId3" cstate="print"/>
          <a:srcRect/>
          <a:stretch>
            <a:fillRect/>
          </a:stretch>
        </p:blipFill>
        <p:spPr bwMode="auto">
          <a:xfrm>
            <a:off x="-23813" y="1257300"/>
            <a:ext cx="9191626" cy="4343400"/>
          </a:xfrm>
          <a:prstGeom prst="rect">
            <a:avLst/>
          </a:prstGeom>
          <a:noFill/>
        </p:spPr>
      </p:pic>
      <p:sp>
        <p:nvSpPr>
          <p:cNvPr id="70660" name="Line 4"/>
          <p:cNvSpPr>
            <a:spLocks noChangeShapeType="1"/>
          </p:cNvSpPr>
          <p:nvPr/>
        </p:nvSpPr>
        <p:spPr bwMode="auto">
          <a:xfrm flipH="1" flipV="1">
            <a:off x="2057400" y="3200400"/>
            <a:ext cx="1981200" cy="2667000"/>
          </a:xfrm>
          <a:prstGeom prst="line">
            <a:avLst/>
          </a:prstGeom>
          <a:noFill/>
          <a:ln w="9525">
            <a:solidFill>
              <a:schemeClr val="tx1"/>
            </a:solidFill>
            <a:round/>
            <a:headEnd/>
            <a:tailEnd type="triangle" w="med" len="med"/>
          </a:ln>
          <a:effectLst/>
        </p:spPr>
        <p:txBody>
          <a:bodyPr/>
          <a:lstStyle/>
          <a:p>
            <a:endParaRPr lang="en-US"/>
          </a:p>
        </p:txBody>
      </p:sp>
      <p:sp>
        <p:nvSpPr>
          <p:cNvPr id="70661" name="Line 5"/>
          <p:cNvSpPr>
            <a:spLocks noChangeShapeType="1"/>
          </p:cNvSpPr>
          <p:nvPr/>
        </p:nvSpPr>
        <p:spPr bwMode="auto">
          <a:xfrm flipV="1">
            <a:off x="4038600" y="3124200"/>
            <a:ext cx="2514600" cy="2743200"/>
          </a:xfrm>
          <a:prstGeom prst="line">
            <a:avLst/>
          </a:prstGeom>
          <a:noFill/>
          <a:ln w="9525">
            <a:solidFill>
              <a:srgbClr val="00FFFF"/>
            </a:solidFill>
            <a:round/>
            <a:headEnd/>
            <a:tailEnd type="triangle" w="med" len="med"/>
          </a:ln>
          <a:effectLst/>
        </p:spPr>
        <p:txBody>
          <a:bodyPr/>
          <a:lstStyle/>
          <a:p>
            <a:endParaRPr lang="en-US"/>
          </a:p>
        </p:txBody>
      </p:sp>
      <p:sp>
        <p:nvSpPr>
          <p:cNvPr id="70662" name="Text Box 6"/>
          <p:cNvSpPr txBox="1">
            <a:spLocks noChangeArrowheads="1"/>
          </p:cNvSpPr>
          <p:nvPr/>
        </p:nvSpPr>
        <p:spPr bwMode="auto">
          <a:xfrm>
            <a:off x="3124200" y="5867400"/>
            <a:ext cx="1981200" cy="366713"/>
          </a:xfrm>
          <a:prstGeom prst="rect">
            <a:avLst/>
          </a:prstGeom>
          <a:noFill/>
          <a:ln w="9525">
            <a:noFill/>
            <a:miter lim="800000"/>
            <a:headEnd/>
            <a:tailEnd/>
          </a:ln>
          <a:effectLst/>
        </p:spPr>
        <p:txBody>
          <a:bodyPr>
            <a:spAutoFit/>
          </a:bodyPr>
          <a:lstStyle/>
          <a:p>
            <a:pPr>
              <a:spcBef>
                <a:spcPct val="50000"/>
              </a:spcBef>
            </a:pPr>
            <a:r>
              <a:rPr lang="en-US"/>
              <a:t>Felix Wildfire</a:t>
            </a:r>
          </a:p>
        </p:txBody>
      </p:sp>
      <p:sp>
        <p:nvSpPr>
          <p:cNvPr id="70663" name="Line 7"/>
          <p:cNvSpPr>
            <a:spLocks noChangeShapeType="1"/>
          </p:cNvSpPr>
          <p:nvPr/>
        </p:nvSpPr>
        <p:spPr bwMode="auto">
          <a:xfrm flipV="1">
            <a:off x="1143000" y="2895600"/>
            <a:ext cx="457200" cy="457200"/>
          </a:xfrm>
          <a:prstGeom prst="line">
            <a:avLst/>
          </a:prstGeom>
          <a:noFill/>
          <a:ln w="9525">
            <a:solidFill>
              <a:schemeClr val="tx1"/>
            </a:solidFill>
            <a:round/>
            <a:headEnd/>
            <a:tailEnd type="triangle" w="med" len="med"/>
          </a:ln>
          <a:effectLst/>
        </p:spPr>
        <p:txBody>
          <a:bodyPr/>
          <a:lstStyle/>
          <a:p>
            <a:endParaRPr lang="en-US"/>
          </a:p>
        </p:txBody>
      </p:sp>
      <p:sp>
        <p:nvSpPr>
          <p:cNvPr id="70664" name="Line 8"/>
          <p:cNvSpPr>
            <a:spLocks noChangeShapeType="1"/>
          </p:cNvSpPr>
          <p:nvPr/>
        </p:nvSpPr>
        <p:spPr bwMode="auto">
          <a:xfrm>
            <a:off x="1143000" y="3352800"/>
            <a:ext cx="609600" cy="228600"/>
          </a:xfrm>
          <a:prstGeom prst="line">
            <a:avLst/>
          </a:prstGeom>
          <a:noFill/>
          <a:ln w="9525">
            <a:solidFill>
              <a:schemeClr val="tx1"/>
            </a:solidFill>
            <a:round/>
            <a:headEnd/>
            <a:tailEnd type="triangle" w="med" len="med"/>
          </a:ln>
          <a:effectLst/>
        </p:spPr>
        <p:txBody>
          <a:bodyPr/>
          <a:lstStyle/>
          <a:p>
            <a:endParaRPr lang="en-US"/>
          </a:p>
        </p:txBody>
      </p:sp>
      <p:sp>
        <p:nvSpPr>
          <p:cNvPr id="70665" name="Line 9"/>
          <p:cNvSpPr>
            <a:spLocks noChangeShapeType="1"/>
          </p:cNvSpPr>
          <p:nvPr/>
        </p:nvSpPr>
        <p:spPr bwMode="auto">
          <a:xfrm>
            <a:off x="1143000" y="3352800"/>
            <a:ext cx="914400" cy="1295400"/>
          </a:xfrm>
          <a:prstGeom prst="line">
            <a:avLst/>
          </a:prstGeom>
          <a:noFill/>
          <a:ln w="9525">
            <a:solidFill>
              <a:schemeClr val="tx1"/>
            </a:solidFill>
            <a:round/>
            <a:headEnd/>
            <a:tailEnd type="triangle" w="med" len="med"/>
          </a:ln>
          <a:effectLst/>
        </p:spPr>
        <p:txBody>
          <a:bodyPr/>
          <a:lstStyle/>
          <a:p>
            <a:endParaRPr lang="en-US"/>
          </a:p>
        </p:txBody>
      </p:sp>
      <p:sp>
        <p:nvSpPr>
          <p:cNvPr id="70666" name="Text Box 10"/>
          <p:cNvSpPr txBox="1">
            <a:spLocks noChangeArrowheads="1"/>
          </p:cNvSpPr>
          <p:nvPr/>
        </p:nvSpPr>
        <p:spPr bwMode="auto">
          <a:xfrm>
            <a:off x="152400" y="2819400"/>
            <a:ext cx="1447800" cy="1190625"/>
          </a:xfrm>
          <a:prstGeom prst="rect">
            <a:avLst/>
          </a:prstGeom>
          <a:noFill/>
          <a:ln w="9525">
            <a:noFill/>
            <a:miter lim="800000"/>
            <a:headEnd/>
            <a:tailEnd/>
          </a:ln>
          <a:effectLst/>
        </p:spPr>
        <p:txBody>
          <a:bodyPr>
            <a:spAutoFit/>
          </a:bodyPr>
          <a:lstStyle/>
          <a:p>
            <a:pPr>
              <a:spcBef>
                <a:spcPct val="50000"/>
              </a:spcBef>
            </a:pPr>
            <a:r>
              <a:rPr lang="en-US"/>
              <a:t>Pronounced thermal   belt west slopes</a:t>
            </a:r>
          </a:p>
        </p:txBody>
      </p:sp>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endParaRPr lang="en-US"/>
          </a:p>
        </p:txBody>
      </p:sp>
      <p:pic>
        <p:nvPicPr>
          <p:cNvPr id="83974" name="Picture 6" descr="google_earth_WickedCreek_12Aug07"/>
          <p:cNvPicPr>
            <a:picLocks noChangeAspect="1" noChangeArrowheads="1"/>
          </p:cNvPicPr>
          <p:nvPr/>
        </p:nvPicPr>
        <p:blipFill>
          <a:blip r:embed="rId3" cstate="print"/>
          <a:srcRect/>
          <a:stretch>
            <a:fillRect/>
          </a:stretch>
        </p:blipFill>
        <p:spPr bwMode="auto">
          <a:xfrm>
            <a:off x="0" y="-1143000"/>
            <a:ext cx="9186863" cy="8310563"/>
          </a:xfrm>
          <a:prstGeom prst="rect">
            <a:avLst/>
          </a:prstGeom>
          <a:noFill/>
          <a:ln w="9525">
            <a:noFill/>
            <a:miter lim="800000"/>
            <a:headEnd/>
            <a:tailEnd/>
          </a:ln>
        </p:spPr>
      </p:pic>
      <p:sp>
        <p:nvSpPr>
          <p:cNvPr id="83975" name="Text Box 7"/>
          <p:cNvSpPr txBox="1">
            <a:spLocks noChangeArrowheads="1"/>
          </p:cNvSpPr>
          <p:nvPr/>
        </p:nvSpPr>
        <p:spPr bwMode="auto">
          <a:xfrm>
            <a:off x="990600" y="5562600"/>
            <a:ext cx="5334000" cy="366713"/>
          </a:xfrm>
          <a:prstGeom prst="rect">
            <a:avLst/>
          </a:prstGeom>
          <a:noFill/>
          <a:ln w="9525">
            <a:noFill/>
            <a:miter lim="800000"/>
            <a:headEnd/>
            <a:tailEnd/>
          </a:ln>
          <a:effectLst/>
        </p:spPr>
        <p:txBody>
          <a:bodyPr>
            <a:spAutoFit/>
          </a:bodyPr>
          <a:lstStyle/>
          <a:p>
            <a:pPr>
              <a:spcBef>
                <a:spcPct val="50000"/>
              </a:spcBef>
            </a:pPr>
            <a:r>
              <a:rPr lang="en-US">
                <a:solidFill>
                  <a:schemeClr val="bg1"/>
                </a:solidFill>
              </a:rPr>
              <a:t>MODIS Derived hot spots depicted in google earth</a:t>
            </a: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endParaRPr lang="en-US"/>
          </a:p>
        </p:txBody>
      </p:sp>
      <p:pic>
        <p:nvPicPr>
          <p:cNvPr id="84996" name="Picture 4" descr="wicked_creek"/>
          <p:cNvPicPr>
            <a:picLocks noChangeAspect="1" noChangeArrowheads="1"/>
          </p:cNvPicPr>
          <p:nvPr/>
        </p:nvPicPr>
        <p:blipFill>
          <a:blip r:embed="rId3" cstate="print"/>
          <a:srcRect/>
          <a:stretch>
            <a:fillRect/>
          </a:stretch>
        </p:blipFill>
        <p:spPr bwMode="auto">
          <a:xfrm>
            <a:off x="609600" y="-152400"/>
            <a:ext cx="7943850" cy="741521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MODIS False Color Composite</a:t>
            </a:r>
            <a:endParaRPr lang="en-US" dirty="0"/>
          </a:p>
        </p:txBody>
      </p:sp>
      <p:sp>
        <p:nvSpPr>
          <p:cNvPr id="3" name="Content Placeholder 2"/>
          <p:cNvSpPr>
            <a:spLocks noGrp="1"/>
          </p:cNvSpPr>
          <p:nvPr>
            <p:ph idx="1"/>
          </p:nvPr>
        </p:nvSpPr>
        <p:spPr/>
        <p:txBody>
          <a:bodyPr/>
          <a:lstStyle/>
          <a:p>
            <a:r>
              <a:rPr lang="en-US" dirty="0" smtClean="0"/>
              <a:t>Composites one visible and two infrared channels </a:t>
            </a:r>
          </a:p>
          <a:p>
            <a:r>
              <a:rPr lang="en-US" dirty="0" smtClean="0"/>
              <a:t>Highlights features with infrared signature differences</a:t>
            </a:r>
          </a:p>
          <a:p>
            <a:r>
              <a:rPr lang="en-US" dirty="0" smtClean="0"/>
              <a:t>Snow and clouds have reflective differences above 1.4μm</a:t>
            </a:r>
          </a:p>
          <a:p>
            <a:pPr lvl="1"/>
            <a:r>
              <a:rPr lang="en-US" dirty="0" smtClean="0"/>
              <a:t>Especially near the 1.6μm and 2.13μm MODIS channels</a:t>
            </a:r>
          </a:p>
          <a:p>
            <a:r>
              <a:rPr lang="en-US" dirty="0" smtClean="0"/>
              <a:t>Compositing a visible channel with these two infrared channels creates an image that distinguishes snow and clouds</a:t>
            </a:r>
          </a:p>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2" name="Group 238"/>
          <p:cNvGrpSpPr>
            <a:grpSpLocks noChangeAspect="1"/>
          </p:cNvGrpSpPr>
          <p:nvPr/>
        </p:nvGrpSpPr>
        <p:grpSpPr bwMode="auto">
          <a:xfrm>
            <a:off x="304800" y="990600"/>
            <a:ext cx="8458200" cy="4965454"/>
            <a:chOff x="74099759" y="110314793"/>
            <a:chExt cx="9518643" cy="5587998"/>
          </a:xfrm>
        </p:grpSpPr>
        <p:pic>
          <p:nvPicPr>
            <p:cNvPr id="1263" name="Picture 239" descr="MODISGraph3"/>
            <p:cNvPicPr>
              <a:picLocks noChangeAspect="1" noChangeArrowheads="1"/>
            </p:cNvPicPr>
            <p:nvPr/>
          </p:nvPicPr>
          <p:blipFill>
            <a:blip r:embed="rId3" cstate="print"/>
            <a:srcRect/>
            <a:stretch>
              <a:fillRect/>
            </a:stretch>
          </p:blipFill>
          <p:spPr bwMode="auto">
            <a:xfrm>
              <a:off x="74099759" y="110314793"/>
              <a:ext cx="9518643" cy="5587998"/>
            </a:xfrm>
            <a:prstGeom prst="rect">
              <a:avLst/>
            </a:prstGeom>
            <a:noFill/>
            <a:ln w="6350" algn="ctr">
              <a:solidFill>
                <a:srgbClr val="000000"/>
              </a:solidFill>
              <a:miter lim="800000"/>
              <a:headEnd/>
              <a:tailEnd/>
            </a:ln>
          </p:spPr>
        </p:pic>
        <p:grpSp>
          <p:nvGrpSpPr>
            <p:cNvPr id="1264" name="Group 240"/>
            <p:cNvGrpSpPr>
              <a:grpSpLocks/>
            </p:cNvGrpSpPr>
            <p:nvPr/>
          </p:nvGrpSpPr>
          <p:grpSpPr bwMode="auto">
            <a:xfrm>
              <a:off x="75419474" y="110600296"/>
              <a:ext cx="6665908" cy="261937"/>
              <a:chOff x="75038474" y="108309428"/>
              <a:chExt cx="6665908" cy="261937"/>
            </a:xfrm>
          </p:grpSpPr>
          <p:sp>
            <p:nvSpPr>
              <p:cNvPr id="1265" name="Arc 241"/>
              <p:cNvSpPr>
                <a:spLocks/>
              </p:cNvSpPr>
              <p:nvPr/>
            </p:nvSpPr>
            <p:spPr bwMode="auto">
              <a:xfrm flipH="1">
                <a:off x="75038474" y="108311015"/>
                <a:ext cx="2624136" cy="260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lgn="ctr">
                <a:solidFill>
                  <a:srgbClr val="808080"/>
                </a:solidFill>
                <a:round/>
                <a:headEnd/>
                <a:tailEnd type="stealth" w="sm" len="med"/>
              </a:ln>
            </p:spPr>
            <p:txBody>
              <a:bodyPr vert="horz" wrap="square" lIns="91440" tIns="45720" rIns="91440" bIns="45720" numCol="1" anchor="ctr" anchorCtr="0" compatLnSpc="1">
                <a:prstTxWarp prst="textNoShape">
                  <a:avLst/>
                </a:prstTxWarp>
              </a:bodyPr>
              <a:lstStyle/>
              <a:p>
                <a:pPr algn="ctr"/>
                <a:endParaRPr lang="en-US"/>
              </a:p>
            </p:txBody>
          </p:sp>
          <p:sp>
            <p:nvSpPr>
              <p:cNvPr id="1266" name="Arc 242"/>
              <p:cNvSpPr>
                <a:spLocks/>
              </p:cNvSpPr>
              <p:nvPr/>
            </p:nvSpPr>
            <p:spPr bwMode="auto">
              <a:xfrm flipH="1">
                <a:off x="75424236" y="108311015"/>
                <a:ext cx="2238374" cy="260350"/>
              </a:xfrm>
              <a:custGeom>
                <a:avLst/>
                <a:gdLst>
                  <a:gd name="G0" fmla="+- 0 0 0"/>
                  <a:gd name="G1" fmla="+- 21600 0 0"/>
                  <a:gd name="G2" fmla="+- 21600 0 0"/>
                  <a:gd name="T0" fmla="*/ 0 w 21599"/>
                  <a:gd name="T1" fmla="*/ 0 h 21600"/>
                  <a:gd name="T2" fmla="*/ 21599 w 21599"/>
                  <a:gd name="T3" fmla="*/ 21445 h 21600"/>
                  <a:gd name="T4" fmla="*/ 0 w 21599"/>
                  <a:gd name="T5" fmla="*/ 21600 h 21600"/>
                </a:gdLst>
                <a:ahLst/>
                <a:cxnLst>
                  <a:cxn ang="0">
                    <a:pos x="T0" y="T1"/>
                  </a:cxn>
                  <a:cxn ang="0">
                    <a:pos x="T2" y="T3"/>
                  </a:cxn>
                  <a:cxn ang="0">
                    <a:pos x="T4" y="T5"/>
                  </a:cxn>
                </a:cxnLst>
                <a:rect l="0" t="0" r="r" b="b"/>
                <a:pathLst>
                  <a:path w="21599" h="21600" fill="none" extrusionOk="0">
                    <a:moveTo>
                      <a:pt x="-1" y="0"/>
                    </a:moveTo>
                    <a:cubicBezTo>
                      <a:pt x="11868" y="0"/>
                      <a:pt x="21514" y="9576"/>
                      <a:pt x="21599" y="21444"/>
                    </a:cubicBezTo>
                  </a:path>
                  <a:path w="21599" h="21600" stroke="0" extrusionOk="0">
                    <a:moveTo>
                      <a:pt x="-1" y="0"/>
                    </a:moveTo>
                    <a:cubicBezTo>
                      <a:pt x="11868" y="0"/>
                      <a:pt x="21514" y="9576"/>
                      <a:pt x="21599" y="21444"/>
                    </a:cubicBezTo>
                    <a:lnTo>
                      <a:pt x="0" y="21600"/>
                    </a:lnTo>
                    <a:close/>
                  </a:path>
                </a:pathLst>
              </a:custGeom>
              <a:noFill/>
              <a:ln w="9525" algn="ctr">
                <a:solidFill>
                  <a:srgbClr val="808080"/>
                </a:solidFill>
                <a:round/>
                <a:headEnd/>
                <a:tailEnd type="stealth" w="sm" len="med"/>
              </a:ln>
            </p:spPr>
            <p:txBody>
              <a:bodyPr vert="horz" wrap="square" lIns="91440" tIns="45720" rIns="91440" bIns="45720" numCol="1" anchor="ctr" anchorCtr="0" compatLnSpc="1">
                <a:prstTxWarp prst="textNoShape">
                  <a:avLst/>
                </a:prstTxWarp>
              </a:bodyPr>
              <a:lstStyle/>
              <a:p>
                <a:pPr algn="ctr"/>
                <a:endParaRPr lang="en-US"/>
              </a:p>
            </p:txBody>
          </p:sp>
          <p:sp>
            <p:nvSpPr>
              <p:cNvPr id="1267" name="Arc 243"/>
              <p:cNvSpPr>
                <a:spLocks/>
              </p:cNvSpPr>
              <p:nvPr/>
            </p:nvSpPr>
            <p:spPr bwMode="auto">
              <a:xfrm flipH="1">
                <a:off x="76016373" y="108311015"/>
                <a:ext cx="1646237" cy="260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lgn="ctr">
                <a:solidFill>
                  <a:srgbClr val="808080"/>
                </a:solidFill>
                <a:round/>
                <a:headEnd/>
                <a:tailEnd type="stealth" w="sm" len="med"/>
              </a:ln>
            </p:spPr>
            <p:txBody>
              <a:bodyPr vert="horz" wrap="square" lIns="91440" tIns="45720" rIns="91440" bIns="45720" numCol="1" anchor="ctr" anchorCtr="0" compatLnSpc="1">
                <a:prstTxWarp prst="textNoShape">
                  <a:avLst/>
                </a:prstTxWarp>
              </a:bodyPr>
              <a:lstStyle/>
              <a:p>
                <a:pPr algn="ctr"/>
                <a:endParaRPr lang="en-US"/>
              </a:p>
            </p:txBody>
          </p:sp>
          <p:sp>
            <p:nvSpPr>
              <p:cNvPr id="1268" name="Arc 244"/>
              <p:cNvSpPr>
                <a:spLocks/>
              </p:cNvSpPr>
              <p:nvPr/>
            </p:nvSpPr>
            <p:spPr bwMode="auto">
              <a:xfrm>
                <a:off x="77649910" y="108309428"/>
                <a:ext cx="4054472" cy="260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lgn="ctr">
                <a:solidFill>
                  <a:srgbClr val="808080"/>
                </a:solidFill>
                <a:round/>
                <a:headEnd/>
                <a:tailEnd type="stealth" w="sm" len="med"/>
              </a:ln>
            </p:spPr>
            <p:txBody>
              <a:bodyPr vert="horz" wrap="square" lIns="91440" tIns="45720" rIns="91440" bIns="45720" numCol="1" anchor="ctr" anchorCtr="0" compatLnSpc="1">
                <a:prstTxWarp prst="textNoShape">
                  <a:avLst/>
                </a:prstTxWarp>
              </a:bodyPr>
              <a:lstStyle/>
              <a:p>
                <a:pPr algn="ctr"/>
                <a:endParaRPr lang="en-US"/>
              </a:p>
            </p:txBody>
          </p:sp>
          <p:sp>
            <p:nvSpPr>
              <p:cNvPr id="1269" name="Arc 245"/>
              <p:cNvSpPr>
                <a:spLocks/>
              </p:cNvSpPr>
              <p:nvPr/>
            </p:nvSpPr>
            <p:spPr bwMode="auto">
              <a:xfrm>
                <a:off x="77649910" y="108309428"/>
                <a:ext cx="2085973" cy="26035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lgn="ctr">
                <a:solidFill>
                  <a:srgbClr val="808080"/>
                </a:solidFill>
                <a:round/>
                <a:headEnd/>
                <a:tailEnd type="stealth" w="sm" len="med"/>
              </a:ln>
            </p:spPr>
            <p:txBody>
              <a:bodyPr vert="horz" wrap="square" lIns="91440" tIns="45720" rIns="91440" bIns="45720" numCol="1" anchor="ctr" anchorCtr="0" compatLnSpc="1">
                <a:prstTxWarp prst="textNoShape">
                  <a:avLst/>
                </a:prstTxWarp>
              </a:bodyPr>
              <a:lstStyle/>
              <a:p>
                <a:pPr algn="ctr"/>
                <a:endParaRPr lang="en-US"/>
              </a:p>
            </p:txBody>
          </p:sp>
        </p:grpSp>
      </p:gr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Comparison to Other Satellites</a:t>
            </a:r>
            <a:endParaRPr lang="en-US" dirty="0"/>
          </a:p>
        </p:txBody>
      </p:sp>
      <p:graphicFrame>
        <p:nvGraphicFramePr>
          <p:cNvPr id="5" name="Content Placeholder 4"/>
          <p:cNvGraphicFramePr>
            <a:graphicFrameLocks noGrp="1"/>
          </p:cNvGraphicFramePr>
          <p:nvPr>
            <p:ph idx="1"/>
          </p:nvPr>
        </p:nvGraphicFramePr>
        <p:xfrm>
          <a:off x="457200" y="1935163"/>
          <a:ext cx="8229599" cy="2787887"/>
        </p:xfrm>
        <a:graphic>
          <a:graphicData uri="http://schemas.openxmlformats.org/drawingml/2006/table">
            <a:tbl>
              <a:tblPr firstRow="1" bandRow="1">
                <a:tableStyleId>{5C22544A-7EE6-4342-B048-85BDC9FD1C3A}</a:tableStyleId>
              </a:tblPr>
              <a:tblGrid>
                <a:gridCol w="3595456"/>
                <a:gridCol w="1278384"/>
                <a:gridCol w="1298359"/>
                <a:gridCol w="2057400"/>
              </a:tblGrid>
              <a:tr h="264332">
                <a:tc>
                  <a:txBody>
                    <a:bodyPr/>
                    <a:lstStyle/>
                    <a:p>
                      <a:pPr marR="0" indent="0" algn="ctr" rtl="0">
                        <a:spcBef>
                          <a:spcPts val="0"/>
                        </a:spcBef>
                        <a:spcAft>
                          <a:spcPts val="0"/>
                        </a:spcAft>
                      </a:pPr>
                      <a:r>
                        <a:rPr lang="en-US" sz="1000" kern="1400" dirty="0">
                          <a:solidFill>
                            <a:srgbClr val="000000"/>
                          </a:solidFill>
                          <a:latin typeface="Times New Roman"/>
                        </a:rPr>
                        <a:t> </a:t>
                      </a:r>
                    </a:p>
                  </a:txBody>
                  <a:tcPr marL="38352" marR="38352" marT="36576" marB="36576" anchor="ctr"/>
                </a:tc>
                <a:tc>
                  <a:txBody>
                    <a:bodyPr/>
                    <a:lstStyle/>
                    <a:p>
                      <a:pPr marR="0" indent="0" algn="ctr" rtl="0">
                        <a:spcBef>
                          <a:spcPts val="0"/>
                        </a:spcBef>
                        <a:spcAft>
                          <a:spcPts val="0"/>
                        </a:spcAft>
                      </a:pPr>
                      <a:r>
                        <a:rPr lang="en-US" sz="2400" b="1" kern="1400" dirty="0">
                          <a:solidFill>
                            <a:schemeClr val="bg1"/>
                          </a:solidFill>
                          <a:latin typeface="Palatino Linotype"/>
                        </a:rPr>
                        <a:t>MODIS</a:t>
                      </a:r>
                      <a:endParaRPr lang="en-US" sz="1000" kern="1400" dirty="0">
                        <a:solidFill>
                          <a:schemeClr val="bg1"/>
                        </a:solidFill>
                        <a:latin typeface="Times New Roman"/>
                      </a:endParaRPr>
                    </a:p>
                  </a:txBody>
                  <a:tcPr marL="38352" marR="38352" marT="36576" marB="36576" anchor="ctr"/>
                </a:tc>
                <a:tc>
                  <a:txBody>
                    <a:bodyPr/>
                    <a:lstStyle/>
                    <a:p>
                      <a:pPr marR="0" indent="0" algn="ctr" rtl="0">
                        <a:spcBef>
                          <a:spcPts val="0"/>
                        </a:spcBef>
                        <a:spcAft>
                          <a:spcPts val="0"/>
                        </a:spcAft>
                      </a:pPr>
                      <a:r>
                        <a:rPr lang="en-US" sz="2400" b="1" kern="1400" dirty="0">
                          <a:solidFill>
                            <a:schemeClr val="bg1"/>
                          </a:solidFill>
                          <a:latin typeface="Palatino Linotype"/>
                        </a:rPr>
                        <a:t>AVHRR</a:t>
                      </a:r>
                      <a:endParaRPr lang="en-US" sz="1000" kern="1400" dirty="0">
                        <a:solidFill>
                          <a:schemeClr val="bg1"/>
                        </a:solidFill>
                        <a:latin typeface="Times New Roman"/>
                      </a:endParaRPr>
                    </a:p>
                  </a:txBody>
                  <a:tcPr marL="38352" marR="38352" marT="36576" marB="36576" anchor="ctr"/>
                </a:tc>
                <a:tc>
                  <a:txBody>
                    <a:bodyPr/>
                    <a:lstStyle/>
                    <a:p>
                      <a:pPr marR="0" indent="0" algn="ctr" rtl="0">
                        <a:spcBef>
                          <a:spcPts val="0"/>
                        </a:spcBef>
                        <a:spcAft>
                          <a:spcPts val="0"/>
                        </a:spcAft>
                      </a:pPr>
                      <a:r>
                        <a:rPr lang="en-US" sz="2400" b="1" kern="1400" dirty="0">
                          <a:solidFill>
                            <a:schemeClr val="bg1"/>
                          </a:solidFill>
                          <a:latin typeface="Palatino Linotype"/>
                        </a:rPr>
                        <a:t>GOES</a:t>
                      </a:r>
                      <a:endParaRPr lang="en-US" sz="1000" kern="1400" dirty="0">
                        <a:solidFill>
                          <a:schemeClr val="bg1"/>
                        </a:solidFill>
                        <a:latin typeface="Times New Roman"/>
                      </a:endParaRPr>
                    </a:p>
                  </a:txBody>
                  <a:tcPr marL="38352" marR="38352" marT="36576" marB="36576" anchor="ctr"/>
                </a:tc>
              </a:tr>
              <a:tr h="744937">
                <a:tc>
                  <a:txBody>
                    <a:bodyPr/>
                    <a:lstStyle/>
                    <a:p>
                      <a:pPr marR="0" indent="0" algn="l" rtl="0">
                        <a:spcBef>
                          <a:spcPts val="0"/>
                        </a:spcBef>
                        <a:spcAft>
                          <a:spcPts val="0"/>
                        </a:spcAft>
                      </a:pPr>
                      <a:r>
                        <a:rPr lang="en-US" sz="2400" b="1" kern="1400" dirty="0">
                          <a:solidFill>
                            <a:srgbClr val="000000"/>
                          </a:solidFill>
                          <a:latin typeface="Palatino Linotype"/>
                        </a:rPr>
                        <a:t>Spatial Resolution (meters)</a:t>
                      </a:r>
                      <a:endParaRPr lang="en-US" sz="1000" kern="1400" dirty="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dirty="0">
                          <a:solidFill>
                            <a:srgbClr val="000000"/>
                          </a:solidFill>
                          <a:latin typeface="Palatino Linotype"/>
                        </a:rPr>
                        <a:t>500</a:t>
                      </a:r>
                      <a:endParaRPr lang="en-US" sz="1000" kern="1400" dirty="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a:solidFill>
                            <a:srgbClr val="000000"/>
                          </a:solidFill>
                          <a:latin typeface="Palatino Linotype"/>
                        </a:rPr>
                        <a:t>1000</a:t>
                      </a:r>
                      <a:endParaRPr lang="en-US" sz="1000" kern="140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a:solidFill>
                            <a:srgbClr val="000000"/>
                          </a:solidFill>
                          <a:latin typeface="Palatino Linotype"/>
                        </a:rPr>
                        <a:t>1000</a:t>
                      </a:r>
                      <a:endParaRPr lang="en-US" sz="1000" kern="1400">
                        <a:solidFill>
                          <a:srgbClr val="000000"/>
                        </a:solidFill>
                        <a:latin typeface="Times New Roman"/>
                      </a:endParaRPr>
                    </a:p>
                  </a:txBody>
                  <a:tcPr marL="38352" marR="38352" marT="36576" marB="36576" anchor="ctr"/>
                </a:tc>
              </a:tr>
              <a:tr h="1105391">
                <a:tc>
                  <a:txBody>
                    <a:bodyPr/>
                    <a:lstStyle/>
                    <a:p>
                      <a:pPr marR="0" indent="0" algn="l" rtl="0">
                        <a:spcBef>
                          <a:spcPts val="0"/>
                        </a:spcBef>
                        <a:spcAft>
                          <a:spcPts val="0"/>
                        </a:spcAft>
                      </a:pPr>
                      <a:r>
                        <a:rPr lang="en-US" sz="2400" b="1" kern="1400" dirty="0">
                          <a:solidFill>
                            <a:srgbClr val="000000"/>
                          </a:solidFill>
                          <a:latin typeface="Palatino Linotype"/>
                        </a:rPr>
                        <a:t>Channels used to produce snow products</a:t>
                      </a:r>
                      <a:endParaRPr lang="en-US" sz="1000" kern="1400" dirty="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dirty="0">
                          <a:solidFill>
                            <a:srgbClr val="000000"/>
                          </a:solidFill>
                          <a:latin typeface="Palatino Linotype"/>
                        </a:rPr>
                        <a:t>7</a:t>
                      </a:r>
                      <a:endParaRPr lang="en-US" sz="1000" kern="1400" dirty="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dirty="0">
                          <a:solidFill>
                            <a:srgbClr val="000000"/>
                          </a:solidFill>
                          <a:latin typeface="Palatino Linotype"/>
                        </a:rPr>
                        <a:t>3</a:t>
                      </a:r>
                      <a:endParaRPr lang="en-US" sz="1000" kern="1400" dirty="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dirty="0">
                          <a:solidFill>
                            <a:srgbClr val="000000"/>
                          </a:solidFill>
                          <a:latin typeface="Palatino Linotype"/>
                        </a:rPr>
                        <a:t>1 broadband</a:t>
                      </a:r>
                      <a:endParaRPr lang="en-US" sz="1000" kern="1400" dirty="0">
                        <a:solidFill>
                          <a:srgbClr val="000000"/>
                        </a:solidFill>
                        <a:latin typeface="Times New Roman"/>
                      </a:endParaRPr>
                    </a:p>
                  </a:txBody>
                  <a:tcPr marL="38352" marR="38352" marT="36576" marB="36576" anchor="ctr"/>
                </a:tc>
              </a:tr>
              <a:tr h="432296">
                <a:tc>
                  <a:txBody>
                    <a:bodyPr/>
                    <a:lstStyle/>
                    <a:p>
                      <a:pPr marR="0" indent="0" algn="l" rtl="0">
                        <a:spcBef>
                          <a:spcPts val="0"/>
                        </a:spcBef>
                        <a:spcAft>
                          <a:spcPts val="0"/>
                        </a:spcAft>
                      </a:pPr>
                      <a:r>
                        <a:rPr lang="en-US" sz="2400" b="1" kern="1400">
                          <a:solidFill>
                            <a:srgbClr val="000000"/>
                          </a:solidFill>
                          <a:latin typeface="Palatino Linotype"/>
                        </a:rPr>
                        <a:t>Images per day</a:t>
                      </a:r>
                      <a:endParaRPr lang="en-US" sz="1000" kern="140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a:solidFill>
                            <a:srgbClr val="000000"/>
                          </a:solidFill>
                          <a:latin typeface="Palatino Linotype"/>
                        </a:rPr>
                        <a:t>1-2</a:t>
                      </a:r>
                      <a:endParaRPr lang="en-US" sz="1000" kern="140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a:solidFill>
                            <a:srgbClr val="000000"/>
                          </a:solidFill>
                          <a:latin typeface="Palatino Linotype"/>
                        </a:rPr>
                        <a:t>3-6</a:t>
                      </a:r>
                      <a:endParaRPr lang="en-US" sz="1000" kern="1400">
                        <a:solidFill>
                          <a:srgbClr val="000000"/>
                        </a:solidFill>
                        <a:latin typeface="Times New Roman"/>
                      </a:endParaRPr>
                    </a:p>
                  </a:txBody>
                  <a:tcPr marL="38352" marR="38352" marT="36576" marB="36576" anchor="ctr"/>
                </a:tc>
                <a:tc>
                  <a:txBody>
                    <a:bodyPr/>
                    <a:lstStyle/>
                    <a:p>
                      <a:pPr marR="0" indent="0" algn="ctr" rtl="0">
                        <a:spcBef>
                          <a:spcPts val="0"/>
                        </a:spcBef>
                        <a:spcAft>
                          <a:spcPts val="0"/>
                        </a:spcAft>
                      </a:pPr>
                      <a:r>
                        <a:rPr lang="en-US" sz="2400" kern="1400" dirty="0">
                          <a:solidFill>
                            <a:srgbClr val="000000"/>
                          </a:solidFill>
                          <a:latin typeface="Palatino Linotype"/>
                        </a:rPr>
                        <a:t>20</a:t>
                      </a:r>
                      <a:endParaRPr lang="en-US" sz="1000" kern="1400" dirty="0">
                        <a:solidFill>
                          <a:srgbClr val="000000"/>
                        </a:solidFill>
                        <a:latin typeface="Times New Roman"/>
                      </a:endParaRPr>
                    </a:p>
                  </a:txBody>
                  <a:tcPr marL="38352" marR="38352" marT="36576" marB="36576" anchor="ctr"/>
                </a:tc>
              </a:tr>
            </a:tbl>
          </a:graphicData>
        </a:graphic>
      </p:graphicFrame>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Comparison to Other Satellites</a:t>
            </a:r>
            <a:endParaRPr lang="en-US" dirty="0"/>
          </a:p>
        </p:txBody>
      </p:sp>
      <p:sp>
        <p:nvSpPr>
          <p:cNvPr id="3" name="Content Placeholder 2"/>
          <p:cNvSpPr>
            <a:spLocks noGrp="1"/>
          </p:cNvSpPr>
          <p:nvPr>
            <p:ph idx="1"/>
          </p:nvPr>
        </p:nvSpPr>
        <p:spPr/>
        <p:txBody>
          <a:bodyPr>
            <a:normAutofit/>
          </a:bodyPr>
          <a:lstStyle/>
          <a:p>
            <a:r>
              <a:rPr lang="en-US" dirty="0" smtClean="0"/>
              <a:t>Montana at a relatively high latitude and at edges of both GOES East and West</a:t>
            </a:r>
          </a:p>
          <a:p>
            <a:pPr lvl="1"/>
            <a:r>
              <a:rPr lang="en-US" dirty="0" smtClean="0"/>
              <a:t>Remapping of data results in a north-south and east-west blurring of details</a:t>
            </a:r>
          </a:p>
          <a:p>
            <a:r>
              <a:rPr lang="en-US" dirty="0" smtClean="0"/>
              <a:t>GOES imagery can be looped to show stationary snow features vs. moving clouds</a:t>
            </a:r>
          </a:p>
          <a:p>
            <a:pPr lvl="1"/>
            <a:r>
              <a:rPr lang="en-US" dirty="0" smtClean="0"/>
              <a:t>Still issues with semi-stationary clouds</a:t>
            </a:r>
          </a:p>
          <a:p>
            <a:pPr lvl="2"/>
            <a:r>
              <a:rPr lang="en-US" dirty="0" smtClean="0"/>
              <a:t>Fog</a:t>
            </a:r>
          </a:p>
          <a:p>
            <a:pPr lvl="2"/>
            <a:r>
              <a:rPr lang="en-US" dirty="0" err="1" smtClean="0"/>
              <a:t>Lenticular</a:t>
            </a:r>
            <a:r>
              <a:rPr lang="en-US" dirty="0" smtClean="0"/>
              <a:t> formations</a:t>
            </a:r>
          </a:p>
          <a:p>
            <a:pPr lvl="2"/>
            <a:r>
              <a:rPr lang="en-US" dirty="0" err="1" smtClean="0"/>
              <a:t>Orographically</a:t>
            </a:r>
            <a:r>
              <a:rPr lang="en-US" dirty="0" smtClean="0"/>
              <a:t> induced stratus</a:t>
            </a:r>
          </a:p>
          <a:p>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p:cNvSpPr>
            <a:spLocks noGrp="1"/>
          </p:cNvSpPr>
          <p:nvPr>
            <p:ph type="title"/>
          </p:nvPr>
        </p:nvSpPr>
        <p:spPr>
          <a:xfrm>
            <a:off x="457200" y="76200"/>
            <a:ext cx="8305800" cy="762000"/>
          </a:xfrm>
        </p:spPr>
        <p:txBody>
          <a:bodyPr>
            <a:normAutofit fontScale="90000"/>
          </a:bodyPr>
          <a:lstStyle/>
          <a:p>
            <a:r>
              <a:rPr lang="en-US" dirty="0" smtClean="0"/>
              <a:t>Assessment Samples</a:t>
            </a:r>
            <a:endParaRPr lang="en-US" dirty="0"/>
          </a:p>
        </p:txBody>
      </p:sp>
      <p:pic>
        <p:nvPicPr>
          <p:cNvPr id="2090" name="Picture 42" descr="122808vis2004"/>
          <p:cNvPicPr>
            <a:picLocks noChangeAspect="1" noChangeArrowheads="1"/>
          </p:cNvPicPr>
          <p:nvPr/>
        </p:nvPicPr>
        <p:blipFill>
          <a:blip r:embed="rId3" cstate="print"/>
          <a:srcRect l="22623" t="38191" r="2841" b="1875"/>
          <a:stretch>
            <a:fillRect/>
          </a:stretch>
        </p:blipFill>
        <p:spPr bwMode="auto">
          <a:xfrm>
            <a:off x="304800" y="838200"/>
            <a:ext cx="4114800" cy="2698001"/>
          </a:xfrm>
          <a:prstGeom prst="rect">
            <a:avLst/>
          </a:prstGeom>
          <a:noFill/>
          <a:ln w="12700" algn="in">
            <a:solidFill>
              <a:srgbClr val="000000"/>
            </a:solidFill>
            <a:miter lim="800000"/>
            <a:headEnd/>
            <a:tailEnd/>
          </a:ln>
          <a:effectLst/>
        </p:spPr>
      </p:pic>
      <p:pic>
        <p:nvPicPr>
          <p:cNvPr id="2091" name="Picture 43" descr="122808cc2004"/>
          <p:cNvPicPr>
            <a:picLocks noChangeAspect="1" noChangeArrowheads="1"/>
          </p:cNvPicPr>
          <p:nvPr/>
        </p:nvPicPr>
        <p:blipFill>
          <a:blip r:embed="rId4" cstate="print"/>
          <a:srcRect l="22623" t="38191" r="2733" b="1875"/>
          <a:stretch>
            <a:fillRect/>
          </a:stretch>
        </p:blipFill>
        <p:spPr bwMode="auto">
          <a:xfrm>
            <a:off x="4724400" y="856488"/>
            <a:ext cx="4120753" cy="2698002"/>
          </a:xfrm>
          <a:prstGeom prst="rect">
            <a:avLst/>
          </a:prstGeom>
          <a:noFill/>
          <a:ln w="12700" algn="in">
            <a:solidFill>
              <a:srgbClr val="000000"/>
            </a:solidFill>
            <a:miter lim="800000"/>
            <a:headEnd/>
            <a:tailEnd/>
          </a:ln>
          <a:effectLst/>
        </p:spPr>
      </p:pic>
      <p:pic>
        <p:nvPicPr>
          <p:cNvPr id="2092" name="Picture 44" descr="122808fc2004"/>
          <p:cNvPicPr>
            <a:picLocks noChangeAspect="1" noChangeArrowheads="1"/>
          </p:cNvPicPr>
          <p:nvPr/>
        </p:nvPicPr>
        <p:blipFill>
          <a:blip r:embed="rId5" cstate="print"/>
          <a:srcRect l="22623" t="38191" r="2733" b="1875"/>
          <a:stretch>
            <a:fillRect/>
          </a:stretch>
        </p:blipFill>
        <p:spPr bwMode="auto">
          <a:xfrm>
            <a:off x="2667000" y="3874532"/>
            <a:ext cx="4120753" cy="2698002"/>
          </a:xfrm>
          <a:prstGeom prst="rect">
            <a:avLst/>
          </a:prstGeom>
          <a:noFill/>
          <a:ln w="12700" algn="in">
            <a:solidFill>
              <a:srgbClr val="000000"/>
            </a:solidFill>
            <a:miter lim="800000"/>
            <a:headEnd/>
            <a:tailEnd/>
          </a:ln>
          <a:effectLst/>
        </p:spPr>
      </p:pic>
      <p:grpSp>
        <p:nvGrpSpPr>
          <p:cNvPr id="27" name="Group 26"/>
          <p:cNvGrpSpPr/>
          <p:nvPr/>
        </p:nvGrpSpPr>
        <p:grpSpPr>
          <a:xfrm>
            <a:off x="2743200" y="4331732"/>
            <a:ext cx="4191001" cy="1751096"/>
            <a:chOff x="152400" y="1371600"/>
            <a:chExt cx="4191001" cy="1751096"/>
          </a:xfrm>
        </p:grpSpPr>
        <p:sp>
          <p:nvSpPr>
            <p:cNvPr id="1037" name="Text Box 13"/>
            <p:cNvSpPr txBox="1">
              <a:spLocks noChangeArrowheads="1"/>
            </p:cNvSpPr>
            <p:nvPr/>
          </p:nvSpPr>
          <p:spPr bwMode="auto">
            <a:xfrm>
              <a:off x="3505201" y="1639188"/>
              <a:ext cx="838200" cy="265812"/>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endParaRPr kumimoji="0" lang="en-US" sz="1200" b="0" i="0" u="none" strike="noStrike" cap="none" normalizeH="0" baseline="0" dirty="0" smtClean="0">
                <a:ln>
                  <a:noFill/>
                </a:ln>
                <a:solidFill>
                  <a:schemeClr val="tx1"/>
                </a:solidFill>
                <a:effectLst/>
                <a:latin typeface="Arial" pitchFamily="34" charset="0"/>
              </a:endParaRPr>
            </a:p>
          </p:txBody>
        </p:sp>
        <p:sp>
          <p:nvSpPr>
            <p:cNvPr id="1038" name="Text Box 14"/>
            <p:cNvSpPr txBox="1">
              <a:spLocks noChangeArrowheads="1"/>
            </p:cNvSpPr>
            <p:nvPr/>
          </p:nvSpPr>
          <p:spPr bwMode="auto">
            <a:xfrm>
              <a:off x="152400" y="1371600"/>
              <a:ext cx="685800" cy="3048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endParaRPr kumimoji="0" lang="en-US" sz="1400" b="0" i="0" u="none" strike="noStrike" cap="none" normalizeH="0" baseline="0" dirty="0" smtClean="0">
                <a:ln>
                  <a:noFill/>
                </a:ln>
                <a:solidFill>
                  <a:schemeClr val="tx1"/>
                </a:solidFill>
                <a:effectLst/>
                <a:latin typeface="Arial" pitchFamily="34" charset="0"/>
              </a:endParaRPr>
            </a:p>
          </p:txBody>
        </p:sp>
        <p:sp>
          <p:nvSpPr>
            <p:cNvPr id="1039" name="Text Box 15"/>
            <p:cNvSpPr txBox="1">
              <a:spLocks noChangeArrowheads="1"/>
            </p:cNvSpPr>
            <p:nvPr/>
          </p:nvSpPr>
          <p:spPr bwMode="auto">
            <a:xfrm>
              <a:off x="990600" y="1676400"/>
              <a:ext cx="914236" cy="4572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Bare</a:t>
              </a:r>
              <a:r>
                <a:rPr kumimoji="0" lang="en-US" sz="2000" b="1" i="0" u="none" strike="noStrike" cap="none" normalizeH="0" baseline="0" dirty="0" smtClean="0">
                  <a:ln>
                    <a:noFill/>
                  </a:ln>
                  <a:solidFill>
                    <a:srgbClr val="FFFFFF"/>
                  </a:solidFill>
                  <a:effectLst/>
                  <a:latin typeface="Palatino Linotype" pitchFamily="18" charset="0"/>
                </a:rPr>
                <a:t> </a:t>
              </a:r>
              <a:r>
                <a:rPr kumimoji="0" lang="en-US" sz="1200" b="1" i="0" u="none" strike="noStrike" cap="none" normalizeH="0" baseline="0" dirty="0" smtClean="0">
                  <a:ln>
                    <a:noFill/>
                  </a:ln>
                  <a:solidFill>
                    <a:srgbClr val="FFFFFF"/>
                  </a:solidFill>
                  <a:effectLst/>
                  <a:latin typeface="Palatino Linotype" pitchFamily="18" charset="0"/>
                </a:rPr>
                <a:t>Ground</a:t>
              </a:r>
              <a:endParaRPr kumimoji="0" lang="en-US" sz="1600" b="0" i="0" u="none" strike="noStrike" cap="none" normalizeH="0" baseline="0" dirty="0" smtClean="0">
                <a:ln>
                  <a:noFill/>
                </a:ln>
                <a:solidFill>
                  <a:schemeClr val="tx1"/>
                </a:solidFill>
                <a:effectLst/>
                <a:latin typeface="Arial" pitchFamily="34" charset="0"/>
              </a:endParaRPr>
            </a:p>
          </p:txBody>
        </p:sp>
        <p:sp>
          <p:nvSpPr>
            <p:cNvPr id="1040" name="Text Box 16"/>
            <p:cNvSpPr txBox="1">
              <a:spLocks noChangeArrowheads="1"/>
            </p:cNvSpPr>
            <p:nvPr/>
          </p:nvSpPr>
          <p:spPr bwMode="auto">
            <a:xfrm>
              <a:off x="3276600" y="2667000"/>
              <a:ext cx="685800" cy="236949"/>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Cirrus</a:t>
              </a:r>
              <a:endParaRPr kumimoji="0" lang="en-US" sz="1200" b="0" i="0" u="none" strike="noStrike" cap="none" normalizeH="0" baseline="0" dirty="0" smtClean="0">
                <a:ln>
                  <a:noFill/>
                </a:ln>
                <a:solidFill>
                  <a:schemeClr val="tx1"/>
                </a:solidFill>
                <a:effectLst/>
                <a:latin typeface="Arial" pitchFamily="34" charset="0"/>
              </a:endParaRPr>
            </a:p>
          </p:txBody>
        </p:sp>
        <p:sp>
          <p:nvSpPr>
            <p:cNvPr id="1041" name="Text Box 17"/>
            <p:cNvSpPr txBox="1">
              <a:spLocks noChangeArrowheads="1"/>
            </p:cNvSpPr>
            <p:nvPr/>
          </p:nvSpPr>
          <p:spPr bwMode="auto">
            <a:xfrm>
              <a:off x="2133600" y="1981200"/>
              <a:ext cx="874900" cy="51884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 in</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Forest</a:t>
              </a:r>
              <a:endParaRPr kumimoji="0" lang="en-US" sz="1200" b="0" i="0" u="none" strike="noStrike" cap="none" normalizeH="0" baseline="0" dirty="0" smtClean="0">
                <a:ln>
                  <a:noFill/>
                </a:ln>
                <a:solidFill>
                  <a:schemeClr val="tx1"/>
                </a:solidFill>
                <a:effectLst/>
                <a:latin typeface="Arial" pitchFamily="34" charset="0"/>
              </a:endParaRPr>
            </a:p>
          </p:txBody>
        </p:sp>
        <p:sp>
          <p:nvSpPr>
            <p:cNvPr id="1042" name="Text Box 18"/>
            <p:cNvSpPr txBox="1">
              <a:spLocks noChangeArrowheads="1"/>
            </p:cNvSpPr>
            <p:nvPr/>
          </p:nvSpPr>
          <p:spPr bwMode="auto">
            <a:xfrm>
              <a:off x="304800" y="2819400"/>
              <a:ext cx="862249" cy="303296"/>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endParaRPr kumimoji="0" lang="en-US" sz="1200" b="0" i="0" u="none" strike="noStrike" cap="none" normalizeH="0" baseline="0" dirty="0" smtClean="0">
                <a:ln>
                  <a:noFill/>
                </a:ln>
                <a:solidFill>
                  <a:schemeClr val="tx1"/>
                </a:solidFill>
                <a:effectLst/>
                <a:latin typeface="Arial" pitchFamily="34" charset="0"/>
              </a:endParaRPr>
            </a:p>
          </p:txBody>
        </p:sp>
        <p:sp>
          <p:nvSpPr>
            <p:cNvPr id="1043" name="Text Box 19"/>
            <p:cNvSpPr txBox="1">
              <a:spLocks noChangeArrowheads="1"/>
            </p:cNvSpPr>
            <p:nvPr/>
          </p:nvSpPr>
          <p:spPr bwMode="auto">
            <a:xfrm>
              <a:off x="2209800" y="2743200"/>
              <a:ext cx="687371" cy="3048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endParaRPr kumimoji="0" lang="en-US" sz="1200" b="0" i="0" u="none" strike="noStrike" cap="none" normalizeH="0" baseline="0" dirty="0" smtClean="0">
                <a:ln>
                  <a:noFill/>
                </a:ln>
                <a:solidFill>
                  <a:schemeClr val="tx1"/>
                </a:solidFill>
                <a:effectLst/>
                <a:latin typeface="Arial" pitchFamily="34" charset="0"/>
              </a:endParaRPr>
            </a:p>
          </p:txBody>
        </p:sp>
        <p:grpSp>
          <p:nvGrpSpPr>
            <p:cNvPr id="1044" name="Group 20"/>
            <p:cNvGrpSpPr>
              <a:grpSpLocks/>
            </p:cNvGrpSpPr>
            <p:nvPr/>
          </p:nvGrpSpPr>
          <p:grpSpPr bwMode="auto">
            <a:xfrm>
              <a:off x="1676400" y="1905000"/>
              <a:ext cx="457198" cy="1066800"/>
              <a:chOff x="89356591" y="119363300"/>
              <a:chExt cx="1368068" cy="2534153"/>
            </a:xfrm>
          </p:grpSpPr>
          <p:sp>
            <p:nvSpPr>
              <p:cNvPr id="1045" name="Arc 21"/>
              <p:cNvSpPr>
                <a:spLocks/>
              </p:cNvSpPr>
              <p:nvPr/>
            </p:nvSpPr>
            <p:spPr bwMode="auto">
              <a:xfrm>
                <a:off x="89356591" y="119363300"/>
                <a:ext cx="851668" cy="306051"/>
              </a:xfrm>
              <a:custGeom>
                <a:avLst/>
                <a:gdLst>
                  <a:gd name="G0" fmla="+- 0 0 0"/>
                  <a:gd name="G1" fmla="+- 21600 0 0"/>
                  <a:gd name="G2" fmla="+- 21600 0 0"/>
                  <a:gd name="T0" fmla="*/ 0 w 19831"/>
                  <a:gd name="T1" fmla="*/ 0 h 21600"/>
                  <a:gd name="T2" fmla="*/ 19831 w 19831"/>
                  <a:gd name="T3" fmla="*/ 13040 h 21600"/>
                  <a:gd name="T4" fmla="*/ 0 w 19831"/>
                  <a:gd name="T5" fmla="*/ 21600 h 21600"/>
                </a:gdLst>
                <a:ahLst/>
                <a:cxnLst>
                  <a:cxn ang="0">
                    <a:pos x="T0" y="T1"/>
                  </a:cxn>
                  <a:cxn ang="0">
                    <a:pos x="T2" y="T3"/>
                  </a:cxn>
                  <a:cxn ang="0">
                    <a:pos x="T4" y="T5"/>
                  </a:cxn>
                </a:cxnLst>
                <a:rect l="0" t="0" r="r" b="b"/>
                <a:pathLst>
                  <a:path w="19831" h="21600" fill="none" extrusionOk="0">
                    <a:moveTo>
                      <a:pt x="-1" y="0"/>
                    </a:moveTo>
                    <a:cubicBezTo>
                      <a:pt x="8620" y="0"/>
                      <a:pt x="16415" y="5125"/>
                      <a:pt x="19831" y="13039"/>
                    </a:cubicBezTo>
                  </a:path>
                  <a:path w="19831" h="21600" stroke="0" extrusionOk="0">
                    <a:moveTo>
                      <a:pt x="-1" y="0"/>
                    </a:moveTo>
                    <a:cubicBezTo>
                      <a:pt x="8620" y="0"/>
                      <a:pt x="16415" y="5125"/>
                      <a:pt x="19831" y="13039"/>
                    </a:cubicBezTo>
                    <a:lnTo>
                      <a:pt x="0" y="21600"/>
                    </a:lnTo>
                    <a:close/>
                  </a:path>
                </a:pathLst>
              </a:custGeom>
              <a:noFill/>
              <a:ln w="9525" algn="ctr">
                <a:solidFill>
                  <a:srgbClr val="FFFFFF"/>
                </a:solidFill>
                <a:round/>
                <a:headEnd/>
                <a:tailEnd type="stealth" w="med" len="med"/>
              </a:ln>
              <a:effectLst>
                <a:outerShdw dist="28398" dir="1593903"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1046" name="Arc 22"/>
              <p:cNvSpPr>
                <a:spLocks/>
              </p:cNvSpPr>
              <p:nvPr/>
            </p:nvSpPr>
            <p:spPr bwMode="auto">
              <a:xfrm>
                <a:off x="89475403" y="119363300"/>
                <a:ext cx="1249256" cy="2534153"/>
              </a:xfrm>
              <a:custGeom>
                <a:avLst/>
                <a:gdLst>
                  <a:gd name="G0" fmla="+- 0 0 0"/>
                  <a:gd name="G1" fmla="+- 21600 0 0"/>
                  <a:gd name="G2" fmla="+- 21600 0 0"/>
                  <a:gd name="T0" fmla="*/ 0 w 21600"/>
                  <a:gd name="T1" fmla="*/ 0 h 22684"/>
                  <a:gd name="T2" fmla="*/ 21573 w 21600"/>
                  <a:gd name="T3" fmla="*/ 22684 h 22684"/>
                  <a:gd name="T4" fmla="*/ 0 w 21600"/>
                  <a:gd name="T5" fmla="*/ 21600 h 22684"/>
                </a:gdLst>
                <a:ahLst/>
                <a:cxnLst>
                  <a:cxn ang="0">
                    <a:pos x="T0" y="T1"/>
                  </a:cxn>
                  <a:cxn ang="0">
                    <a:pos x="T2" y="T3"/>
                  </a:cxn>
                  <a:cxn ang="0">
                    <a:pos x="T4" y="T5"/>
                  </a:cxn>
                </a:cxnLst>
                <a:rect l="0" t="0" r="r" b="b"/>
                <a:pathLst>
                  <a:path w="21600" h="22684" fill="none" extrusionOk="0">
                    <a:moveTo>
                      <a:pt x="-1" y="0"/>
                    </a:moveTo>
                    <a:cubicBezTo>
                      <a:pt x="11929" y="0"/>
                      <a:pt x="21600" y="9670"/>
                      <a:pt x="21600" y="21600"/>
                    </a:cubicBezTo>
                    <a:cubicBezTo>
                      <a:pt x="21600" y="21961"/>
                      <a:pt x="21590" y="22322"/>
                      <a:pt x="21572" y="22683"/>
                    </a:cubicBezTo>
                  </a:path>
                  <a:path w="21600" h="22684" stroke="0" extrusionOk="0">
                    <a:moveTo>
                      <a:pt x="-1" y="0"/>
                    </a:moveTo>
                    <a:cubicBezTo>
                      <a:pt x="11929" y="0"/>
                      <a:pt x="21600" y="9670"/>
                      <a:pt x="21600" y="21600"/>
                    </a:cubicBezTo>
                    <a:cubicBezTo>
                      <a:pt x="21600" y="21961"/>
                      <a:pt x="21590" y="22322"/>
                      <a:pt x="21572" y="22683"/>
                    </a:cubicBezTo>
                    <a:lnTo>
                      <a:pt x="0" y="21600"/>
                    </a:lnTo>
                    <a:close/>
                  </a:path>
                </a:pathLst>
              </a:custGeom>
              <a:noFill/>
              <a:ln w="9525" algn="ctr">
                <a:solidFill>
                  <a:srgbClr val="FFFFFF"/>
                </a:solidFill>
                <a:round/>
                <a:headEnd/>
                <a:tailEnd type="stealth" w="med" len="med"/>
              </a:ln>
              <a:effectLst>
                <a:outerShdw dist="28398" dir="1593903"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grpSp>
      <p:grpSp>
        <p:nvGrpSpPr>
          <p:cNvPr id="28" name="Group 27"/>
          <p:cNvGrpSpPr/>
          <p:nvPr/>
        </p:nvGrpSpPr>
        <p:grpSpPr>
          <a:xfrm>
            <a:off x="4800600" y="1315192"/>
            <a:ext cx="4191001" cy="1751096"/>
            <a:chOff x="152400" y="1371600"/>
            <a:chExt cx="4191001" cy="1751096"/>
          </a:xfrm>
        </p:grpSpPr>
        <p:sp>
          <p:nvSpPr>
            <p:cNvPr id="29" name="Text Box 13"/>
            <p:cNvSpPr txBox="1">
              <a:spLocks noChangeArrowheads="1"/>
            </p:cNvSpPr>
            <p:nvPr/>
          </p:nvSpPr>
          <p:spPr bwMode="auto">
            <a:xfrm>
              <a:off x="3505201" y="1639188"/>
              <a:ext cx="838200" cy="265812"/>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endParaRPr kumimoji="0" lang="en-US" sz="1200" b="0" i="0" u="none" strike="noStrike" cap="none" normalizeH="0" baseline="0" dirty="0" smtClean="0">
                <a:ln>
                  <a:noFill/>
                </a:ln>
                <a:solidFill>
                  <a:schemeClr val="tx1"/>
                </a:solidFill>
                <a:effectLst/>
                <a:latin typeface="Arial" pitchFamily="34" charset="0"/>
              </a:endParaRPr>
            </a:p>
          </p:txBody>
        </p:sp>
        <p:sp>
          <p:nvSpPr>
            <p:cNvPr id="30" name="Text Box 14"/>
            <p:cNvSpPr txBox="1">
              <a:spLocks noChangeArrowheads="1"/>
            </p:cNvSpPr>
            <p:nvPr/>
          </p:nvSpPr>
          <p:spPr bwMode="auto">
            <a:xfrm>
              <a:off x="152400" y="1371600"/>
              <a:ext cx="685800" cy="3048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endParaRPr kumimoji="0" lang="en-US" sz="1400" b="0" i="0" u="none" strike="noStrike" cap="none" normalizeH="0" baseline="0" dirty="0" smtClean="0">
                <a:ln>
                  <a:noFill/>
                </a:ln>
                <a:solidFill>
                  <a:schemeClr val="tx1"/>
                </a:solidFill>
                <a:effectLst/>
                <a:latin typeface="Arial" pitchFamily="34" charset="0"/>
              </a:endParaRPr>
            </a:p>
          </p:txBody>
        </p:sp>
        <p:sp>
          <p:nvSpPr>
            <p:cNvPr id="31" name="Text Box 15"/>
            <p:cNvSpPr txBox="1">
              <a:spLocks noChangeArrowheads="1"/>
            </p:cNvSpPr>
            <p:nvPr/>
          </p:nvSpPr>
          <p:spPr bwMode="auto">
            <a:xfrm>
              <a:off x="990600" y="1676400"/>
              <a:ext cx="914236" cy="4572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Bare</a:t>
              </a:r>
              <a:r>
                <a:rPr kumimoji="0" lang="en-US" sz="2000" b="1" i="0" u="none" strike="noStrike" cap="none" normalizeH="0" baseline="0" dirty="0" smtClean="0">
                  <a:ln>
                    <a:noFill/>
                  </a:ln>
                  <a:solidFill>
                    <a:srgbClr val="FFFFFF"/>
                  </a:solidFill>
                  <a:effectLst/>
                  <a:latin typeface="Palatino Linotype" pitchFamily="18" charset="0"/>
                </a:rPr>
                <a:t> </a:t>
              </a:r>
              <a:r>
                <a:rPr kumimoji="0" lang="en-US" sz="1200" b="1" i="0" u="none" strike="noStrike" cap="none" normalizeH="0" baseline="0" dirty="0" smtClean="0">
                  <a:ln>
                    <a:noFill/>
                  </a:ln>
                  <a:solidFill>
                    <a:srgbClr val="FFFFFF"/>
                  </a:solidFill>
                  <a:effectLst/>
                  <a:latin typeface="Palatino Linotype" pitchFamily="18" charset="0"/>
                </a:rPr>
                <a:t>Ground</a:t>
              </a:r>
              <a:endParaRPr kumimoji="0" lang="en-US" sz="1600" b="0" i="0" u="none" strike="noStrike" cap="none" normalizeH="0" baseline="0" dirty="0" smtClean="0">
                <a:ln>
                  <a:noFill/>
                </a:ln>
                <a:solidFill>
                  <a:schemeClr val="tx1"/>
                </a:solidFill>
                <a:effectLst/>
                <a:latin typeface="Arial" pitchFamily="34" charset="0"/>
              </a:endParaRPr>
            </a:p>
          </p:txBody>
        </p:sp>
        <p:sp>
          <p:nvSpPr>
            <p:cNvPr id="32" name="Text Box 16"/>
            <p:cNvSpPr txBox="1">
              <a:spLocks noChangeArrowheads="1"/>
            </p:cNvSpPr>
            <p:nvPr/>
          </p:nvSpPr>
          <p:spPr bwMode="auto">
            <a:xfrm>
              <a:off x="3276600" y="2667000"/>
              <a:ext cx="685800" cy="236949"/>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Cirrus</a:t>
              </a:r>
              <a:endParaRPr kumimoji="0" lang="en-US" sz="1200" b="0" i="0" u="none" strike="noStrike" cap="none" normalizeH="0" baseline="0" dirty="0" smtClean="0">
                <a:ln>
                  <a:noFill/>
                </a:ln>
                <a:solidFill>
                  <a:schemeClr val="tx1"/>
                </a:solidFill>
                <a:effectLst/>
                <a:latin typeface="Arial" pitchFamily="34" charset="0"/>
              </a:endParaRPr>
            </a:p>
          </p:txBody>
        </p:sp>
        <p:sp>
          <p:nvSpPr>
            <p:cNvPr id="33" name="Text Box 17"/>
            <p:cNvSpPr txBox="1">
              <a:spLocks noChangeArrowheads="1"/>
            </p:cNvSpPr>
            <p:nvPr/>
          </p:nvSpPr>
          <p:spPr bwMode="auto">
            <a:xfrm>
              <a:off x="2133600" y="1981200"/>
              <a:ext cx="874900" cy="51884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 in</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Forest</a:t>
              </a:r>
              <a:endParaRPr kumimoji="0" lang="en-US" sz="1200" b="0" i="0" u="none" strike="noStrike" cap="none" normalizeH="0" baseline="0" dirty="0" smtClean="0">
                <a:ln>
                  <a:noFill/>
                </a:ln>
                <a:solidFill>
                  <a:schemeClr val="tx1"/>
                </a:solidFill>
                <a:effectLst/>
                <a:latin typeface="Arial" pitchFamily="34" charset="0"/>
              </a:endParaRPr>
            </a:p>
          </p:txBody>
        </p:sp>
        <p:sp>
          <p:nvSpPr>
            <p:cNvPr id="34" name="Text Box 18"/>
            <p:cNvSpPr txBox="1">
              <a:spLocks noChangeArrowheads="1"/>
            </p:cNvSpPr>
            <p:nvPr/>
          </p:nvSpPr>
          <p:spPr bwMode="auto">
            <a:xfrm>
              <a:off x="304800" y="2819400"/>
              <a:ext cx="862249" cy="303296"/>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endParaRPr kumimoji="0" lang="en-US" sz="1200" b="0" i="0" u="none" strike="noStrike" cap="none" normalizeH="0" baseline="0" dirty="0" smtClean="0">
                <a:ln>
                  <a:noFill/>
                </a:ln>
                <a:solidFill>
                  <a:schemeClr val="tx1"/>
                </a:solidFill>
                <a:effectLst/>
                <a:latin typeface="Arial" pitchFamily="34" charset="0"/>
              </a:endParaRPr>
            </a:p>
          </p:txBody>
        </p:sp>
        <p:sp>
          <p:nvSpPr>
            <p:cNvPr id="35" name="Text Box 19"/>
            <p:cNvSpPr txBox="1">
              <a:spLocks noChangeArrowheads="1"/>
            </p:cNvSpPr>
            <p:nvPr/>
          </p:nvSpPr>
          <p:spPr bwMode="auto">
            <a:xfrm>
              <a:off x="2209800" y="2743200"/>
              <a:ext cx="687371" cy="3048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endParaRPr kumimoji="0" lang="en-US" sz="1200" b="0" i="0" u="none" strike="noStrike" cap="none" normalizeH="0" baseline="0" dirty="0" smtClean="0">
                <a:ln>
                  <a:noFill/>
                </a:ln>
                <a:solidFill>
                  <a:schemeClr val="tx1"/>
                </a:solidFill>
                <a:effectLst/>
                <a:latin typeface="Arial" pitchFamily="34" charset="0"/>
              </a:endParaRPr>
            </a:p>
          </p:txBody>
        </p:sp>
        <p:grpSp>
          <p:nvGrpSpPr>
            <p:cNvPr id="36" name="Group 20"/>
            <p:cNvGrpSpPr>
              <a:grpSpLocks/>
            </p:cNvGrpSpPr>
            <p:nvPr/>
          </p:nvGrpSpPr>
          <p:grpSpPr bwMode="auto">
            <a:xfrm>
              <a:off x="1676400" y="1905000"/>
              <a:ext cx="457198" cy="1066800"/>
              <a:chOff x="89356591" y="119363300"/>
              <a:chExt cx="1368068" cy="2534153"/>
            </a:xfrm>
          </p:grpSpPr>
          <p:sp>
            <p:nvSpPr>
              <p:cNvPr id="37" name="Arc 21"/>
              <p:cNvSpPr>
                <a:spLocks/>
              </p:cNvSpPr>
              <p:nvPr/>
            </p:nvSpPr>
            <p:spPr bwMode="auto">
              <a:xfrm>
                <a:off x="89356591" y="119363300"/>
                <a:ext cx="851668" cy="306051"/>
              </a:xfrm>
              <a:custGeom>
                <a:avLst/>
                <a:gdLst>
                  <a:gd name="G0" fmla="+- 0 0 0"/>
                  <a:gd name="G1" fmla="+- 21600 0 0"/>
                  <a:gd name="G2" fmla="+- 21600 0 0"/>
                  <a:gd name="T0" fmla="*/ 0 w 19831"/>
                  <a:gd name="T1" fmla="*/ 0 h 21600"/>
                  <a:gd name="T2" fmla="*/ 19831 w 19831"/>
                  <a:gd name="T3" fmla="*/ 13040 h 21600"/>
                  <a:gd name="T4" fmla="*/ 0 w 19831"/>
                  <a:gd name="T5" fmla="*/ 21600 h 21600"/>
                </a:gdLst>
                <a:ahLst/>
                <a:cxnLst>
                  <a:cxn ang="0">
                    <a:pos x="T0" y="T1"/>
                  </a:cxn>
                  <a:cxn ang="0">
                    <a:pos x="T2" y="T3"/>
                  </a:cxn>
                  <a:cxn ang="0">
                    <a:pos x="T4" y="T5"/>
                  </a:cxn>
                </a:cxnLst>
                <a:rect l="0" t="0" r="r" b="b"/>
                <a:pathLst>
                  <a:path w="19831" h="21600" fill="none" extrusionOk="0">
                    <a:moveTo>
                      <a:pt x="-1" y="0"/>
                    </a:moveTo>
                    <a:cubicBezTo>
                      <a:pt x="8620" y="0"/>
                      <a:pt x="16415" y="5125"/>
                      <a:pt x="19831" y="13039"/>
                    </a:cubicBezTo>
                  </a:path>
                  <a:path w="19831" h="21600" stroke="0" extrusionOk="0">
                    <a:moveTo>
                      <a:pt x="-1" y="0"/>
                    </a:moveTo>
                    <a:cubicBezTo>
                      <a:pt x="8620" y="0"/>
                      <a:pt x="16415" y="5125"/>
                      <a:pt x="19831" y="13039"/>
                    </a:cubicBezTo>
                    <a:lnTo>
                      <a:pt x="0" y="21600"/>
                    </a:lnTo>
                    <a:close/>
                  </a:path>
                </a:pathLst>
              </a:custGeom>
              <a:noFill/>
              <a:ln w="9525" algn="ctr">
                <a:solidFill>
                  <a:srgbClr val="FFFFFF"/>
                </a:solidFill>
                <a:round/>
                <a:headEnd/>
                <a:tailEnd type="stealth" w="med" len="med"/>
              </a:ln>
              <a:effectLst>
                <a:outerShdw dist="28398" dir="1593903"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38" name="Arc 22"/>
              <p:cNvSpPr>
                <a:spLocks/>
              </p:cNvSpPr>
              <p:nvPr/>
            </p:nvSpPr>
            <p:spPr bwMode="auto">
              <a:xfrm>
                <a:off x="89475403" y="119363300"/>
                <a:ext cx="1249256" cy="2534153"/>
              </a:xfrm>
              <a:custGeom>
                <a:avLst/>
                <a:gdLst>
                  <a:gd name="G0" fmla="+- 0 0 0"/>
                  <a:gd name="G1" fmla="+- 21600 0 0"/>
                  <a:gd name="G2" fmla="+- 21600 0 0"/>
                  <a:gd name="T0" fmla="*/ 0 w 21600"/>
                  <a:gd name="T1" fmla="*/ 0 h 22684"/>
                  <a:gd name="T2" fmla="*/ 21573 w 21600"/>
                  <a:gd name="T3" fmla="*/ 22684 h 22684"/>
                  <a:gd name="T4" fmla="*/ 0 w 21600"/>
                  <a:gd name="T5" fmla="*/ 21600 h 22684"/>
                </a:gdLst>
                <a:ahLst/>
                <a:cxnLst>
                  <a:cxn ang="0">
                    <a:pos x="T0" y="T1"/>
                  </a:cxn>
                  <a:cxn ang="0">
                    <a:pos x="T2" y="T3"/>
                  </a:cxn>
                  <a:cxn ang="0">
                    <a:pos x="T4" y="T5"/>
                  </a:cxn>
                </a:cxnLst>
                <a:rect l="0" t="0" r="r" b="b"/>
                <a:pathLst>
                  <a:path w="21600" h="22684" fill="none" extrusionOk="0">
                    <a:moveTo>
                      <a:pt x="-1" y="0"/>
                    </a:moveTo>
                    <a:cubicBezTo>
                      <a:pt x="11929" y="0"/>
                      <a:pt x="21600" y="9670"/>
                      <a:pt x="21600" y="21600"/>
                    </a:cubicBezTo>
                    <a:cubicBezTo>
                      <a:pt x="21600" y="21961"/>
                      <a:pt x="21590" y="22322"/>
                      <a:pt x="21572" y="22683"/>
                    </a:cubicBezTo>
                  </a:path>
                  <a:path w="21600" h="22684" stroke="0" extrusionOk="0">
                    <a:moveTo>
                      <a:pt x="-1" y="0"/>
                    </a:moveTo>
                    <a:cubicBezTo>
                      <a:pt x="11929" y="0"/>
                      <a:pt x="21600" y="9670"/>
                      <a:pt x="21600" y="21600"/>
                    </a:cubicBezTo>
                    <a:cubicBezTo>
                      <a:pt x="21600" y="21961"/>
                      <a:pt x="21590" y="22322"/>
                      <a:pt x="21572" y="22683"/>
                    </a:cubicBezTo>
                    <a:lnTo>
                      <a:pt x="0" y="21600"/>
                    </a:lnTo>
                    <a:close/>
                  </a:path>
                </a:pathLst>
              </a:custGeom>
              <a:noFill/>
              <a:ln w="9525" algn="ctr">
                <a:solidFill>
                  <a:srgbClr val="FFFFFF"/>
                </a:solidFill>
                <a:round/>
                <a:headEnd/>
                <a:tailEnd type="stealth" w="med" len="med"/>
              </a:ln>
              <a:effectLst>
                <a:outerShdw dist="28398" dir="1593903"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grpSp>
      <p:grpSp>
        <p:nvGrpSpPr>
          <p:cNvPr id="51" name="Group 50"/>
          <p:cNvGrpSpPr/>
          <p:nvPr/>
        </p:nvGrpSpPr>
        <p:grpSpPr>
          <a:xfrm>
            <a:off x="380999" y="1295400"/>
            <a:ext cx="4191001" cy="1751096"/>
            <a:chOff x="152400" y="1371600"/>
            <a:chExt cx="4191001" cy="1751096"/>
          </a:xfrm>
        </p:grpSpPr>
        <p:sp>
          <p:nvSpPr>
            <p:cNvPr id="52" name="Text Box 13"/>
            <p:cNvSpPr txBox="1">
              <a:spLocks noChangeArrowheads="1"/>
            </p:cNvSpPr>
            <p:nvPr/>
          </p:nvSpPr>
          <p:spPr bwMode="auto">
            <a:xfrm>
              <a:off x="3505201" y="1639188"/>
              <a:ext cx="838200" cy="265812"/>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endParaRPr kumimoji="0" lang="en-US" sz="1200" b="0" i="0" u="none" strike="noStrike" cap="none" normalizeH="0" baseline="0" dirty="0" smtClean="0">
                <a:ln>
                  <a:noFill/>
                </a:ln>
                <a:solidFill>
                  <a:schemeClr val="tx1"/>
                </a:solidFill>
                <a:effectLst/>
                <a:latin typeface="Arial" pitchFamily="34" charset="0"/>
              </a:endParaRPr>
            </a:p>
          </p:txBody>
        </p:sp>
        <p:sp>
          <p:nvSpPr>
            <p:cNvPr id="53" name="Text Box 14"/>
            <p:cNvSpPr txBox="1">
              <a:spLocks noChangeArrowheads="1"/>
            </p:cNvSpPr>
            <p:nvPr/>
          </p:nvSpPr>
          <p:spPr bwMode="auto">
            <a:xfrm>
              <a:off x="152400" y="1371600"/>
              <a:ext cx="685800" cy="3048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endParaRPr kumimoji="0" lang="en-US" sz="1400" b="0" i="0" u="none" strike="noStrike" cap="none" normalizeH="0" baseline="0" dirty="0" smtClean="0">
                <a:ln>
                  <a:noFill/>
                </a:ln>
                <a:solidFill>
                  <a:schemeClr val="tx1"/>
                </a:solidFill>
                <a:effectLst/>
                <a:latin typeface="Arial" pitchFamily="34" charset="0"/>
              </a:endParaRPr>
            </a:p>
          </p:txBody>
        </p:sp>
        <p:sp>
          <p:nvSpPr>
            <p:cNvPr id="54" name="Text Box 15"/>
            <p:cNvSpPr txBox="1">
              <a:spLocks noChangeArrowheads="1"/>
            </p:cNvSpPr>
            <p:nvPr/>
          </p:nvSpPr>
          <p:spPr bwMode="auto">
            <a:xfrm>
              <a:off x="990600" y="1676400"/>
              <a:ext cx="914236" cy="4572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Bare</a:t>
              </a:r>
              <a:r>
                <a:rPr kumimoji="0" lang="en-US" sz="2000" b="1" i="0" u="none" strike="noStrike" cap="none" normalizeH="0" baseline="0" dirty="0" smtClean="0">
                  <a:ln>
                    <a:noFill/>
                  </a:ln>
                  <a:solidFill>
                    <a:srgbClr val="FFFFFF"/>
                  </a:solidFill>
                  <a:effectLst/>
                  <a:latin typeface="Palatino Linotype" pitchFamily="18" charset="0"/>
                </a:rPr>
                <a:t> </a:t>
              </a:r>
              <a:r>
                <a:rPr kumimoji="0" lang="en-US" sz="1200" b="1" i="0" u="none" strike="noStrike" cap="none" normalizeH="0" baseline="0" dirty="0" smtClean="0">
                  <a:ln>
                    <a:noFill/>
                  </a:ln>
                  <a:solidFill>
                    <a:srgbClr val="FFFFFF"/>
                  </a:solidFill>
                  <a:effectLst/>
                  <a:latin typeface="Palatino Linotype" pitchFamily="18" charset="0"/>
                </a:rPr>
                <a:t>Ground</a:t>
              </a:r>
              <a:endParaRPr kumimoji="0" lang="en-US" sz="1600" b="0" i="0" u="none" strike="noStrike" cap="none" normalizeH="0" baseline="0" dirty="0" smtClean="0">
                <a:ln>
                  <a:noFill/>
                </a:ln>
                <a:solidFill>
                  <a:schemeClr val="tx1"/>
                </a:solidFill>
                <a:effectLst/>
                <a:latin typeface="Arial" pitchFamily="34" charset="0"/>
              </a:endParaRPr>
            </a:p>
          </p:txBody>
        </p:sp>
        <p:sp>
          <p:nvSpPr>
            <p:cNvPr id="55" name="Text Box 16"/>
            <p:cNvSpPr txBox="1">
              <a:spLocks noChangeArrowheads="1"/>
            </p:cNvSpPr>
            <p:nvPr/>
          </p:nvSpPr>
          <p:spPr bwMode="auto">
            <a:xfrm>
              <a:off x="3276600" y="2667000"/>
              <a:ext cx="685800" cy="236949"/>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Cirrus</a:t>
              </a:r>
              <a:endParaRPr kumimoji="0" lang="en-US" sz="1200" b="0" i="0" u="none" strike="noStrike" cap="none" normalizeH="0" baseline="0" dirty="0" smtClean="0">
                <a:ln>
                  <a:noFill/>
                </a:ln>
                <a:solidFill>
                  <a:schemeClr val="tx1"/>
                </a:solidFill>
                <a:effectLst/>
                <a:latin typeface="Arial" pitchFamily="34" charset="0"/>
              </a:endParaRPr>
            </a:p>
          </p:txBody>
        </p:sp>
        <p:sp>
          <p:nvSpPr>
            <p:cNvPr id="56" name="Text Box 17"/>
            <p:cNvSpPr txBox="1">
              <a:spLocks noChangeArrowheads="1"/>
            </p:cNvSpPr>
            <p:nvPr/>
          </p:nvSpPr>
          <p:spPr bwMode="auto">
            <a:xfrm>
              <a:off x="2133600" y="1981200"/>
              <a:ext cx="874900" cy="51884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 in</a:t>
              </a:r>
            </a:p>
            <a:p>
              <a:pPr marL="0" marR="0" lvl="0" indent="0" algn="ctr" defTabSz="914400" rtl="0" eaLnBrk="1" fontAlgn="base" latinLnBrk="0" hangingPunct="1">
                <a:lnSpc>
                  <a:spcPct val="8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Forest</a:t>
              </a:r>
              <a:endParaRPr kumimoji="0" lang="en-US" sz="1200" b="0" i="0" u="none" strike="noStrike" cap="none" normalizeH="0" baseline="0" dirty="0" smtClean="0">
                <a:ln>
                  <a:noFill/>
                </a:ln>
                <a:solidFill>
                  <a:schemeClr val="tx1"/>
                </a:solidFill>
                <a:effectLst/>
                <a:latin typeface="Arial" pitchFamily="34" charset="0"/>
              </a:endParaRPr>
            </a:p>
          </p:txBody>
        </p:sp>
        <p:sp>
          <p:nvSpPr>
            <p:cNvPr id="57" name="Text Box 18"/>
            <p:cNvSpPr txBox="1">
              <a:spLocks noChangeArrowheads="1"/>
            </p:cNvSpPr>
            <p:nvPr/>
          </p:nvSpPr>
          <p:spPr bwMode="auto">
            <a:xfrm>
              <a:off x="304800" y="2819400"/>
              <a:ext cx="862249" cy="303296"/>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endParaRPr kumimoji="0" lang="en-US" sz="1200" b="0" i="0" u="none" strike="noStrike" cap="none" normalizeH="0" baseline="0" dirty="0" smtClean="0">
                <a:ln>
                  <a:noFill/>
                </a:ln>
                <a:solidFill>
                  <a:schemeClr val="tx1"/>
                </a:solidFill>
                <a:effectLst/>
                <a:latin typeface="Arial" pitchFamily="34" charset="0"/>
              </a:endParaRPr>
            </a:p>
          </p:txBody>
        </p:sp>
        <p:sp>
          <p:nvSpPr>
            <p:cNvPr id="58" name="Text Box 19"/>
            <p:cNvSpPr txBox="1">
              <a:spLocks noChangeArrowheads="1"/>
            </p:cNvSpPr>
            <p:nvPr/>
          </p:nvSpPr>
          <p:spPr bwMode="auto">
            <a:xfrm>
              <a:off x="2209800" y="2743200"/>
              <a:ext cx="687371" cy="304800"/>
            </a:xfrm>
            <a:prstGeom prst="rect">
              <a:avLst/>
            </a:prstGeom>
            <a:noFill/>
            <a:ln w="9525" algn="ctr">
              <a:noFill/>
              <a:miter lim="800000"/>
              <a:headEnd/>
              <a:tailEnd/>
            </a:ln>
            <a:effectLst>
              <a:outerShdw dist="28398" dir="1593903"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endParaRPr kumimoji="0" lang="en-US" sz="1200" b="0" i="0" u="none" strike="noStrike" cap="none" normalizeH="0" baseline="0" dirty="0" smtClean="0">
                <a:ln>
                  <a:noFill/>
                </a:ln>
                <a:solidFill>
                  <a:schemeClr val="tx1"/>
                </a:solidFill>
                <a:effectLst/>
                <a:latin typeface="Arial" pitchFamily="34" charset="0"/>
              </a:endParaRPr>
            </a:p>
          </p:txBody>
        </p:sp>
        <p:grpSp>
          <p:nvGrpSpPr>
            <p:cNvPr id="59" name="Group 20"/>
            <p:cNvGrpSpPr>
              <a:grpSpLocks/>
            </p:cNvGrpSpPr>
            <p:nvPr/>
          </p:nvGrpSpPr>
          <p:grpSpPr bwMode="auto">
            <a:xfrm>
              <a:off x="1676400" y="1905000"/>
              <a:ext cx="457198" cy="1066800"/>
              <a:chOff x="89356591" y="119363300"/>
              <a:chExt cx="1368068" cy="2534153"/>
            </a:xfrm>
          </p:grpSpPr>
          <p:sp>
            <p:nvSpPr>
              <p:cNvPr id="60" name="Arc 21"/>
              <p:cNvSpPr>
                <a:spLocks/>
              </p:cNvSpPr>
              <p:nvPr/>
            </p:nvSpPr>
            <p:spPr bwMode="auto">
              <a:xfrm>
                <a:off x="89356591" y="119363300"/>
                <a:ext cx="851668" cy="306051"/>
              </a:xfrm>
              <a:custGeom>
                <a:avLst/>
                <a:gdLst>
                  <a:gd name="G0" fmla="+- 0 0 0"/>
                  <a:gd name="G1" fmla="+- 21600 0 0"/>
                  <a:gd name="G2" fmla="+- 21600 0 0"/>
                  <a:gd name="T0" fmla="*/ 0 w 19831"/>
                  <a:gd name="T1" fmla="*/ 0 h 21600"/>
                  <a:gd name="T2" fmla="*/ 19831 w 19831"/>
                  <a:gd name="T3" fmla="*/ 13040 h 21600"/>
                  <a:gd name="T4" fmla="*/ 0 w 19831"/>
                  <a:gd name="T5" fmla="*/ 21600 h 21600"/>
                </a:gdLst>
                <a:ahLst/>
                <a:cxnLst>
                  <a:cxn ang="0">
                    <a:pos x="T0" y="T1"/>
                  </a:cxn>
                  <a:cxn ang="0">
                    <a:pos x="T2" y="T3"/>
                  </a:cxn>
                  <a:cxn ang="0">
                    <a:pos x="T4" y="T5"/>
                  </a:cxn>
                </a:cxnLst>
                <a:rect l="0" t="0" r="r" b="b"/>
                <a:pathLst>
                  <a:path w="19831" h="21600" fill="none" extrusionOk="0">
                    <a:moveTo>
                      <a:pt x="-1" y="0"/>
                    </a:moveTo>
                    <a:cubicBezTo>
                      <a:pt x="8620" y="0"/>
                      <a:pt x="16415" y="5125"/>
                      <a:pt x="19831" y="13039"/>
                    </a:cubicBezTo>
                  </a:path>
                  <a:path w="19831" h="21600" stroke="0" extrusionOk="0">
                    <a:moveTo>
                      <a:pt x="-1" y="0"/>
                    </a:moveTo>
                    <a:cubicBezTo>
                      <a:pt x="8620" y="0"/>
                      <a:pt x="16415" y="5125"/>
                      <a:pt x="19831" y="13039"/>
                    </a:cubicBezTo>
                    <a:lnTo>
                      <a:pt x="0" y="21600"/>
                    </a:lnTo>
                    <a:close/>
                  </a:path>
                </a:pathLst>
              </a:custGeom>
              <a:noFill/>
              <a:ln w="9525" algn="ctr">
                <a:solidFill>
                  <a:srgbClr val="FFFFFF"/>
                </a:solidFill>
                <a:round/>
                <a:headEnd/>
                <a:tailEnd type="stealth" w="med" len="med"/>
              </a:ln>
              <a:effectLst>
                <a:outerShdw dist="28398" dir="1593903"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sp>
            <p:nvSpPr>
              <p:cNvPr id="61" name="Arc 22"/>
              <p:cNvSpPr>
                <a:spLocks/>
              </p:cNvSpPr>
              <p:nvPr/>
            </p:nvSpPr>
            <p:spPr bwMode="auto">
              <a:xfrm>
                <a:off x="89475403" y="119363300"/>
                <a:ext cx="1249256" cy="2534153"/>
              </a:xfrm>
              <a:custGeom>
                <a:avLst/>
                <a:gdLst>
                  <a:gd name="G0" fmla="+- 0 0 0"/>
                  <a:gd name="G1" fmla="+- 21600 0 0"/>
                  <a:gd name="G2" fmla="+- 21600 0 0"/>
                  <a:gd name="T0" fmla="*/ 0 w 21600"/>
                  <a:gd name="T1" fmla="*/ 0 h 22684"/>
                  <a:gd name="T2" fmla="*/ 21573 w 21600"/>
                  <a:gd name="T3" fmla="*/ 22684 h 22684"/>
                  <a:gd name="T4" fmla="*/ 0 w 21600"/>
                  <a:gd name="T5" fmla="*/ 21600 h 22684"/>
                </a:gdLst>
                <a:ahLst/>
                <a:cxnLst>
                  <a:cxn ang="0">
                    <a:pos x="T0" y="T1"/>
                  </a:cxn>
                  <a:cxn ang="0">
                    <a:pos x="T2" y="T3"/>
                  </a:cxn>
                  <a:cxn ang="0">
                    <a:pos x="T4" y="T5"/>
                  </a:cxn>
                </a:cxnLst>
                <a:rect l="0" t="0" r="r" b="b"/>
                <a:pathLst>
                  <a:path w="21600" h="22684" fill="none" extrusionOk="0">
                    <a:moveTo>
                      <a:pt x="-1" y="0"/>
                    </a:moveTo>
                    <a:cubicBezTo>
                      <a:pt x="11929" y="0"/>
                      <a:pt x="21600" y="9670"/>
                      <a:pt x="21600" y="21600"/>
                    </a:cubicBezTo>
                    <a:cubicBezTo>
                      <a:pt x="21600" y="21961"/>
                      <a:pt x="21590" y="22322"/>
                      <a:pt x="21572" y="22683"/>
                    </a:cubicBezTo>
                  </a:path>
                  <a:path w="21600" h="22684" stroke="0" extrusionOk="0">
                    <a:moveTo>
                      <a:pt x="-1" y="0"/>
                    </a:moveTo>
                    <a:cubicBezTo>
                      <a:pt x="11929" y="0"/>
                      <a:pt x="21600" y="9670"/>
                      <a:pt x="21600" y="21600"/>
                    </a:cubicBezTo>
                    <a:cubicBezTo>
                      <a:pt x="21600" y="21961"/>
                      <a:pt x="21590" y="22322"/>
                      <a:pt x="21572" y="22683"/>
                    </a:cubicBezTo>
                    <a:lnTo>
                      <a:pt x="0" y="21600"/>
                    </a:lnTo>
                    <a:close/>
                  </a:path>
                </a:pathLst>
              </a:custGeom>
              <a:noFill/>
              <a:ln w="9525" algn="ctr">
                <a:solidFill>
                  <a:srgbClr val="FFFFFF"/>
                </a:solidFill>
                <a:round/>
                <a:headEnd/>
                <a:tailEnd type="stealth" w="med" len="med"/>
              </a:ln>
              <a:effectLst>
                <a:outerShdw dist="28398" dir="1593903"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FF"/>
                  </a:solidFill>
                  <a:effectLst/>
                  <a:latin typeface="Palatino Linotype"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grpSp>
      <p:sp>
        <p:nvSpPr>
          <p:cNvPr id="62" name="TextBox 61"/>
          <p:cNvSpPr txBox="1"/>
          <p:nvPr/>
        </p:nvSpPr>
        <p:spPr>
          <a:xfrm>
            <a:off x="304800" y="3535156"/>
            <a:ext cx="2209800" cy="369332"/>
          </a:xfrm>
          <a:prstGeom prst="rect">
            <a:avLst/>
          </a:prstGeom>
          <a:noFill/>
        </p:spPr>
        <p:txBody>
          <a:bodyPr wrap="square" rtlCol="0">
            <a:spAutoFit/>
          </a:bodyPr>
          <a:lstStyle/>
          <a:p>
            <a:r>
              <a:rPr lang="en-US" b="1" dirty="0" smtClean="0"/>
              <a:t>Visible Image</a:t>
            </a:r>
            <a:endParaRPr lang="en-US" b="1" dirty="0"/>
          </a:p>
        </p:txBody>
      </p:sp>
      <p:sp>
        <p:nvSpPr>
          <p:cNvPr id="63" name="TextBox 62"/>
          <p:cNvSpPr txBox="1"/>
          <p:nvPr/>
        </p:nvSpPr>
        <p:spPr>
          <a:xfrm>
            <a:off x="4724400" y="3535156"/>
            <a:ext cx="2438400" cy="369332"/>
          </a:xfrm>
          <a:prstGeom prst="rect">
            <a:avLst/>
          </a:prstGeom>
          <a:noFill/>
        </p:spPr>
        <p:txBody>
          <a:bodyPr wrap="square" rtlCol="0">
            <a:spAutoFit/>
          </a:bodyPr>
          <a:lstStyle/>
          <a:p>
            <a:r>
              <a:rPr lang="en-US" b="1" dirty="0" smtClean="0"/>
              <a:t>Natural Color Image</a:t>
            </a:r>
            <a:endParaRPr lang="en-US" b="1" dirty="0"/>
          </a:p>
        </p:txBody>
      </p:sp>
      <p:sp>
        <p:nvSpPr>
          <p:cNvPr id="64" name="TextBox 63"/>
          <p:cNvSpPr txBox="1"/>
          <p:nvPr/>
        </p:nvSpPr>
        <p:spPr>
          <a:xfrm>
            <a:off x="2667000" y="6571488"/>
            <a:ext cx="2209800" cy="369332"/>
          </a:xfrm>
          <a:prstGeom prst="rect">
            <a:avLst/>
          </a:prstGeom>
          <a:noFill/>
        </p:spPr>
        <p:txBody>
          <a:bodyPr wrap="square" rtlCol="0">
            <a:spAutoFit/>
          </a:bodyPr>
          <a:lstStyle/>
          <a:p>
            <a:r>
              <a:rPr lang="en-US" b="1" dirty="0" smtClean="0"/>
              <a:t>False Color Image</a:t>
            </a:r>
            <a:endParaRPr lang="en-US" b="1" dirty="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Ice Monitoring Samples</a:t>
            </a:r>
            <a:endParaRPr lang="en-US" dirty="0"/>
          </a:p>
        </p:txBody>
      </p:sp>
      <p:pic>
        <p:nvPicPr>
          <p:cNvPr id="25626" name="Picture 26" descr="http://highwood/gina/modis22108_1814.png"/>
          <p:cNvPicPr>
            <a:picLocks noChangeAspect="1" noChangeArrowheads="1"/>
          </p:cNvPicPr>
          <p:nvPr/>
        </p:nvPicPr>
        <p:blipFill>
          <a:blip r:embed="rId3" cstate="print"/>
          <a:srcRect l="24261" t="27615" r="6075" b="8919"/>
          <a:stretch>
            <a:fillRect/>
          </a:stretch>
        </p:blipFill>
        <p:spPr bwMode="auto">
          <a:xfrm>
            <a:off x="457200" y="2297668"/>
            <a:ext cx="3992543" cy="2698400"/>
          </a:xfrm>
          <a:prstGeom prst="rect">
            <a:avLst/>
          </a:prstGeom>
          <a:noFill/>
          <a:ln w="6350" algn="ctr">
            <a:solidFill>
              <a:srgbClr val="000000"/>
            </a:solidFill>
            <a:miter lim="800000"/>
            <a:headEnd/>
            <a:tailEnd/>
          </a:ln>
        </p:spPr>
      </p:pic>
      <p:pic>
        <p:nvPicPr>
          <p:cNvPr id="25627" name="Picture 27"/>
          <p:cNvPicPr>
            <a:picLocks noChangeAspect="1" noChangeArrowheads="1"/>
          </p:cNvPicPr>
          <p:nvPr/>
        </p:nvPicPr>
        <p:blipFill>
          <a:blip r:embed="rId4" cstate="print"/>
          <a:srcRect l="24083" t="28027" r="6239" b="8842"/>
          <a:stretch>
            <a:fillRect/>
          </a:stretch>
        </p:blipFill>
        <p:spPr bwMode="auto">
          <a:xfrm>
            <a:off x="4800600" y="2297668"/>
            <a:ext cx="3996255" cy="2697163"/>
          </a:xfrm>
          <a:prstGeom prst="rect">
            <a:avLst/>
          </a:prstGeom>
          <a:noFill/>
          <a:ln w="6350" algn="ctr">
            <a:solidFill>
              <a:srgbClr val="000000"/>
            </a:solidFill>
            <a:miter lim="800000"/>
            <a:headEnd/>
            <a:tailEnd/>
          </a:ln>
          <a:effectLst/>
        </p:spPr>
      </p:pic>
      <p:sp>
        <p:nvSpPr>
          <p:cNvPr id="2050" name="Text Box 2"/>
          <p:cNvSpPr txBox="1">
            <a:spLocks noChangeArrowheads="1"/>
          </p:cNvSpPr>
          <p:nvPr/>
        </p:nvSpPr>
        <p:spPr bwMode="auto">
          <a:xfrm>
            <a:off x="1066800" y="3821668"/>
            <a:ext cx="880268" cy="43338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Bow-tie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Effect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51" name="AutoShape 3"/>
          <p:cNvSpPr>
            <a:spLocks/>
          </p:cNvSpPr>
          <p:nvPr/>
        </p:nvSpPr>
        <p:spPr bwMode="auto">
          <a:xfrm>
            <a:off x="914400" y="2983468"/>
            <a:ext cx="152400" cy="1981200"/>
          </a:xfrm>
          <a:prstGeom prst="rightBrace">
            <a:avLst>
              <a:gd name="adj1" fmla="val 100479"/>
              <a:gd name="adj2" fmla="val 50000"/>
            </a:avLst>
          </a:prstGeom>
          <a:noFill/>
          <a:ln w="9525" algn="ctr">
            <a:solidFill>
              <a:srgbClr val="FFFFFF"/>
            </a:solidFill>
            <a:round/>
            <a:headEnd/>
            <a:tailEnd/>
          </a:ln>
        </p:spPr>
        <p:txBody>
          <a:bodyPr vert="horz" wrap="square" lIns="91440" tIns="45720" rIns="91440" bIns="45720" numCol="1" anchor="ctr" anchorCtr="0" compatLnSpc="1">
            <a:prstTxWarp prst="textNoShape">
              <a:avLst/>
            </a:prstTxWarp>
          </a:bodyPr>
          <a:lstStyle/>
          <a:p>
            <a:endParaRPr lang="en-US" sz="1200"/>
          </a:p>
        </p:txBody>
      </p:sp>
      <p:grpSp>
        <p:nvGrpSpPr>
          <p:cNvPr id="2052" name="Group 4"/>
          <p:cNvGrpSpPr>
            <a:grpSpLocks/>
          </p:cNvGrpSpPr>
          <p:nvPr/>
        </p:nvGrpSpPr>
        <p:grpSpPr bwMode="auto">
          <a:xfrm>
            <a:off x="1829090" y="3897873"/>
            <a:ext cx="1130036" cy="708851"/>
            <a:chOff x="103213399" y="104145009"/>
            <a:chExt cx="2270356" cy="1744441"/>
          </a:xfrm>
        </p:grpSpPr>
        <p:sp>
          <p:nvSpPr>
            <p:cNvPr id="2053" name="Text Box 5"/>
            <p:cNvSpPr txBox="1">
              <a:spLocks noChangeArrowheads="1"/>
            </p:cNvSpPr>
            <p:nvPr/>
          </p:nvSpPr>
          <p:spPr bwMode="auto">
            <a:xfrm>
              <a:off x="103825240" y="104145009"/>
              <a:ext cx="1658515" cy="63458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Lake 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54" name="Arc 6"/>
            <p:cNvSpPr>
              <a:spLocks/>
            </p:cNvSpPr>
            <p:nvPr/>
          </p:nvSpPr>
          <p:spPr bwMode="auto">
            <a:xfrm rot="1299663" flipH="1">
              <a:off x="103563487" y="104442928"/>
              <a:ext cx="370340" cy="381933"/>
            </a:xfrm>
            <a:custGeom>
              <a:avLst/>
              <a:gdLst>
                <a:gd name="G0" fmla="+- 0 0 0"/>
                <a:gd name="G1" fmla="+- 20854 0 0"/>
                <a:gd name="G2" fmla="+- 21600 0 0"/>
                <a:gd name="T0" fmla="*/ 5628 w 21201"/>
                <a:gd name="T1" fmla="*/ 0 h 20854"/>
                <a:gd name="T2" fmla="*/ 21201 w 21201"/>
                <a:gd name="T3" fmla="*/ 16721 h 20854"/>
                <a:gd name="T4" fmla="*/ 0 w 21201"/>
                <a:gd name="T5" fmla="*/ 20854 h 20854"/>
              </a:gdLst>
              <a:ahLst/>
              <a:cxnLst>
                <a:cxn ang="0">
                  <a:pos x="T0" y="T1"/>
                </a:cxn>
                <a:cxn ang="0">
                  <a:pos x="T2" y="T3"/>
                </a:cxn>
                <a:cxn ang="0">
                  <a:pos x="T4" y="T5"/>
                </a:cxn>
              </a:cxnLst>
              <a:rect l="0" t="0" r="r" b="b"/>
              <a:pathLst>
                <a:path w="21201" h="20854" fill="none" extrusionOk="0">
                  <a:moveTo>
                    <a:pt x="5627" y="0"/>
                  </a:moveTo>
                  <a:cubicBezTo>
                    <a:pt x="13583" y="2147"/>
                    <a:pt x="19624" y="8633"/>
                    <a:pt x="21200" y="16721"/>
                  </a:cubicBezTo>
                </a:path>
                <a:path w="21201" h="20854" stroke="0" extrusionOk="0">
                  <a:moveTo>
                    <a:pt x="5627" y="0"/>
                  </a:moveTo>
                  <a:cubicBezTo>
                    <a:pt x="13583" y="2147"/>
                    <a:pt x="19624" y="8633"/>
                    <a:pt x="21200" y="16721"/>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sp>
          <p:nvSpPr>
            <p:cNvPr id="2055" name="Arc 7"/>
            <p:cNvSpPr>
              <a:spLocks/>
            </p:cNvSpPr>
            <p:nvPr/>
          </p:nvSpPr>
          <p:spPr bwMode="auto">
            <a:xfrm rot="21064910" flipH="1">
              <a:off x="103213399" y="104607737"/>
              <a:ext cx="1005173" cy="1281713"/>
            </a:xfrm>
            <a:custGeom>
              <a:avLst/>
              <a:gdLst>
                <a:gd name="G0" fmla="+- 0 0 0"/>
                <a:gd name="G1" fmla="+- 20884 0 0"/>
                <a:gd name="G2" fmla="+- 21600 0 0"/>
                <a:gd name="T0" fmla="*/ 5517 w 21201"/>
                <a:gd name="T1" fmla="*/ 0 h 20884"/>
                <a:gd name="T2" fmla="*/ 21201 w 21201"/>
                <a:gd name="T3" fmla="*/ 16751 h 20884"/>
                <a:gd name="T4" fmla="*/ 0 w 21201"/>
                <a:gd name="T5" fmla="*/ 20884 h 20884"/>
              </a:gdLst>
              <a:ahLst/>
              <a:cxnLst>
                <a:cxn ang="0">
                  <a:pos x="T0" y="T1"/>
                </a:cxn>
                <a:cxn ang="0">
                  <a:pos x="T2" y="T3"/>
                </a:cxn>
                <a:cxn ang="0">
                  <a:pos x="T4" y="T5"/>
                </a:cxn>
              </a:cxnLst>
              <a:rect l="0" t="0" r="r" b="b"/>
              <a:pathLst>
                <a:path w="21201" h="20884" fill="none" extrusionOk="0">
                  <a:moveTo>
                    <a:pt x="5516" y="0"/>
                  </a:moveTo>
                  <a:cubicBezTo>
                    <a:pt x="13523" y="2115"/>
                    <a:pt x="19616" y="8622"/>
                    <a:pt x="21200" y="16751"/>
                  </a:cubicBezTo>
                </a:path>
                <a:path w="21201" h="20884" stroke="0" extrusionOk="0">
                  <a:moveTo>
                    <a:pt x="5516" y="0"/>
                  </a:moveTo>
                  <a:cubicBezTo>
                    <a:pt x="13523" y="2115"/>
                    <a:pt x="19616" y="8622"/>
                    <a:pt x="21200" y="16751"/>
                  </a:cubicBezTo>
                  <a:lnTo>
                    <a:pt x="0" y="2088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grpSp>
      <p:grpSp>
        <p:nvGrpSpPr>
          <p:cNvPr id="2056" name="Group 8"/>
          <p:cNvGrpSpPr>
            <a:grpSpLocks/>
          </p:cNvGrpSpPr>
          <p:nvPr/>
        </p:nvGrpSpPr>
        <p:grpSpPr bwMode="auto">
          <a:xfrm>
            <a:off x="570279" y="2373898"/>
            <a:ext cx="1126564" cy="345198"/>
            <a:chOff x="102331182" y="101599752"/>
            <a:chExt cx="2029254" cy="762235"/>
          </a:xfrm>
        </p:grpSpPr>
        <p:sp>
          <p:nvSpPr>
            <p:cNvPr id="2057" name="Text Box 9"/>
            <p:cNvSpPr txBox="1">
              <a:spLocks noChangeArrowheads="1"/>
            </p:cNvSpPr>
            <p:nvPr/>
          </p:nvSpPr>
          <p:spPr bwMode="auto">
            <a:xfrm>
              <a:off x="102676484" y="101599752"/>
              <a:ext cx="1683952" cy="557173"/>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Valley Fog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58" name="Arc 10"/>
            <p:cNvSpPr>
              <a:spLocks/>
            </p:cNvSpPr>
            <p:nvPr/>
          </p:nvSpPr>
          <p:spPr bwMode="auto">
            <a:xfrm rot="1299663" flipH="1">
              <a:off x="102331182" y="101823071"/>
              <a:ext cx="416144" cy="538916"/>
            </a:xfrm>
            <a:custGeom>
              <a:avLst/>
              <a:gdLst>
                <a:gd name="G0" fmla="+- 0 0 0"/>
                <a:gd name="G1" fmla="+- 20854 0 0"/>
                <a:gd name="G2" fmla="+- 21600 0 0"/>
                <a:gd name="T0" fmla="*/ 5628 w 21201"/>
                <a:gd name="T1" fmla="*/ 0 h 20854"/>
                <a:gd name="T2" fmla="*/ 21201 w 21201"/>
                <a:gd name="T3" fmla="*/ 16721 h 20854"/>
                <a:gd name="T4" fmla="*/ 0 w 21201"/>
                <a:gd name="T5" fmla="*/ 20854 h 20854"/>
              </a:gdLst>
              <a:ahLst/>
              <a:cxnLst>
                <a:cxn ang="0">
                  <a:pos x="T0" y="T1"/>
                </a:cxn>
                <a:cxn ang="0">
                  <a:pos x="T2" y="T3"/>
                </a:cxn>
                <a:cxn ang="0">
                  <a:pos x="T4" y="T5"/>
                </a:cxn>
              </a:cxnLst>
              <a:rect l="0" t="0" r="r" b="b"/>
              <a:pathLst>
                <a:path w="21201" h="20854" fill="none" extrusionOk="0">
                  <a:moveTo>
                    <a:pt x="5627" y="0"/>
                  </a:moveTo>
                  <a:cubicBezTo>
                    <a:pt x="13583" y="2147"/>
                    <a:pt x="19624" y="8633"/>
                    <a:pt x="21200" y="16721"/>
                  </a:cubicBezTo>
                </a:path>
                <a:path w="21201" h="20854" stroke="0" extrusionOk="0">
                  <a:moveTo>
                    <a:pt x="5627" y="0"/>
                  </a:moveTo>
                  <a:cubicBezTo>
                    <a:pt x="13583" y="2147"/>
                    <a:pt x="19624" y="8633"/>
                    <a:pt x="21200" y="16721"/>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grpSp>
      <p:grpSp>
        <p:nvGrpSpPr>
          <p:cNvPr id="2059" name="Group 11"/>
          <p:cNvGrpSpPr>
            <a:grpSpLocks/>
          </p:cNvGrpSpPr>
          <p:nvPr/>
        </p:nvGrpSpPr>
        <p:grpSpPr bwMode="auto">
          <a:xfrm>
            <a:off x="2743197" y="3897868"/>
            <a:ext cx="1371610" cy="457200"/>
            <a:chOff x="106705475" y="104121861"/>
            <a:chExt cx="2276032" cy="881538"/>
          </a:xfrm>
        </p:grpSpPr>
        <p:sp>
          <p:nvSpPr>
            <p:cNvPr id="2060" name="Text Box 12"/>
            <p:cNvSpPr txBox="1">
              <a:spLocks noChangeArrowheads="1"/>
            </p:cNvSpPr>
            <p:nvPr/>
          </p:nvSpPr>
          <p:spPr bwMode="auto">
            <a:xfrm>
              <a:off x="106705475" y="104121861"/>
              <a:ext cx="1053968" cy="88153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River 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61" name="Arc 13"/>
            <p:cNvSpPr>
              <a:spLocks/>
            </p:cNvSpPr>
            <p:nvPr/>
          </p:nvSpPr>
          <p:spPr bwMode="auto">
            <a:xfrm rot="672127">
              <a:off x="107402366" y="104434968"/>
              <a:ext cx="936453" cy="497973"/>
            </a:xfrm>
            <a:custGeom>
              <a:avLst/>
              <a:gdLst>
                <a:gd name="G0" fmla="+- 0 0 0"/>
                <a:gd name="G1" fmla="+- 20854 0 0"/>
                <a:gd name="G2" fmla="+- 21600 0 0"/>
                <a:gd name="T0" fmla="*/ 5628 w 21201"/>
                <a:gd name="T1" fmla="*/ 0 h 20854"/>
                <a:gd name="T2" fmla="*/ 21201 w 21201"/>
                <a:gd name="T3" fmla="*/ 16721 h 20854"/>
                <a:gd name="T4" fmla="*/ 0 w 21201"/>
                <a:gd name="T5" fmla="*/ 20854 h 20854"/>
              </a:gdLst>
              <a:ahLst/>
              <a:cxnLst>
                <a:cxn ang="0">
                  <a:pos x="T0" y="T1"/>
                </a:cxn>
                <a:cxn ang="0">
                  <a:pos x="T2" y="T3"/>
                </a:cxn>
                <a:cxn ang="0">
                  <a:pos x="T4" y="T5"/>
                </a:cxn>
              </a:cxnLst>
              <a:rect l="0" t="0" r="r" b="b"/>
              <a:pathLst>
                <a:path w="21201" h="20854" fill="none" extrusionOk="0">
                  <a:moveTo>
                    <a:pt x="5627" y="0"/>
                  </a:moveTo>
                  <a:cubicBezTo>
                    <a:pt x="13583" y="2147"/>
                    <a:pt x="19624" y="8633"/>
                    <a:pt x="21200" y="16721"/>
                  </a:cubicBezTo>
                </a:path>
                <a:path w="21201" h="20854" stroke="0" extrusionOk="0">
                  <a:moveTo>
                    <a:pt x="5627" y="0"/>
                  </a:moveTo>
                  <a:cubicBezTo>
                    <a:pt x="13583" y="2147"/>
                    <a:pt x="19624" y="8633"/>
                    <a:pt x="21200" y="16721"/>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sp>
          <p:nvSpPr>
            <p:cNvPr id="2062" name="Arc 14"/>
            <p:cNvSpPr>
              <a:spLocks/>
            </p:cNvSpPr>
            <p:nvPr/>
          </p:nvSpPr>
          <p:spPr bwMode="auto">
            <a:xfrm rot="-780723">
              <a:off x="107287076" y="104296933"/>
              <a:ext cx="1694431" cy="575093"/>
            </a:xfrm>
            <a:custGeom>
              <a:avLst/>
              <a:gdLst>
                <a:gd name="G0" fmla="+- 0 0 0"/>
                <a:gd name="G1" fmla="+- 20854 0 0"/>
                <a:gd name="G2" fmla="+- 21600 0 0"/>
                <a:gd name="T0" fmla="*/ 5628 w 19940"/>
                <a:gd name="T1" fmla="*/ 0 h 20854"/>
                <a:gd name="T2" fmla="*/ 19940 w 19940"/>
                <a:gd name="T3" fmla="*/ 12550 h 20854"/>
                <a:gd name="T4" fmla="*/ 0 w 19940"/>
                <a:gd name="T5" fmla="*/ 20854 h 20854"/>
              </a:gdLst>
              <a:ahLst/>
              <a:cxnLst>
                <a:cxn ang="0">
                  <a:pos x="T0" y="T1"/>
                </a:cxn>
                <a:cxn ang="0">
                  <a:pos x="T2" y="T3"/>
                </a:cxn>
                <a:cxn ang="0">
                  <a:pos x="T4" y="T5"/>
                </a:cxn>
              </a:cxnLst>
              <a:rect l="0" t="0" r="r" b="b"/>
              <a:pathLst>
                <a:path w="19940" h="20854" fill="none" extrusionOk="0">
                  <a:moveTo>
                    <a:pt x="5627" y="0"/>
                  </a:moveTo>
                  <a:cubicBezTo>
                    <a:pt x="12084" y="1742"/>
                    <a:pt x="17369" y="6376"/>
                    <a:pt x="19939" y="12550"/>
                  </a:cubicBezTo>
                </a:path>
                <a:path w="19940" h="20854" stroke="0" extrusionOk="0">
                  <a:moveTo>
                    <a:pt x="5627" y="0"/>
                  </a:moveTo>
                  <a:cubicBezTo>
                    <a:pt x="12084" y="1742"/>
                    <a:pt x="17369" y="6376"/>
                    <a:pt x="19939" y="12550"/>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grpSp>
      <p:sp>
        <p:nvSpPr>
          <p:cNvPr id="2063" name="Text Box 15"/>
          <p:cNvSpPr txBox="1">
            <a:spLocks noChangeArrowheads="1"/>
          </p:cNvSpPr>
          <p:nvPr/>
        </p:nvSpPr>
        <p:spPr bwMode="auto">
          <a:xfrm>
            <a:off x="3733800" y="2907268"/>
            <a:ext cx="609600" cy="30480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64" name="Text Box 16"/>
          <p:cNvSpPr txBox="1">
            <a:spLocks noChangeArrowheads="1"/>
          </p:cNvSpPr>
          <p:nvPr/>
        </p:nvSpPr>
        <p:spPr bwMode="auto">
          <a:xfrm>
            <a:off x="3733800" y="4355068"/>
            <a:ext cx="613569" cy="33655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65" name="Text Box 17"/>
          <p:cNvSpPr txBox="1">
            <a:spLocks noChangeArrowheads="1"/>
          </p:cNvSpPr>
          <p:nvPr/>
        </p:nvSpPr>
        <p:spPr bwMode="auto">
          <a:xfrm>
            <a:off x="1066800" y="2907269"/>
            <a:ext cx="838199" cy="609600"/>
          </a:xfrm>
          <a:prstGeom prst="rect">
            <a:avLst/>
          </a:prstGeom>
          <a:noFill/>
          <a:ln w="9525" algn="ctr">
            <a:noFill/>
            <a:miter lim="800000"/>
            <a:headEnd/>
            <a:tailEnd/>
          </a:ln>
          <a:effectLst>
            <a:outerShdw dist="1796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 in Forests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66" name="Text Box 18"/>
          <p:cNvSpPr txBox="1">
            <a:spLocks noChangeArrowheads="1"/>
          </p:cNvSpPr>
          <p:nvPr/>
        </p:nvSpPr>
        <p:spPr bwMode="auto">
          <a:xfrm>
            <a:off x="1845468" y="4583668"/>
            <a:ext cx="821532" cy="327025"/>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 in Forests</a:t>
            </a:r>
            <a:endParaRPr kumimoji="0" lang="en-US" sz="1200" b="0" i="0" u="none" strike="noStrike" cap="none" normalizeH="0" baseline="0" dirty="0" smtClean="0">
              <a:ln>
                <a:noFill/>
              </a:ln>
              <a:solidFill>
                <a:schemeClr val="tx1"/>
              </a:solidFill>
              <a:effectLst/>
              <a:latin typeface="Arial" pitchFamily="34" charset="0"/>
            </a:endParaRPr>
          </a:p>
        </p:txBody>
      </p:sp>
      <p:grpSp>
        <p:nvGrpSpPr>
          <p:cNvPr id="2067" name="Group 19"/>
          <p:cNvGrpSpPr>
            <a:grpSpLocks/>
          </p:cNvGrpSpPr>
          <p:nvPr/>
        </p:nvGrpSpPr>
        <p:grpSpPr bwMode="auto">
          <a:xfrm>
            <a:off x="2209800" y="3288268"/>
            <a:ext cx="1295399" cy="609600"/>
            <a:chOff x="104138934" y="102637209"/>
            <a:chExt cx="3406776" cy="1358850"/>
          </a:xfrm>
        </p:grpSpPr>
        <p:sp>
          <p:nvSpPr>
            <p:cNvPr id="2068" name="Text Box 20"/>
            <p:cNvSpPr txBox="1">
              <a:spLocks noChangeArrowheads="1"/>
            </p:cNvSpPr>
            <p:nvPr/>
          </p:nvSpPr>
          <p:spPr bwMode="auto">
            <a:xfrm>
              <a:off x="104138934" y="102637209"/>
              <a:ext cx="2404785" cy="135885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River 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Lake 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2069" name="Arc 21"/>
            <p:cNvSpPr>
              <a:spLocks/>
            </p:cNvSpPr>
            <p:nvPr/>
          </p:nvSpPr>
          <p:spPr bwMode="auto">
            <a:xfrm rot="672127">
              <a:off x="105732295" y="103270866"/>
              <a:ext cx="936454" cy="497974"/>
            </a:xfrm>
            <a:custGeom>
              <a:avLst/>
              <a:gdLst>
                <a:gd name="G0" fmla="+- 0 0 0"/>
                <a:gd name="G1" fmla="+- 20854 0 0"/>
                <a:gd name="G2" fmla="+- 21600 0 0"/>
                <a:gd name="T0" fmla="*/ 5628 w 21201"/>
                <a:gd name="T1" fmla="*/ 0 h 20854"/>
                <a:gd name="T2" fmla="*/ 21201 w 21201"/>
                <a:gd name="T3" fmla="*/ 16721 h 20854"/>
                <a:gd name="T4" fmla="*/ 0 w 21201"/>
                <a:gd name="T5" fmla="*/ 20854 h 20854"/>
              </a:gdLst>
              <a:ahLst/>
              <a:cxnLst>
                <a:cxn ang="0">
                  <a:pos x="T0" y="T1"/>
                </a:cxn>
                <a:cxn ang="0">
                  <a:pos x="T2" y="T3"/>
                </a:cxn>
                <a:cxn ang="0">
                  <a:pos x="T4" y="T5"/>
                </a:cxn>
              </a:cxnLst>
              <a:rect l="0" t="0" r="r" b="b"/>
              <a:pathLst>
                <a:path w="21201" h="20854" fill="none" extrusionOk="0">
                  <a:moveTo>
                    <a:pt x="5627" y="0"/>
                  </a:moveTo>
                  <a:cubicBezTo>
                    <a:pt x="13583" y="2147"/>
                    <a:pt x="19624" y="8633"/>
                    <a:pt x="21200" y="16721"/>
                  </a:cubicBezTo>
                </a:path>
                <a:path w="21201" h="20854" stroke="0" extrusionOk="0">
                  <a:moveTo>
                    <a:pt x="5627" y="0"/>
                  </a:moveTo>
                  <a:cubicBezTo>
                    <a:pt x="13583" y="2147"/>
                    <a:pt x="19624" y="8633"/>
                    <a:pt x="21200" y="16721"/>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sp>
          <p:nvSpPr>
            <p:cNvPr id="2070" name="Arc 22"/>
            <p:cNvSpPr>
              <a:spLocks/>
            </p:cNvSpPr>
            <p:nvPr/>
          </p:nvSpPr>
          <p:spPr bwMode="auto">
            <a:xfrm rot="672127">
              <a:off x="105531784" y="103299511"/>
              <a:ext cx="1650362" cy="378988"/>
            </a:xfrm>
            <a:custGeom>
              <a:avLst/>
              <a:gdLst>
                <a:gd name="G0" fmla="+- 0 0 0"/>
                <a:gd name="G1" fmla="+- 20854 0 0"/>
                <a:gd name="G2" fmla="+- 21600 0 0"/>
                <a:gd name="T0" fmla="*/ 5628 w 19940"/>
                <a:gd name="T1" fmla="*/ 0 h 20854"/>
                <a:gd name="T2" fmla="*/ 19940 w 19940"/>
                <a:gd name="T3" fmla="*/ 12550 h 20854"/>
                <a:gd name="T4" fmla="*/ 0 w 19940"/>
                <a:gd name="T5" fmla="*/ 20854 h 20854"/>
              </a:gdLst>
              <a:ahLst/>
              <a:cxnLst>
                <a:cxn ang="0">
                  <a:pos x="T0" y="T1"/>
                </a:cxn>
                <a:cxn ang="0">
                  <a:pos x="T2" y="T3"/>
                </a:cxn>
                <a:cxn ang="0">
                  <a:pos x="T4" y="T5"/>
                </a:cxn>
              </a:cxnLst>
              <a:rect l="0" t="0" r="r" b="b"/>
              <a:pathLst>
                <a:path w="19940" h="20854" fill="none" extrusionOk="0">
                  <a:moveTo>
                    <a:pt x="5627" y="0"/>
                  </a:moveTo>
                  <a:cubicBezTo>
                    <a:pt x="12084" y="1742"/>
                    <a:pt x="17369" y="6376"/>
                    <a:pt x="19939" y="12550"/>
                  </a:cubicBezTo>
                </a:path>
                <a:path w="19940" h="20854" stroke="0" extrusionOk="0">
                  <a:moveTo>
                    <a:pt x="5627" y="0"/>
                  </a:moveTo>
                  <a:cubicBezTo>
                    <a:pt x="12084" y="1742"/>
                    <a:pt x="17369" y="6376"/>
                    <a:pt x="19939" y="12550"/>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sp>
          <p:nvSpPr>
            <p:cNvPr id="2071" name="Arc 23"/>
            <p:cNvSpPr>
              <a:spLocks/>
            </p:cNvSpPr>
            <p:nvPr/>
          </p:nvSpPr>
          <p:spPr bwMode="auto">
            <a:xfrm rot="-391267">
              <a:off x="105545004" y="103180526"/>
              <a:ext cx="2000706" cy="645603"/>
            </a:xfrm>
            <a:custGeom>
              <a:avLst/>
              <a:gdLst>
                <a:gd name="G0" fmla="+- 0 0 0"/>
                <a:gd name="G1" fmla="+- 20854 0 0"/>
                <a:gd name="G2" fmla="+- 21600 0 0"/>
                <a:gd name="T0" fmla="*/ 5628 w 21276"/>
                <a:gd name="T1" fmla="*/ 0 h 20854"/>
                <a:gd name="T2" fmla="*/ 21276 w 21276"/>
                <a:gd name="T3" fmla="*/ 17126 h 20854"/>
                <a:gd name="T4" fmla="*/ 0 w 21276"/>
                <a:gd name="T5" fmla="*/ 20854 h 20854"/>
              </a:gdLst>
              <a:ahLst/>
              <a:cxnLst>
                <a:cxn ang="0">
                  <a:pos x="T0" y="T1"/>
                </a:cxn>
                <a:cxn ang="0">
                  <a:pos x="T2" y="T3"/>
                </a:cxn>
                <a:cxn ang="0">
                  <a:pos x="T4" y="T5"/>
                </a:cxn>
              </a:cxnLst>
              <a:rect l="0" t="0" r="r" b="b"/>
              <a:pathLst>
                <a:path w="21276" h="20854" fill="none" extrusionOk="0">
                  <a:moveTo>
                    <a:pt x="5627" y="0"/>
                  </a:moveTo>
                  <a:cubicBezTo>
                    <a:pt x="13726" y="2185"/>
                    <a:pt x="19828" y="8863"/>
                    <a:pt x="21275" y="17126"/>
                  </a:cubicBezTo>
                </a:path>
                <a:path w="21276" h="20854" stroke="0" extrusionOk="0">
                  <a:moveTo>
                    <a:pt x="5627" y="0"/>
                  </a:moveTo>
                  <a:cubicBezTo>
                    <a:pt x="13726" y="2185"/>
                    <a:pt x="19828" y="8863"/>
                    <a:pt x="21275" y="17126"/>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grpSp>
      <p:grpSp>
        <p:nvGrpSpPr>
          <p:cNvPr id="96" name="Group 4"/>
          <p:cNvGrpSpPr>
            <a:grpSpLocks/>
          </p:cNvGrpSpPr>
          <p:nvPr/>
        </p:nvGrpSpPr>
        <p:grpSpPr bwMode="auto">
          <a:xfrm>
            <a:off x="6211811" y="3897843"/>
            <a:ext cx="1130036" cy="708851"/>
            <a:chOff x="103213399" y="104145009"/>
            <a:chExt cx="2270356" cy="1744441"/>
          </a:xfrm>
        </p:grpSpPr>
        <p:sp>
          <p:nvSpPr>
            <p:cNvPr id="97" name="Text Box 5"/>
            <p:cNvSpPr txBox="1">
              <a:spLocks noChangeArrowheads="1"/>
            </p:cNvSpPr>
            <p:nvPr/>
          </p:nvSpPr>
          <p:spPr bwMode="auto">
            <a:xfrm>
              <a:off x="103825240" y="104145009"/>
              <a:ext cx="1658515" cy="634588"/>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Rotting</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Lake 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98" name="Arc 6"/>
            <p:cNvSpPr>
              <a:spLocks/>
            </p:cNvSpPr>
            <p:nvPr/>
          </p:nvSpPr>
          <p:spPr bwMode="auto">
            <a:xfrm rot="1299663" flipH="1">
              <a:off x="103563487" y="104442928"/>
              <a:ext cx="370340" cy="381933"/>
            </a:xfrm>
            <a:custGeom>
              <a:avLst/>
              <a:gdLst>
                <a:gd name="G0" fmla="+- 0 0 0"/>
                <a:gd name="G1" fmla="+- 20854 0 0"/>
                <a:gd name="G2" fmla="+- 21600 0 0"/>
                <a:gd name="T0" fmla="*/ 5628 w 21201"/>
                <a:gd name="T1" fmla="*/ 0 h 20854"/>
                <a:gd name="T2" fmla="*/ 21201 w 21201"/>
                <a:gd name="T3" fmla="*/ 16721 h 20854"/>
                <a:gd name="T4" fmla="*/ 0 w 21201"/>
                <a:gd name="T5" fmla="*/ 20854 h 20854"/>
              </a:gdLst>
              <a:ahLst/>
              <a:cxnLst>
                <a:cxn ang="0">
                  <a:pos x="T0" y="T1"/>
                </a:cxn>
                <a:cxn ang="0">
                  <a:pos x="T2" y="T3"/>
                </a:cxn>
                <a:cxn ang="0">
                  <a:pos x="T4" y="T5"/>
                </a:cxn>
              </a:cxnLst>
              <a:rect l="0" t="0" r="r" b="b"/>
              <a:pathLst>
                <a:path w="21201" h="20854" fill="none" extrusionOk="0">
                  <a:moveTo>
                    <a:pt x="5627" y="0"/>
                  </a:moveTo>
                  <a:cubicBezTo>
                    <a:pt x="13583" y="2147"/>
                    <a:pt x="19624" y="8633"/>
                    <a:pt x="21200" y="16721"/>
                  </a:cubicBezTo>
                </a:path>
                <a:path w="21201" h="20854" stroke="0" extrusionOk="0">
                  <a:moveTo>
                    <a:pt x="5627" y="0"/>
                  </a:moveTo>
                  <a:cubicBezTo>
                    <a:pt x="13583" y="2147"/>
                    <a:pt x="19624" y="8633"/>
                    <a:pt x="21200" y="16721"/>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sp>
          <p:nvSpPr>
            <p:cNvPr id="99" name="Arc 7"/>
            <p:cNvSpPr>
              <a:spLocks/>
            </p:cNvSpPr>
            <p:nvPr/>
          </p:nvSpPr>
          <p:spPr bwMode="auto">
            <a:xfrm rot="21064910" flipH="1">
              <a:off x="103213399" y="104607737"/>
              <a:ext cx="1005173" cy="1281713"/>
            </a:xfrm>
            <a:custGeom>
              <a:avLst/>
              <a:gdLst>
                <a:gd name="G0" fmla="+- 0 0 0"/>
                <a:gd name="G1" fmla="+- 20884 0 0"/>
                <a:gd name="G2" fmla="+- 21600 0 0"/>
                <a:gd name="T0" fmla="*/ 5517 w 21201"/>
                <a:gd name="T1" fmla="*/ 0 h 20884"/>
                <a:gd name="T2" fmla="*/ 21201 w 21201"/>
                <a:gd name="T3" fmla="*/ 16751 h 20884"/>
                <a:gd name="T4" fmla="*/ 0 w 21201"/>
                <a:gd name="T5" fmla="*/ 20884 h 20884"/>
              </a:gdLst>
              <a:ahLst/>
              <a:cxnLst>
                <a:cxn ang="0">
                  <a:pos x="T0" y="T1"/>
                </a:cxn>
                <a:cxn ang="0">
                  <a:pos x="T2" y="T3"/>
                </a:cxn>
                <a:cxn ang="0">
                  <a:pos x="T4" y="T5"/>
                </a:cxn>
              </a:cxnLst>
              <a:rect l="0" t="0" r="r" b="b"/>
              <a:pathLst>
                <a:path w="21201" h="20884" fill="none" extrusionOk="0">
                  <a:moveTo>
                    <a:pt x="5516" y="0"/>
                  </a:moveTo>
                  <a:cubicBezTo>
                    <a:pt x="13523" y="2115"/>
                    <a:pt x="19616" y="8622"/>
                    <a:pt x="21200" y="16751"/>
                  </a:cubicBezTo>
                </a:path>
                <a:path w="21201" h="20884" stroke="0" extrusionOk="0">
                  <a:moveTo>
                    <a:pt x="5516" y="0"/>
                  </a:moveTo>
                  <a:cubicBezTo>
                    <a:pt x="13523" y="2115"/>
                    <a:pt x="19616" y="8622"/>
                    <a:pt x="21200" y="16751"/>
                  </a:cubicBezTo>
                  <a:lnTo>
                    <a:pt x="0" y="2088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grpSp>
      <p:sp>
        <p:nvSpPr>
          <p:cNvPr id="107" name="Text Box 15"/>
          <p:cNvSpPr txBox="1">
            <a:spLocks noChangeArrowheads="1"/>
          </p:cNvSpPr>
          <p:nvPr/>
        </p:nvSpPr>
        <p:spPr bwMode="auto">
          <a:xfrm>
            <a:off x="7696200" y="2754868"/>
            <a:ext cx="1029921" cy="45717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Bare Ground</a:t>
            </a:r>
            <a:endParaRPr kumimoji="0" lang="en-US" sz="1200" b="0" i="0" u="none" strike="noStrike" cap="none" normalizeH="0" baseline="0" dirty="0" smtClean="0">
              <a:ln>
                <a:noFill/>
              </a:ln>
              <a:solidFill>
                <a:schemeClr val="tx1"/>
              </a:solidFill>
              <a:effectLst/>
              <a:latin typeface="Arial" pitchFamily="34" charset="0"/>
            </a:endParaRPr>
          </a:p>
        </p:txBody>
      </p:sp>
      <p:sp>
        <p:nvSpPr>
          <p:cNvPr id="108" name="Text Box 16"/>
          <p:cNvSpPr txBox="1">
            <a:spLocks noChangeArrowheads="1"/>
          </p:cNvSpPr>
          <p:nvPr/>
        </p:nvSpPr>
        <p:spPr bwMode="auto">
          <a:xfrm>
            <a:off x="7086600" y="4583668"/>
            <a:ext cx="881490" cy="33655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109" name="Text Box 17"/>
          <p:cNvSpPr txBox="1">
            <a:spLocks noChangeArrowheads="1"/>
          </p:cNvSpPr>
          <p:nvPr/>
        </p:nvSpPr>
        <p:spPr bwMode="auto">
          <a:xfrm>
            <a:off x="5449521" y="2907239"/>
            <a:ext cx="838199" cy="609600"/>
          </a:xfrm>
          <a:prstGeom prst="rect">
            <a:avLst/>
          </a:prstGeom>
          <a:noFill/>
          <a:ln w="9525" algn="ctr">
            <a:noFill/>
            <a:miter lim="800000"/>
            <a:headEnd/>
            <a:tailEnd/>
          </a:ln>
          <a:effectLst>
            <a:outerShdw dist="1796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 in Forests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110" name="Text Box 18"/>
          <p:cNvSpPr txBox="1">
            <a:spLocks noChangeArrowheads="1"/>
          </p:cNvSpPr>
          <p:nvPr/>
        </p:nvSpPr>
        <p:spPr bwMode="auto">
          <a:xfrm>
            <a:off x="6265068" y="4583668"/>
            <a:ext cx="821532" cy="327025"/>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Snow in Forests</a:t>
            </a:r>
            <a:endParaRPr kumimoji="0" lang="en-US" sz="1200" b="0" i="0" u="none" strike="noStrike" cap="none" normalizeH="0" baseline="0" dirty="0" smtClean="0">
              <a:ln>
                <a:noFill/>
              </a:ln>
              <a:solidFill>
                <a:schemeClr val="tx1"/>
              </a:solidFill>
              <a:effectLst/>
              <a:latin typeface="Arial" pitchFamily="34" charset="0"/>
            </a:endParaRPr>
          </a:p>
        </p:txBody>
      </p:sp>
      <p:grpSp>
        <p:nvGrpSpPr>
          <p:cNvPr id="111" name="Group 19"/>
          <p:cNvGrpSpPr>
            <a:grpSpLocks/>
          </p:cNvGrpSpPr>
          <p:nvPr/>
        </p:nvGrpSpPr>
        <p:grpSpPr bwMode="auto">
          <a:xfrm>
            <a:off x="6248399" y="3212068"/>
            <a:ext cx="1639514" cy="609600"/>
            <a:chOff x="103972892" y="102637209"/>
            <a:chExt cx="3572818" cy="1358850"/>
          </a:xfrm>
        </p:grpSpPr>
        <p:sp>
          <p:nvSpPr>
            <p:cNvPr id="112" name="Text Box 20"/>
            <p:cNvSpPr txBox="1">
              <a:spLocks noChangeArrowheads="1"/>
            </p:cNvSpPr>
            <p:nvPr/>
          </p:nvSpPr>
          <p:spPr bwMode="auto">
            <a:xfrm>
              <a:off x="103972892" y="102637209"/>
              <a:ext cx="3155034" cy="135885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Rotting River 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Lake Ice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113" name="Arc 21"/>
            <p:cNvSpPr>
              <a:spLocks/>
            </p:cNvSpPr>
            <p:nvPr/>
          </p:nvSpPr>
          <p:spPr bwMode="auto">
            <a:xfrm rot="672127">
              <a:off x="105732295" y="103270866"/>
              <a:ext cx="936454" cy="497974"/>
            </a:xfrm>
            <a:custGeom>
              <a:avLst/>
              <a:gdLst>
                <a:gd name="G0" fmla="+- 0 0 0"/>
                <a:gd name="G1" fmla="+- 20854 0 0"/>
                <a:gd name="G2" fmla="+- 21600 0 0"/>
                <a:gd name="T0" fmla="*/ 5628 w 21201"/>
                <a:gd name="T1" fmla="*/ 0 h 20854"/>
                <a:gd name="T2" fmla="*/ 21201 w 21201"/>
                <a:gd name="T3" fmla="*/ 16721 h 20854"/>
                <a:gd name="T4" fmla="*/ 0 w 21201"/>
                <a:gd name="T5" fmla="*/ 20854 h 20854"/>
              </a:gdLst>
              <a:ahLst/>
              <a:cxnLst>
                <a:cxn ang="0">
                  <a:pos x="T0" y="T1"/>
                </a:cxn>
                <a:cxn ang="0">
                  <a:pos x="T2" y="T3"/>
                </a:cxn>
                <a:cxn ang="0">
                  <a:pos x="T4" y="T5"/>
                </a:cxn>
              </a:cxnLst>
              <a:rect l="0" t="0" r="r" b="b"/>
              <a:pathLst>
                <a:path w="21201" h="20854" fill="none" extrusionOk="0">
                  <a:moveTo>
                    <a:pt x="5627" y="0"/>
                  </a:moveTo>
                  <a:cubicBezTo>
                    <a:pt x="13583" y="2147"/>
                    <a:pt x="19624" y="8633"/>
                    <a:pt x="21200" y="16721"/>
                  </a:cubicBezTo>
                </a:path>
                <a:path w="21201" h="20854" stroke="0" extrusionOk="0">
                  <a:moveTo>
                    <a:pt x="5627" y="0"/>
                  </a:moveTo>
                  <a:cubicBezTo>
                    <a:pt x="13583" y="2147"/>
                    <a:pt x="19624" y="8633"/>
                    <a:pt x="21200" y="16721"/>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sp>
          <p:nvSpPr>
            <p:cNvPr id="114" name="Arc 22"/>
            <p:cNvSpPr>
              <a:spLocks/>
            </p:cNvSpPr>
            <p:nvPr/>
          </p:nvSpPr>
          <p:spPr bwMode="auto">
            <a:xfrm rot="672127">
              <a:off x="105531784" y="103299511"/>
              <a:ext cx="1650362" cy="378988"/>
            </a:xfrm>
            <a:custGeom>
              <a:avLst/>
              <a:gdLst>
                <a:gd name="G0" fmla="+- 0 0 0"/>
                <a:gd name="G1" fmla="+- 20854 0 0"/>
                <a:gd name="G2" fmla="+- 21600 0 0"/>
                <a:gd name="T0" fmla="*/ 5628 w 19940"/>
                <a:gd name="T1" fmla="*/ 0 h 20854"/>
                <a:gd name="T2" fmla="*/ 19940 w 19940"/>
                <a:gd name="T3" fmla="*/ 12550 h 20854"/>
                <a:gd name="T4" fmla="*/ 0 w 19940"/>
                <a:gd name="T5" fmla="*/ 20854 h 20854"/>
              </a:gdLst>
              <a:ahLst/>
              <a:cxnLst>
                <a:cxn ang="0">
                  <a:pos x="T0" y="T1"/>
                </a:cxn>
                <a:cxn ang="0">
                  <a:pos x="T2" y="T3"/>
                </a:cxn>
                <a:cxn ang="0">
                  <a:pos x="T4" y="T5"/>
                </a:cxn>
              </a:cxnLst>
              <a:rect l="0" t="0" r="r" b="b"/>
              <a:pathLst>
                <a:path w="19940" h="20854" fill="none" extrusionOk="0">
                  <a:moveTo>
                    <a:pt x="5627" y="0"/>
                  </a:moveTo>
                  <a:cubicBezTo>
                    <a:pt x="12084" y="1742"/>
                    <a:pt x="17369" y="6376"/>
                    <a:pt x="19939" y="12550"/>
                  </a:cubicBezTo>
                </a:path>
                <a:path w="19940" h="20854" stroke="0" extrusionOk="0">
                  <a:moveTo>
                    <a:pt x="5627" y="0"/>
                  </a:moveTo>
                  <a:cubicBezTo>
                    <a:pt x="12084" y="1742"/>
                    <a:pt x="17369" y="6376"/>
                    <a:pt x="19939" y="12550"/>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sp>
          <p:nvSpPr>
            <p:cNvPr id="115" name="Arc 23"/>
            <p:cNvSpPr>
              <a:spLocks/>
            </p:cNvSpPr>
            <p:nvPr/>
          </p:nvSpPr>
          <p:spPr bwMode="auto">
            <a:xfrm rot="-391267">
              <a:off x="105545004" y="103180526"/>
              <a:ext cx="2000706" cy="645603"/>
            </a:xfrm>
            <a:custGeom>
              <a:avLst/>
              <a:gdLst>
                <a:gd name="G0" fmla="+- 0 0 0"/>
                <a:gd name="G1" fmla="+- 20854 0 0"/>
                <a:gd name="G2" fmla="+- 21600 0 0"/>
                <a:gd name="T0" fmla="*/ 5628 w 21276"/>
                <a:gd name="T1" fmla="*/ 0 h 20854"/>
                <a:gd name="T2" fmla="*/ 21276 w 21276"/>
                <a:gd name="T3" fmla="*/ 17126 h 20854"/>
                <a:gd name="T4" fmla="*/ 0 w 21276"/>
                <a:gd name="T5" fmla="*/ 20854 h 20854"/>
              </a:gdLst>
              <a:ahLst/>
              <a:cxnLst>
                <a:cxn ang="0">
                  <a:pos x="T0" y="T1"/>
                </a:cxn>
                <a:cxn ang="0">
                  <a:pos x="T2" y="T3"/>
                </a:cxn>
                <a:cxn ang="0">
                  <a:pos x="T4" y="T5"/>
                </a:cxn>
              </a:cxnLst>
              <a:rect l="0" t="0" r="r" b="b"/>
              <a:pathLst>
                <a:path w="21276" h="20854" fill="none" extrusionOk="0">
                  <a:moveTo>
                    <a:pt x="5627" y="0"/>
                  </a:moveTo>
                  <a:cubicBezTo>
                    <a:pt x="13726" y="2185"/>
                    <a:pt x="19828" y="8863"/>
                    <a:pt x="21275" y="17126"/>
                  </a:cubicBezTo>
                </a:path>
                <a:path w="21276" h="20854" stroke="0" extrusionOk="0">
                  <a:moveTo>
                    <a:pt x="5627" y="0"/>
                  </a:moveTo>
                  <a:cubicBezTo>
                    <a:pt x="13726" y="2185"/>
                    <a:pt x="19828" y="8863"/>
                    <a:pt x="21275" y="17126"/>
                  </a:cubicBezTo>
                  <a:lnTo>
                    <a:pt x="0" y="20854"/>
                  </a:lnTo>
                  <a:close/>
                </a:path>
              </a:pathLst>
            </a:custGeom>
            <a:noFill/>
            <a:ln w="9525" algn="ctr">
              <a:solidFill>
                <a:srgbClr val="FFFFFF"/>
              </a:solidFill>
              <a:round/>
              <a:headEnd/>
              <a:tailEnd type="stealth" w="med" len="med"/>
            </a:ln>
            <a:effectLst>
              <a:outerShdw dist="17961" dir="2700000" algn="ctr" rotWithShape="0">
                <a:srgbClr val="000000"/>
              </a:outerShdw>
            </a:effectLst>
          </p:spPr>
          <p:txBody>
            <a:bodyPr vert="horz" wrap="square" lIns="91440" tIns="45720" rIns="91440" bIns="45720" numCol="1" anchor="ctr" anchorCtr="0" compatLnSpc="1">
              <a:prstTxWarp prst="textNoShape">
                <a:avLst/>
              </a:prstTxWarp>
            </a:bodyPr>
            <a:lstStyle/>
            <a:p>
              <a:endParaRPr lang="en-US" sz="1200"/>
            </a:p>
          </p:txBody>
        </p:sp>
      </p:grpSp>
      <p:sp>
        <p:nvSpPr>
          <p:cNvPr id="116" name="Text Box 16"/>
          <p:cNvSpPr txBox="1">
            <a:spLocks noChangeArrowheads="1"/>
          </p:cNvSpPr>
          <p:nvPr/>
        </p:nvSpPr>
        <p:spPr bwMode="auto">
          <a:xfrm>
            <a:off x="8001000" y="3669268"/>
            <a:ext cx="881490" cy="336550"/>
          </a:xfrm>
          <a:prstGeom prst="rect">
            <a:avLst/>
          </a:prstGeom>
          <a:noFill/>
          <a:ln w="9525" algn="ctr">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Palatino Linotype" pitchFamily="18" charset="0"/>
              </a:rPr>
              <a:t>Clouds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endParaRPr>
          </a:p>
        </p:txBody>
      </p:sp>
      <p:sp>
        <p:nvSpPr>
          <p:cNvPr id="117" name="TextBox 116"/>
          <p:cNvSpPr txBox="1"/>
          <p:nvPr/>
        </p:nvSpPr>
        <p:spPr>
          <a:xfrm>
            <a:off x="533400" y="5040868"/>
            <a:ext cx="1912190" cy="369332"/>
          </a:xfrm>
          <a:prstGeom prst="rect">
            <a:avLst/>
          </a:prstGeom>
          <a:noFill/>
        </p:spPr>
        <p:txBody>
          <a:bodyPr wrap="none" rtlCol="0">
            <a:spAutoFit/>
          </a:bodyPr>
          <a:lstStyle/>
          <a:p>
            <a:r>
              <a:rPr lang="en-US" dirty="0" smtClean="0"/>
              <a:t>February 21, 2008</a:t>
            </a:r>
            <a:endParaRPr lang="en-US" dirty="0"/>
          </a:p>
        </p:txBody>
      </p:sp>
      <p:sp>
        <p:nvSpPr>
          <p:cNvPr id="118" name="TextBox 117"/>
          <p:cNvSpPr txBox="1"/>
          <p:nvPr/>
        </p:nvSpPr>
        <p:spPr>
          <a:xfrm>
            <a:off x="4800600" y="5029200"/>
            <a:ext cx="1530547" cy="369332"/>
          </a:xfrm>
          <a:prstGeom prst="rect">
            <a:avLst/>
          </a:prstGeom>
          <a:noFill/>
        </p:spPr>
        <p:txBody>
          <a:bodyPr wrap="none" rtlCol="0">
            <a:spAutoFit/>
          </a:bodyPr>
          <a:lstStyle/>
          <a:p>
            <a:r>
              <a:rPr lang="en-US" dirty="0" smtClean="0"/>
              <a:t>April 12, 2008</a:t>
            </a:r>
            <a:endParaRPr lang="en-US" dirty="0"/>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0"/>
            <a:ext cx="8305800" cy="1143000"/>
          </a:xfrm>
        </p:spPr>
        <p:txBody>
          <a:bodyPr>
            <a:normAutofit fontScale="90000"/>
          </a:bodyPr>
          <a:lstStyle/>
          <a:p>
            <a:r>
              <a:rPr lang="en-US" b="1" dirty="0" smtClean="0"/>
              <a:t>2004 Case Assessment</a:t>
            </a:r>
            <a:r>
              <a:rPr lang="en-US" sz="3600" b="1" dirty="0" smtClean="0"/>
              <a:t/>
            </a:r>
            <a:br>
              <a:rPr lang="en-US" sz="3600" b="1" dirty="0" smtClean="0"/>
            </a:br>
            <a:r>
              <a:rPr lang="en-US" sz="3600" b="1" i="1" dirty="0" smtClean="0"/>
              <a:t>February 19, 2004</a:t>
            </a:r>
            <a:endParaRPr lang="en-US" sz="3600" i="1" dirty="0"/>
          </a:p>
        </p:txBody>
      </p:sp>
      <p:grpSp>
        <p:nvGrpSpPr>
          <p:cNvPr id="15" name="Group 14"/>
          <p:cNvGrpSpPr/>
          <p:nvPr/>
        </p:nvGrpSpPr>
        <p:grpSpPr>
          <a:xfrm>
            <a:off x="906463" y="1524000"/>
            <a:ext cx="7331075" cy="4572000"/>
            <a:chOff x="838200" y="1905000"/>
            <a:chExt cx="7331075" cy="4572000"/>
          </a:xfrm>
        </p:grpSpPr>
        <p:pic>
          <p:nvPicPr>
            <p:cNvPr id="4099" name="Picture 3"/>
            <p:cNvPicPr>
              <a:picLocks noChangeAspect="1" noChangeArrowheads="1"/>
            </p:cNvPicPr>
            <p:nvPr/>
          </p:nvPicPr>
          <p:blipFill>
            <a:blip r:embed="rId3" cstate="print"/>
            <a:srcRect l="23073" t="5295" r="50018" b="73254"/>
            <a:stretch>
              <a:fillRect/>
            </a:stretch>
          </p:blipFill>
          <p:spPr bwMode="auto">
            <a:xfrm>
              <a:off x="838200" y="1905000"/>
              <a:ext cx="7331075" cy="4572000"/>
            </a:xfrm>
            <a:prstGeom prst="rect">
              <a:avLst/>
            </a:prstGeom>
            <a:noFill/>
            <a:ln w="12700" algn="ctr">
              <a:solidFill>
                <a:srgbClr val="000000"/>
              </a:solidFill>
              <a:miter lim="800000"/>
              <a:headEnd/>
              <a:tailEnd/>
            </a:ln>
            <a:effectLst/>
          </p:spPr>
        </p:pic>
        <p:grpSp>
          <p:nvGrpSpPr>
            <p:cNvPr id="4100" name="Group 4"/>
            <p:cNvGrpSpPr>
              <a:grpSpLocks/>
            </p:cNvGrpSpPr>
            <p:nvPr/>
          </p:nvGrpSpPr>
          <p:grpSpPr bwMode="auto">
            <a:xfrm>
              <a:off x="3127375" y="2605088"/>
              <a:ext cx="4365625" cy="1628775"/>
              <a:chOff x="125505138" y="100369068"/>
              <a:chExt cx="4364499" cy="1630015"/>
            </a:xfrm>
          </p:grpSpPr>
          <p:grpSp>
            <p:nvGrpSpPr>
              <p:cNvPr id="4101" name="Group 5"/>
              <p:cNvGrpSpPr>
                <a:grpSpLocks/>
              </p:cNvGrpSpPr>
              <p:nvPr/>
            </p:nvGrpSpPr>
            <p:grpSpPr bwMode="auto">
              <a:xfrm>
                <a:off x="125505138" y="100369068"/>
                <a:ext cx="4364499" cy="1630015"/>
                <a:chOff x="125533683" y="121284762"/>
                <a:chExt cx="4364499" cy="1630015"/>
              </a:xfrm>
            </p:grpSpPr>
            <p:sp>
              <p:nvSpPr>
                <p:cNvPr id="4102" name="Freeform 6"/>
                <p:cNvSpPr>
                  <a:spLocks/>
                </p:cNvSpPr>
                <p:nvPr/>
              </p:nvSpPr>
              <p:spPr bwMode="auto">
                <a:xfrm>
                  <a:off x="126414406" y="121284762"/>
                  <a:ext cx="2349379" cy="954326"/>
                </a:xfrm>
                <a:custGeom>
                  <a:avLst/>
                  <a:gdLst/>
                  <a:ahLst/>
                  <a:cxnLst>
                    <a:cxn ang="0">
                      <a:pos x="2342885" y="920877"/>
                    </a:cxn>
                    <a:cxn ang="0">
                      <a:pos x="2272178" y="880942"/>
                    </a:cxn>
                    <a:cxn ang="0">
                      <a:pos x="2190115" y="871959"/>
                    </a:cxn>
                    <a:cxn ang="0">
                      <a:pos x="2117855" y="792428"/>
                    </a:cxn>
                    <a:cxn ang="0">
                      <a:pos x="2071893" y="742372"/>
                    </a:cxn>
                    <a:cxn ang="0">
                      <a:pos x="1997451" y="687331"/>
                    </a:cxn>
                    <a:cxn ang="0">
                      <a:pos x="1921186" y="665919"/>
                    </a:cxn>
                    <a:cxn ang="0">
                      <a:pos x="1884756" y="618537"/>
                    </a:cxn>
                    <a:cxn ang="0">
                      <a:pos x="1867275" y="573464"/>
                    </a:cxn>
                    <a:cxn ang="0">
                      <a:pos x="1820325" y="578358"/>
                    </a:cxn>
                    <a:cxn ang="0">
                      <a:pos x="1718957" y="557930"/>
                    </a:cxn>
                    <a:cxn ang="0">
                      <a:pos x="1677448" y="541255"/>
                    </a:cxn>
                    <a:cxn ang="0">
                      <a:pos x="1634743" y="494121"/>
                    </a:cxn>
                    <a:cxn ang="0">
                      <a:pos x="1570043" y="527165"/>
                    </a:cxn>
                    <a:cxn ang="0">
                      <a:pos x="1544670" y="601376"/>
                    </a:cxn>
                    <a:cxn ang="0">
                      <a:pos x="1481762" y="680108"/>
                    </a:cxn>
                    <a:cxn ang="0">
                      <a:pos x="1427701" y="663927"/>
                    </a:cxn>
                    <a:cxn ang="0">
                      <a:pos x="1370860" y="657005"/>
                    </a:cxn>
                    <a:cxn ang="0">
                      <a:pos x="1316799" y="640822"/>
                    </a:cxn>
                    <a:cxn ang="0">
                      <a:pos x="1281685" y="626947"/>
                    </a:cxn>
                    <a:cxn ang="0">
                      <a:pos x="1233182" y="592243"/>
                    </a:cxn>
                    <a:cxn ang="0">
                      <a:pos x="1176940" y="600550"/>
                    </a:cxn>
                    <a:cxn ang="0">
                      <a:pos x="1159696" y="561569"/>
                    </a:cxn>
                    <a:cxn ang="0">
                      <a:pos x="1093801" y="564155"/>
                    </a:cxn>
                    <a:cxn ang="0">
                      <a:pos x="1033583" y="551265"/>
                    </a:cxn>
                    <a:cxn ang="0">
                      <a:pos x="1000651" y="512898"/>
                    </a:cxn>
                    <a:cxn ang="0">
                      <a:pos x="955764" y="490255"/>
                    </a:cxn>
                    <a:cxn ang="0">
                      <a:pos x="892409" y="477488"/>
                    </a:cxn>
                    <a:cxn ang="0">
                      <a:pos x="806611" y="453399"/>
                    </a:cxn>
                    <a:cxn ang="0">
                      <a:pos x="724428" y="441370"/>
                    </a:cxn>
                    <a:cxn ang="0">
                      <a:pos x="655993" y="459309"/>
                    </a:cxn>
                    <a:cxn ang="0">
                      <a:pos x="498381" y="447189"/>
                    </a:cxn>
                    <a:cxn ang="0">
                      <a:pos x="426599" y="379841"/>
                    </a:cxn>
                    <a:cxn ang="0">
                      <a:pos x="378097" y="345137"/>
                    </a:cxn>
                    <a:cxn ang="0">
                      <a:pos x="353503" y="278988"/>
                    </a:cxn>
                    <a:cxn ang="0">
                      <a:pos x="320331" y="234531"/>
                    </a:cxn>
                    <a:cxn ang="0">
                      <a:pos x="287518" y="199211"/>
                    </a:cxn>
                    <a:cxn ang="0">
                      <a:pos x="208742" y="113834"/>
                    </a:cxn>
                    <a:cxn ang="0">
                      <a:pos x="84334" y="66855"/>
                    </a:cxn>
                    <a:cxn ang="0">
                      <a:pos x="0" y="0"/>
                    </a:cxn>
                  </a:cxnLst>
                  <a:rect l="0" t="0" r="r" b="b"/>
                  <a:pathLst>
                    <a:path w="2349379" h="954326">
                      <a:moveTo>
                        <a:pt x="2287394" y="954326"/>
                      </a:moveTo>
                      <a:cubicBezTo>
                        <a:pt x="2296642" y="949148"/>
                        <a:pt x="2336391" y="929903"/>
                        <a:pt x="2342885" y="920877"/>
                      </a:cubicBezTo>
                      <a:cubicBezTo>
                        <a:pt x="2349379" y="911851"/>
                        <a:pt x="2338143" y="906826"/>
                        <a:pt x="2326358" y="900171"/>
                      </a:cubicBezTo>
                      <a:cubicBezTo>
                        <a:pt x="2314573" y="893516"/>
                        <a:pt x="2283883" y="885568"/>
                        <a:pt x="2272178" y="880942"/>
                      </a:cubicBezTo>
                      <a:cubicBezTo>
                        <a:pt x="2260472" y="876316"/>
                        <a:pt x="2269807" y="873918"/>
                        <a:pt x="2256130" y="872420"/>
                      </a:cubicBezTo>
                      <a:cubicBezTo>
                        <a:pt x="2242453" y="870923"/>
                        <a:pt x="2211313" y="878245"/>
                        <a:pt x="2190115" y="871959"/>
                      </a:cubicBezTo>
                      <a:cubicBezTo>
                        <a:pt x="2168917" y="865674"/>
                        <a:pt x="2140985" y="847956"/>
                        <a:pt x="2128942" y="834702"/>
                      </a:cubicBezTo>
                      <a:cubicBezTo>
                        <a:pt x="2116898" y="821447"/>
                        <a:pt x="2124489" y="801320"/>
                        <a:pt x="2117855" y="792428"/>
                      </a:cubicBezTo>
                      <a:cubicBezTo>
                        <a:pt x="2111220" y="783537"/>
                        <a:pt x="2096796" y="789696"/>
                        <a:pt x="2089136" y="781353"/>
                      </a:cubicBezTo>
                      <a:cubicBezTo>
                        <a:pt x="2081476" y="773010"/>
                        <a:pt x="2079653" y="753253"/>
                        <a:pt x="2071893" y="742372"/>
                      </a:cubicBezTo>
                      <a:cubicBezTo>
                        <a:pt x="2064133" y="731490"/>
                        <a:pt x="2054983" y="725240"/>
                        <a:pt x="2042576" y="716066"/>
                      </a:cubicBezTo>
                      <a:cubicBezTo>
                        <a:pt x="2030169" y="706893"/>
                        <a:pt x="2012354" y="693355"/>
                        <a:pt x="1997451" y="687331"/>
                      </a:cubicBezTo>
                      <a:cubicBezTo>
                        <a:pt x="1982548" y="681306"/>
                        <a:pt x="1965873" y="683485"/>
                        <a:pt x="1953162" y="679917"/>
                      </a:cubicBezTo>
                      <a:cubicBezTo>
                        <a:pt x="1940450" y="676348"/>
                        <a:pt x="1926675" y="672312"/>
                        <a:pt x="1921186" y="665919"/>
                      </a:cubicBezTo>
                      <a:cubicBezTo>
                        <a:pt x="1915696" y="659524"/>
                        <a:pt x="1926301" y="649447"/>
                        <a:pt x="1920230" y="641550"/>
                      </a:cubicBezTo>
                      <a:cubicBezTo>
                        <a:pt x="1914157" y="633653"/>
                        <a:pt x="1890848" y="626942"/>
                        <a:pt x="1884756" y="618537"/>
                      </a:cubicBezTo>
                      <a:cubicBezTo>
                        <a:pt x="1878665" y="610133"/>
                        <a:pt x="1886594" y="598636"/>
                        <a:pt x="1883681" y="591125"/>
                      </a:cubicBezTo>
                      <a:cubicBezTo>
                        <a:pt x="1880767" y="583613"/>
                        <a:pt x="1874213" y="576752"/>
                        <a:pt x="1867275" y="573464"/>
                      </a:cubicBezTo>
                      <a:cubicBezTo>
                        <a:pt x="1860336" y="570178"/>
                        <a:pt x="1849877" y="570588"/>
                        <a:pt x="1842051" y="571403"/>
                      </a:cubicBezTo>
                      <a:cubicBezTo>
                        <a:pt x="1834226" y="572219"/>
                        <a:pt x="1834665" y="583387"/>
                        <a:pt x="1820325" y="578358"/>
                      </a:cubicBezTo>
                      <a:cubicBezTo>
                        <a:pt x="1805986" y="573327"/>
                        <a:pt x="1772908" y="544627"/>
                        <a:pt x="1756014" y="541222"/>
                      </a:cubicBezTo>
                      <a:cubicBezTo>
                        <a:pt x="1739119" y="537818"/>
                        <a:pt x="1728914" y="558047"/>
                        <a:pt x="1718957" y="557930"/>
                      </a:cubicBezTo>
                      <a:cubicBezTo>
                        <a:pt x="1709001" y="557812"/>
                        <a:pt x="1703193" y="543295"/>
                        <a:pt x="1696275" y="540516"/>
                      </a:cubicBezTo>
                      <a:cubicBezTo>
                        <a:pt x="1689357" y="537737"/>
                        <a:pt x="1684366" y="544034"/>
                        <a:pt x="1677448" y="541255"/>
                      </a:cubicBezTo>
                      <a:cubicBezTo>
                        <a:pt x="1670530" y="538476"/>
                        <a:pt x="1661882" y="531697"/>
                        <a:pt x="1654766" y="523841"/>
                      </a:cubicBezTo>
                      <a:cubicBezTo>
                        <a:pt x="1647648" y="515985"/>
                        <a:pt x="1641641" y="496392"/>
                        <a:pt x="1634743" y="494121"/>
                      </a:cubicBezTo>
                      <a:cubicBezTo>
                        <a:pt x="1627845" y="491848"/>
                        <a:pt x="1624158" y="504704"/>
                        <a:pt x="1613375" y="510212"/>
                      </a:cubicBezTo>
                      <a:cubicBezTo>
                        <a:pt x="1602592" y="515720"/>
                        <a:pt x="1574351" y="516828"/>
                        <a:pt x="1570043" y="527165"/>
                      </a:cubicBezTo>
                      <a:cubicBezTo>
                        <a:pt x="1565735" y="537503"/>
                        <a:pt x="1591754" y="559870"/>
                        <a:pt x="1587524" y="572238"/>
                      </a:cubicBezTo>
                      <a:cubicBezTo>
                        <a:pt x="1583295" y="584606"/>
                        <a:pt x="1552539" y="588356"/>
                        <a:pt x="1544670" y="601376"/>
                      </a:cubicBezTo>
                      <a:cubicBezTo>
                        <a:pt x="1536799" y="614395"/>
                        <a:pt x="1550790" y="637234"/>
                        <a:pt x="1540306" y="650356"/>
                      </a:cubicBezTo>
                      <a:cubicBezTo>
                        <a:pt x="1529822" y="663478"/>
                        <a:pt x="1496306" y="676996"/>
                        <a:pt x="1481762" y="680108"/>
                      </a:cubicBezTo>
                      <a:cubicBezTo>
                        <a:pt x="1467218" y="683222"/>
                        <a:pt x="1462054" y="671730"/>
                        <a:pt x="1453043" y="669033"/>
                      </a:cubicBezTo>
                      <a:cubicBezTo>
                        <a:pt x="1444032" y="666336"/>
                        <a:pt x="1436611" y="664085"/>
                        <a:pt x="1427701" y="663927"/>
                      </a:cubicBezTo>
                      <a:cubicBezTo>
                        <a:pt x="1418790" y="663768"/>
                        <a:pt x="1409053" y="669235"/>
                        <a:pt x="1399579" y="668080"/>
                      </a:cubicBezTo>
                      <a:cubicBezTo>
                        <a:pt x="1390106" y="666926"/>
                        <a:pt x="1379269" y="657692"/>
                        <a:pt x="1370860" y="657005"/>
                      </a:cubicBezTo>
                      <a:cubicBezTo>
                        <a:pt x="1362453" y="656318"/>
                        <a:pt x="1358145" y="666656"/>
                        <a:pt x="1349134" y="663958"/>
                      </a:cubicBezTo>
                      <a:cubicBezTo>
                        <a:pt x="1340123" y="661261"/>
                        <a:pt x="1327398" y="643965"/>
                        <a:pt x="1316799" y="640822"/>
                      </a:cubicBezTo>
                      <a:cubicBezTo>
                        <a:pt x="1306201" y="637679"/>
                        <a:pt x="1291392" y="647412"/>
                        <a:pt x="1285540" y="645100"/>
                      </a:cubicBezTo>
                      <a:cubicBezTo>
                        <a:pt x="1279688" y="642786"/>
                        <a:pt x="1285141" y="634946"/>
                        <a:pt x="1281685" y="626947"/>
                      </a:cubicBezTo>
                      <a:cubicBezTo>
                        <a:pt x="1278228" y="618947"/>
                        <a:pt x="1272883" y="602887"/>
                        <a:pt x="1264800" y="597103"/>
                      </a:cubicBezTo>
                      <a:cubicBezTo>
                        <a:pt x="1256717" y="591319"/>
                        <a:pt x="1243039" y="589821"/>
                        <a:pt x="1233182" y="592243"/>
                      </a:cubicBezTo>
                      <a:cubicBezTo>
                        <a:pt x="1223326" y="594663"/>
                        <a:pt x="1215032" y="610242"/>
                        <a:pt x="1205659" y="611626"/>
                      </a:cubicBezTo>
                      <a:cubicBezTo>
                        <a:pt x="1196285" y="613010"/>
                        <a:pt x="1186050" y="605786"/>
                        <a:pt x="1176940" y="600550"/>
                      </a:cubicBezTo>
                      <a:cubicBezTo>
                        <a:pt x="1167829" y="595315"/>
                        <a:pt x="1153874" y="586711"/>
                        <a:pt x="1151000" y="580214"/>
                      </a:cubicBezTo>
                      <a:cubicBezTo>
                        <a:pt x="1148126" y="573717"/>
                        <a:pt x="1164522" y="564430"/>
                        <a:pt x="1159696" y="561569"/>
                      </a:cubicBezTo>
                      <a:cubicBezTo>
                        <a:pt x="1154870" y="558708"/>
                        <a:pt x="1133024" y="562616"/>
                        <a:pt x="1122042" y="563047"/>
                      </a:cubicBezTo>
                      <a:cubicBezTo>
                        <a:pt x="1111060" y="563477"/>
                        <a:pt x="1101242" y="566913"/>
                        <a:pt x="1093801" y="564155"/>
                      </a:cubicBezTo>
                      <a:cubicBezTo>
                        <a:pt x="1086360" y="561396"/>
                        <a:pt x="1087431" y="548643"/>
                        <a:pt x="1077395" y="546494"/>
                      </a:cubicBezTo>
                      <a:cubicBezTo>
                        <a:pt x="1067358" y="544346"/>
                        <a:pt x="1045189" y="553351"/>
                        <a:pt x="1033583" y="551265"/>
                      </a:cubicBezTo>
                      <a:cubicBezTo>
                        <a:pt x="1021978" y="549177"/>
                        <a:pt x="1013252" y="540368"/>
                        <a:pt x="1007763" y="533974"/>
                      </a:cubicBezTo>
                      <a:cubicBezTo>
                        <a:pt x="1002275" y="527580"/>
                        <a:pt x="1006041" y="516754"/>
                        <a:pt x="1000651" y="512898"/>
                      </a:cubicBezTo>
                      <a:cubicBezTo>
                        <a:pt x="995261" y="509043"/>
                        <a:pt x="982909" y="514611"/>
                        <a:pt x="975429" y="510838"/>
                      </a:cubicBezTo>
                      <a:cubicBezTo>
                        <a:pt x="967948" y="507064"/>
                        <a:pt x="965940" y="495957"/>
                        <a:pt x="955764" y="490255"/>
                      </a:cubicBezTo>
                      <a:cubicBezTo>
                        <a:pt x="945589" y="484553"/>
                        <a:pt x="924934" y="478754"/>
                        <a:pt x="914374" y="476626"/>
                      </a:cubicBezTo>
                      <a:cubicBezTo>
                        <a:pt x="903816" y="474498"/>
                        <a:pt x="903915" y="477036"/>
                        <a:pt x="892409" y="477488"/>
                      </a:cubicBezTo>
                      <a:cubicBezTo>
                        <a:pt x="880903" y="477939"/>
                        <a:pt x="859642" y="483350"/>
                        <a:pt x="845341" y="479334"/>
                      </a:cubicBezTo>
                      <a:cubicBezTo>
                        <a:pt x="831041" y="475319"/>
                        <a:pt x="819965" y="459993"/>
                        <a:pt x="806611" y="453399"/>
                      </a:cubicBezTo>
                      <a:cubicBezTo>
                        <a:pt x="793258" y="446804"/>
                        <a:pt x="778918" y="441775"/>
                        <a:pt x="765221" y="439769"/>
                      </a:cubicBezTo>
                      <a:cubicBezTo>
                        <a:pt x="751525" y="437765"/>
                        <a:pt x="737344" y="436796"/>
                        <a:pt x="724428" y="441370"/>
                      </a:cubicBezTo>
                      <a:cubicBezTo>
                        <a:pt x="711513" y="445944"/>
                        <a:pt x="699137" y="464225"/>
                        <a:pt x="687730" y="467214"/>
                      </a:cubicBezTo>
                      <a:cubicBezTo>
                        <a:pt x="676324" y="470205"/>
                        <a:pt x="676448" y="460030"/>
                        <a:pt x="655993" y="459309"/>
                      </a:cubicBezTo>
                      <a:cubicBezTo>
                        <a:pt x="635537" y="458586"/>
                        <a:pt x="591262" y="464899"/>
                        <a:pt x="564994" y="462879"/>
                      </a:cubicBezTo>
                      <a:cubicBezTo>
                        <a:pt x="538725" y="460858"/>
                        <a:pt x="518493" y="452501"/>
                        <a:pt x="498381" y="447189"/>
                      </a:cubicBezTo>
                      <a:cubicBezTo>
                        <a:pt x="478270" y="441876"/>
                        <a:pt x="456284" y="442231"/>
                        <a:pt x="444320" y="431006"/>
                      </a:cubicBezTo>
                      <a:cubicBezTo>
                        <a:pt x="432356" y="419781"/>
                        <a:pt x="434538" y="395291"/>
                        <a:pt x="426599" y="379841"/>
                      </a:cubicBezTo>
                      <a:cubicBezTo>
                        <a:pt x="418660" y="364392"/>
                        <a:pt x="404768" y="344091"/>
                        <a:pt x="396685" y="338306"/>
                      </a:cubicBezTo>
                      <a:cubicBezTo>
                        <a:pt x="388601" y="332522"/>
                        <a:pt x="385055" y="348931"/>
                        <a:pt x="378097" y="345137"/>
                      </a:cubicBezTo>
                      <a:cubicBezTo>
                        <a:pt x="371139" y="341343"/>
                        <a:pt x="359035" y="326565"/>
                        <a:pt x="354937" y="315539"/>
                      </a:cubicBezTo>
                      <a:cubicBezTo>
                        <a:pt x="350837" y="304515"/>
                        <a:pt x="356072" y="291090"/>
                        <a:pt x="353503" y="278988"/>
                      </a:cubicBezTo>
                      <a:cubicBezTo>
                        <a:pt x="350932" y="266887"/>
                        <a:pt x="345046" y="250339"/>
                        <a:pt x="339516" y="242930"/>
                      </a:cubicBezTo>
                      <a:cubicBezTo>
                        <a:pt x="333987" y="235521"/>
                        <a:pt x="325840" y="241432"/>
                        <a:pt x="320331" y="234531"/>
                      </a:cubicBezTo>
                      <a:cubicBezTo>
                        <a:pt x="314821" y="227629"/>
                        <a:pt x="311934" y="207405"/>
                        <a:pt x="306464" y="201518"/>
                      </a:cubicBezTo>
                      <a:cubicBezTo>
                        <a:pt x="300995" y="195632"/>
                        <a:pt x="295098" y="205523"/>
                        <a:pt x="287518" y="199211"/>
                      </a:cubicBezTo>
                      <a:cubicBezTo>
                        <a:pt x="279938" y="192899"/>
                        <a:pt x="274109" y="177874"/>
                        <a:pt x="260980" y="163645"/>
                      </a:cubicBezTo>
                      <a:cubicBezTo>
                        <a:pt x="247851" y="149415"/>
                        <a:pt x="222678" y="121931"/>
                        <a:pt x="208742" y="113834"/>
                      </a:cubicBezTo>
                      <a:cubicBezTo>
                        <a:pt x="194807" y="105738"/>
                        <a:pt x="198099" y="122895"/>
                        <a:pt x="177363" y="115065"/>
                      </a:cubicBezTo>
                      <a:cubicBezTo>
                        <a:pt x="156628" y="107236"/>
                        <a:pt x="105950" y="83803"/>
                        <a:pt x="84334" y="66855"/>
                      </a:cubicBezTo>
                      <a:cubicBezTo>
                        <a:pt x="62717" y="49908"/>
                        <a:pt x="61721" y="24525"/>
                        <a:pt x="47665" y="13383"/>
                      </a:cubicBezTo>
                      <a:cubicBezTo>
                        <a:pt x="33610" y="2240"/>
                        <a:pt x="8467" y="221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103" name="Freeform 7"/>
                <p:cNvSpPr>
                  <a:spLocks/>
                </p:cNvSpPr>
                <p:nvPr/>
              </p:nvSpPr>
              <p:spPr bwMode="auto">
                <a:xfrm rot="-166476">
                  <a:off x="125533683" y="122091484"/>
                  <a:ext cx="4364499" cy="823293"/>
                </a:xfrm>
                <a:custGeom>
                  <a:avLst/>
                  <a:gdLst/>
                  <a:ahLst/>
                  <a:cxnLst>
                    <a:cxn ang="0">
                      <a:pos x="4415790" y="306070"/>
                    </a:cxn>
                    <a:cxn ang="0">
                      <a:pos x="4316730" y="287020"/>
                    </a:cxn>
                    <a:cxn ang="0">
                      <a:pos x="4240530" y="245110"/>
                    </a:cxn>
                    <a:cxn ang="0">
                      <a:pos x="4149090" y="210820"/>
                    </a:cxn>
                    <a:cxn ang="0">
                      <a:pos x="4019550" y="210820"/>
                    </a:cxn>
                    <a:cxn ang="0">
                      <a:pos x="3924300" y="248920"/>
                    </a:cxn>
                    <a:cxn ang="0">
                      <a:pos x="3798570" y="226060"/>
                    </a:cxn>
                    <a:cxn ang="0">
                      <a:pos x="3672840" y="199390"/>
                    </a:cxn>
                    <a:cxn ang="0">
                      <a:pos x="3566160" y="237490"/>
                    </a:cxn>
                    <a:cxn ang="0">
                      <a:pos x="3467100" y="241300"/>
                    </a:cxn>
                    <a:cxn ang="0">
                      <a:pos x="3398520" y="260350"/>
                    </a:cxn>
                    <a:cxn ang="0">
                      <a:pos x="3333750" y="226060"/>
                    </a:cxn>
                    <a:cxn ang="0">
                      <a:pos x="3181350" y="271780"/>
                    </a:cxn>
                    <a:cxn ang="0">
                      <a:pos x="3082290" y="389890"/>
                    </a:cxn>
                    <a:cxn ang="0">
                      <a:pos x="2922270" y="424180"/>
                    </a:cxn>
                    <a:cxn ang="0">
                      <a:pos x="2773680" y="469900"/>
                    </a:cxn>
                    <a:cxn ang="0">
                      <a:pos x="2632710" y="427990"/>
                    </a:cxn>
                    <a:cxn ang="0">
                      <a:pos x="2526030" y="458470"/>
                    </a:cxn>
                    <a:cxn ang="0">
                      <a:pos x="2396490" y="546100"/>
                    </a:cxn>
                    <a:cxn ang="0">
                      <a:pos x="2362200" y="523240"/>
                    </a:cxn>
                    <a:cxn ang="0">
                      <a:pos x="2274570" y="466090"/>
                    </a:cxn>
                    <a:cxn ang="0">
                      <a:pos x="2114550" y="466090"/>
                    </a:cxn>
                    <a:cxn ang="0">
                      <a:pos x="2019300" y="431800"/>
                    </a:cxn>
                    <a:cxn ang="0">
                      <a:pos x="1905000" y="397510"/>
                    </a:cxn>
                    <a:cxn ang="0">
                      <a:pos x="1840230" y="279400"/>
                    </a:cxn>
                    <a:cxn ang="0">
                      <a:pos x="1729740" y="279400"/>
                    </a:cxn>
                    <a:cxn ang="0">
                      <a:pos x="1611630" y="287020"/>
                    </a:cxn>
                    <a:cxn ang="0">
                      <a:pos x="1504950" y="267970"/>
                    </a:cxn>
                    <a:cxn ang="0">
                      <a:pos x="1409700" y="298450"/>
                    </a:cxn>
                    <a:cxn ang="0">
                      <a:pos x="1291590" y="222250"/>
                    </a:cxn>
                    <a:cxn ang="0">
                      <a:pos x="1223010" y="12700"/>
                    </a:cxn>
                    <a:cxn ang="0">
                      <a:pos x="1139190" y="20320"/>
                    </a:cxn>
                    <a:cxn ang="0">
                      <a:pos x="1043940" y="85090"/>
                    </a:cxn>
                    <a:cxn ang="0">
                      <a:pos x="952500" y="161290"/>
                    </a:cxn>
                    <a:cxn ang="0">
                      <a:pos x="815340" y="184150"/>
                    </a:cxn>
                    <a:cxn ang="0">
                      <a:pos x="681990" y="332740"/>
                    </a:cxn>
                    <a:cxn ang="0">
                      <a:pos x="552450" y="386080"/>
                    </a:cxn>
                    <a:cxn ang="0">
                      <a:pos x="537210" y="416560"/>
                    </a:cxn>
                    <a:cxn ang="0">
                      <a:pos x="480060" y="427990"/>
                    </a:cxn>
                    <a:cxn ang="0">
                      <a:pos x="373380" y="500380"/>
                    </a:cxn>
                    <a:cxn ang="0">
                      <a:pos x="289560" y="534670"/>
                    </a:cxn>
                    <a:cxn ang="0">
                      <a:pos x="91440" y="694690"/>
                    </a:cxn>
                    <a:cxn ang="0">
                      <a:pos x="0" y="866140"/>
                    </a:cxn>
                  </a:cxnLst>
                  <a:rect l="0" t="0" r="r" b="b"/>
                  <a:pathLst>
                    <a:path w="4450080" h="866140">
                      <a:moveTo>
                        <a:pt x="4450080" y="340360"/>
                      </a:moveTo>
                      <a:cubicBezTo>
                        <a:pt x="4435792" y="341312"/>
                        <a:pt x="4421505" y="342265"/>
                        <a:pt x="4415790" y="336550"/>
                      </a:cubicBezTo>
                      <a:cubicBezTo>
                        <a:pt x="4410075" y="330835"/>
                        <a:pt x="4422140" y="312420"/>
                        <a:pt x="4415790" y="306070"/>
                      </a:cubicBezTo>
                      <a:cubicBezTo>
                        <a:pt x="4409440" y="299720"/>
                        <a:pt x="4389120" y="298450"/>
                        <a:pt x="4377690" y="298450"/>
                      </a:cubicBezTo>
                      <a:cubicBezTo>
                        <a:pt x="4366260" y="298450"/>
                        <a:pt x="4357370" y="307975"/>
                        <a:pt x="4347210" y="306070"/>
                      </a:cubicBezTo>
                      <a:cubicBezTo>
                        <a:pt x="4337050" y="304165"/>
                        <a:pt x="4326890" y="289560"/>
                        <a:pt x="4316730" y="287020"/>
                      </a:cubicBezTo>
                      <a:cubicBezTo>
                        <a:pt x="4306570" y="284480"/>
                        <a:pt x="4291330" y="294005"/>
                        <a:pt x="4286250" y="290830"/>
                      </a:cubicBezTo>
                      <a:cubicBezTo>
                        <a:pt x="4281170" y="287655"/>
                        <a:pt x="4293870" y="275590"/>
                        <a:pt x="4286250" y="267970"/>
                      </a:cubicBezTo>
                      <a:cubicBezTo>
                        <a:pt x="4278630" y="260350"/>
                        <a:pt x="4250055" y="252730"/>
                        <a:pt x="4240530" y="245110"/>
                      </a:cubicBezTo>
                      <a:cubicBezTo>
                        <a:pt x="4231005" y="237490"/>
                        <a:pt x="4236720" y="224790"/>
                        <a:pt x="4229100" y="222250"/>
                      </a:cubicBezTo>
                      <a:cubicBezTo>
                        <a:pt x="4221480" y="219710"/>
                        <a:pt x="4208145" y="231775"/>
                        <a:pt x="4194810" y="229870"/>
                      </a:cubicBezTo>
                      <a:cubicBezTo>
                        <a:pt x="4181475" y="227965"/>
                        <a:pt x="4161155" y="212090"/>
                        <a:pt x="4149090" y="210820"/>
                      </a:cubicBezTo>
                      <a:cubicBezTo>
                        <a:pt x="4137025" y="209550"/>
                        <a:pt x="4136390" y="222250"/>
                        <a:pt x="4122420" y="222250"/>
                      </a:cubicBezTo>
                      <a:cubicBezTo>
                        <a:pt x="4108450" y="222250"/>
                        <a:pt x="4082415" y="212725"/>
                        <a:pt x="4065270" y="210820"/>
                      </a:cubicBezTo>
                      <a:cubicBezTo>
                        <a:pt x="4048125" y="208915"/>
                        <a:pt x="4029075" y="214630"/>
                        <a:pt x="4019550" y="210820"/>
                      </a:cubicBezTo>
                      <a:cubicBezTo>
                        <a:pt x="4010025" y="207010"/>
                        <a:pt x="4015740" y="186055"/>
                        <a:pt x="4008120" y="187960"/>
                      </a:cubicBezTo>
                      <a:cubicBezTo>
                        <a:pt x="4000500" y="189865"/>
                        <a:pt x="3987800" y="212090"/>
                        <a:pt x="3973830" y="222250"/>
                      </a:cubicBezTo>
                      <a:cubicBezTo>
                        <a:pt x="3959860" y="232410"/>
                        <a:pt x="3940175" y="245745"/>
                        <a:pt x="3924300" y="248920"/>
                      </a:cubicBezTo>
                      <a:cubicBezTo>
                        <a:pt x="3908425" y="252095"/>
                        <a:pt x="3891915" y="247015"/>
                        <a:pt x="3878580" y="241300"/>
                      </a:cubicBezTo>
                      <a:cubicBezTo>
                        <a:pt x="3865245" y="235585"/>
                        <a:pt x="3857625" y="217170"/>
                        <a:pt x="3844290" y="214630"/>
                      </a:cubicBezTo>
                      <a:cubicBezTo>
                        <a:pt x="3830955" y="212090"/>
                        <a:pt x="3812540" y="226695"/>
                        <a:pt x="3798570" y="226060"/>
                      </a:cubicBezTo>
                      <a:cubicBezTo>
                        <a:pt x="3784600" y="225425"/>
                        <a:pt x="3775710" y="213360"/>
                        <a:pt x="3760470" y="210820"/>
                      </a:cubicBezTo>
                      <a:cubicBezTo>
                        <a:pt x="3745230" y="208280"/>
                        <a:pt x="3721735" y="212725"/>
                        <a:pt x="3707130" y="210820"/>
                      </a:cubicBezTo>
                      <a:cubicBezTo>
                        <a:pt x="3692525" y="208915"/>
                        <a:pt x="3681730" y="197485"/>
                        <a:pt x="3672840" y="199390"/>
                      </a:cubicBezTo>
                      <a:cubicBezTo>
                        <a:pt x="3663950" y="201295"/>
                        <a:pt x="3662680" y="219710"/>
                        <a:pt x="3653790" y="222250"/>
                      </a:cubicBezTo>
                      <a:cubicBezTo>
                        <a:pt x="3644900" y="224790"/>
                        <a:pt x="3634105" y="212090"/>
                        <a:pt x="3619500" y="214630"/>
                      </a:cubicBezTo>
                      <a:cubicBezTo>
                        <a:pt x="3604895" y="217170"/>
                        <a:pt x="3583940" y="233045"/>
                        <a:pt x="3566160" y="237490"/>
                      </a:cubicBezTo>
                      <a:cubicBezTo>
                        <a:pt x="3548380" y="241935"/>
                        <a:pt x="3524885" y="237490"/>
                        <a:pt x="3512820" y="241300"/>
                      </a:cubicBezTo>
                      <a:cubicBezTo>
                        <a:pt x="3500755" y="245110"/>
                        <a:pt x="3501390" y="260350"/>
                        <a:pt x="3493770" y="260350"/>
                      </a:cubicBezTo>
                      <a:cubicBezTo>
                        <a:pt x="3486150" y="260350"/>
                        <a:pt x="3474720" y="241300"/>
                        <a:pt x="3467100" y="241300"/>
                      </a:cubicBezTo>
                      <a:cubicBezTo>
                        <a:pt x="3459480" y="241300"/>
                        <a:pt x="3457575" y="260350"/>
                        <a:pt x="3448050" y="260350"/>
                      </a:cubicBezTo>
                      <a:cubicBezTo>
                        <a:pt x="3438525" y="260350"/>
                        <a:pt x="3418205" y="241300"/>
                        <a:pt x="3409950" y="241300"/>
                      </a:cubicBezTo>
                      <a:cubicBezTo>
                        <a:pt x="3401695" y="241300"/>
                        <a:pt x="3404870" y="262890"/>
                        <a:pt x="3398520" y="260350"/>
                      </a:cubicBezTo>
                      <a:cubicBezTo>
                        <a:pt x="3392170" y="257810"/>
                        <a:pt x="3380105" y="227965"/>
                        <a:pt x="3371850" y="226060"/>
                      </a:cubicBezTo>
                      <a:cubicBezTo>
                        <a:pt x="3363595" y="224155"/>
                        <a:pt x="3355340" y="248920"/>
                        <a:pt x="3348990" y="248920"/>
                      </a:cubicBezTo>
                      <a:cubicBezTo>
                        <a:pt x="3342640" y="248920"/>
                        <a:pt x="3353435" y="233680"/>
                        <a:pt x="3333750" y="226060"/>
                      </a:cubicBezTo>
                      <a:cubicBezTo>
                        <a:pt x="3314065" y="218440"/>
                        <a:pt x="3252470" y="209550"/>
                        <a:pt x="3230880" y="203200"/>
                      </a:cubicBezTo>
                      <a:cubicBezTo>
                        <a:pt x="3209290" y="196850"/>
                        <a:pt x="3212465" y="176530"/>
                        <a:pt x="3204210" y="187960"/>
                      </a:cubicBezTo>
                      <a:cubicBezTo>
                        <a:pt x="3195955" y="199390"/>
                        <a:pt x="3190875" y="257810"/>
                        <a:pt x="3181350" y="271780"/>
                      </a:cubicBezTo>
                      <a:cubicBezTo>
                        <a:pt x="3171825" y="285750"/>
                        <a:pt x="3157855" y="260985"/>
                        <a:pt x="3147060" y="271780"/>
                      </a:cubicBezTo>
                      <a:cubicBezTo>
                        <a:pt x="3136265" y="282575"/>
                        <a:pt x="3127375" y="316865"/>
                        <a:pt x="3116580" y="336550"/>
                      </a:cubicBezTo>
                      <a:cubicBezTo>
                        <a:pt x="3105785" y="356235"/>
                        <a:pt x="3097530" y="377825"/>
                        <a:pt x="3082290" y="389890"/>
                      </a:cubicBezTo>
                      <a:cubicBezTo>
                        <a:pt x="3067050" y="401955"/>
                        <a:pt x="3041650" y="402590"/>
                        <a:pt x="3025140" y="408940"/>
                      </a:cubicBezTo>
                      <a:cubicBezTo>
                        <a:pt x="3008630" y="415290"/>
                        <a:pt x="3000375" y="425450"/>
                        <a:pt x="2983230" y="427990"/>
                      </a:cubicBezTo>
                      <a:cubicBezTo>
                        <a:pt x="2966085" y="430530"/>
                        <a:pt x="2933065" y="417830"/>
                        <a:pt x="2922270" y="424180"/>
                      </a:cubicBezTo>
                      <a:cubicBezTo>
                        <a:pt x="2911475" y="430530"/>
                        <a:pt x="2932430" y="457835"/>
                        <a:pt x="2918460" y="466090"/>
                      </a:cubicBezTo>
                      <a:cubicBezTo>
                        <a:pt x="2904490" y="474345"/>
                        <a:pt x="2862580" y="473075"/>
                        <a:pt x="2838450" y="473710"/>
                      </a:cubicBezTo>
                      <a:cubicBezTo>
                        <a:pt x="2814320" y="474345"/>
                        <a:pt x="2793365" y="471805"/>
                        <a:pt x="2773680" y="469900"/>
                      </a:cubicBezTo>
                      <a:cubicBezTo>
                        <a:pt x="2753995" y="467995"/>
                        <a:pt x="2733675" y="467360"/>
                        <a:pt x="2720340" y="462280"/>
                      </a:cubicBezTo>
                      <a:cubicBezTo>
                        <a:pt x="2707005" y="457200"/>
                        <a:pt x="2708275" y="445135"/>
                        <a:pt x="2693670" y="439420"/>
                      </a:cubicBezTo>
                      <a:cubicBezTo>
                        <a:pt x="2679065" y="433705"/>
                        <a:pt x="2645410" y="421005"/>
                        <a:pt x="2632710" y="427990"/>
                      </a:cubicBezTo>
                      <a:cubicBezTo>
                        <a:pt x="2620010" y="434975"/>
                        <a:pt x="2628900" y="474980"/>
                        <a:pt x="2617470" y="481330"/>
                      </a:cubicBezTo>
                      <a:cubicBezTo>
                        <a:pt x="2606040" y="487680"/>
                        <a:pt x="2579370" y="469900"/>
                        <a:pt x="2564130" y="466090"/>
                      </a:cubicBezTo>
                      <a:cubicBezTo>
                        <a:pt x="2548890" y="462280"/>
                        <a:pt x="2540635" y="456565"/>
                        <a:pt x="2526030" y="458470"/>
                      </a:cubicBezTo>
                      <a:cubicBezTo>
                        <a:pt x="2511425" y="460375"/>
                        <a:pt x="2490470" y="467360"/>
                        <a:pt x="2476500" y="477520"/>
                      </a:cubicBezTo>
                      <a:cubicBezTo>
                        <a:pt x="2462530" y="487680"/>
                        <a:pt x="2455545" y="508000"/>
                        <a:pt x="2442210" y="519430"/>
                      </a:cubicBezTo>
                      <a:cubicBezTo>
                        <a:pt x="2428875" y="530860"/>
                        <a:pt x="2406650" y="532765"/>
                        <a:pt x="2396490" y="546100"/>
                      </a:cubicBezTo>
                      <a:cubicBezTo>
                        <a:pt x="2386330" y="559435"/>
                        <a:pt x="2387600" y="589915"/>
                        <a:pt x="2381250" y="599440"/>
                      </a:cubicBezTo>
                      <a:cubicBezTo>
                        <a:pt x="2374900" y="608965"/>
                        <a:pt x="2361565" y="615950"/>
                        <a:pt x="2358390" y="603250"/>
                      </a:cubicBezTo>
                      <a:cubicBezTo>
                        <a:pt x="2355215" y="590550"/>
                        <a:pt x="2363470" y="541020"/>
                        <a:pt x="2362200" y="523240"/>
                      </a:cubicBezTo>
                      <a:cubicBezTo>
                        <a:pt x="2360930" y="505460"/>
                        <a:pt x="2357755" y="501650"/>
                        <a:pt x="2350770" y="496570"/>
                      </a:cubicBezTo>
                      <a:cubicBezTo>
                        <a:pt x="2343785" y="491490"/>
                        <a:pt x="2332990" y="497840"/>
                        <a:pt x="2320290" y="492760"/>
                      </a:cubicBezTo>
                      <a:cubicBezTo>
                        <a:pt x="2307590" y="487680"/>
                        <a:pt x="2287905" y="467360"/>
                        <a:pt x="2274570" y="466090"/>
                      </a:cubicBezTo>
                      <a:cubicBezTo>
                        <a:pt x="2261235" y="464820"/>
                        <a:pt x="2260600" y="483235"/>
                        <a:pt x="2240280" y="485140"/>
                      </a:cubicBezTo>
                      <a:cubicBezTo>
                        <a:pt x="2219960" y="487045"/>
                        <a:pt x="2173605" y="480695"/>
                        <a:pt x="2152650" y="477520"/>
                      </a:cubicBezTo>
                      <a:cubicBezTo>
                        <a:pt x="2131695" y="474345"/>
                        <a:pt x="2124710" y="471805"/>
                        <a:pt x="2114550" y="466090"/>
                      </a:cubicBezTo>
                      <a:cubicBezTo>
                        <a:pt x="2104390" y="460375"/>
                        <a:pt x="2099310" y="445135"/>
                        <a:pt x="2091690" y="443230"/>
                      </a:cubicBezTo>
                      <a:cubicBezTo>
                        <a:pt x="2084070" y="441325"/>
                        <a:pt x="2080895" y="456565"/>
                        <a:pt x="2068830" y="454660"/>
                      </a:cubicBezTo>
                      <a:cubicBezTo>
                        <a:pt x="2056765" y="452755"/>
                        <a:pt x="2037080" y="436245"/>
                        <a:pt x="2019300" y="431800"/>
                      </a:cubicBezTo>
                      <a:cubicBezTo>
                        <a:pt x="2001520" y="427355"/>
                        <a:pt x="1975485" y="433705"/>
                        <a:pt x="1962150" y="427990"/>
                      </a:cubicBezTo>
                      <a:cubicBezTo>
                        <a:pt x="1948815" y="422275"/>
                        <a:pt x="1948815" y="402590"/>
                        <a:pt x="1939290" y="397510"/>
                      </a:cubicBezTo>
                      <a:cubicBezTo>
                        <a:pt x="1929765" y="392430"/>
                        <a:pt x="1910080" y="403860"/>
                        <a:pt x="1905000" y="397510"/>
                      </a:cubicBezTo>
                      <a:cubicBezTo>
                        <a:pt x="1899920" y="391160"/>
                        <a:pt x="1920240" y="372110"/>
                        <a:pt x="1908810" y="359410"/>
                      </a:cubicBezTo>
                      <a:cubicBezTo>
                        <a:pt x="1897380" y="346710"/>
                        <a:pt x="1847850" y="334645"/>
                        <a:pt x="1836420" y="321310"/>
                      </a:cubicBezTo>
                      <a:cubicBezTo>
                        <a:pt x="1824990" y="307975"/>
                        <a:pt x="1848485" y="288290"/>
                        <a:pt x="1840230" y="279400"/>
                      </a:cubicBezTo>
                      <a:cubicBezTo>
                        <a:pt x="1831975" y="270510"/>
                        <a:pt x="1798955" y="271780"/>
                        <a:pt x="1786890" y="267970"/>
                      </a:cubicBezTo>
                      <a:cubicBezTo>
                        <a:pt x="1774825" y="264160"/>
                        <a:pt x="1777365" y="254635"/>
                        <a:pt x="1767840" y="256540"/>
                      </a:cubicBezTo>
                      <a:cubicBezTo>
                        <a:pt x="1758315" y="258445"/>
                        <a:pt x="1746250" y="279400"/>
                        <a:pt x="1729740" y="279400"/>
                      </a:cubicBezTo>
                      <a:cubicBezTo>
                        <a:pt x="1713230" y="279400"/>
                        <a:pt x="1684655" y="254635"/>
                        <a:pt x="1668780" y="256540"/>
                      </a:cubicBezTo>
                      <a:cubicBezTo>
                        <a:pt x="1652905" y="258445"/>
                        <a:pt x="1644015" y="285750"/>
                        <a:pt x="1634490" y="290830"/>
                      </a:cubicBezTo>
                      <a:cubicBezTo>
                        <a:pt x="1624965" y="295910"/>
                        <a:pt x="1621155" y="283210"/>
                        <a:pt x="1611630" y="287020"/>
                      </a:cubicBezTo>
                      <a:cubicBezTo>
                        <a:pt x="1602105" y="290830"/>
                        <a:pt x="1590040" y="316230"/>
                        <a:pt x="1577340" y="313690"/>
                      </a:cubicBezTo>
                      <a:cubicBezTo>
                        <a:pt x="1564640" y="311150"/>
                        <a:pt x="1547495" y="279400"/>
                        <a:pt x="1535430" y="271780"/>
                      </a:cubicBezTo>
                      <a:cubicBezTo>
                        <a:pt x="1523365" y="264160"/>
                        <a:pt x="1515110" y="266065"/>
                        <a:pt x="1504950" y="267970"/>
                      </a:cubicBezTo>
                      <a:cubicBezTo>
                        <a:pt x="1494790" y="269875"/>
                        <a:pt x="1485900" y="281940"/>
                        <a:pt x="1474470" y="283210"/>
                      </a:cubicBezTo>
                      <a:cubicBezTo>
                        <a:pt x="1463040" y="284480"/>
                        <a:pt x="1447165" y="273050"/>
                        <a:pt x="1436370" y="275590"/>
                      </a:cubicBezTo>
                      <a:cubicBezTo>
                        <a:pt x="1425575" y="278130"/>
                        <a:pt x="1423035" y="296545"/>
                        <a:pt x="1409700" y="298450"/>
                      </a:cubicBezTo>
                      <a:cubicBezTo>
                        <a:pt x="1396365" y="300355"/>
                        <a:pt x="1369695" y="294640"/>
                        <a:pt x="1356360" y="287020"/>
                      </a:cubicBezTo>
                      <a:cubicBezTo>
                        <a:pt x="1343025" y="279400"/>
                        <a:pt x="1340485" y="263525"/>
                        <a:pt x="1329690" y="252730"/>
                      </a:cubicBezTo>
                      <a:cubicBezTo>
                        <a:pt x="1318895" y="241935"/>
                        <a:pt x="1304925" y="233045"/>
                        <a:pt x="1291590" y="222250"/>
                      </a:cubicBezTo>
                      <a:cubicBezTo>
                        <a:pt x="1278255" y="211455"/>
                        <a:pt x="1254760" y="208915"/>
                        <a:pt x="1249680" y="187960"/>
                      </a:cubicBezTo>
                      <a:cubicBezTo>
                        <a:pt x="1244600" y="167005"/>
                        <a:pt x="1265555" y="125730"/>
                        <a:pt x="1261110" y="96520"/>
                      </a:cubicBezTo>
                      <a:cubicBezTo>
                        <a:pt x="1256665" y="67310"/>
                        <a:pt x="1237615" y="25400"/>
                        <a:pt x="1223010" y="12700"/>
                      </a:cubicBezTo>
                      <a:cubicBezTo>
                        <a:pt x="1208405" y="0"/>
                        <a:pt x="1182370" y="14605"/>
                        <a:pt x="1173480" y="20320"/>
                      </a:cubicBezTo>
                      <a:cubicBezTo>
                        <a:pt x="1164590" y="26035"/>
                        <a:pt x="1175385" y="46990"/>
                        <a:pt x="1169670" y="46990"/>
                      </a:cubicBezTo>
                      <a:cubicBezTo>
                        <a:pt x="1163955" y="46990"/>
                        <a:pt x="1151255" y="14605"/>
                        <a:pt x="1139190" y="20320"/>
                      </a:cubicBezTo>
                      <a:cubicBezTo>
                        <a:pt x="1127125" y="26035"/>
                        <a:pt x="1108710" y="74295"/>
                        <a:pt x="1097280" y="81280"/>
                      </a:cubicBezTo>
                      <a:cubicBezTo>
                        <a:pt x="1085850" y="88265"/>
                        <a:pt x="1079500" y="61595"/>
                        <a:pt x="1070610" y="62230"/>
                      </a:cubicBezTo>
                      <a:cubicBezTo>
                        <a:pt x="1061720" y="62865"/>
                        <a:pt x="1052830" y="82550"/>
                        <a:pt x="1043940" y="85090"/>
                      </a:cubicBezTo>
                      <a:cubicBezTo>
                        <a:pt x="1035050" y="87630"/>
                        <a:pt x="1028065" y="69215"/>
                        <a:pt x="1017270" y="77470"/>
                      </a:cubicBezTo>
                      <a:cubicBezTo>
                        <a:pt x="1006475" y="85725"/>
                        <a:pt x="989965" y="120650"/>
                        <a:pt x="979170" y="134620"/>
                      </a:cubicBezTo>
                      <a:cubicBezTo>
                        <a:pt x="968375" y="148590"/>
                        <a:pt x="968375" y="153035"/>
                        <a:pt x="952500" y="161290"/>
                      </a:cubicBezTo>
                      <a:cubicBezTo>
                        <a:pt x="936625" y="169545"/>
                        <a:pt x="902970" y="177800"/>
                        <a:pt x="883920" y="184150"/>
                      </a:cubicBezTo>
                      <a:cubicBezTo>
                        <a:pt x="864870" y="190500"/>
                        <a:pt x="849630" y="199390"/>
                        <a:pt x="838200" y="199390"/>
                      </a:cubicBezTo>
                      <a:cubicBezTo>
                        <a:pt x="826770" y="199390"/>
                        <a:pt x="826135" y="180340"/>
                        <a:pt x="815340" y="184150"/>
                      </a:cubicBezTo>
                      <a:cubicBezTo>
                        <a:pt x="804545" y="187960"/>
                        <a:pt x="788670" y="205105"/>
                        <a:pt x="773430" y="222250"/>
                      </a:cubicBezTo>
                      <a:cubicBezTo>
                        <a:pt x="758190" y="239395"/>
                        <a:pt x="739140" y="268605"/>
                        <a:pt x="723900" y="287020"/>
                      </a:cubicBezTo>
                      <a:cubicBezTo>
                        <a:pt x="708660" y="305435"/>
                        <a:pt x="696595" y="323215"/>
                        <a:pt x="681990" y="332740"/>
                      </a:cubicBezTo>
                      <a:cubicBezTo>
                        <a:pt x="667385" y="342265"/>
                        <a:pt x="655320" y="340995"/>
                        <a:pt x="636270" y="344170"/>
                      </a:cubicBezTo>
                      <a:cubicBezTo>
                        <a:pt x="617220" y="347345"/>
                        <a:pt x="581660" y="344805"/>
                        <a:pt x="567690" y="351790"/>
                      </a:cubicBezTo>
                      <a:cubicBezTo>
                        <a:pt x="553720" y="358775"/>
                        <a:pt x="551815" y="374015"/>
                        <a:pt x="552450" y="386080"/>
                      </a:cubicBezTo>
                      <a:cubicBezTo>
                        <a:pt x="553085" y="398145"/>
                        <a:pt x="572770" y="413385"/>
                        <a:pt x="571500" y="424180"/>
                      </a:cubicBezTo>
                      <a:cubicBezTo>
                        <a:pt x="570230" y="434975"/>
                        <a:pt x="550545" y="452120"/>
                        <a:pt x="544830" y="450850"/>
                      </a:cubicBezTo>
                      <a:cubicBezTo>
                        <a:pt x="539115" y="449580"/>
                        <a:pt x="541655" y="419735"/>
                        <a:pt x="537210" y="416560"/>
                      </a:cubicBezTo>
                      <a:cubicBezTo>
                        <a:pt x="532765" y="413385"/>
                        <a:pt x="523875" y="433070"/>
                        <a:pt x="518160" y="431800"/>
                      </a:cubicBezTo>
                      <a:cubicBezTo>
                        <a:pt x="512445" y="430530"/>
                        <a:pt x="509270" y="409575"/>
                        <a:pt x="502920" y="408940"/>
                      </a:cubicBezTo>
                      <a:cubicBezTo>
                        <a:pt x="496570" y="408305"/>
                        <a:pt x="487680" y="428625"/>
                        <a:pt x="480060" y="427990"/>
                      </a:cubicBezTo>
                      <a:cubicBezTo>
                        <a:pt x="472440" y="427355"/>
                        <a:pt x="465455" y="402590"/>
                        <a:pt x="457200" y="405130"/>
                      </a:cubicBezTo>
                      <a:cubicBezTo>
                        <a:pt x="448945" y="407670"/>
                        <a:pt x="444500" y="427355"/>
                        <a:pt x="430530" y="443230"/>
                      </a:cubicBezTo>
                      <a:cubicBezTo>
                        <a:pt x="416560" y="459105"/>
                        <a:pt x="386715" y="491490"/>
                        <a:pt x="373380" y="500380"/>
                      </a:cubicBezTo>
                      <a:cubicBezTo>
                        <a:pt x="360045" y="509270"/>
                        <a:pt x="360045" y="487680"/>
                        <a:pt x="350520" y="496570"/>
                      </a:cubicBezTo>
                      <a:cubicBezTo>
                        <a:pt x="340995" y="505460"/>
                        <a:pt x="326390" y="547370"/>
                        <a:pt x="316230" y="553720"/>
                      </a:cubicBezTo>
                      <a:cubicBezTo>
                        <a:pt x="306070" y="560070"/>
                        <a:pt x="306705" y="523875"/>
                        <a:pt x="289560" y="534670"/>
                      </a:cubicBezTo>
                      <a:cubicBezTo>
                        <a:pt x="272415" y="545465"/>
                        <a:pt x="237490" y="592455"/>
                        <a:pt x="213360" y="618490"/>
                      </a:cubicBezTo>
                      <a:cubicBezTo>
                        <a:pt x="189230" y="644525"/>
                        <a:pt x="165100" y="678180"/>
                        <a:pt x="144780" y="690880"/>
                      </a:cubicBezTo>
                      <a:cubicBezTo>
                        <a:pt x="124460" y="703580"/>
                        <a:pt x="103505" y="683895"/>
                        <a:pt x="91440" y="694690"/>
                      </a:cubicBezTo>
                      <a:cubicBezTo>
                        <a:pt x="79375" y="705485"/>
                        <a:pt x="76835" y="737235"/>
                        <a:pt x="72390" y="755650"/>
                      </a:cubicBezTo>
                      <a:cubicBezTo>
                        <a:pt x="67945" y="774065"/>
                        <a:pt x="76835" y="786765"/>
                        <a:pt x="64770" y="805180"/>
                      </a:cubicBezTo>
                      <a:cubicBezTo>
                        <a:pt x="52705" y="823595"/>
                        <a:pt x="10795" y="856615"/>
                        <a:pt x="0" y="86614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104" name="Freeform 8"/>
                <p:cNvSpPr>
                  <a:spLocks/>
                </p:cNvSpPr>
                <p:nvPr/>
              </p:nvSpPr>
              <p:spPr bwMode="auto">
                <a:xfrm>
                  <a:off x="129040981" y="121436865"/>
                  <a:ext cx="328030" cy="778410"/>
                </a:xfrm>
                <a:custGeom>
                  <a:avLst/>
                  <a:gdLst/>
                  <a:ahLst/>
                  <a:cxnLst>
                    <a:cxn ang="0">
                      <a:pos x="244225" y="778410"/>
                    </a:cxn>
                    <a:cxn ang="0">
                      <a:pos x="266340" y="747363"/>
                    </a:cxn>
                    <a:cxn ang="0">
                      <a:pos x="268739" y="711374"/>
                    </a:cxn>
                    <a:cxn ang="0">
                      <a:pos x="319828" y="653533"/>
                    </a:cxn>
                    <a:cxn ang="0">
                      <a:pos x="317953" y="605747"/>
                    </a:cxn>
                    <a:cxn ang="0">
                      <a:pos x="285949" y="567120"/>
                    </a:cxn>
                    <a:cxn ang="0">
                      <a:pos x="206561" y="486478"/>
                    </a:cxn>
                    <a:cxn ang="0">
                      <a:pos x="170283" y="436054"/>
                    </a:cxn>
                    <a:cxn ang="0">
                      <a:pos x="162885" y="344612"/>
                    </a:cxn>
                    <a:cxn ang="0">
                      <a:pos x="145789" y="297423"/>
                    </a:cxn>
                    <a:cxn ang="0">
                      <a:pos x="139484" y="233857"/>
                    </a:cxn>
                    <a:cxn ang="0">
                      <a:pos x="111753" y="207027"/>
                    </a:cxn>
                    <a:cxn ang="0">
                      <a:pos x="141260" y="181939"/>
                    </a:cxn>
                    <a:cxn ang="0">
                      <a:pos x="88978" y="112200"/>
                    </a:cxn>
                    <a:cxn ang="0">
                      <a:pos x="39197" y="106176"/>
                    </a:cxn>
                    <a:cxn ang="0">
                      <a:pos x="6410" y="47637"/>
                    </a:cxn>
                    <a:cxn ang="0">
                      <a:pos x="731" y="0"/>
                    </a:cxn>
                  </a:cxnLst>
                  <a:rect l="0" t="0" r="r" b="b"/>
                  <a:pathLst>
                    <a:path w="328030" h="778410">
                      <a:moveTo>
                        <a:pt x="244225" y="778410"/>
                      </a:moveTo>
                      <a:cubicBezTo>
                        <a:pt x="247911" y="772839"/>
                        <a:pt x="262254" y="758536"/>
                        <a:pt x="266340" y="747363"/>
                      </a:cubicBezTo>
                      <a:cubicBezTo>
                        <a:pt x="270426" y="736190"/>
                        <a:pt x="259825" y="727013"/>
                        <a:pt x="268739" y="711374"/>
                      </a:cubicBezTo>
                      <a:cubicBezTo>
                        <a:pt x="277654" y="695736"/>
                        <a:pt x="311625" y="671138"/>
                        <a:pt x="319828" y="653533"/>
                      </a:cubicBezTo>
                      <a:cubicBezTo>
                        <a:pt x="328030" y="635929"/>
                        <a:pt x="323600" y="620150"/>
                        <a:pt x="317953" y="605747"/>
                      </a:cubicBezTo>
                      <a:cubicBezTo>
                        <a:pt x="312306" y="591345"/>
                        <a:pt x="304514" y="586998"/>
                        <a:pt x="285949" y="567120"/>
                      </a:cubicBezTo>
                      <a:cubicBezTo>
                        <a:pt x="267383" y="547241"/>
                        <a:pt x="225839" y="508323"/>
                        <a:pt x="206561" y="486478"/>
                      </a:cubicBezTo>
                      <a:cubicBezTo>
                        <a:pt x="187284" y="464634"/>
                        <a:pt x="177562" y="459697"/>
                        <a:pt x="170283" y="436054"/>
                      </a:cubicBezTo>
                      <a:cubicBezTo>
                        <a:pt x="163003" y="412409"/>
                        <a:pt x="166967" y="367717"/>
                        <a:pt x="162885" y="344612"/>
                      </a:cubicBezTo>
                      <a:cubicBezTo>
                        <a:pt x="158802" y="321507"/>
                        <a:pt x="149689" y="315882"/>
                        <a:pt x="145789" y="297423"/>
                      </a:cubicBezTo>
                      <a:cubicBezTo>
                        <a:pt x="141889" y="278964"/>
                        <a:pt x="145157" y="248923"/>
                        <a:pt x="139484" y="233857"/>
                      </a:cubicBezTo>
                      <a:cubicBezTo>
                        <a:pt x="133812" y="218791"/>
                        <a:pt x="111458" y="215679"/>
                        <a:pt x="111753" y="207027"/>
                      </a:cubicBezTo>
                      <a:cubicBezTo>
                        <a:pt x="112049" y="198373"/>
                        <a:pt x="145055" y="197743"/>
                        <a:pt x="141260" y="181939"/>
                      </a:cubicBezTo>
                      <a:cubicBezTo>
                        <a:pt x="137463" y="166134"/>
                        <a:pt x="105989" y="124827"/>
                        <a:pt x="88978" y="112200"/>
                      </a:cubicBezTo>
                      <a:cubicBezTo>
                        <a:pt x="71968" y="99572"/>
                        <a:pt x="52958" y="116937"/>
                        <a:pt x="39197" y="106176"/>
                      </a:cubicBezTo>
                      <a:cubicBezTo>
                        <a:pt x="25436" y="95415"/>
                        <a:pt x="12822" y="65333"/>
                        <a:pt x="6410" y="47637"/>
                      </a:cubicBezTo>
                      <a:cubicBezTo>
                        <a:pt x="0" y="29941"/>
                        <a:pt x="1678" y="7940"/>
                        <a:pt x="731"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4105" name="Freeform 9"/>
                <p:cNvSpPr>
                  <a:spLocks/>
                </p:cNvSpPr>
                <p:nvPr/>
              </p:nvSpPr>
              <p:spPr bwMode="auto">
                <a:xfrm rot="-134773">
                  <a:off x="128695273" y="121384802"/>
                  <a:ext cx="510308" cy="502143"/>
                </a:xfrm>
                <a:custGeom>
                  <a:avLst/>
                  <a:gdLst/>
                  <a:ahLst/>
                  <a:cxnLst>
                    <a:cxn ang="0">
                      <a:pos x="510540" y="480060"/>
                    </a:cxn>
                    <a:cxn ang="0">
                      <a:pos x="487680" y="464820"/>
                    </a:cxn>
                    <a:cxn ang="0">
                      <a:pos x="441960" y="457200"/>
                    </a:cxn>
                    <a:cxn ang="0">
                      <a:pos x="392430" y="441960"/>
                    </a:cxn>
                    <a:cxn ang="0">
                      <a:pos x="346710" y="361950"/>
                    </a:cxn>
                    <a:cxn ang="0">
                      <a:pos x="297180" y="342900"/>
                    </a:cxn>
                    <a:cxn ang="0">
                      <a:pos x="217170" y="266700"/>
                    </a:cxn>
                    <a:cxn ang="0">
                      <a:pos x="140970" y="182880"/>
                    </a:cxn>
                    <a:cxn ang="0">
                      <a:pos x="76200" y="118110"/>
                    </a:cxn>
                    <a:cxn ang="0">
                      <a:pos x="22860" y="91440"/>
                    </a:cxn>
                    <a:cxn ang="0">
                      <a:pos x="0" y="0"/>
                    </a:cxn>
                  </a:cxnLst>
                  <a:rect l="0" t="0" r="r" b="b"/>
                  <a:pathLst>
                    <a:path w="510540" h="480060">
                      <a:moveTo>
                        <a:pt x="510540" y="480060"/>
                      </a:moveTo>
                      <a:cubicBezTo>
                        <a:pt x="504825" y="474345"/>
                        <a:pt x="499110" y="468630"/>
                        <a:pt x="487680" y="464820"/>
                      </a:cubicBezTo>
                      <a:cubicBezTo>
                        <a:pt x="476250" y="461010"/>
                        <a:pt x="457835" y="461010"/>
                        <a:pt x="441960" y="457200"/>
                      </a:cubicBezTo>
                      <a:cubicBezTo>
                        <a:pt x="426085" y="453390"/>
                        <a:pt x="408305" y="457835"/>
                        <a:pt x="392430" y="441960"/>
                      </a:cubicBezTo>
                      <a:cubicBezTo>
                        <a:pt x="376555" y="426085"/>
                        <a:pt x="362585" y="378460"/>
                        <a:pt x="346710" y="361950"/>
                      </a:cubicBezTo>
                      <a:cubicBezTo>
                        <a:pt x="330835" y="345440"/>
                        <a:pt x="318770" y="358775"/>
                        <a:pt x="297180" y="342900"/>
                      </a:cubicBezTo>
                      <a:cubicBezTo>
                        <a:pt x="275590" y="327025"/>
                        <a:pt x="243205" y="293370"/>
                        <a:pt x="217170" y="266700"/>
                      </a:cubicBezTo>
                      <a:cubicBezTo>
                        <a:pt x="191135" y="240030"/>
                        <a:pt x="164465" y="207645"/>
                        <a:pt x="140970" y="182880"/>
                      </a:cubicBezTo>
                      <a:cubicBezTo>
                        <a:pt x="117475" y="158115"/>
                        <a:pt x="95885" y="133350"/>
                        <a:pt x="76200" y="118110"/>
                      </a:cubicBezTo>
                      <a:cubicBezTo>
                        <a:pt x="56515" y="102870"/>
                        <a:pt x="35560" y="111125"/>
                        <a:pt x="22860" y="91440"/>
                      </a:cubicBezTo>
                      <a:cubicBezTo>
                        <a:pt x="10160" y="71755"/>
                        <a:pt x="3810" y="15240"/>
                        <a:pt x="0" y="0"/>
                      </a:cubicBezTo>
                    </a:path>
                  </a:pathLst>
                </a:custGeom>
                <a:noFill/>
                <a:ln w="19050" cap="flat" cmpd="sng" algn="ctr">
                  <a:solidFill>
                    <a:srgbClr val="66CCFF"/>
                  </a:solidFill>
                  <a:round/>
                  <a:headEnd/>
                  <a:tailEnd/>
                </a:ln>
                <a:effectLst/>
              </p:spPr>
              <p:txBody>
                <a:bodyPr vert="horz" wrap="square" lIns="36576" tIns="36576" rIns="36576" bIns="36576" numCol="1" anchor="t" anchorCtr="0" compatLnSpc="1">
                  <a:prstTxWarp prst="textNoShape">
                    <a:avLst/>
                  </a:prstTxWarp>
                </a:bodyPr>
                <a:lstStyle/>
                <a:p>
                  <a:endParaRPr lang="en-US"/>
                </a:p>
              </p:txBody>
            </p:sp>
          </p:grpSp>
          <p:grpSp>
            <p:nvGrpSpPr>
              <p:cNvPr id="4106" name="Group 10"/>
              <p:cNvGrpSpPr>
                <a:grpSpLocks/>
              </p:cNvGrpSpPr>
              <p:nvPr/>
            </p:nvGrpSpPr>
            <p:grpSpPr bwMode="auto">
              <a:xfrm>
                <a:off x="126986136" y="100390270"/>
                <a:ext cx="2503767" cy="1547878"/>
                <a:chOff x="127024697" y="100384318"/>
                <a:chExt cx="2503767" cy="1547878"/>
              </a:xfrm>
            </p:grpSpPr>
            <p:sp>
              <p:nvSpPr>
                <p:cNvPr id="4107" name="Text Box 11"/>
                <p:cNvSpPr txBox="1">
                  <a:spLocks noChangeArrowheads="1"/>
                </p:cNvSpPr>
                <p:nvPr/>
              </p:nvSpPr>
              <p:spPr bwMode="auto">
                <a:xfrm rot="-1124998">
                  <a:off x="127813766" y="101554825"/>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Missouri River</a:t>
                  </a:r>
                  <a:endParaRPr kumimoji="0" lang="en-US" sz="1800" b="0" i="0" u="none" strike="noStrike" cap="none" normalizeH="0" baseline="0" smtClean="0">
                    <a:ln>
                      <a:noFill/>
                    </a:ln>
                    <a:solidFill>
                      <a:schemeClr val="tx1"/>
                    </a:solidFill>
                    <a:effectLst/>
                    <a:latin typeface="Arial" pitchFamily="34" charset="0"/>
                  </a:endParaRPr>
                </a:p>
              </p:txBody>
            </p:sp>
            <p:sp>
              <p:nvSpPr>
                <p:cNvPr id="4108" name="Text Box 12"/>
                <p:cNvSpPr txBox="1">
                  <a:spLocks noChangeArrowheads="1"/>
                </p:cNvSpPr>
                <p:nvPr/>
              </p:nvSpPr>
              <p:spPr bwMode="auto">
                <a:xfrm rot="1156512">
                  <a:off x="127024697" y="100696428"/>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Milk River</a:t>
                  </a:r>
                  <a:endParaRPr kumimoji="0" lang="en-US" sz="1800" b="0" i="0" u="none" strike="noStrike" cap="none" normalizeH="0" baseline="0" smtClean="0">
                    <a:ln>
                      <a:noFill/>
                    </a:ln>
                    <a:solidFill>
                      <a:schemeClr val="tx1"/>
                    </a:solidFill>
                    <a:effectLst/>
                    <a:latin typeface="Arial" pitchFamily="34" charset="0"/>
                  </a:endParaRPr>
                </a:p>
              </p:txBody>
            </p:sp>
            <p:sp>
              <p:nvSpPr>
                <p:cNvPr id="4109" name="Text Box 13"/>
                <p:cNvSpPr txBox="1">
                  <a:spLocks noChangeArrowheads="1"/>
                </p:cNvSpPr>
                <p:nvPr/>
              </p:nvSpPr>
              <p:spPr bwMode="auto">
                <a:xfrm rot="3918318">
                  <a:off x="128809955" y="100725456"/>
                  <a:ext cx="1059648" cy="377371"/>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1" u="none" strike="noStrike" cap="none" normalizeH="0" baseline="0" smtClean="0">
                      <a:ln>
                        <a:noFill/>
                      </a:ln>
                      <a:solidFill>
                        <a:srgbClr val="66CCFF"/>
                      </a:solidFill>
                      <a:effectLst/>
                      <a:latin typeface="Palatino Linotype" pitchFamily="18" charset="0"/>
                    </a:rPr>
                    <a:t>Poplar River</a:t>
                  </a:r>
                  <a:endParaRPr kumimoji="0" lang="en-US" sz="1800" b="0" i="0" u="none" strike="noStrike" cap="none" normalizeH="0" baseline="0" smtClean="0">
                    <a:ln>
                      <a:noFill/>
                    </a:ln>
                    <a:solidFill>
                      <a:schemeClr val="tx1"/>
                    </a:solidFill>
                    <a:effectLst/>
                    <a:latin typeface="Arial" pitchFamily="34" charset="0"/>
                  </a:endParaRPr>
                </a:p>
              </p:txBody>
            </p:sp>
          </p:grpSp>
        </p:grpSp>
      </p:grpSp>
    </p:spTree>
  </p:cSld>
  <p:clrMapOvr>
    <a:masterClrMapping/>
  </p:clrMapOvr>
  <p:transition>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1614</TotalTime>
  <Words>2219</Words>
  <Application>Microsoft Office PowerPoint</Application>
  <PresentationFormat>On-screen Show (4:3)</PresentationFormat>
  <Paragraphs>282</Paragraphs>
  <Slides>24</Slides>
  <Notes>21</Notes>
  <HiddenSlides>1</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Flow</vt:lpstr>
      <vt:lpstr>Use of MODIS False Color to Monitor Snowfall, Snow melt and Thermal Belts</vt:lpstr>
      <vt:lpstr>Why MODIS to monitor snow and river ice?</vt:lpstr>
      <vt:lpstr>MODIS False Color Composite</vt:lpstr>
      <vt:lpstr>Slide 4</vt:lpstr>
      <vt:lpstr>Comparison to Other Satellites</vt:lpstr>
      <vt:lpstr>Comparison to Other Satellites</vt:lpstr>
      <vt:lpstr>Assessment Samples</vt:lpstr>
      <vt:lpstr>River Ice Monitoring Samples</vt:lpstr>
      <vt:lpstr>2004 Case Assessment February 19, 2004</vt:lpstr>
      <vt:lpstr>2004 Case Assessment  March 4, 2004</vt:lpstr>
      <vt:lpstr>2004 Case Assessment March 11, 2004</vt:lpstr>
      <vt:lpstr>2004 Case Assessment March 18, 2004</vt:lpstr>
      <vt:lpstr>2004 Case Assessment March 25, 2004</vt:lpstr>
      <vt:lpstr>Assessment of  Flooding Potential</vt:lpstr>
      <vt:lpstr>Findings - Advantages</vt:lpstr>
      <vt:lpstr>Findings – Disadvantages</vt:lpstr>
      <vt:lpstr>Conclusions</vt:lpstr>
      <vt:lpstr>Fire Threats</vt:lpstr>
      <vt:lpstr>Slide 19</vt:lpstr>
      <vt:lpstr>Slide 20</vt:lpstr>
      <vt:lpstr>Slide 21</vt:lpstr>
      <vt:lpstr>MODIS IR and AWIPS Topography</vt:lpstr>
      <vt:lpstr>Slide 23</vt:lpstr>
      <vt:lpstr>Slide 24</vt:lpstr>
    </vt:vector>
  </TitlesOfParts>
  <Company>nws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MODIS False Color to Monitor Snow Fall and Melt</dc:title>
  <dc:creator>gina.loss</dc:creator>
  <cp:lastModifiedBy>Gina</cp:lastModifiedBy>
  <cp:revision>65</cp:revision>
  <dcterms:created xsi:type="dcterms:W3CDTF">2010-02-24T23:18:33Z</dcterms:created>
  <dcterms:modified xsi:type="dcterms:W3CDTF">2010-03-04T18:20:11Z</dcterms:modified>
</cp:coreProperties>
</file>