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0.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9" r:id="rId3"/>
    <p:sldId id="286" r:id="rId4"/>
    <p:sldId id="261" r:id="rId5"/>
    <p:sldId id="291" r:id="rId6"/>
    <p:sldId id="287" r:id="rId7"/>
    <p:sldId id="280" r:id="rId8"/>
    <p:sldId id="284" r:id="rId9"/>
    <p:sldId id="299" r:id="rId10"/>
    <p:sldId id="295" r:id="rId11"/>
    <p:sldId id="265" r:id="rId12"/>
    <p:sldId id="296" r:id="rId13"/>
    <p:sldId id="297" r:id="rId14"/>
    <p:sldId id="278" r:id="rId15"/>
    <p:sldId id="288" r:id="rId16"/>
    <p:sldId id="267" r:id="rId17"/>
    <p:sldId id="269" r:id="rId18"/>
    <p:sldId id="260" r:id="rId19"/>
    <p:sldId id="277" r:id="rId20"/>
    <p:sldId id="290" r:id="rId21"/>
    <p:sldId id="292" r:id="rId22"/>
    <p:sldId id="294" r:id="rId23"/>
    <p:sldId id="293" r:id="rId24"/>
    <p:sldId id="270" r:id="rId25"/>
    <p:sldId id="273"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6" autoAdjust="0"/>
    <p:restoredTop sz="94660"/>
  </p:normalViewPr>
  <p:slideViewPr>
    <p:cSldViewPr>
      <p:cViewPr>
        <p:scale>
          <a:sx n="70" d="100"/>
          <a:sy n="70" d="100"/>
        </p:scale>
        <p:origin x="-516" y="-7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file:///\\bmx-s-nas\client0\Common2\Boundaries\Boundaries%202009.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bmx-s-nas\client0\Common2\Boundaries\2010\Boundaries%202010.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bmx-s-nas\client0\SOO\Research%20Projects\2009_2012_Summer_Convection\2011\Boundaries201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bmx-s-nas\client0\SOO\Research%20Projects\2009_2012_Summer_Convection\2012\Boundaries201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b="1"/>
            </a:pPr>
            <a:r>
              <a:rPr lang="en-US" sz="2000" b="1" dirty="0"/>
              <a:t>Percent Analyzed</a:t>
            </a:r>
          </a:p>
          <a:p>
            <a:pPr>
              <a:defRPr sz="1800" b="1"/>
            </a:pPr>
            <a:r>
              <a:rPr lang="en-US" sz="1600" b="1" dirty="0"/>
              <a:t>(Both Studies)</a:t>
            </a:r>
          </a:p>
        </c:rich>
      </c:tx>
      <c:layout>
        <c:manualLayout>
          <c:xMode val="edge"/>
          <c:yMode val="edge"/>
          <c:x val="0.40088888888889007"/>
          <c:y val="0"/>
        </c:manualLayout>
      </c:layout>
      <c:overlay val="0"/>
    </c:title>
    <c:autoTitleDeleted val="0"/>
    <c:view3D>
      <c:rotX val="15"/>
      <c:rotY val="20"/>
      <c:depthPercent val="100"/>
      <c:rAngAx val="1"/>
    </c:view3D>
    <c:floor>
      <c:thickness val="0"/>
      <c:spPr>
        <a:solidFill>
          <a:srgbClr val="FFFF99">
            <a:alpha val="54000"/>
          </a:srgbClr>
        </a:solidFill>
        <a:ln w="38100">
          <a:solidFill>
            <a:sysClr val="windowText" lastClr="000000"/>
          </a:solidFill>
        </a:ln>
        <a:effectLst/>
        <a:scene3d>
          <a:camera prst="orthographicFront"/>
          <a:lightRig rig="threePt" dir="t"/>
        </a:scene3d>
        <a:sp3d prstMaterial="matte">
          <a:contourClr>
            <a:srgbClr val="000000"/>
          </a:contourClr>
        </a:sp3d>
      </c:spPr>
    </c:floor>
    <c:sideWall>
      <c:thickness val="0"/>
      <c:spPr>
        <a:solidFill>
          <a:srgbClr val="FFFF99">
            <a:alpha val="41000"/>
          </a:srgbClr>
        </a:solidFill>
        <a:ln w="12700"/>
        <a:effectLst/>
        <a:scene3d>
          <a:camera prst="orthographicFront"/>
          <a:lightRig rig="threePt" dir="t"/>
        </a:scene3d>
        <a:sp3d/>
      </c:spPr>
    </c:sideWall>
    <c:backWall>
      <c:thickness val="0"/>
      <c:spPr>
        <a:solidFill>
          <a:srgbClr val="FFFF99">
            <a:alpha val="41000"/>
          </a:srgbClr>
        </a:solidFill>
        <a:ln w="38100">
          <a:solidFill>
            <a:sysClr val="windowText" lastClr="000000"/>
          </a:solidFill>
        </a:ln>
        <a:effectLst/>
        <a:scene3d>
          <a:camera prst="orthographicFront"/>
          <a:lightRig rig="threePt" dir="t"/>
        </a:scene3d>
        <a:sp3d/>
      </c:spPr>
    </c:backWall>
    <c:plotArea>
      <c:layout>
        <c:manualLayout>
          <c:layoutTarget val="inner"/>
          <c:xMode val="edge"/>
          <c:yMode val="edge"/>
          <c:x val="5.3532480314960627E-2"/>
          <c:y val="0.12504031875533633"/>
          <c:w val="0.83959208223972004"/>
          <c:h val="0.81675362868798029"/>
        </c:manualLayout>
      </c:layout>
      <c:bar3DChart>
        <c:barDir val="col"/>
        <c:grouping val="standard"/>
        <c:varyColors val="0"/>
        <c:ser>
          <c:idx val="0"/>
          <c:order val="0"/>
          <c:tx>
            <c:v>Alabama</c:v>
          </c:tx>
          <c:invertIfNegative val="0"/>
          <c:cat>
            <c:strRef>
              <c:f>Stats!$A$16:$A$19</c:f>
              <c:strCache>
                <c:ptCount val="4"/>
                <c:pt idx="0">
                  <c:v>Outflow</c:v>
                </c:pt>
                <c:pt idx="1">
                  <c:v>Fronts</c:v>
                </c:pt>
                <c:pt idx="2">
                  <c:v>Topographical</c:v>
                </c:pt>
                <c:pt idx="3">
                  <c:v>Unknown</c:v>
                </c:pt>
              </c:strCache>
            </c:strRef>
          </c:cat>
          <c:val>
            <c:numRef>
              <c:f>(Stats!$C$3,Stats!$C$13,Stats!$C$4,Stats!$C$9)</c:f>
              <c:numCache>
                <c:formatCode>0%</c:formatCode>
                <c:ptCount val="4"/>
                <c:pt idx="0">
                  <c:v>0.66381156316916601</c:v>
                </c:pt>
                <c:pt idx="1">
                  <c:v>3.8543897216274201E-2</c:v>
                </c:pt>
                <c:pt idx="2">
                  <c:v>0.15417558886509641</c:v>
                </c:pt>
                <c:pt idx="3">
                  <c:v>7.708779443254847E-2</c:v>
                </c:pt>
              </c:numCache>
            </c:numRef>
          </c:val>
        </c:ser>
        <c:ser>
          <c:idx val="1"/>
          <c:order val="1"/>
          <c:tx>
            <c:v>North Carolina</c:v>
          </c:tx>
          <c:invertIfNegative val="0"/>
          <c:val>
            <c:numRef>
              <c:f>(Stats!$C$23,Stats!$C$26,Stats!$C$24,Stats!$C$29)</c:f>
              <c:numCache>
                <c:formatCode>0%</c:formatCode>
                <c:ptCount val="4"/>
                <c:pt idx="0">
                  <c:v>0.26</c:v>
                </c:pt>
                <c:pt idx="1">
                  <c:v>8.000000000000014E-2</c:v>
                </c:pt>
                <c:pt idx="2">
                  <c:v>0.2</c:v>
                </c:pt>
                <c:pt idx="3">
                  <c:v>8.000000000000014E-2</c:v>
                </c:pt>
              </c:numCache>
            </c:numRef>
          </c:val>
        </c:ser>
        <c:dLbls>
          <c:showLegendKey val="0"/>
          <c:showVal val="0"/>
          <c:showCatName val="0"/>
          <c:showSerName val="0"/>
          <c:showPercent val="0"/>
          <c:showBubbleSize val="0"/>
        </c:dLbls>
        <c:gapWidth val="150"/>
        <c:shape val="box"/>
        <c:axId val="24294144"/>
        <c:axId val="24295680"/>
        <c:axId val="88501760"/>
      </c:bar3DChart>
      <c:catAx>
        <c:axId val="24294144"/>
        <c:scaling>
          <c:orientation val="minMax"/>
        </c:scaling>
        <c:delete val="0"/>
        <c:axPos val="b"/>
        <c:numFmt formatCode="General" sourceLinked="1"/>
        <c:majorTickMark val="out"/>
        <c:minorTickMark val="none"/>
        <c:tickLblPos val="nextTo"/>
        <c:spPr>
          <a:ln w="38100">
            <a:solidFill>
              <a:schemeClr val="tx1"/>
            </a:solidFill>
          </a:ln>
          <a:effectLst/>
        </c:spPr>
        <c:txPr>
          <a:bodyPr/>
          <a:lstStyle/>
          <a:p>
            <a:pPr>
              <a:defRPr sz="1050" b="1"/>
            </a:pPr>
            <a:endParaRPr lang="en-US"/>
          </a:p>
        </c:txPr>
        <c:crossAx val="24295680"/>
        <c:crosses val="autoZero"/>
        <c:auto val="1"/>
        <c:lblAlgn val="ctr"/>
        <c:lblOffset val="100"/>
        <c:noMultiLvlLbl val="0"/>
      </c:catAx>
      <c:valAx>
        <c:axId val="24295680"/>
        <c:scaling>
          <c:orientation val="minMax"/>
          <c:max val="0.25"/>
          <c:min val="0"/>
        </c:scaling>
        <c:delete val="0"/>
        <c:axPos val="l"/>
        <c:majorGridlines>
          <c:spPr>
            <a:ln w="31750">
              <a:solidFill>
                <a:schemeClr val="tx1"/>
              </a:solidFill>
            </a:ln>
            <a:effectLst/>
          </c:spPr>
        </c:majorGridlines>
        <c:numFmt formatCode="0%" sourceLinked="0"/>
        <c:majorTickMark val="out"/>
        <c:minorTickMark val="none"/>
        <c:tickLblPos val="nextTo"/>
        <c:spPr>
          <a:noFill/>
          <a:ln w="38100" cmpd="sng">
            <a:solidFill>
              <a:schemeClr val="tx1"/>
            </a:solidFill>
            <a:round/>
          </a:ln>
          <a:effectLst/>
        </c:spPr>
        <c:txPr>
          <a:bodyPr/>
          <a:lstStyle/>
          <a:p>
            <a:pPr>
              <a:defRPr sz="1200" b="1"/>
            </a:pPr>
            <a:endParaRPr lang="en-US"/>
          </a:p>
        </c:txPr>
        <c:crossAx val="24294144"/>
        <c:crosses val="autoZero"/>
        <c:crossBetween val="between"/>
        <c:majorUnit val="5.0000000000000093E-2"/>
      </c:valAx>
      <c:serAx>
        <c:axId val="88501760"/>
        <c:scaling>
          <c:orientation val="minMax"/>
        </c:scaling>
        <c:delete val="0"/>
        <c:axPos val="b"/>
        <c:numFmt formatCode="General" sourceLinked="1"/>
        <c:majorTickMark val="out"/>
        <c:minorTickMark val="none"/>
        <c:tickLblPos val="nextTo"/>
        <c:spPr>
          <a:ln w="3175">
            <a:solidFill>
              <a:srgbClr val="808080"/>
            </a:solidFill>
            <a:prstDash val="solid"/>
          </a:ln>
        </c:spPr>
        <c:txPr>
          <a:bodyPr rot="0" vert="horz"/>
          <a:lstStyle/>
          <a:p>
            <a:pPr>
              <a:defRPr sz="1050" b="1" i="0" u="none" strike="noStrike" baseline="0">
                <a:solidFill>
                  <a:srgbClr val="000000"/>
                </a:solidFill>
                <a:latin typeface="Calibri"/>
                <a:ea typeface="Calibri"/>
                <a:cs typeface="Calibri"/>
              </a:defRPr>
            </a:pPr>
            <a:endParaRPr lang="en-US"/>
          </a:p>
        </c:txPr>
        <c:crossAx val="24295680"/>
        <c:crosses val="autoZero"/>
        <c:tickLblSkip val="1"/>
        <c:tickMarkSkip val="1"/>
      </c:serAx>
      <c:spPr>
        <a:noFill/>
        <a:ln w="25400">
          <a:noFill/>
        </a:ln>
      </c:spPr>
    </c:plotArea>
    <c:plotVisOnly val="1"/>
    <c:dispBlanksAs val="gap"/>
    <c:showDLblsOverMax val="0"/>
  </c:chart>
  <c:spPr>
    <a:solidFill>
      <a:schemeClr val="bg1"/>
    </a:solidFill>
    <a:ln w="9525">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8"/>
      <c:rotY val="20"/>
      <c:rAngAx val="0"/>
      <c:perspective val="30"/>
    </c:view3D>
    <c:floor>
      <c:thickness val="0"/>
      <c:spPr>
        <a:solidFill>
          <a:schemeClr val="accent6">
            <a:lumMod val="20000"/>
            <a:lumOff val="80000"/>
          </a:schemeClr>
        </a:solidFill>
        <a:scene3d>
          <a:camera prst="orthographicFront"/>
          <a:lightRig rig="threePt" dir="t"/>
        </a:scene3d>
        <a:sp3d>
          <a:contourClr>
            <a:srgbClr val="000000"/>
          </a:contourClr>
        </a:sp3d>
      </c:spPr>
    </c:floor>
    <c:sideWall>
      <c:thickness val="0"/>
      <c:spPr>
        <a:solidFill>
          <a:schemeClr val="bg2"/>
        </a:solidFill>
      </c:spPr>
    </c:sideWall>
    <c:backWall>
      <c:thickness val="0"/>
      <c:spPr>
        <a:solidFill>
          <a:schemeClr val="bg2"/>
        </a:solidFill>
      </c:spPr>
    </c:backWall>
    <c:plotArea>
      <c:layout>
        <c:manualLayout>
          <c:layoutTarget val="inner"/>
          <c:xMode val="edge"/>
          <c:yMode val="edge"/>
          <c:x val="3.293055555555556E-2"/>
          <c:y val="3.2039707703143468E-2"/>
          <c:w val="0.8118636264216974"/>
          <c:h val="0.81163485536798341"/>
        </c:manualLayout>
      </c:layout>
      <c:bar3DChart>
        <c:barDir val="col"/>
        <c:grouping val="standard"/>
        <c:varyColors val="0"/>
        <c:ser>
          <c:idx val="1"/>
          <c:order val="0"/>
          <c:tx>
            <c:v>Boundaries Verified</c:v>
          </c:tx>
          <c:spPr>
            <a:solidFill>
              <a:srgbClr val="004070"/>
            </a:solidFill>
          </c:spPr>
          <c:invertIfNegative val="0"/>
          <c:dPt>
            <c:idx val="0"/>
            <c:invertIfNegative val="0"/>
            <c:bubble3D val="0"/>
            <c:spPr>
              <a:solidFill>
                <a:srgbClr val="004070"/>
              </a:solidFill>
              <a:ln>
                <a:noFill/>
              </a:ln>
            </c:spPr>
          </c:dPt>
          <c:dLbls>
            <c:dLbl>
              <c:idx val="0"/>
              <c:layout>
                <c:manualLayout>
                  <c:x val="1.4647887843775576E-3"/>
                  <c:y val="4.8434668734992289E-2"/>
                </c:manualLayout>
              </c:layout>
              <c:showLegendKey val="0"/>
              <c:showVal val="1"/>
              <c:showCatName val="0"/>
              <c:showSerName val="0"/>
              <c:showPercent val="0"/>
              <c:showBubbleSize val="0"/>
            </c:dLbl>
            <c:dLbl>
              <c:idx val="1"/>
              <c:layout>
                <c:manualLayout>
                  <c:x val="4.3943663531326753E-3"/>
                  <c:y val="4.6416557537700971E-2"/>
                </c:manualLayout>
              </c:layout>
              <c:showLegendKey val="0"/>
              <c:showVal val="1"/>
              <c:showCatName val="0"/>
              <c:showSerName val="0"/>
              <c:showPercent val="0"/>
              <c:showBubbleSize val="0"/>
            </c:dLbl>
            <c:dLbl>
              <c:idx val="2"/>
              <c:layout>
                <c:manualLayout>
                  <c:x val="5.8591551375102189E-3"/>
                  <c:y val="4.6416557537700971E-2"/>
                </c:manualLayout>
              </c:layout>
              <c:showLegendKey val="0"/>
              <c:showVal val="1"/>
              <c:showCatName val="0"/>
              <c:showSerName val="0"/>
              <c:showPercent val="0"/>
              <c:showBubbleSize val="0"/>
            </c:dLbl>
            <c:dLbl>
              <c:idx val="3"/>
              <c:layout>
                <c:manualLayout>
                  <c:x val="5.8591551375102189E-3"/>
                  <c:y val="4.2380335143118418E-2"/>
                </c:manualLayout>
              </c:layout>
              <c:showLegendKey val="0"/>
              <c:showVal val="1"/>
              <c:showCatName val="0"/>
              <c:showSerName val="0"/>
              <c:showPercent val="0"/>
              <c:showBubbleSize val="0"/>
            </c:dLbl>
            <c:dLbl>
              <c:idx val="4"/>
              <c:layout>
                <c:manualLayout>
                  <c:x val="1.0253521490642903E-2"/>
                  <c:y val="4.2380335143118335E-2"/>
                </c:manualLayout>
              </c:layout>
              <c:showLegendKey val="0"/>
              <c:showVal val="1"/>
              <c:showCatName val="0"/>
              <c:showSerName val="0"/>
              <c:showPercent val="0"/>
              <c:showBubbleSize val="0"/>
            </c:dLbl>
            <c:dLbl>
              <c:idx val="5"/>
              <c:layout>
                <c:manualLayout>
                  <c:x val="1.3183099059398016E-2"/>
                  <c:y val="3.0271667959370346E-2"/>
                </c:manualLayout>
              </c:layout>
              <c:showLegendKey val="0"/>
              <c:showVal val="1"/>
              <c:showCatName val="0"/>
              <c:showSerName val="0"/>
              <c:showPercent val="0"/>
              <c:showBubbleSize val="0"/>
            </c:dLbl>
            <c:dLbl>
              <c:idx val="6"/>
              <c:layout>
                <c:manualLayout>
                  <c:x val="1.1718310275020441E-2"/>
                  <c:y val="1.6144889578330799E-2"/>
                </c:manualLayout>
              </c:layout>
              <c:showLegendKey val="0"/>
              <c:showVal val="1"/>
              <c:showCatName val="0"/>
              <c:showSerName val="0"/>
              <c:showPercent val="0"/>
              <c:showBubbleSize val="0"/>
            </c:dLbl>
            <c:txPr>
              <a:bodyPr/>
              <a:lstStyle/>
              <a:p>
                <a:pPr>
                  <a:defRPr b="1">
                    <a:solidFill>
                      <a:srgbClr val="FFFF00"/>
                    </a:solidFill>
                  </a:defRPr>
                </a:pPr>
                <a:endParaRPr lang="en-US"/>
              </a:p>
            </c:txPr>
            <c:showLegendKey val="0"/>
            <c:showVal val="1"/>
            <c:showCatName val="0"/>
            <c:showSerName val="0"/>
            <c:showPercent val="0"/>
            <c:showBubbleSize val="0"/>
            <c:showLeaderLines val="0"/>
          </c:dLbls>
          <c:val>
            <c:numRef>
              <c:f>('End of Year Dataset'!$C$110,'End of Year Dataset'!$C$116,'End of Year Dataset'!$C$122,'End of Year Dataset'!$C$128,'End of Year Dataset'!$C$134,'End of Year Dataset'!$C$140,'End of Year Dataset'!$C$146)</c:f>
              <c:numCache>
                <c:formatCode>General</c:formatCode>
                <c:ptCount val="7"/>
                <c:pt idx="0">
                  <c:v>44</c:v>
                </c:pt>
                <c:pt idx="1">
                  <c:v>9</c:v>
                </c:pt>
                <c:pt idx="2">
                  <c:v>12</c:v>
                </c:pt>
                <c:pt idx="3">
                  <c:v>10</c:v>
                </c:pt>
                <c:pt idx="4">
                  <c:v>5</c:v>
                </c:pt>
                <c:pt idx="5">
                  <c:v>4</c:v>
                </c:pt>
                <c:pt idx="6">
                  <c:v>0</c:v>
                </c:pt>
              </c:numCache>
            </c:numRef>
          </c:val>
        </c:ser>
        <c:ser>
          <c:idx val="0"/>
          <c:order val="1"/>
          <c:tx>
            <c:v>Number of Boundaries</c:v>
          </c:tx>
          <c:spPr>
            <a:solidFill>
              <a:srgbClr val="00B0F0"/>
            </a:solidFill>
          </c:spPr>
          <c:invertIfNegative val="0"/>
          <c:dLbls>
            <c:dLbl>
              <c:idx val="0"/>
              <c:layout>
                <c:manualLayout>
                  <c:x val="-1.4647887843775576E-3"/>
                  <c:y val="4.6416557537700971E-2"/>
                </c:manualLayout>
              </c:layout>
              <c:showLegendKey val="0"/>
              <c:showVal val="1"/>
              <c:showCatName val="0"/>
              <c:showSerName val="0"/>
              <c:showPercent val="0"/>
              <c:showBubbleSize val="0"/>
            </c:dLbl>
            <c:dLbl>
              <c:idx val="1"/>
              <c:layout>
                <c:manualLayout>
                  <c:x val="2.9295775687551207E-3"/>
                  <c:y val="4.2380335143118418E-2"/>
                </c:manualLayout>
              </c:layout>
              <c:showLegendKey val="0"/>
              <c:showVal val="1"/>
              <c:showCatName val="0"/>
              <c:showSerName val="0"/>
              <c:showPercent val="0"/>
              <c:showBubbleSize val="0"/>
            </c:dLbl>
            <c:dLbl>
              <c:idx val="2"/>
              <c:layout>
                <c:manualLayout>
                  <c:x val="4.3943663531326753E-3"/>
                  <c:y val="4.2380335143118418E-2"/>
                </c:manualLayout>
              </c:layout>
              <c:showLegendKey val="0"/>
              <c:showVal val="1"/>
              <c:showCatName val="0"/>
              <c:showSerName val="0"/>
              <c:showPercent val="0"/>
              <c:showBubbleSize val="0"/>
            </c:dLbl>
            <c:dLbl>
              <c:idx val="3"/>
              <c:layout>
                <c:manualLayout>
                  <c:x val="7.3239439218877834E-3"/>
                  <c:y val="3.6326001551244214E-2"/>
                </c:manualLayout>
              </c:layout>
              <c:showLegendKey val="0"/>
              <c:showVal val="1"/>
              <c:showCatName val="0"/>
              <c:showSerName val="0"/>
              <c:showPercent val="0"/>
              <c:showBubbleSize val="0"/>
            </c:dLbl>
            <c:dLbl>
              <c:idx val="4"/>
              <c:layout>
                <c:manualLayout>
                  <c:x val="8.7887327062653297E-3"/>
                  <c:y val="3.4307890353952951E-2"/>
                </c:manualLayout>
              </c:layout>
              <c:showLegendKey val="0"/>
              <c:showVal val="1"/>
              <c:showCatName val="0"/>
              <c:showSerName val="0"/>
              <c:showPercent val="0"/>
              <c:showBubbleSize val="0"/>
            </c:dLbl>
            <c:dLbl>
              <c:idx val="5"/>
              <c:layout>
                <c:manualLayout>
                  <c:x val="1.1718310275020441E-2"/>
                  <c:y val="3.2289779156661619E-2"/>
                </c:manualLayout>
              </c:layout>
              <c:showLegendKey val="0"/>
              <c:showVal val="1"/>
              <c:showCatName val="0"/>
              <c:showSerName val="0"/>
              <c:showPercent val="0"/>
              <c:showBubbleSize val="0"/>
            </c:dLbl>
            <c:dLbl>
              <c:idx val="6"/>
              <c:layout>
                <c:manualLayout>
                  <c:x val="1.1718310275020441E-2"/>
                  <c:y val="2.4217334367496221E-2"/>
                </c:manualLayout>
              </c:layout>
              <c:showLegendKey val="0"/>
              <c:showVal val="1"/>
              <c:showCatName val="0"/>
              <c:showSerName val="0"/>
              <c:showPercent val="0"/>
              <c:showBubbleSize val="0"/>
            </c:dLbl>
            <c:txPr>
              <a:bodyPr/>
              <a:lstStyle/>
              <a:p>
                <a:pPr>
                  <a:defRPr b="1"/>
                </a:pPr>
                <a:endParaRPr lang="en-US"/>
              </a:p>
            </c:txPr>
            <c:showLegendKey val="0"/>
            <c:showVal val="1"/>
            <c:showCatName val="0"/>
            <c:showSerName val="0"/>
            <c:showPercent val="0"/>
            <c:showBubbleSize val="0"/>
            <c:showLeaderLines val="0"/>
          </c:dLbls>
          <c:cat>
            <c:strRef>
              <c:f>('End of Year Dataset'!$C$106,'End of Year Dataset'!$C$112,'End of Year Dataset'!$C$118,'End of Year Dataset'!$C$124,'End of Year Dataset'!$C$130,'End of Year Dataset'!$C$136,'End of Year Dataset'!$C$142)</c:f>
              <c:strCache>
                <c:ptCount val="7"/>
                <c:pt idx="0">
                  <c:v>Outflow</c:v>
                </c:pt>
                <c:pt idx="1">
                  <c:v>Differential Heating</c:v>
                </c:pt>
                <c:pt idx="2">
                  <c:v>LIS Boundary</c:v>
                </c:pt>
                <c:pt idx="3">
                  <c:v>Synoptic</c:v>
                </c:pt>
                <c:pt idx="4">
                  <c:v>Ridge Top</c:v>
                </c:pt>
                <c:pt idx="5">
                  <c:v>Unknown</c:v>
                </c:pt>
                <c:pt idx="6">
                  <c:v>Convective Rolls</c:v>
                </c:pt>
              </c:strCache>
            </c:strRef>
          </c:cat>
          <c:val>
            <c:numRef>
              <c:f>('End of Year Dataset'!$C$107,'End of Year Dataset'!$C$113,'End of Year Dataset'!$C$119,'End of Year Dataset'!$C$125,'End of Year Dataset'!$C$131,'End of Year Dataset'!$C$137,'End of Year Dataset'!$C$143)</c:f>
              <c:numCache>
                <c:formatCode>General</c:formatCode>
                <c:ptCount val="7"/>
                <c:pt idx="0">
                  <c:v>52</c:v>
                </c:pt>
                <c:pt idx="1">
                  <c:v>11</c:v>
                </c:pt>
                <c:pt idx="2">
                  <c:v>15</c:v>
                </c:pt>
                <c:pt idx="3">
                  <c:v>11</c:v>
                </c:pt>
                <c:pt idx="4">
                  <c:v>7</c:v>
                </c:pt>
                <c:pt idx="5">
                  <c:v>4</c:v>
                </c:pt>
                <c:pt idx="6">
                  <c:v>1</c:v>
                </c:pt>
              </c:numCache>
            </c:numRef>
          </c:val>
        </c:ser>
        <c:dLbls>
          <c:showLegendKey val="0"/>
          <c:showVal val="0"/>
          <c:showCatName val="0"/>
          <c:showSerName val="0"/>
          <c:showPercent val="0"/>
          <c:showBubbleSize val="0"/>
        </c:dLbls>
        <c:gapWidth val="150"/>
        <c:shape val="box"/>
        <c:axId val="24013440"/>
        <c:axId val="24043904"/>
        <c:axId val="24004352"/>
      </c:bar3DChart>
      <c:catAx>
        <c:axId val="24013440"/>
        <c:scaling>
          <c:orientation val="minMax"/>
        </c:scaling>
        <c:delete val="0"/>
        <c:axPos val="b"/>
        <c:majorTickMark val="out"/>
        <c:minorTickMark val="none"/>
        <c:tickLblPos val="nextTo"/>
        <c:spPr>
          <a:ln w="38100">
            <a:solidFill>
              <a:schemeClr val="tx1"/>
            </a:solidFill>
          </a:ln>
        </c:spPr>
        <c:txPr>
          <a:bodyPr rot="-2220000"/>
          <a:lstStyle/>
          <a:p>
            <a:pPr>
              <a:defRPr sz="1200" b="1">
                <a:latin typeface="Times New Roman" pitchFamily="18" charset="0"/>
                <a:cs typeface="Times New Roman" pitchFamily="18" charset="0"/>
              </a:defRPr>
            </a:pPr>
            <a:endParaRPr lang="en-US"/>
          </a:p>
        </c:txPr>
        <c:crossAx val="24043904"/>
        <c:crosses val="autoZero"/>
        <c:auto val="1"/>
        <c:lblAlgn val="ctr"/>
        <c:lblOffset val="100"/>
        <c:noMultiLvlLbl val="0"/>
      </c:catAx>
      <c:valAx>
        <c:axId val="24043904"/>
        <c:scaling>
          <c:orientation val="minMax"/>
          <c:max val="50"/>
        </c:scaling>
        <c:delete val="0"/>
        <c:axPos val="l"/>
        <c:majorGridlines>
          <c:spPr>
            <a:ln w="38100">
              <a:solidFill>
                <a:schemeClr val="tx1"/>
              </a:solidFill>
            </a:ln>
          </c:spPr>
        </c:majorGridlines>
        <c:numFmt formatCode="General" sourceLinked="1"/>
        <c:majorTickMark val="out"/>
        <c:minorTickMark val="none"/>
        <c:tickLblPos val="nextTo"/>
        <c:spPr>
          <a:ln w="38100">
            <a:solidFill>
              <a:schemeClr val="tx1"/>
            </a:solidFill>
          </a:ln>
        </c:spPr>
        <c:txPr>
          <a:bodyPr/>
          <a:lstStyle/>
          <a:p>
            <a:pPr>
              <a:defRPr sz="1200" b="1" baseline="0">
                <a:latin typeface="Times New Roman" pitchFamily="18" charset="0"/>
                <a:cs typeface="Times New Roman" pitchFamily="18" charset="0"/>
              </a:defRPr>
            </a:pPr>
            <a:endParaRPr lang="en-US"/>
          </a:p>
        </c:txPr>
        <c:crossAx val="24013440"/>
        <c:crosses val="autoZero"/>
        <c:crossBetween val="between"/>
        <c:majorUnit val="10"/>
      </c:valAx>
      <c:serAx>
        <c:axId val="24004352"/>
        <c:scaling>
          <c:orientation val="minMax"/>
        </c:scaling>
        <c:delete val="0"/>
        <c:axPos val="b"/>
        <c:majorTickMark val="out"/>
        <c:minorTickMark val="none"/>
        <c:tickLblPos val="nextTo"/>
        <c:txPr>
          <a:bodyPr rot="0"/>
          <a:lstStyle/>
          <a:p>
            <a:pPr>
              <a:defRPr b="1"/>
            </a:pPr>
            <a:endParaRPr lang="en-US"/>
          </a:p>
        </c:txPr>
        <c:crossAx val="24043904"/>
        <c:crosses val="autoZero"/>
      </c:ser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878909873107971E-2"/>
          <c:y val="0.100817792512778"/>
          <c:w val="0.80329455528585247"/>
          <c:h val="0.85040765473936009"/>
        </c:manualLayout>
      </c:layout>
      <c:barChart>
        <c:barDir val="col"/>
        <c:grouping val="clustered"/>
        <c:varyColors val="0"/>
        <c:ser>
          <c:idx val="0"/>
          <c:order val="0"/>
          <c:tx>
            <c:strRef>
              <c:f>Sheet2!$A$3</c:f>
              <c:strCache>
                <c:ptCount val="1"/>
                <c:pt idx="0">
                  <c:v>EPOP VS POP AFTERNOON</c:v>
                </c:pt>
              </c:strCache>
            </c:strRef>
          </c:tx>
          <c:spPr>
            <a:solidFill>
              <a:schemeClr val="accent1"/>
            </a:solidFill>
            <a:ln>
              <a:solidFill>
                <a:schemeClr val="accent1"/>
              </a:solidFill>
            </a:ln>
          </c:spPr>
          <c:invertIfNegative val="0"/>
          <c:cat>
            <c:numRef>
              <c:f>Sheet2!$D$4:$BC$4</c:f>
              <c:numCache>
                <c:formatCode>m/d;@</c:formatCode>
                <c:ptCount val="52"/>
                <c:pt idx="0">
                  <c:v>40695</c:v>
                </c:pt>
                <c:pt idx="1">
                  <c:v>40696</c:v>
                </c:pt>
                <c:pt idx="2">
                  <c:v>40697</c:v>
                </c:pt>
                <c:pt idx="3">
                  <c:v>40698</c:v>
                </c:pt>
                <c:pt idx="4">
                  <c:v>40699</c:v>
                </c:pt>
                <c:pt idx="5">
                  <c:v>40700</c:v>
                </c:pt>
                <c:pt idx="6">
                  <c:v>40701</c:v>
                </c:pt>
                <c:pt idx="7">
                  <c:v>40702</c:v>
                </c:pt>
                <c:pt idx="8">
                  <c:v>40704</c:v>
                </c:pt>
                <c:pt idx="9">
                  <c:v>40713</c:v>
                </c:pt>
                <c:pt idx="10">
                  <c:v>40714</c:v>
                </c:pt>
                <c:pt idx="11">
                  <c:v>40718</c:v>
                </c:pt>
                <c:pt idx="12">
                  <c:v>40720</c:v>
                </c:pt>
                <c:pt idx="13">
                  <c:v>40721</c:v>
                </c:pt>
                <c:pt idx="14">
                  <c:v>40723</c:v>
                </c:pt>
                <c:pt idx="15">
                  <c:v>40724</c:v>
                </c:pt>
                <c:pt idx="16">
                  <c:v>40725</c:v>
                </c:pt>
                <c:pt idx="17">
                  <c:v>40726</c:v>
                </c:pt>
                <c:pt idx="18">
                  <c:v>40727</c:v>
                </c:pt>
                <c:pt idx="19">
                  <c:v>40728</c:v>
                </c:pt>
                <c:pt idx="20">
                  <c:v>40729</c:v>
                </c:pt>
                <c:pt idx="21">
                  <c:v>40730</c:v>
                </c:pt>
                <c:pt idx="22">
                  <c:v>40731</c:v>
                </c:pt>
                <c:pt idx="23">
                  <c:v>40732</c:v>
                </c:pt>
                <c:pt idx="24">
                  <c:v>40737</c:v>
                </c:pt>
                <c:pt idx="25">
                  <c:v>40742</c:v>
                </c:pt>
                <c:pt idx="26">
                  <c:v>40743</c:v>
                </c:pt>
                <c:pt idx="27">
                  <c:v>40744</c:v>
                </c:pt>
                <c:pt idx="28">
                  <c:v>40746</c:v>
                </c:pt>
                <c:pt idx="29">
                  <c:v>40751</c:v>
                </c:pt>
                <c:pt idx="30">
                  <c:v>40753</c:v>
                </c:pt>
                <c:pt idx="31">
                  <c:v>40756</c:v>
                </c:pt>
                <c:pt idx="32">
                  <c:v>40762</c:v>
                </c:pt>
                <c:pt idx="33">
                  <c:v>40767</c:v>
                </c:pt>
                <c:pt idx="34">
                  <c:v>40768</c:v>
                </c:pt>
                <c:pt idx="35">
                  <c:v>40774</c:v>
                </c:pt>
                <c:pt idx="36">
                  <c:v>40775</c:v>
                </c:pt>
                <c:pt idx="37">
                  <c:v>40777</c:v>
                </c:pt>
                <c:pt idx="38">
                  <c:v>40778</c:v>
                </c:pt>
                <c:pt idx="39">
                  <c:v>40779</c:v>
                </c:pt>
                <c:pt idx="40">
                  <c:v>41146</c:v>
                </c:pt>
              </c:numCache>
            </c:numRef>
          </c:cat>
          <c:val>
            <c:numRef>
              <c:f>Sheet2!$D$3:$BC$3</c:f>
              <c:numCache>
                <c:formatCode>0%</c:formatCode>
                <c:ptCount val="52"/>
                <c:pt idx="1">
                  <c:v>4.2151538660460397E-2</c:v>
                </c:pt>
                <c:pt idx="2">
                  <c:v>3.3191489361702353E-2</c:v>
                </c:pt>
                <c:pt idx="3">
                  <c:v>2.139991083370496E-2</c:v>
                </c:pt>
                <c:pt idx="4">
                  <c:v>5.3398058252427161E-2</c:v>
                </c:pt>
                <c:pt idx="5">
                  <c:v>-4.5226130653266416E-2</c:v>
                </c:pt>
                <c:pt idx="6">
                  <c:v>-1.7704517704517642E-2</c:v>
                </c:pt>
                <c:pt idx="7">
                  <c:v>3.6878674505611886E-2</c:v>
                </c:pt>
                <c:pt idx="8">
                  <c:v>3.4675615212528266E-2</c:v>
                </c:pt>
                <c:pt idx="9">
                  <c:v>0.3600000000000001</c:v>
                </c:pt>
                <c:pt idx="10">
                  <c:v>-8.9966453186946405E-2</c:v>
                </c:pt>
                <c:pt idx="11">
                  <c:v>3.918228279386704E-2</c:v>
                </c:pt>
                <c:pt idx="12">
                  <c:v>3.2273603082851765E-2</c:v>
                </c:pt>
                <c:pt idx="13">
                  <c:v>-1.5290519877676045E-2</c:v>
                </c:pt>
                <c:pt idx="14">
                  <c:v>5.8856819468024901E-2</c:v>
                </c:pt>
                <c:pt idx="15">
                  <c:v>2.4414062499999889E-2</c:v>
                </c:pt>
                <c:pt idx="16">
                  <c:v>0.24421927773447638</c:v>
                </c:pt>
                <c:pt idx="17">
                  <c:v>0.12472527472527506</c:v>
                </c:pt>
                <c:pt idx="18">
                  <c:v>0.10533515731874177</c:v>
                </c:pt>
                <c:pt idx="19">
                  <c:v>0.43697478991596606</c:v>
                </c:pt>
                <c:pt idx="20">
                  <c:v>0.22570850202429094</c:v>
                </c:pt>
                <c:pt idx="21">
                  <c:v>-0.22943221320973306</c:v>
                </c:pt>
                <c:pt idx="22">
                  <c:v>8.9791555318011418E-2</c:v>
                </c:pt>
                <c:pt idx="23">
                  <c:v>7.3584905660377675E-2</c:v>
                </c:pt>
                <c:pt idx="24">
                  <c:v>9.2307692307692202E-2</c:v>
                </c:pt>
                <c:pt idx="25">
                  <c:v>0.10073428178063326</c:v>
                </c:pt>
                <c:pt idx="26">
                  <c:v>-7.4643874643874897E-2</c:v>
                </c:pt>
                <c:pt idx="27">
                  <c:v>0.32176308539944898</c:v>
                </c:pt>
                <c:pt idx="28">
                  <c:v>0.42188529993408053</c:v>
                </c:pt>
                <c:pt idx="29">
                  <c:v>0.230177799135031</c:v>
                </c:pt>
                <c:pt idx="30">
                  <c:v>0.17569982132221562</c:v>
                </c:pt>
                <c:pt idx="31">
                  <c:v>0.03</c:v>
                </c:pt>
                <c:pt idx="32">
                  <c:v>7.6530612244897211E-3</c:v>
                </c:pt>
                <c:pt idx="33">
                  <c:v>-1.1415525114155667E-2</c:v>
                </c:pt>
                <c:pt idx="34">
                  <c:v>0.28131966116807872</c:v>
                </c:pt>
                <c:pt idx="35">
                  <c:v>6.7951318458417953E-2</c:v>
                </c:pt>
                <c:pt idx="36">
                  <c:v>0.2537160430548433</c:v>
                </c:pt>
                <c:pt idx="37">
                  <c:v>0.22453987730061398</c:v>
                </c:pt>
                <c:pt idx="38">
                  <c:v>-6.4397424103024292E-3</c:v>
                </c:pt>
                <c:pt idx="39">
                  <c:v>-1.9398642095052931E-2</c:v>
                </c:pt>
                <c:pt idx="40">
                  <c:v>0.23</c:v>
                </c:pt>
                <c:pt idx="41">
                  <c:v>-0.45100000000000001</c:v>
                </c:pt>
                <c:pt idx="42">
                  <c:v>3.4000000000000002E-2</c:v>
                </c:pt>
                <c:pt idx="43">
                  <c:v>0.46</c:v>
                </c:pt>
                <c:pt idx="44">
                  <c:v>0.114</c:v>
                </c:pt>
                <c:pt idx="45">
                  <c:v>0.62</c:v>
                </c:pt>
                <c:pt idx="46">
                  <c:v>1</c:v>
                </c:pt>
                <c:pt idx="47">
                  <c:v>8.6999999999999994E-2</c:v>
                </c:pt>
                <c:pt idx="48">
                  <c:v>0.16</c:v>
                </c:pt>
                <c:pt idx="49">
                  <c:v>0.08</c:v>
                </c:pt>
                <c:pt idx="50">
                  <c:v>0</c:v>
                </c:pt>
                <c:pt idx="51">
                  <c:v>0.16</c:v>
                </c:pt>
              </c:numCache>
            </c:numRef>
          </c:val>
        </c:ser>
        <c:dLbls>
          <c:showLegendKey val="0"/>
          <c:showVal val="0"/>
          <c:showCatName val="0"/>
          <c:showSerName val="0"/>
          <c:showPercent val="0"/>
          <c:showBubbleSize val="0"/>
        </c:dLbls>
        <c:gapWidth val="48"/>
        <c:axId val="24267776"/>
        <c:axId val="24081152"/>
      </c:barChart>
      <c:catAx>
        <c:axId val="24267776"/>
        <c:scaling>
          <c:orientation val="minMax"/>
        </c:scaling>
        <c:delete val="1"/>
        <c:axPos val="b"/>
        <c:numFmt formatCode="m/d;@" sourceLinked="1"/>
        <c:majorTickMark val="none"/>
        <c:minorTickMark val="none"/>
        <c:tickLblPos val="nextTo"/>
        <c:crossAx val="24081152"/>
        <c:crosses val="autoZero"/>
        <c:auto val="0"/>
        <c:lblAlgn val="ctr"/>
        <c:lblOffset val="100"/>
        <c:noMultiLvlLbl val="0"/>
      </c:catAx>
      <c:valAx>
        <c:axId val="24081152"/>
        <c:scaling>
          <c:orientation val="minMax"/>
          <c:max val="1"/>
        </c:scaling>
        <c:delete val="0"/>
        <c:axPos val="l"/>
        <c:majorGridlines/>
        <c:numFmt formatCode="0%" sourceLinked="1"/>
        <c:majorTickMark val="none"/>
        <c:minorTickMark val="none"/>
        <c:tickLblPos val="nextTo"/>
        <c:txPr>
          <a:bodyPr/>
          <a:lstStyle/>
          <a:p>
            <a:pPr>
              <a:defRPr sz="1200" b="1"/>
            </a:pPr>
            <a:endParaRPr lang="en-US"/>
          </a:p>
        </c:txPr>
        <c:crossAx val="24267776"/>
        <c:crosses val="autoZero"/>
        <c:crossBetween val="between"/>
      </c:valAx>
    </c:plotArea>
    <c:plotVisOnly val="1"/>
    <c:dispBlanksAs val="zero"/>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invertIfNegative val="0"/>
          <c:cat>
            <c:strRef>
              <c:f>Charts!$B$1:$BD$1</c:f>
              <c:strCache>
                <c:ptCount val="13"/>
                <c:pt idx="0">
                  <c:v>6/7/2012</c:v>
                </c:pt>
                <c:pt idx="1">
                  <c:v>6/8/2012</c:v>
                </c:pt>
                <c:pt idx="2">
                  <c:v>6/13/2012</c:v>
                </c:pt>
                <c:pt idx="3">
                  <c:v>6/14/2012</c:v>
                </c:pt>
                <c:pt idx="4">
                  <c:v>6/15/2012</c:v>
                </c:pt>
                <c:pt idx="5">
                  <c:v>6/16/2012</c:v>
                </c:pt>
                <c:pt idx="6">
                  <c:v>6/17/2012</c:v>
                </c:pt>
                <c:pt idx="7">
                  <c:v>7/3/2012</c:v>
                </c:pt>
                <c:pt idx="8">
                  <c:v>7/6/2012</c:v>
                </c:pt>
                <c:pt idx="9">
                  <c:v>7/7/2012</c:v>
                </c:pt>
                <c:pt idx="10">
                  <c:v>7/8/2012</c:v>
                </c:pt>
                <c:pt idx="11">
                  <c:v>7/17/2012</c:v>
                </c:pt>
                <c:pt idx="12">
                  <c:v>Average</c:v>
                </c:pt>
              </c:strCache>
            </c:strRef>
          </c:cat>
          <c:val>
            <c:numRef>
              <c:f>Charts!$B$10:$BD$10</c:f>
              <c:numCache>
                <c:formatCode>0%</c:formatCode>
                <c:ptCount val="55"/>
                <c:pt idx="0">
                  <c:v>0.5235787039265356</c:v>
                </c:pt>
                <c:pt idx="1">
                  <c:v>0.94799999999999995</c:v>
                </c:pt>
                <c:pt idx="2">
                  <c:v>0.86976358885779481</c:v>
                </c:pt>
                <c:pt idx="3">
                  <c:v>0.39078538852194233</c:v>
                </c:pt>
                <c:pt idx="4">
                  <c:v>0.2823152702149424</c:v>
                </c:pt>
                <c:pt idx="5">
                  <c:v>0.41023340904217886</c:v>
                </c:pt>
                <c:pt idx="6">
                  <c:v>0.11555324808972134</c:v>
                </c:pt>
                <c:pt idx="7">
                  <c:v>0.54994833098585127</c:v>
                </c:pt>
                <c:pt idx="8">
                  <c:v>0.38583405218811284</c:v>
                </c:pt>
                <c:pt idx="9">
                  <c:v>6.2855924977345268E-5</c:v>
                </c:pt>
                <c:pt idx="10">
                  <c:v>4.3601065848708043E-2</c:v>
                </c:pt>
                <c:pt idx="11">
                  <c:v>0.97272633182846946</c:v>
                </c:pt>
                <c:pt idx="12">
                  <c:v>3.311516688718974E-2</c:v>
                </c:pt>
                <c:pt idx="13">
                  <c:v>6.1332679923354783E-2</c:v>
                </c:pt>
                <c:pt idx="14">
                  <c:v>0.18711631726538458</c:v>
                </c:pt>
                <c:pt idx="15">
                  <c:v>0.35052497593831555</c:v>
                </c:pt>
                <c:pt idx="16">
                  <c:v>0.56898951146055443</c:v>
                </c:pt>
                <c:pt idx="17">
                  <c:v>0.49692854532117059</c:v>
                </c:pt>
                <c:pt idx="18">
                  <c:v>0.44780076608588781</c:v>
                </c:pt>
                <c:pt idx="19">
                  <c:v>0.11355595793543216</c:v>
                </c:pt>
                <c:pt idx="20">
                  <c:v>8.0381607749330453E-2</c:v>
                </c:pt>
                <c:pt idx="21">
                  <c:v>0.39871077859416859</c:v>
                </c:pt>
                <c:pt idx="22">
                  <c:v>0.3858537923580363</c:v>
                </c:pt>
                <c:pt idx="23">
                  <c:v>8.4015551311941383E-2</c:v>
                </c:pt>
                <c:pt idx="24">
                  <c:v>0.27696910224671778</c:v>
                </c:pt>
                <c:pt idx="25">
                  <c:v>0.16822380951915394</c:v>
                </c:pt>
                <c:pt idx="26">
                  <c:v>0.58990561175285416</c:v>
                </c:pt>
                <c:pt idx="27">
                  <c:v>0.3040367956781217</c:v>
                </c:pt>
                <c:pt idx="28">
                  <c:v>0.30300769926277438</c:v>
                </c:pt>
                <c:pt idx="29">
                  <c:v>-0.13773737249277507</c:v>
                </c:pt>
                <c:pt idx="30">
                  <c:v>0.36013839084691546</c:v>
                </c:pt>
                <c:pt idx="31">
                  <c:v>-5.6483584715277146E-2</c:v>
                </c:pt>
                <c:pt idx="32">
                  <c:v>0.12126213702634203</c:v>
                </c:pt>
                <c:pt idx="33">
                  <c:v>7.0000000000000007E-2</c:v>
                </c:pt>
                <c:pt idx="34">
                  <c:v>0.23480344451585289</c:v>
                </c:pt>
                <c:pt idx="35">
                  <c:v>0.1963456926142777</c:v>
                </c:pt>
                <c:pt idx="36">
                  <c:v>0.29139691183050542</c:v>
                </c:pt>
                <c:pt idx="37">
                  <c:v>0.5364403124872883</c:v>
                </c:pt>
                <c:pt idx="38">
                  <c:v>0.49669030525279045</c:v>
                </c:pt>
                <c:pt idx="39">
                  <c:v>0.29703257545364403</c:v>
                </c:pt>
                <c:pt idx="40">
                  <c:v>0.51660836399195742</c:v>
                </c:pt>
                <c:pt idx="41">
                  <c:v>0.3751479456908311</c:v>
                </c:pt>
                <c:pt idx="42">
                  <c:v>0.52</c:v>
                </c:pt>
                <c:pt idx="43" formatCode="0.0%">
                  <c:v>0.83729846228707649</c:v>
                </c:pt>
                <c:pt idx="44" formatCode="0.0%">
                  <c:v>0.42859942318516864</c:v>
                </c:pt>
                <c:pt idx="45" formatCode="0.0%">
                  <c:v>0.9485875680444712</c:v>
                </c:pt>
                <c:pt idx="46" formatCode="0.0%">
                  <c:v>8.547117823778394E-2</c:v>
                </c:pt>
                <c:pt idx="47" formatCode="0.0%">
                  <c:v>0.13741693428672175</c:v>
                </c:pt>
                <c:pt idx="48" formatCode="0.0%">
                  <c:v>0.98996830595989682</c:v>
                </c:pt>
                <c:pt idx="49" formatCode="0.0%">
                  <c:v>1</c:v>
                </c:pt>
                <c:pt idx="50" formatCode="0.0%">
                  <c:v>0.20762184502493397</c:v>
                </c:pt>
                <c:pt idx="51" formatCode="0.0%">
                  <c:v>-4.0166591549192887E-2</c:v>
                </c:pt>
                <c:pt idx="52" formatCode="0.0%">
                  <c:v>0.2933230722029786</c:v>
                </c:pt>
                <c:pt idx="53" formatCode="0.0%">
                  <c:v>-5.7109223443638779E-3</c:v>
                </c:pt>
                <c:pt idx="54" formatCode="0.00%">
                  <c:v>0.68899999999999995</c:v>
                </c:pt>
              </c:numCache>
            </c:numRef>
          </c:val>
        </c:ser>
        <c:dLbls>
          <c:showLegendKey val="0"/>
          <c:showVal val="0"/>
          <c:showCatName val="0"/>
          <c:showSerName val="0"/>
          <c:showPercent val="0"/>
          <c:showBubbleSize val="0"/>
        </c:dLbls>
        <c:gapWidth val="80"/>
        <c:axId val="24106112"/>
        <c:axId val="24107648"/>
      </c:barChart>
      <c:catAx>
        <c:axId val="24106112"/>
        <c:scaling>
          <c:orientation val="minMax"/>
        </c:scaling>
        <c:delete val="1"/>
        <c:axPos val="b"/>
        <c:numFmt formatCode="m/d;@" sourceLinked="0"/>
        <c:majorTickMark val="out"/>
        <c:minorTickMark val="none"/>
        <c:tickLblPos val="nextTo"/>
        <c:crossAx val="24107648"/>
        <c:crosses val="autoZero"/>
        <c:auto val="1"/>
        <c:lblAlgn val="ctr"/>
        <c:lblOffset val="100"/>
        <c:noMultiLvlLbl val="1"/>
      </c:catAx>
      <c:valAx>
        <c:axId val="24107648"/>
        <c:scaling>
          <c:orientation val="minMax"/>
          <c:max val="1"/>
        </c:scaling>
        <c:delete val="0"/>
        <c:axPos val="l"/>
        <c:majorGridlines/>
        <c:numFmt formatCode="0%" sourceLinked="0"/>
        <c:majorTickMark val="out"/>
        <c:minorTickMark val="none"/>
        <c:tickLblPos val="nextTo"/>
        <c:txPr>
          <a:bodyPr/>
          <a:lstStyle/>
          <a:p>
            <a:pPr>
              <a:defRPr sz="1200" b="1"/>
            </a:pPr>
            <a:endParaRPr lang="en-US"/>
          </a:p>
        </c:txPr>
        <c:crossAx val="24106112"/>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35A75F-37AC-4C63-B7AF-07920C553572}" type="datetimeFigureOut">
              <a:rPr lang="en-US" smtClean="0"/>
              <a:pPr/>
              <a:t>9/11/2012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C66A1C-A1C8-4396-8FA1-D790223C4400}" type="slidenum">
              <a:rPr lang="en-US" smtClean="0"/>
              <a:pPr/>
              <a:t>‹#›</a:t>
            </a:fld>
            <a:endParaRPr lang="en-US"/>
          </a:p>
        </p:txBody>
      </p:sp>
    </p:spTree>
    <p:extLst>
      <p:ext uri="{BB962C8B-B14F-4D97-AF65-F5344CB8AC3E}">
        <p14:creationId xmlns:p14="http://schemas.microsoft.com/office/powerpoint/2010/main" val="1994458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C66A1C-A1C8-4396-8FA1-D790223C4400}" type="slidenum">
              <a:rPr lang="en-US" smtClean="0"/>
              <a:pPr/>
              <a:t>2</a:t>
            </a:fld>
            <a:endParaRPr lang="en-US"/>
          </a:p>
        </p:txBody>
      </p:sp>
    </p:spTree>
    <p:extLst>
      <p:ext uri="{BB962C8B-B14F-4D97-AF65-F5344CB8AC3E}">
        <p14:creationId xmlns:p14="http://schemas.microsoft.com/office/powerpoint/2010/main" val="988787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C66A1C-A1C8-4396-8FA1-D790223C4400}" type="slidenum">
              <a:rPr lang="en-US" smtClean="0"/>
              <a:pPr/>
              <a:t>20</a:t>
            </a:fld>
            <a:endParaRPr lang="en-US"/>
          </a:p>
        </p:txBody>
      </p:sp>
    </p:spTree>
    <p:extLst>
      <p:ext uri="{BB962C8B-B14F-4D97-AF65-F5344CB8AC3E}">
        <p14:creationId xmlns:p14="http://schemas.microsoft.com/office/powerpoint/2010/main" val="1448089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your typical summer day</a:t>
            </a:r>
            <a:r>
              <a:rPr lang="en-US" baseline="0" dirty="0" smtClean="0"/>
              <a:t> that we thought. No Bermuda High chilling to our east. Lots going on, synoptic cold front (fairly rare), numerous interacting outflow boundaries, sea breeze coming from the Gulf of Mexico, Pre-frontal trough shows up upon analyzing pressure. LOTS GOING ON!</a:t>
            </a:r>
            <a:endParaRPr lang="en-US" dirty="0"/>
          </a:p>
        </p:txBody>
      </p:sp>
      <p:sp>
        <p:nvSpPr>
          <p:cNvPr id="4" name="Slide Number Placeholder 3"/>
          <p:cNvSpPr>
            <a:spLocks noGrp="1"/>
          </p:cNvSpPr>
          <p:nvPr>
            <p:ph type="sldNum" sz="quarter" idx="10"/>
          </p:nvPr>
        </p:nvSpPr>
        <p:spPr/>
        <p:txBody>
          <a:bodyPr/>
          <a:lstStyle/>
          <a:p>
            <a:fld id="{21C66A1C-A1C8-4396-8FA1-D790223C4400}" type="slidenum">
              <a:rPr lang="en-US" smtClean="0"/>
              <a:pPr/>
              <a:t>4</a:t>
            </a:fld>
            <a:endParaRPr lang="en-US"/>
          </a:p>
        </p:txBody>
      </p:sp>
    </p:spTree>
    <p:extLst>
      <p:ext uri="{BB962C8B-B14F-4D97-AF65-F5344CB8AC3E}">
        <p14:creationId xmlns:p14="http://schemas.microsoft.com/office/powerpoint/2010/main" val="1377017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 Information System (LIS) is a software framework for high performance land surface modeling and data assimilation. </a:t>
            </a:r>
            <a:endParaRPr lang="en-US" dirty="0"/>
          </a:p>
        </p:txBody>
      </p:sp>
      <p:sp>
        <p:nvSpPr>
          <p:cNvPr id="4" name="Slide Number Placeholder 3"/>
          <p:cNvSpPr>
            <a:spLocks noGrp="1"/>
          </p:cNvSpPr>
          <p:nvPr>
            <p:ph type="sldNum" sz="quarter" idx="10"/>
          </p:nvPr>
        </p:nvSpPr>
        <p:spPr/>
        <p:txBody>
          <a:bodyPr/>
          <a:lstStyle/>
          <a:p>
            <a:fld id="{21C66A1C-A1C8-4396-8FA1-D790223C4400}" type="slidenum">
              <a:rPr lang="en-US" smtClean="0"/>
              <a:pPr/>
              <a:t>7</a:t>
            </a:fld>
            <a:endParaRPr lang="en-US"/>
          </a:p>
        </p:txBody>
      </p:sp>
    </p:spTree>
    <p:extLst>
      <p:ext uri="{BB962C8B-B14F-4D97-AF65-F5344CB8AC3E}">
        <p14:creationId xmlns:p14="http://schemas.microsoft.com/office/powerpoint/2010/main" val="502833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C66A1C-A1C8-4396-8FA1-D790223C4400}" type="slidenum">
              <a:rPr lang="en-US" smtClean="0"/>
              <a:pPr/>
              <a:t>9</a:t>
            </a:fld>
            <a:endParaRPr lang="en-US"/>
          </a:p>
        </p:txBody>
      </p:sp>
    </p:spTree>
    <p:extLst>
      <p:ext uri="{BB962C8B-B14F-4D97-AF65-F5344CB8AC3E}">
        <p14:creationId xmlns:p14="http://schemas.microsoft.com/office/powerpoint/2010/main" val="112447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a:t>
            </a:r>
            <a:r>
              <a:rPr lang="en-US" baseline="0" dirty="0" smtClean="0"/>
              <a:t> an example of identifying outflow boundaries on radar</a:t>
            </a:r>
            <a:endParaRPr lang="en-US" dirty="0"/>
          </a:p>
        </p:txBody>
      </p:sp>
      <p:sp>
        <p:nvSpPr>
          <p:cNvPr id="4" name="Slide Number Placeholder 3"/>
          <p:cNvSpPr>
            <a:spLocks noGrp="1"/>
          </p:cNvSpPr>
          <p:nvPr>
            <p:ph type="sldNum" sz="quarter" idx="10"/>
          </p:nvPr>
        </p:nvSpPr>
        <p:spPr/>
        <p:txBody>
          <a:bodyPr/>
          <a:lstStyle/>
          <a:p>
            <a:fld id="{21C66A1C-A1C8-4396-8FA1-D790223C4400}" type="slidenum">
              <a:rPr lang="en-US" smtClean="0"/>
              <a:pPr/>
              <a:t>11</a:t>
            </a:fld>
            <a:endParaRPr lang="en-US"/>
          </a:p>
        </p:txBody>
      </p:sp>
    </p:spTree>
    <p:extLst>
      <p:ext uri="{BB962C8B-B14F-4D97-AF65-F5344CB8AC3E}">
        <p14:creationId xmlns:p14="http://schemas.microsoft.com/office/powerpoint/2010/main" val="2021092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Summer</a:t>
            </a:r>
            <a:r>
              <a:rPr lang="en-US" baseline="0" dirty="0" smtClean="0"/>
              <a:t> 2, we now have decreased our number of “Unknown Boundaries” down to 4. With help of the NASA LIS data, we were able to greatly improve our analyses of these boundaries.</a:t>
            </a:r>
            <a:endParaRPr lang="en-US" dirty="0"/>
          </a:p>
        </p:txBody>
      </p:sp>
      <p:sp>
        <p:nvSpPr>
          <p:cNvPr id="4" name="Slide Number Placeholder 3"/>
          <p:cNvSpPr>
            <a:spLocks noGrp="1"/>
          </p:cNvSpPr>
          <p:nvPr>
            <p:ph type="sldNum" sz="quarter" idx="10"/>
          </p:nvPr>
        </p:nvSpPr>
        <p:spPr/>
        <p:txBody>
          <a:bodyPr/>
          <a:lstStyle/>
          <a:p>
            <a:fld id="{21C66A1C-A1C8-4396-8FA1-D790223C4400}" type="slidenum">
              <a:rPr lang="en-US" smtClean="0"/>
              <a:pPr/>
              <a:t>14</a:t>
            </a:fld>
            <a:endParaRPr lang="en-US"/>
          </a:p>
        </p:txBody>
      </p:sp>
    </p:spTree>
    <p:extLst>
      <p:ext uri="{BB962C8B-B14F-4D97-AF65-F5344CB8AC3E}">
        <p14:creationId xmlns:p14="http://schemas.microsoft.com/office/powerpoint/2010/main" val="890275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a:t>
            </a:r>
            <a:r>
              <a:rPr lang="en-US" baseline="0" dirty="0" smtClean="0"/>
              <a:t> summer day in Alabama. NWS goes with a blanket of 20% POPs.</a:t>
            </a:r>
            <a:endParaRPr lang="en-US" dirty="0"/>
          </a:p>
        </p:txBody>
      </p:sp>
      <p:sp>
        <p:nvSpPr>
          <p:cNvPr id="4" name="Slide Number Placeholder 3"/>
          <p:cNvSpPr>
            <a:spLocks noGrp="1"/>
          </p:cNvSpPr>
          <p:nvPr>
            <p:ph type="sldNum" sz="quarter" idx="10"/>
          </p:nvPr>
        </p:nvSpPr>
        <p:spPr/>
        <p:txBody>
          <a:bodyPr/>
          <a:lstStyle/>
          <a:p>
            <a:fld id="{21C66A1C-A1C8-4396-8FA1-D790223C4400}" type="slidenum">
              <a:rPr lang="en-US" smtClean="0"/>
              <a:pPr/>
              <a:t>16</a:t>
            </a:fld>
            <a:endParaRPr lang="en-US"/>
          </a:p>
        </p:txBody>
      </p:sp>
    </p:spTree>
    <p:extLst>
      <p:ext uri="{BB962C8B-B14F-4D97-AF65-F5344CB8AC3E}">
        <p14:creationId xmlns:p14="http://schemas.microsoft.com/office/powerpoint/2010/main" val="4187789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Verification</a:t>
            </a:r>
            <a:r>
              <a:rPr lang="en-US" baseline="0" dirty="0" smtClean="0"/>
              <a:t> done on county-basis. Entered in midnight pop – or POP as well as Midnight </a:t>
            </a:r>
            <a:r>
              <a:rPr lang="en-US" baseline="0" dirty="0" err="1" smtClean="0"/>
              <a:t>PoP</a:t>
            </a:r>
            <a:r>
              <a:rPr lang="en-US" baseline="0" dirty="0" smtClean="0"/>
              <a:t> – OR EPOP – used these files to verify </a:t>
            </a:r>
            <a:endParaRPr lang="en-US" dirty="0"/>
          </a:p>
        </p:txBody>
      </p:sp>
      <p:sp>
        <p:nvSpPr>
          <p:cNvPr id="4" name="Slide Number Placeholder 3"/>
          <p:cNvSpPr>
            <a:spLocks noGrp="1"/>
          </p:cNvSpPr>
          <p:nvPr>
            <p:ph type="sldNum" sz="quarter" idx="10"/>
          </p:nvPr>
        </p:nvSpPr>
        <p:spPr/>
        <p:txBody>
          <a:bodyPr/>
          <a:lstStyle/>
          <a:p>
            <a:fld id="{21C66A1C-A1C8-4396-8FA1-D790223C4400}" type="slidenum">
              <a:rPr lang="en-US" smtClean="0"/>
              <a:pPr/>
              <a:t>17</a:t>
            </a:fld>
            <a:endParaRPr lang="en-US"/>
          </a:p>
        </p:txBody>
      </p:sp>
    </p:spTree>
    <p:extLst>
      <p:ext uri="{BB962C8B-B14F-4D97-AF65-F5344CB8AC3E}">
        <p14:creationId xmlns:p14="http://schemas.microsoft.com/office/powerpoint/2010/main" val="4193052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a:t>
            </a:r>
            <a:r>
              <a:rPr lang="en-US" baseline="0" dirty="0" smtClean="0"/>
              <a:t> Summer – This goes fully operational</a:t>
            </a:r>
            <a:endParaRPr lang="en-US" dirty="0"/>
          </a:p>
        </p:txBody>
      </p:sp>
      <p:sp>
        <p:nvSpPr>
          <p:cNvPr id="4" name="Slide Number Placeholder 3"/>
          <p:cNvSpPr>
            <a:spLocks noGrp="1"/>
          </p:cNvSpPr>
          <p:nvPr>
            <p:ph type="sldNum" sz="quarter" idx="10"/>
          </p:nvPr>
        </p:nvSpPr>
        <p:spPr/>
        <p:txBody>
          <a:bodyPr/>
          <a:lstStyle/>
          <a:p>
            <a:fld id="{21C66A1C-A1C8-4396-8FA1-D790223C4400}" type="slidenum">
              <a:rPr lang="en-US" smtClean="0"/>
              <a:pPr/>
              <a:t>18</a:t>
            </a:fld>
            <a:endParaRPr lang="en-US"/>
          </a:p>
        </p:txBody>
      </p:sp>
    </p:spTree>
    <p:extLst>
      <p:ext uri="{BB962C8B-B14F-4D97-AF65-F5344CB8AC3E}">
        <p14:creationId xmlns:p14="http://schemas.microsoft.com/office/powerpoint/2010/main" val="556104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C57115-8526-453D-8275-6D6BC56F989A}" type="datetime1">
              <a:rPr lang="en-US" smtClean="0"/>
              <a:t>9/11/2012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553B6-326D-4142-8C08-6DBAC4CD56A5}" type="slidenum">
              <a:rPr lang="en-US" smtClean="0"/>
              <a:pPr/>
              <a:t>‹#›</a:t>
            </a:fld>
            <a:endParaRPr lang="en-US"/>
          </a:p>
        </p:txBody>
      </p:sp>
    </p:spTree>
    <p:extLst>
      <p:ext uri="{BB962C8B-B14F-4D97-AF65-F5344CB8AC3E}">
        <p14:creationId xmlns:p14="http://schemas.microsoft.com/office/powerpoint/2010/main" val="994313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E6CD10-A635-4AD6-8570-11F85BA6C718}" type="datetime1">
              <a:rPr lang="en-US" smtClean="0"/>
              <a:t>9/11/2012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553B6-326D-4142-8C08-6DBAC4CD56A5}" type="slidenum">
              <a:rPr lang="en-US" smtClean="0"/>
              <a:pPr/>
              <a:t>‹#›</a:t>
            </a:fld>
            <a:endParaRPr lang="en-US"/>
          </a:p>
        </p:txBody>
      </p:sp>
    </p:spTree>
    <p:extLst>
      <p:ext uri="{BB962C8B-B14F-4D97-AF65-F5344CB8AC3E}">
        <p14:creationId xmlns:p14="http://schemas.microsoft.com/office/powerpoint/2010/main" val="3377463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9401CB-59A2-4FD7-9EA9-713CBA875EBE}" type="datetime1">
              <a:rPr lang="en-US" smtClean="0"/>
              <a:t>9/11/2012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553B6-326D-4142-8C08-6DBAC4CD56A5}" type="slidenum">
              <a:rPr lang="en-US" smtClean="0"/>
              <a:pPr/>
              <a:t>‹#›</a:t>
            </a:fld>
            <a:endParaRPr lang="en-US"/>
          </a:p>
        </p:txBody>
      </p:sp>
    </p:spTree>
    <p:extLst>
      <p:ext uri="{BB962C8B-B14F-4D97-AF65-F5344CB8AC3E}">
        <p14:creationId xmlns:p14="http://schemas.microsoft.com/office/powerpoint/2010/main" val="911896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57310C-BBF9-4C44-96E8-B85177476283}" type="datetime1">
              <a:rPr lang="en-US" smtClean="0"/>
              <a:t>9/11/2012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553B6-326D-4142-8C08-6DBAC4CD56A5}" type="slidenum">
              <a:rPr lang="en-US" smtClean="0"/>
              <a:pPr/>
              <a:t>‹#›</a:t>
            </a:fld>
            <a:endParaRPr lang="en-US"/>
          </a:p>
        </p:txBody>
      </p:sp>
    </p:spTree>
    <p:extLst>
      <p:ext uri="{BB962C8B-B14F-4D97-AF65-F5344CB8AC3E}">
        <p14:creationId xmlns:p14="http://schemas.microsoft.com/office/powerpoint/2010/main" val="3651888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5F63DF-4BDA-4472-ACB8-4ECCFA231E4A}" type="datetime1">
              <a:rPr lang="en-US" smtClean="0"/>
              <a:t>9/11/2012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553B6-326D-4142-8C08-6DBAC4CD56A5}" type="slidenum">
              <a:rPr lang="en-US" smtClean="0"/>
              <a:pPr/>
              <a:t>‹#›</a:t>
            </a:fld>
            <a:endParaRPr lang="en-US"/>
          </a:p>
        </p:txBody>
      </p:sp>
    </p:spTree>
    <p:extLst>
      <p:ext uri="{BB962C8B-B14F-4D97-AF65-F5344CB8AC3E}">
        <p14:creationId xmlns:p14="http://schemas.microsoft.com/office/powerpoint/2010/main" val="764782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EA0131-D22A-4E0B-A402-8FFE43BD7FDC}" type="datetime1">
              <a:rPr lang="en-US" smtClean="0"/>
              <a:t>9/11/2012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0553B6-326D-4142-8C08-6DBAC4CD56A5}" type="slidenum">
              <a:rPr lang="en-US" smtClean="0"/>
              <a:pPr/>
              <a:t>‹#›</a:t>
            </a:fld>
            <a:endParaRPr lang="en-US"/>
          </a:p>
        </p:txBody>
      </p:sp>
    </p:spTree>
    <p:extLst>
      <p:ext uri="{BB962C8B-B14F-4D97-AF65-F5344CB8AC3E}">
        <p14:creationId xmlns:p14="http://schemas.microsoft.com/office/powerpoint/2010/main" val="2715901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E2EE80A-4B9D-4138-BDDB-A13935AA3646}" type="datetime1">
              <a:rPr lang="en-US" smtClean="0"/>
              <a:t>9/11/2012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0553B6-326D-4142-8C08-6DBAC4CD56A5}" type="slidenum">
              <a:rPr lang="en-US" smtClean="0"/>
              <a:pPr/>
              <a:t>‹#›</a:t>
            </a:fld>
            <a:endParaRPr lang="en-US"/>
          </a:p>
        </p:txBody>
      </p:sp>
    </p:spTree>
    <p:extLst>
      <p:ext uri="{BB962C8B-B14F-4D97-AF65-F5344CB8AC3E}">
        <p14:creationId xmlns:p14="http://schemas.microsoft.com/office/powerpoint/2010/main" val="4110531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32775D-17B0-4155-BFA8-2A44B7C1FF24}" type="datetime1">
              <a:rPr lang="en-US" smtClean="0"/>
              <a:t>9/11/2012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0553B6-326D-4142-8C08-6DBAC4CD56A5}" type="slidenum">
              <a:rPr lang="en-US" smtClean="0"/>
              <a:pPr/>
              <a:t>‹#›</a:t>
            </a:fld>
            <a:endParaRPr lang="en-US"/>
          </a:p>
        </p:txBody>
      </p:sp>
    </p:spTree>
    <p:extLst>
      <p:ext uri="{BB962C8B-B14F-4D97-AF65-F5344CB8AC3E}">
        <p14:creationId xmlns:p14="http://schemas.microsoft.com/office/powerpoint/2010/main" val="1165759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D9E063-5447-4672-B41D-0FBEAF2D655E}" type="datetime1">
              <a:rPr lang="en-US" smtClean="0"/>
              <a:t>9/11/2012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0553B6-326D-4142-8C08-6DBAC4CD56A5}" type="slidenum">
              <a:rPr lang="en-US" smtClean="0"/>
              <a:pPr/>
              <a:t>‹#›</a:t>
            </a:fld>
            <a:endParaRPr lang="en-US"/>
          </a:p>
        </p:txBody>
      </p:sp>
    </p:spTree>
    <p:extLst>
      <p:ext uri="{BB962C8B-B14F-4D97-AF65-F5344CB8AC3E}">
        <p14:creationId xmlns:p14="http://schemas.microsoft.com/office/powerpoint/2010/main" val="222449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D0DFA7-6665-4527-92B0-576AED0964C6}" type="datetime1">
              <a:rPr lang="en-US" smtClean="0"/>
              <a:t>9/11/2012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0553B6-326D-4142-8C08-6DBAC4CD56A5}" type="slidenum">
              <a:rPr lang="en-US" smtClean="0"/>
              <a:pPr/>
              <a:t>‹#›</a:t>
            </a:fld>
            <a:endParaRPr lang="en-US"/>
          </a:p>
        </p:txBody>
      </p:sp>
    </p:spTree>
    <p:extLst>
      <p:ext uri="{BB962C8B-B14F-4D97-AF65-F5344CB8AC3E}">
        <p14:creationId xmlns:p14="http://schemas.microsoft.com/office/powerpoint/2010/main" val="2532078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59F328-FBD7-442B-8DD8-ADD05E2A89DA}" type="datetime1">
              <a:rPr lang="en-US" smtClean="0"/>
              <a:t>9/11/2012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0553B6-326D-4142-8C08-6DBAC4CD56A5}" type="slidenum">
              <a:rPr lang="en-US" smtClean="0"/>
              <a:pPr/>
              <a:t>‹#›</a:t>
            </a:fld>
            <a:endParaRPr lang="en-US"/>
          </a:p>
        </p:txBody>
      </p:sp>
    </p:spTree>
    <p:extLst>
      <p:ext uri="{BB962C8B-B14F-4D97-AF65-F5344CB8AC3E}">
        <p14:creationId xmlns:p14="http://schemas.microsoft.com/office/powerpoint/2010/main" val="3613489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B5CA44-B7C3-4AA5-BA3E-DCF5F2C9AC5F}" type="datetime1">
              <a:rPr lang="en-US" smtClean="0"/>
              <a:t>9/11/2012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553B6-326D-4142-8C08-6DBAC4CD56A5}" type="slidenum">
              <a:rPr lang="en-US" smtClean="0"/>
              <a:pPr/>
              <a:t>‹#›</a:t>
            </a:fld>
            <a:endParaRPr lang="en-US"/>
          </a:p>
        </p:txBody>
      </p:sp>
    </p:spTree>
    <p:extLst>
      <p:ext uri="{BB962C8B-B14F-4D97-AF65-F5344CB8AC3E}">
        <p14:creationId xmlns:p14="http://schemas.microsoft.com/office/powerpoint/2010/main" val="1697958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gi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2.png"/><Relationship Id="rId10"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8286" y="304800"/>
            <a:ext cx="8077200" cy="1470025"/>
          </a:xfrm>
        </p:spPr>
        <p:txBody>
          <a:bodyPr>
            <a:normAutofit/>
          </a:bodyPr>
          <a:lstStyle/>
          <a:p>
            <a:r>
              <a:rPr lang="en-US" sz="4000" b="1" dirty="0" smtClean="0">
                <a:latin typeface="Times New Roman" pitchFamily="18" charset="0"/>
                <a:cs typeface="Times New Roman" pitchFamily="18" charset="0"/>
              </a:rPr>
              <a:t>An Overview of Summer Convection over Central Alabama</a:t>
            </a:r>
            <a:endParaRPr lang="en-US" sz="4000" b="1" dirty="0">
              <a:latin typeface="Times New Roman" pitchFamily="18" charset="0"/>
              <a:cs typeface="Times New Roman" pitchFamily="18" charset="0"/>
            </a:endParaRPr>
          </a:p>
        </p:txBody>
      </p:sp>
      <p:sp>
        <p:nvSpPr>
          <p:cNvPr id="5" name="TextBox 4"/>
          <p:cNvSpPr txBox="1"/>
          <p:nvPr/>
        </p:nvSpPr>
        <p:spPr>
          <a:xfrm>
            <a:off x="539133" y="2625715"/>
            <a:ext cx="8077200" cy="2554545"/>
          </a:xfrm>
          <a:prstGeom prst="rect">
            <a:avLst/>
          </a:prstGeom>
          <a:noFill/>
        </p:spPr>
        <p:txBody>
          <a:bodyPr wrap="square" rtlCol="0">
            <a:spAutoFit/>
          </a:bodyPr>
          <a:lstStyle/>
          <a:p>
            <a:pPr algn="ctr"/>
            <a:r>
              <a:rPr lang="en-US" sz="3200" dirty="0" smtClean="0">
                <a:latin typeface="Times New Roman" pitchFamily="18" charset="0"/>
                <a:cs typeface="Times New Roman" pitchFamily="18" charset="0"/>
              </a:rPr>
              <a:t>Kevin Laws</a:t>
            </a:r>
          </a:p>
          <a:p>
            <a:pPr algn="ctr"/>
            <a:r>
              <a:rPr lang="en-US" sz="2400" i="1" dirty="0" smtClean="0">
                <a:latin typeface="Times New Roman" pitchFamily="18" charset="0"/>
                <a:cs typeface="Times New Roman" pitchFamily="18" charset="0"/>
              </a:rPr>
              <a:t>National Weather Service </a:t>
            </a:r>
          </a:p>
          <a:p>
            <a:pPr algn="ctr"/>
            <a:r>
              <a:rPr lang="en-US" sz="2400" i="1" dirty="0" smtClean="0">
                <a:latin typeface="Times New Roman" pitchFamily="18" charset="0"/>
                <a:cs typeface="Times New Roman" pitchFamily="18" charset="0"/>
              </a:rPr>
              <a:t>Birmingham, Alabama</a:t>
            </a:r>
          </a:p>
          <a:p>
            <a:pPr algn="ctr"/>
            <a:endParaRPr lang="en-US" sz="2400" i="1" dirty="0">
              <a:latin typeface="Times New Roman" pitchFamily="18" charset="0"/>
              <a:cs typeface="Times New Roman" pitchFamily="18" charset="0"/>
            </a:endParaRPr>
          </a:p>
          <a:p>
            <a:pPr algn="ctr"/>
            <a:endParaRPr lang="en-US" sz="2400" i="1" dirty="0" smtClean="0">
              <a:latin typeface="Times New Roman" pitchFamily="18" charset="0"/>
              <a:cs typeface="Times New Roman" pitchFamily="18" charset="0"/>
            </a:endParaRPr>
          </a:p>
          <a:p>
            <a:pPr algn="ctr"/>
            <a:endParaRPr lang="en-US" sz="3200" dirty="0">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F10553B6-326D-4142-8C08-6DBAC4CD56A5}" type="slidenum">
              <a:rPr lang="en-US" smtClean="0"/>
              <a:pPr/>
              <a:t>1</a:t>
            </a:fld>
            <a:endParaRPr lang="en-US"/>
          </a:p>
        </p:txBody>
      </p:sp>
      <p:sp>
        <p:nvSpPr>
          <p:cNvPr id="4" name="AutoShape 2" descr="data:image/jpeg;base64,/9j/4AAQSkZJRgABAQAAAQABAAD/2wCEAAkGBhQSEBQUEBQVFBUWFhcUFxgYGBgXHBUXFxcYFxgWGBgYHCYeGhkkGhYXIC8gIycpLC0sGB4xNTAqNSYsLCkBCQoKDgwOGg8PGiwkHyU0LCoyLDIsLC0sLDQsLCwsLywvLCwqLCwsLCksLCwpLCksLCwsKSwsLCwsLCwsLCwsLP/AABEIAOAA4QMBIgACEQEDEQH/xAAcAAACAgMBAQAAAAAAAAAAAAAABwUGAQMECAL/xABIEAACAQMABwYCCAMECQMFAAABAgMABBEFBgcSITFBEyJRYXGBMpEUI0JSYnKhsTNDwYKy0fAIFSRzg5KiwuElNFMXNWOT8f/EABsBAAIDAQEBAAAAAAAAAAAAAAAFAwQGAgEH/8QANxEAAQMCBAMGBAYCAgMAAAAAAQACAwQRBRIhMRNBUSIyYXGBoQaRsfAUI0LB0fFy4TRSFRYk/9oADAMBAAIRAxEAPwB40UUUIRRRRQhFFFGaEIorBNUnTm0uOC7W3VCcOFlY8AgPPdHMniDnlXD3tYLuU8FNLUOyxC53V2Jqsaa2h2lsWVnLupwUQbxBHQnkPnVlFJPajonsb9nHwzKJP7Xwt+oz71FUSOjbdqYYPRw1lRwpSRpcW52V+1Q1/F9PJGI+zCqGXJ3ieODnhgcxVvpa6pbQoAba2SARlwqO43VG/jGQBxOSBz8aZVdQvzN3uosTp+BNYRlg5Am+2l/VJbXzSMz6TkiikccUQKHZRndHQHHM1KbIdLMZ5onZm3kDjJJ4qcHn5MPlUDNeqdNmSRgqC6ySTgAK2OJPpXzqpeLBpZCjAoZXjBHEFXJUEeXFTS9r7S578ytjLTh1CYA3URtde3Mf0nlKCVIHA4OPXpSJ05Hd6Pn7Nrh94qH7kj4wSeh9KfNIzabdb+kpfwhE+Sg/uTVms0YDzSL4a7VQ6MgFtrm4vt/auOz2fSLyq90ztbtEWUtuneJxu8R3uWaYRNcWgrfs7aFPuxIPkorj1v02LW0ll+0Bup5u3Bf8farDBw2alKKh5q6mzGgXNgALDdabbXq0edoe1CurlO9wDEHHdbkePCrADSH1D0cJbvtZf4cCmeQnru8Rn34+1d2gNa7yfSIEMjATS5KHvKqczwPLCjpVZlVoC4bnROavAg17mwu7jQXX2v0/dOuisA1nNXll0UUUUIRRRRQhFFFFCEUUUUIRRRRQhFFFFCFg1C60a0R2UW/KGJJwoUfEeeCeQ96m64tK6LjuImimXeRhgj9iD0I8a5de3Z3UsJjEg4gu3nZLfTWtbX1l21uzQz2ziR41Y8V5Bx94Dh6caqutOkluxHcgBZCBHOo++o7rjyYfIr6Vt1i1fm0ZcZByjbwR+jqRhkceOOBHvUPY6MaYSdnxZF7Tc6soPex4lRg46jNKJXvd2SNfvVfRqGmpomieI9i9wfB27T4A6+HondqFpr6TYxMTl1HZv6pwz7jB96iNreiO0sxKB3oXyfyP3T+u6faq3sh01uXDwMe7Ku8v51/xU/8ATTT0pYieGSJuToyH3GM1fYeNDYrJVTDhuJZm7Ahw8j9kJR7OdYbW2Exugobusjbm8x6FVIGRyB6c6aWgtYI7uDtos7uSMEYIKnqM+/vVO0TsdiXjcytJ+FO4vz5n9KvOidDRW0fZwIEXOSB1PiSeJNFO2Rgs61l7jFRRTyGSEuLiR/j6c0jdEaFa8vgjrIqySOWYKeAO82ckYrq1g1MmtrsrbRzSqu46sEJ44B5qMZBp5hK+sVx+Dba19eqn/wDZJuIHBvZtbLfTzWm2k3kUkEEqCQRggkA4I8aROnYHl0pJlWG/c7oyCMjfCjn5U/K+DGDzFTSw8QAE7Jbh2I/gnvc1t8wtvsvpBgUptr+nN+ZLZTwjG+/5m+Eey8f7VNrFUfWHZdFcTmZZHRmYM4PeDDIzjqvDh4UVDHPZlausHngp6kSz7C9vNLHSGhHtreCUyYNwrHsxkEJ0LY4EEEfOrpse0JkyXLDl9Un7uf2HzqM2i6Hunu89i3ZALFCVG8N0cBy+Eknr5U0tXdEC1tYoR9lRk+LHix+eaqQQ/mnoE/xPEicPaMwLpN7ch09NAt2ltKpbwvLKcKgz6+AHmTwpP2O0+5S4eVjvxu2TEeSjkAh6ED2NdG07Wz6RN2ER+qiPHH25OR9l5fOsbN5Ie2ktri3LvMN3JGd1QMkMp4qOu96V7JMXyBrDay5osOjpqJ09RHmLhe3MN6/v8kz9XNZob2MvATkYDKeDIT0I/rUxUZoLQENpGY4F3QWLHJyST5nwHD2qRLgVfbewzbrIzcPiHhXy8r7r6orAas10okUUUUIRRRRQhFFFFCEUV8mQZxnj4VnNCFmg0UUIXBpjQ8dzE0Uy7yt8wejA9CKU9pqZeWmkoxAhkCsGV+SmPOG3jyBwSCPlTmLVgVDJC15BO4TGjxKWla5jdWuFiDt5qv6O1GtoblrhE75O8BnuxkjjuDpnj86sIFGao+t+1q0smMaE3M/Ls4uOD4O/EA+QyfKp4oi45WBUpZnyHNI6/LVXjNRmltZ7W2H+03EUXkzgH/l5/pSkutJaY0j/ABJBYwn7CZDEeeO+fcj0r5sdmlqh3pd+dupdjg+w/qaYsoP+5+Sz9VjtHTnKXXPQa/6VxvtuGjYyQskkuPuRtj5vu1GSf6QFr9m2umA64Qf91ZtNBwRfw4Y19EX98ZrTrMMWVxjh9S/901ZFFCOR+aVN+KGySBjIzqQN1ti/0grQ/Fb3Kjxwh/7qlrDbZoyQ4MzxH/8AJGw/VciqrqDGDo2DIB4NzH42qUu9X7eX+JBE3nuDPzHGh1FDyv8ANdy/EzIZnRPjOhIvfomHovT1vcjNvNFKPwOG+YByK780jbzZpbk71u0lu45FGJwfc5Hsa3WusmmNHfGRfwDnnJcD8w7w996qz6A/oN00pMcpKk5Q6x6HT/SdeK4tN2sslvIkDiORlIVjnAJ9P36VXtT9p9ppDCI3ZTdYpMBieu6eT+3Hyq35pc9jmnK4WTtjspDgvP8AFYmwvU+nQsVVt4rww+ORU8mGcHFO3RTQTqtzEgy6YD7u6xXPI544yK3aU0PFcIUnRXU9COXmDzBrl05piOxtjIyndXCqqjmeSr4D1qrHFwb66bp1W15xHIA0iTu6HQjwC3ab05FaxGWZsKOQ6seiqOppLaf10uLu4EiFkCHeiRfsY47xxzbHM/0rTpLSdzpO5AwWYnCRr8KL/nmxr60Vpx7Dt0ESic/V9o3ExcwwA5cfH96pyzmQ2Gjeq0eH4U2iYXOAfKR3bjQHT+z6BNTUXXNb2LdbCzIBvr94ct9fI9fCrXSh2R6NlN00+6ey3GQseGWJU4Hjy403qvU73PYC5ZbF6eKnqnMiOm/l4IoooqdKkUUUUIRWDWaxmhCTe0We9ivhM29GinEDIeAHr949Qasep209Jt2K8xHJyD8lc+f3T+lXm8sklQpKodWGCCMg0qNcNmDw5ltMyR8SY+bIPL7w/X1qjIySJ2dmo6LU0tRRV0LaapaGOGjXD7+uiaWlNNRW8faTuFTIGeeSeWAOddNvcrIoZGDKwyCDkEeRFITQtrc6QkitTI7IhJ48REv2jx+QB8cU9dGaOSCJIohhEGAP6nzJ41NDKZbm1gl2JYeyhysL8zzcm21uXquPWXViG+hMc6nxVlJVkPirD9uRpM32oo0ZMf8AWRuJrNmAW5hkZTETwAlj4/Me2eVPW/vkhjeSVgiIpZmPIAczSR0ppObT1xk70Wj4m7q8jKR1Pif0UHxpvRh7iWju8/vqs9U1EdPGZJDYBW+x2UaPmjWSC5umRxkMlwSCPXFcOktiMUKdto2SVbmPvx9owZWI5oe6CMjhmoy30ZcaOcy6KbKHjJauSUfzQnirf58qYWqGvlvfqQmY5l/iQPwdD14faXzHviupePCbh1wq9JWU9dHeM36jn6hUzV/TouEYMpjmjO5LEeBRhwPDnipWtu0DUt3cX1gMXUY76dLmMc0b8eOR9vConQWm0uog6ZBHddT8SMOasKvwzCVtwsHjeDmjdxI+4fbw/hSNRetR/wBhuf8Acv8AtUpURrf/AOwuf90/7VOEmox/9DPMfVc2oH/263/K399qsFQOog/9Ot/yn+81T1B3XVf/AMqX/J31RUJrhp76Jas4+Nu5GPxHr7DjU3VCh/8AUtJ73O2teA8HfPP3Iz6KPGgKfDoGveZZO4zU+PQep0WNGbN0e0QylkuW+s7QE5UniAR5cPA5J41P6t7SLnR8q2umMvEeEdyMnh+M/aHn8Q65qfrl0loyO4jMcyhlP6HxB6HzqOVjZRZ6a0XxFNFKTLq0nbp5fwmTb3CuoZGDKwBBByCDyII5ivi9slljaORQyMCCD1BpL6t6xy6DuFt7lmksJW7j8zCT18h4r7jwp2QzBlDKQykAgjiCDxBB8MUjngMRsdl9Cp6hkzBLGdErtZ4f9UQiOzRgZs71w2CwHSNSPhOP8k8ubZfqvK830mRR2O6y98Z7Qtw4A9B4mmpf6NjnjMcyK6HGQeXDlW6KEKAFAAAwAOAAHQCl/wCHGcOvoNgtF/5hwpXRBvbd3nHUkffoOSxBbKihUUKo5AAAD0ArbRRVlI99UUUUUIRRRRQha5ZgoJPAAEnyA4mlA2125WVyFjaMsd1WBBC54DeB8KaumdGfSIJIt4pvqV3l5jPrSW0zqvdaOcvgPHy3woZGHQOpzj39qp1TpG2Ldlo8DhpJc7Z7FxtYHT36q22O2WM/xoHXzRg36HFWGx2kWMpAEu4T0dWXj64x+tKLSml4JYRu2yxTb3eeMkIy449wngc4q46q7Mt421w0yundkdAOvMKGBweOM1DFPK51hYpjXYZQQxcSQOjOthe97fPQ+YTItdFxRu8kcaq0mC7AYLY5ZrsNYAqobUtbvoFgxjP10v1UXiGI4vj8I4+pFNGMLnBo5rGOcTq4qj7QdOvpS+/1fbMRbQtm4cfaZTxHmFPAeLZPSp+ys0ijWONQqKMADwFLrRujr7Ri9qiLPHIFeVAO8pxxz1yMniMjyq4av63wXYxG26/WNuDD0+8PStEyMRtDW7L55j0k1Wc8faiHQ3sfHopuobTWrKTMJY2aG4TikycGBHLOOYqZqm7R9aTbRCKI4kkByRzVOWR5nl867AzaJFhjZ3VDWwGzuv8APgrHqrtbCzGz0o0ayqd0ToR2bnpv4+Bv09KxtH1OmjL6Q0Ud2QrmeNQCJV59qo5FhzPjz55yk9B6sXN6+7axPKc8SB3Vz95z3R7mvROzPVC7sINy7uRIpHdiAyIvyyHj7AYpfUMZTOD43a9F9XDOIzJJr103SFTaJfA57fPkVQj9q7p9pk0tvLDPGjb6FAy5UgnqRxB/Srbth2XdmWvbJO4ctPGo+AnnKoH2T1HTny5J+msD452Zmqk/DqYuBMYuNdBb6Jrasa8WkFlDHJId9VwQFY47xPPGKkRtNsvvv/8ArakzmjeqUwpZJ8PUkr3PcXXJJ36+ibGtG0KBrVltJN6R+4ODKVB5txA6cPep/VDRKW9oiIVYnvOwIILnnxHhy9qRG9XXo/S8sDb0MjIfwnGfUcjXhh0sFHPgLfw/AgfbW5vrfpc6beS9DUUt9XNqnEJer5doo/vKP3HypiW9wsihkYMpGQQcgj1quWlu6xVbh09G60g068j6rRpbRcdxE0UoyrD3B6MPMVw7LdZZLS4bRV42cZNq56qePZ+hGSPA5HhUpd3iRIXlZUUcyxwKWutmnvprobCKRntz2nbAYwF73AeGQDx8OVRSRCVpaU/+G6ieN5aR+WdzyBXpOiq7qHrSNIWMU4xv43JAPsyLwYeh5jyIqxVnXNLSQV9CRWN6ofWjWVLKDtZAWywVVGAWJz4+QzVZ0jtCLaKa5iHZys5hUZ3t1s5zy49zjUTpWtuCfFXIaGeYNcxuhOW/K6v29RmvPi6TvpCbgPO3Z94yZYqvT8vtTi1F1gN5ZrJJjtASj44cR1x5gg1FFUCQ2tZXsQweSiYJC4OF7G3IqxUUUVZSVYzXw8YYEMAQeBB5Gk/rRrhfQ3s4jkkSMOQoKgrgYHDeHLhWi32tXq/F2UnqmP7pFVDVsBsbrQR/D1VIwSRlpuL76qz607Ko5cyWZET8yh+Bj5fc/apHZpq7JawP24Ku7nuk5CheAx04nJz6VXLXbK/KS2U/lcj9CDTSifIBxjhmvYhE52di8r34hTwCmqu6dtidPFfZNJHW/SS3uncSMot7FeO8QF7Tm3E8M72B/Ypk6+a7R6NtjK43nbuxR54u3n4KOZP+NeVru8aR3dzlnYu3mWJJPzNaDDqcvJf8ll6phkjMYNri105rvaLZRnHalz+BWb9cYqp6b0roy6O+plt5eYkWMjJ8WAPH1GDS/wA0Zp2IAOaSU2CQ05zRucD5/tZXKHaVcwqYw0c+DhZGVskePTPvxqu6b07Jdy9pMQWwF4DAwM9Peo7NFSCNoTKKjgieXsYATzsnTs02yxIiWt8qRAYVJUUKnl2irwU/iHDxxzp0wzK6hlIZSMgg5BB5EEcxXi3NXLUbafc6OYKD2tvnvRMeA8TGfsn9PKlFVhubtxb9Fda/qrhtf2dyQF7yzL9i2TNGCfqyebgZ/hnPEdM+B4J01611Y1xtdJQloGDcMPG2N5c8CGXw8+INJXazsvNk5ubVSbZz3lHHsGPT8h6Hpy8KKGryngy6FDxzS0ooop2o0UUUUIWc1Pat65TWe8I8MhB7jZwG6MPA/vUBRXDmg7qOWJkzSyQXHRNXReqMl9uXGkJzIrAMkaHugHjzHAeg4+dXa0sY4kCRIqKOgGB7+NKPVbaC9nA0Rj7QZymWxu5+Icjwz/WrnqxtFjupBFInZO3w8d5WPhnGQapuY4LEYrQ15LiBeNuwFgAPJd+za6Njpi4sjwiuB20XgGAzgf2d4f2BTlpB69X6wXNldoyl4ZhvAMCd3O9xGc44MPentbXayKGjYMp4gggg+4pLXx2cH9f2WxwqodPSse7e1j6aKhbYrAtbRSjOI5MMPJxgH5jHvVEutPwfQBbQwsGZkkkdnzl1GCVXwIyOnOnte2SSoySqHVhggjINVGDZNZiQse0ZSchC3BfLI4n3NIpoHufmZbXRbnDcUp4oBFUB3ZOYW/fy8VT/AKLdHQkPZl90zOpRMnfjc8MgcSN8H51ddmOgXtrQ9qpV5HLlTwKgDdHDoeGferTaWixoqRqFRRuqByAFbqljgDSHX5WVCqxR00bog0BpcXePgPRfVFYzWasJQkfpXadeSFgjJGmSBuoM4zwyWz0qtC5Ekm9cM7A8yuN72zwp/XWqVpJ8dvEfPcAPzGKirnZfYvyiZPyuw/Qkilr6WVxuXXW0pMcoYW5WxFniLE/PQqjasjRLSxoY7lpGZVXtMEbxPDgh8fGnEFqm6P2WW8FxHNHJL9WwcK26QSOXHANXSrUDHMFnAeiR4tUxVEgdE5zhb9R28l5w276TaTSpjJ7sMaKo6Zcb7H3yPkKXNNv/AEgdXSlzHdrjdlURvx4h05HHgV/u0pK2lCWmBtkgduiiiirq5RRRRQhFFFFCF16L0rLbyrLbu0ci8mU4Pp5jyPCnjqXtigvU+jaUCRu43N4/wpQeGGz8BPnw9OVImzsnlYJEjSMeSqpYn2FMXVrYTeT4a5K2qeDd+Qj8gOB7n2pbWsgcLyGx9122/JRu07Zw2jpe0iy1rIe43PsyePZufHwPUedUavVkerVraaONtdSmS3xulrhxwzwABOAoB5Aculectc9XY7S5KwTx3ELZMbo6ucfdfdPBh+vMeXFBV8TsO3HPqhwsoCiiimq4RRRRQhFfSSEHI4Hyr5orxCyWqR0HrHcWcge1leNs9DwbyZeTD1FRtFcuY1wsQhepdmuvi6TtSzALNGQsqjlk8nX8JwfQgiq7pXa3NHNJGsEfcdkyWY53SRnhjwquf6O1s/b3b8dwRoh8C5bIHqAD86ltHauiXTUy3ELNEXmPFWC8eKneGKxOJsMU2SI21WjwZlM7iPqW3DW3tfx5aha32v3R5Rwj2c/91fFttUvHlQHsgpdQcJ0LAHiSelSusuzljeRGzgUQAJvjeAGQ53uDHJ7tfWvGoztPC1hbgKAd7c3VGQ2RnJHSlhFQLknb3T9k2EOyNbG0ZgTcnu25HXdM3FFc/f8ACirubwWKy+Kr2ntpNtaytE4d3XGdwDAJ6ZJHGoGfbQn8u2c/mcD9gao1tbQvdzC+meMBnO8q7xZw+Mcj51JgaHTrdy/8qg/sapGokdsQAtrHhFFEA18b3usDcA218dB7q76p7TkupuymQRM38PjvBj90nAwasGtusaWNnLcOMhF7q/ecnCr7kj9aTdtcwtpG3ayidEEkXdY7zEhuJ5npV128QM2icrnCzRs3p3l/vMKvUB4zw1552ukWN0cdM9romlocL5TuPr9Ug9YNYJryZprly7t8lH3VH2VHhUbRRW7Y0NFgs2iiiiu14iiiihCKKKKELu0Lpua0mWW2kaOReo6jqCORU+Bp+agbZobzdhu92C4PAHOI5T+En4W/CfY151ozVOpo2T779V0HWXs29skmjaOVQ6OCrKeIIPQ15o2l7On0bNvJlraQ/Vv908+zf8Q6HqPepbZ/tnmtN2G83p4BwDc5Ih5E/Go8Dx8D0p3b1ppSzIBSeCUYODy/qrg+4NJWcWhk7Q7P37qTRwXkU0VadftRJdG3BRstE+TFJj4h4HwcdR71Vq0UcjZGhzdlERZFFFFSLxFFGKMV4hFTOqOrjX15FbId3fJy2M7qqCWbHoKh8V6M2P7OvoUP0mfBnmQYA5RRtht3P3jwJ9APWnWVIgZpudl00XKuOrGrENhbLBbjCjiWPFnY82Y9Sf8AxWTrPaiRozcRK6ndZSwBBHTjUsaTWl9QLieeWSKS3lDyO2FkGeJJxx61jp5XjUC5Kc4dSwVDnCd+QAaFN6K8R/gdWH4WB/Y1tzXnIaInFw0CIxlUkFU4nu8Tjd51IWV/exTxxGW4iZnRd1mccGYDkelVRWdWp1L8NgC8cwOl7W5ddyn9RWrsPxH51mr1ysrYdVRdaNli3E5lgkEO9xcFSQW+8uCME9a44NjCfzLlj+VAP3Jpkk1CaV10tLfIlmXeH2V77fJarugivmcE3gxTES0QwuJt0Fz9CVw6u7O7e0lEqF3cAgFyuFzzIAA444VYdKaMjuIZIZl3kkUow8Qf69aXmlNsgGRbQk+DSHH/AEr/AI1YNnmtj3sMhm3e0R8HdGBusMrw+Y9q9iljDskaK2hrjGamqB5DU6/LokXrzsvudHuxCtLb57sqjOB4SAfCfPkapde1StJzaDomGx0zaXkkMbW0/wBTMrIpVW5F8EYB3SG/sNWkpsRcey8XP1skTmJM6K0PNcyCO3jeVz0UZ+Z5AeZxWu/sHhkeKZSjoxVlPMEV7FsrGONcQoiL4IoUfJRiqbtF2WRaSHaIRFcgYD47rgclkA5+TDiPPlXseK3f2hYLzJovMlFT+sWo15ZMRcQOF6Oo3kPo44fPBqAxTlkjXi7TdRoorIWsV1e6EUUUV6hFTWrGttzYS9payFfvKeKSDwZevrz86haumpuym70gokTcjhJx2jMDnHPCLk59cVBO6NrPzNl6L8k1dEa42On7Y2l0BFMw/hk8d4DhJCx5keHPoQRST1x1Qm0dcmGYZHxRuBwkTow8/EdDT11X2J2VqVeXeuJVIIL91Qw6qi/1Jr52qaW0a8ZtNImSN8b8Ugidt0kY30YDBHQj/wAUjgqBHNlhuWnkpSLjVeb6K+5kAYgEMASAwyARngcHiM+dfOK0QKhUpqvDC95Cl0rNE7rG2626RvndDA+RINPuDYNo1Tkid/IyYH/SoP60qNleokt7dxylCLeJw7uRgMVORGviSQM45D2r007gDJOAOJPh50gxGoLZA2N3nqpWDqkvtE1YtUudH6NsoEjMsoklKjLbgO6N5jliMdoeJ6U6UQAYHIcBSp2fg6R0zd6SI+qi/wBnt8+mMj+xk/8AEpsVQqCRlYeX1K6C1XIJRgvPdOPXHCkbcbOb9Dnsd7rlHU/1Bp1Xul4YSqzSpGXzu7zBc454z6it8UqsMqQw8Qc/tS6WFsu52TahxGagBLGgh3UHkkdfaq3tksU47QO4bPZ7xaM+DFc8x7cxXbqfoq6vr5J5i7CJlLu4+4cqg4cTn+tOigLUQpGh176dFef8QSviLSxuYgjNzseS+d2ivvFFXVnLKqbSNFyzWREG+XVlbdTOXB7pGBz559qX2itld5LgyBYF/Ecn/lX+pFOzFfDMBzwKrSU7JHZnJzR4xUUkJhitqb3tqqPorZHbR4MzPMfDO4vyXj+tXDR+iYYF3YI0jH4QBn18fevu9vkiQvK6oo5liAKXGsu1vmliPLtXH91f6n5UExQDp9URtr8Ufa5d5nsj9k0Kr2vWqy6QsZYDgMRvRk/ZkXip9Oh8ia+NRNYjeWiu+d9e45x8TD7Q6cRg/OrGRViN+z2pXNE6J5jfuNFQNkOtbT2xtbjK3Np9U6tzKKd1W9sbp9B40wKVe0nQMtldJpewHeThcoOTpyLkDpjg3oD0NXjVnXC2vole3kUkqC0e8N9D1Vl58D15VYlaD+YzY+xUIPJTbLnnUVcaqWchzJa27HxMSE/PFStZqAEjZdKOs9XraL+Fbwx/ljRf2FKraFsP32afRgAJyzQHugnqYzyH5Tw8PCnKTXNcaSijZVkkjRm4KrMqlvQE5NSxTyRuzMOq8IBXj3SGjJYHMc8bxOOaupU/rzHnXKa9kaR0RBcJu3EUcq+DqG+WeXtVSvtiujJDkQNH/u5HUfIkinEeLNt22/JRlnReZBUzq3rXc2EnaWshT7y80ceDLyP7+dPZNg2jQeInPkZf8FFTuidmmjrYho7WPI+1JmQjzy5IFdS4lC5tspKAwqH1M2vQXYRLofRZmHd38iOXpmNz59D8zVh1z1Ph0jbGKYYI70bj4o2x8Q8vEda6dM6v2t9B2c8aSx/ZIx3emUYfCfSqabTSOh+MJfSFiP5Z/jwL+A/bUDp+gpQMpdmj7J6fwVJ5qE2VauwWl1dWd+gN0wG6rgNHLAOOYs/Fk5J68B4GmEmzrRwbeFlb55/AMfLlUJfLZ6dtg9pNuXMJ34n+GW3k54dee6SAD08DXdqTrk8zPaXyiK+g4SLyEq9JY/FTzOOWa6le95L7m/MLwWVshgVFCooVQMAAYAHgAOApfbXtaGjhSxtctc3ZEYUc1jY7pPlvHu+m8elWrWzWqLR9s8855DCr1kc8lX/HoM1StmWrctxO+ltID66bPYIf5cZ4BgDy7vBfLJ+1XEQDfzXbD3K9PQK6am6tLYWUVuuCVGXP3pG4u3z5eQFTZrNfG9UBJJuV6kbtJ0wZ79x9mL6pfbix9z+1R+jtG3QG/Zsz44nsXO8v5kGGHyxTl1j1Mt7wfWLuvjhIvBh69CPI0rNO6jXVg/aRlnRTkSR5BX8wHFf1HnSmaF7XF51Hgt9huJU8sDKZpDXAWs4XB9fH7CLXaLfwHdeQtj7Mqcf6NTa1S0rLc2sc0yqjPkgLnG7ngePiONLnVfXFrqWO2vYI7oOd0OVXeHmeGCMAnPA02reEIqqoAVQAAOgHIVZpbnXNcJLjhYwiMwhj97g6EffULbRRRVxZtFLvazo+Xs4riN33YiN5QThTnKyY8QeGfSmJWi8tFljaNxlWUqR4gjFRyMztLVbo6j8NO2W17cvDmkFLcXmkpgCXmboB8Kjxx8KjzNX3VnZOiYe9PaN/8a/CPU82/QetSeo2pEljLMzShkfgEA5gHusxP2sdB41czVaGm/VJqU8xLGnX4FGQ2Pw0v/Hp81yyNHbxEndjjQZ8AoHpW63uFdVZCGVgCCOIIPUUodpeufbv9Hhb6pD3yP5jjp+Ufv6VY9nl8lto8SXFyu4zndUn+H03PHJPEjpUjZw55aNhzVKbCZIqRtQ8nM4922uv7q/SRhgQQCCMEHqDzBrz5tN2YvYSm7st4W5OSEzvW5PgRx3PA9OR6V6CjcEAjiDx9aJIgwIYAgjBBGQQeYIphBO6F1xt0SQi6RWrmuml44g8Ekd/Dyw/xr5NxDg+pNTf/wBXdI8v9VNvfmfH93+tZ1p2WzWsputCnHV7Y8mHM7meBH4T7HpXBoLXqKY9lODbzg7rI/d73gCevkcH1pq1sEwzBo+iQV1VXUfaYwPb7jzA/ZYu9OacveBaOxjPPc+LHrkt+orkTZdCwJuJZpZDzctjj48c59zVzoqw1jWd0WWOqPiCtlOjsvkqhaWWldH/APsLrt4h/Kl48PAb3L+yRUrHtkvY+Fzoxy3jGzgH5q371NUVw6CN/earUHxPUxi0gDvZQc21rSMw3bTRxjJ4b0pZgPmEH61FXGrt/fHOkr193/4ojhR7DC/oauNFesijZ3W2XNR8TVUgtGA33KpkepNxaHf0XeSRH7jHut64G6fdalbXarpK27t/Y9sB/MiyufM4DL+1T1GaHxMk74BXlL8SVUfZf2/r7fwl/rNrlb3MgntLK7tb0cRLFhd4+Eigd8e2a+9I60vcpCdIo9jeoCba9VSgYjmkoHFVOeY4DOcAZqT01r4iMIbRTczt3VVMsAfMj4j5CpfVTZRJNILrTR7RzxW3z3U/Pjhw+6OHjmoZBDE27vTW5/pbGgq6qq7b4wxvidT6WCqezLVL/WF9JJpGbtWgIbsncu0hPJickGLlyPHh05+gVQAcKUmntkUtpOLzQkhSRDvdix4EdVRjzU8txvnTM0Tfu9tHLcx9hIUDSITnszjiCf8AOKXVTxIQ5p06bWTdo5KQNJfXXSt7DpAzNvw47sRBypQdM8mzzIP9KY6a+2RkWNbhSzHdHxYzywWxgVL3+j454ykqK6HmCM/5NLZG8UWa7ZN6KY0EuaeK4ItYjl4XVK1U2pRzYju8RScg/wBhj/2n14edXwEEZ4EUpta9lbx5kssyJzMZ+Jfyn7Q/X1rXs105di5W2XLxDJdXz9Uo5kHmDnhjlxqGOZ7HZJR6plV4dSzxOqqJ4AGpaeX39lMi11Vt47n6RHGEkwVO7wHexk7vLPDnUzWBWauAAbLNvkc+xeSeWqKKKK9XCKKKKELBqhbTNc+wjNvC31rjvEfy0P7Mf2q+mqDtF1F+kA3FuPrgO8o/mAeH4gPnUE+fIcm6Z4VwPxTPxHd9r8r+CX1jbwQQtJdr2kjqRFCCRugj+K5+z5Dn1rk0Fq7PdvuQISOrHgq+ZP8ATnVw1V2VvKRJekovPs/tt+Y/Z9OfpTRsbCOCMJEqog5ADH+TVOOlL7ZtB7rTVuOR0xcITneef6R0sPu/NRmr2jfoNoEmm3wgJLNwCDngfhHnUxBOrqGUhlIyCDkEeVK/atrZk/RIjwGDMR1PMJ7cz7V86j6d+g6MlnlJYNLuRR55sBxx4DJJJ8qsidrX8MbDmkj8KnkpxVOPaedG23v9OvkmtVb1r2f2mkB/tEeJMYEqd1x7/aHkciunVfWuK+jLRZBXAdSOKk/oRz4ipyrTH/qYUklidG4seLEckl7rZ/pXR/GxlW8hHKN+DgeGGOP+U+1cA2i9i25f2s1u/mpx8mwcemae9abm0SRd2RVdfBgGHyPCmDK9w74v7JNVYPSVWr2a9RoUpLXXmyk5XCDybK/uKkE05bnlPEf+In+NWi+2YaNlOXs4gfFAY/7hFREuw7RZPCKRfSV/6k1ZFdEdwUmf8KwHuPI+R/hR0mnbdfiniH/ET/Go6618so+c6t5Jlv2GKsUOw7RanjFI3rK/9CKmbDZpo6HilnDkdWHaH/rJodXRDYEoZ8KwDvvJ+QSvG0B7g7mjrSa4bkDunHuFz+pFSNns10lf8dIzi2iP8qPBYjwIHdHuT6U4oLdUUKiqoHIKAAPYVsqs+uce4Le6d0uEUlLqxmvU6lV/VbUi00euLaIBiMNI3edvVj08hgVYKKrms+u0FkCHO/J0jX4vf7o8zS58n6nlOYoXzPDIxclWOlfte05Ipjt0bdRlLuB9rjgAnw4HhUjqPtEN3cPFOFQt3ogPAc0yeZ659amNc9TEvoxghJV+B/L7rY+z+1V3njRHhlNaWMYdXNFW3Qeu+x9EqNJaq7tpHdW79tERiXAwYn6gj7v+etXDZ1r9vbtrdNx+GJz18EY+Pgfb17Jrm00NbiEjtpJMGReGXHIlgeAXGcDr8zS71ntrdZwbJ9+NwHC4OY2P8v1/aqbvyHBzTrzC0rCMUjdFM05dSyS3Tr92I8V6FxWiKxRXZ1VQ7YDMAAWxyyetaNDxstvCrklhGgYnmTujOfPOa76aDVYI9kkA+CKKKK9XKKKKKEIooooQiiiihCwarmu2tAsrYsMdq+VjH4vveg5/KrGaq+uWo6XwDbxSRRhW4kY54K+vUca4kzZTl3Vqj4PHbx+5fVJM2zvHJOxJAcAsftO+Tj1wCT/5rcJpLjsIEBO73EUdWdssfUn9BVr2i6OW0t7S1jB3VDyM2PjkOBknx58PDFTOyrVLdX6XMO8wIiB6LyL+p5Dy9aUiAmTJ819AkxSNlH+KI5kMHsPbXyVw1S1cWztliXBb4nb7znn7dBU3WBXDpPTkFvj6RNHFvfD2jhM454zzpw1thYL5xLK6V5kebk6ld9FUnVnafa3H0jtZ4YuzneOPedV34xjccZPHPGrpG4IBHEHiK7cxzDZwXC+qKM1Fax6bS0h7V+I3kTH5mx+gyfauCQNSumMc9wa0XJUrRXyjZFfVerlFFabi7SMZkdUHLLEL+9QGjNdoZr65tg6fULEQ28MPvglsHODu90e9dBpOoCFZTVMu9mtvJeSXEpJVu8Y+Q3vtEnng+HDrVxjkDDKkEHkQcg+9fFxAHUqwyrAqR4gjBFRPYHd4KeGokgJMbiL6G3RefNMxLa3rfRZQwjfejdTnHUDPUjlTt1U1hW8tllGA3wuv3XHMenUUv9aNSrKytZN6U9ux3ogeeAeCbg6Y4Fj/AOK4tlVxcLdERIzxNwlP2VxybPLPlzINL4i6KXKefLothXsixCh47Cbx6ZiLZuv31V+1v1Ejvgrb3ZyLw3wM5X7pHXy8K5dV9mkNpJ2rsZnHw7ygBD4gccnz6VcxWavGJhdmtqsq3EKlsPADzl6feqBRRRUqpIooooQiiiihCKKKKEIooooQiiiihC5NIaNjnQpMiup5hhn/APh863xRBQAowAMADgAPAVsoosvcxta+iKr2vmjBPYTRiETuy4jQj+Ye6rZ+zgnOcjgDVhor1pym4XiTmoeymXR9/E91HHcI0Zw4BPYTDDDIPkCA2OfhTiFGKzUksrpXZnLwCyjtNRzmI/RXRZBxG+u8reR48PWkxrlrHeSnsL0Khjbe3Qu7k4wDnJyMZx609mpcvs/kvrqa4u2aNGJWNB8W6vdUtnkMDOOfHpVCpY5wsxaDBaqCneX1AFhqDbtX8PdadTtY9JXe6sYiESAK0rIegA+93mx4Uy4wcDJyep5VUNQ9CT2TTW83eTIkiccmzwYeTcFOPPrVxFSQAhna3VLE5In1B4IaG8rc/PxUbrFo6Ga2kW6jEse6SVIyeAz3ccQ3gRxpGavbJ5orm1mvrbetpJMPHvZaEN/D7UD7OSucH1xXoasYq7FO+IFreaWEXXxbwKihUUKqjAAAAAHIADgBWyiioF6q7rJqVBeyRvNvApkHd4b6/dJ8M8fc1MWNgkKBIkCKOQAx/k11UVyGgG9tVK6eRzBGXHKNhyRRRRXSiRRRRQhFFFFCEUUUUIX/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jpeg;base64,/9j/4AAQSkZJRgABAQAAAQABAAD/2wCEAAkGBhQSEBQUEBQVFBUWFhcUFxgYGBgXHBUXFxcYFxgWGBgYHCYeGhkkGhYXIC8gIycpLC0sGB4xNTAqNSYsLCkBCQoKDgwOGg8PGiwkHyU0LCoyLDIsLC0sLDQsLCwsLywvLCwqLCwsLCksLCwpLCksLCwsKSwsLCwsLCwsLCwsLP/AABEIAOAA4QMBIgACEQEDEQH/xAAcAAACAgMBAQAAAAAAAAAAAAAABwUGAQMECAL/xABIEAACAQMABwYCCAMECQMFAAABAgMABBEFBgcSITFBEyJRYXGBMpEUI0JSYnKhsTNDwYKy0fAIFSRzg5KiwuElNFMXNWOT8f/EABsBAAIDAQEBAAAAAAAAAAAAAAAFAwQGAgEH/8QANxEAAQMCBAMGBAYCAgMAAAAAAQACAwQRBRIhMRNBUSIyYXGBoQaRsfAUI0LB0fFy4TRSFRYk/9oADAMBAAIRAxEAPwB40UUUIRRRRQhFFFGaEIorBNUnTm0uOC7W3VCcOFlY8AgPPdHMniDnlXD3tYLuU8FNLUOyxC53V2Jqsaa2h2lsWVnLupwUQbxBHQnkPnVlFJPajonsb9nHwzKJP7Xwt+oz71FUSOjbdqYYPRw1lRwpSRpcW52V+1Q1/F9PJGI+zCqGXJ3ieODnhgcxVvpa6pbQoAba2SARlwqO43VG/jGQBxOSBz8aZVdQvzN3uosTp+BNYRlg5Am+2l/VJbXzSMz6TkiikccUQKHZRndHQHHM1KbIdLMZ5onZm3kDjJJ4qcHn5MPlUDNeqdNmSRgqC6ySTgAK2OJPpXzqpeLBpZCjAoZXjBHEFXJUEeXFTS9r7S578ytjLTh1CYA3URtde3Mf0nlKCVIHA4OPXpSJ05Hd6Pn7Nrh94qH7kj4wSeh9KfNIzabdb+kpfwhE+Sg/uTVms0YDzSL4a7VQ6MgFtrm4vt/auOz2fSLyq90ztbtEWUtuneJxu8R3uWaYRNcWgrfs7aFPuxIPkorj1v02LW0ll+0Bup5u3Bf8farDBw2alKKh5q6mzGgXNgALDdabbXq0edoe1CurlO9wDEHHdbkePCrADSH1D0cJbvtZf4cCmeQnru8Rn34+1d2gNa7yfSIEMjATS5KHvKqczwPLCjpVZlVoC4bnROavAg17mwu7jQXX2v0/dOuisA1nNXll0UUUUIRRRRQhFFFFCEUUUUIRRRRQhFFFFCFg1C60a0R2UW/KGJJwoUfEeeCeQ96m64tK6LjuImimXeRhgj9iD0I8a5de3Z3UsJjEg4gu3nZLfTWtbX1l21uzQz2ziR41Y8V5Bx94Dh6caqutOkluxHcgBZCBHOo++o7rjyYfIr6Vt1i1fm0ZcZByjbwR+jqRhkceOOBHvUPY6MaYSdnxZF7Tc6soPex4lRg46jNKJXvd2SNfvVfRqGmpomieI9i9wfB27T4A6+HondqFpr6TYxMTl1HZv6pwz7jB96iNreiO0sxKB3oXyfyP3T+u6faq3sh01uXDwMe7Ku8v51/xU/8ATTT0pYieGSJuToyH3GM1fYeNDYrJVTDhuJZm7Ahw8j9kJR7OdYbW2Exugobusjbm8x6FVIGRyB6c6aWgtYI7uDtos7uSMEYIKnqM+/vVO0TsdiXjcytJ+FO4vz5n9KvOidDRW0fZwIEXOSB1PiSeJNFO2Rgs61l7jFRRTyGSEuLiR/j6c0jdEaFa8vgjrIqySOWYKeAO82ckYrq1g1MmtrsrbRzSqu46sEJ44B5qMZBp5hK+sVx+Dba19eqn/wDZJuIHBvZtbLfTzWm2k3kUkEEqCQRggkA4I8aROnYHl0pJlWG/c7oyCMjfCjn5U/K+DGDzFTSw8QAE7Jbh2I/gnvc1t8wtvsvpBgUptr+nN+ZLZTwjG+/5m+Eey8f7VNrFUfWHZdFcTmZZHRmYM4PeDDIzjqvDh4UVDHPZlausHngp6kSz7C9vNLHSGhHtreCUyYNwrHsxkEJ0LY4EEEfOrpse0JkyXLDl9Un7uf2HzqM2i6Hunu89i3ZALFCVG8N0cBy+Eknr5U0tXdEC1tYoR9lRk+LHix+eaqQQ/mnoE/xPEicPaMwLpN7ch09NAt2ltKpbwvLKcKgz6+AHmTwpP2O0+5S4eVjvxu2TEeSjkAh6ED2NdG07Wz6RN2ER+qiPHH25OR9l5fOsbN5Ie2ktri3LvMN3JGd1QMkMp4qOu96V7JMXyBrDay5osOjpqJ09RHmLhe3MN6/v8kz9XNZob2MvATkYDKeDIT0I/rUxUZoLQENpGY4F3QWLHJyST5nwHD2qRLgVfbewzbrIzcPiHhXy8r7r6orAas10okUUUUIRRRRQhFFFFCEUV8mQZxnj4VnNCFmg0UUIXBpjQ8dzE0Uy7yt8wejA9CKU9pqZeWmkoxAhkCsGV+SmPOG3jyBwSCPlTmLVgVDJC15BO4TGjxKWla5jdWuFiDt5qv6O1GtoblrhE75O8BnuxkjjuDpnj86sIFGao+t+1q0smMaE3M/Ls4uOD4O/EA+QyfKp4oi45WBUpZnyHNI6/LVXjNRmltZ7W2H+03EUXkzgH/l5/pSkutJaY0j/ABJBYwn7CZDEeeO+fcj0r5sdmlqh3pd+dupdjg+w/qaYsoP+5+Sz9VjtHTnKXXPQa/6VxvtuGjYyQskkuPuRtj5vu1GSf6QFr9m2umA64Qf91ZtNBwRfw4Y19EX98ZrTrMMWVxjh9S/901ZFFCOR+aVN+KGySBjIzqQN1ti/0grQ/Fb3Kjxwh/7qlrDbZoyQ4MzxH/8AJGw/VciqrqDGDo2DIB4NzH42qUu9X7eX+JBE3nuDPzHGh1FDyv8ANdy/EzIZnRPjOhIvfomHovT1vcjNvNFKPwOG+YByK780jbzZpbk71u0lu45FGJwfc5Hsa3WusmmNHfGRfwDnnJcD8w7w996qz6A/oN00pMcpKk5Q6x6HT/SdeK4tN2sslvIkDiORlIVjnAJ9P36VXtT9p9ppDCI3ZTdYpMBieu6eT+3Hyq35pc9jmnK4WTtjspDgvP8AFYmwvU+nQsVVt4rww+ORU8mGcHFO3RTQTqtzEgy6YD7u6xXPI544yK3aU0PFcIUnRXU9COXmDzBrl05piOxtjIyndXCqqjmeSr4D1qrHFwb66bp1W15xHIA0iTu6HQjwC3ab05FaxGWZsKOQ6seiqOppLaf10uLu4EiFkCHeiRfsY47xxzbHM/0rTpLSdzpO5AwWYnCRr8KL/nmxr60Vpx7Dt0ESic/V9o3ExcwwA5cfH96pyzmQ2Gjeq0eH4U2iYXOAfKR3bjQHT+z6BNTUXXNb2LdbCzIBvr94ct9fI9fCrXSh2R6NlN00+6ey3GQseGWJU4Hjy403qvU73PYC5ZbF6eKnqnMiOm/l4IoooqdKkUUUUIRWDWaxmhCTe0We9ivhM29GinEDIeAHr949Qasep209Jt2K8xHJyD8lc+f3T+lXm8sklQpKodWGCCMg0qNcNmDw5ltMyR8SY+bIPL7w/X1qjIySJ2dmo6LU0tRRV0LaapaGOGjXD7+uiaWlNNRW8faTuFTIGeeSeWAOddNvcrIoZGDKwyCDkEeRFITQtrc6QkitTI7IhJ48REv2jx+QB8cU9dGaOSCJIohhEGAP6nzJ41NDKZbm1gl2JYeyhysL8zzcm21uXquPWXViG+hMc6nxVlJVkPirD9uRpM32oo0ZMf8AWRuJrNmAW5hkZTETwAlj4/Me2eVPW/vkhjeSVgiIpZmPIAczSR0ppObT1xk70Wj4m7q8jKR1Pif0UHxpvRh7iWju8/vqs9U1EdPGZJDYBW+x2UaPmjWSC5umRxkMlwSCPXFcOktiMUKdto2SVbmPvx9owZWI5oe6CMjhmoy30ZcaOcy6KbKHjJauSUfzQnirf58qYWqGvlvfqQmY5l/iQPwdD14faXzHviupePCbh1wq9JWU9dHeM36jn6hUzV/TouEYMpjmjO5LEeBRhwPDnipWtu0DUt3cX1gMXUY76dLmMc0b8eOR9vConQWm0uog6ZBHddT8SMOasKvwzCVtwsHjeDmjdxI+4fbw/hSNRetR/wBhuf8Acv8AtUpURrf/AOwuf90/7VOEmox/9DPMfVc2oH/263/K399qsFQOog/9Ot/yn+81T1B3XVf/AMqX/J31RUJrhp76Jas4+Nu5GPxHr7DjU3VCh/8AUtJ73O2teA8HfPP3Iz6KPGgKfDoGveZZO4zU+PQep0WNGbN0e0QylkuW+s7QE5UniAR5cPA5J41P6t7SLnR8q2umMvEeEdyMnh+M/aHn8Q65qfrl0loyO4jMcyhlP6HxB6HzqOVjZRZ6a0XxFNFKTLq0nbp5fwmTb3CuoZGDKwBBByCDyII5ivi9slljaORQyMCCD1BpL6t6xy6DuFt7lmksJW7j8zCT18h4r7jwp2QzBlDKQykAgjiCDxBB8MUjngMRsdl9Cp6hkzBLGdErtZ4f9UQiOzRgZs71w2CwHSNSPhOP8k8ubZfqvK830mRR2O6y98Z7Qtw4A9B4mmpf6NjnjMcyK6HGQeXDlW6KEKAFAAAwAOAAHQCl/wCHGcOvoNgtF/5hwpXRBvbd3nHUkffoOSxBbKihUUKo5AAAD0ArbRRVlI99UUUUUIRRRRQha5ZgoJPAAEnyA4mlA2125WVyFjaMsd1WBBC54DeB8KaumdGfSIJIt4pvqV3l5jPrSW0zqvdaOcvgPHy3woZGHQOpzj39qp1TpG2Ldlo8DhpJc7Z7FxtYHT36q22O2WM/xoHXzRg36HFWGx2kWMpAEu4T0dWXj64x+tKLSml4JYRu2yxTb3eeMkIy449wngc4q46q7Mt421w0yundkdAOvMKGBweOM1DFPK51hYpjXYZQQxcSQOjOthe97fPQ+YTItdFxRu8kcaq0mC7AYLY5ZrsNYAqobUtbvoFgxjP10v1UXiGI4vj8I4+pFNGMLnBo5rGOcTq4qj7QdOvpS+/1fbMRbQtm4cfaZTxHmFPAeLZPSp+ys0ijWONQqKMADwFLrRujr7Ri9qiLPHIFeVAO8pxxz1yMniMjyq4av63wXYxG26/WNuDD0+8PStEyMRtDW7L55j0k1Wc8faiHQ3sfHopuobTWrKTMJY2aG4TikycGBHLOOYqZqm7R9aTbRCKI4kkByRzVOWR5nl867AzaJFhjZ3VDWwGzuv8APgrHqrtbCzGz0o0ayqd0ToR2bnpv4+Bv09KxtH1OmjL6Q0Ud2QrmeNQCJV59qo5FhzPjz55yk9B6sXN6+7axPKc8SB3Vz95z3R7mvROzPVC7sINy7uRIpHdiAyIvyyHj7AYpfUMZTOD43a9F9XDOIzJJr103SFTaJfA57fPkVQj9q7p9pk0tvLDPGjb6FAy5UgnqRxB/Srbth2XdmWvbJO4ctPGo+AnnKoH2T1HTny5J+msD452Zmqk/DqYuBMYuNdBb6Jrasa8WkFlDHJId9VwQFY47xPPGKkRtNsvvv/8ArakzmjeqUwpZJ8PUkr3PcXXJJ36+ibGtG0KBrVltJN6R+4ODKVB5txA6cPep/VDRKW9oiIVYnvOwIILnnxHhy9qRG9XXo/S8sDb0MjIfwnGfUcjXhh0sFHPgLfw/AgfbW5vrfpc6beS9DUUt9XNqnEJer5doo/vKP3HypiW9wsihkYMpGQQcgj1quWlu6xVbh09G60g068j6rRpbRcdxE0UoyrD3B6MPMVw7LdZZLS4bRV42cZNq56qePZ+hGSPA5HhUpd3iRIXlZUUcyxwKWutmnvprobCKRntz2nbAYwF73AeGQDx8OVRSRCVpaU/+G6ieN5aR+WdzyBXpOiq7qHrSNIWMU4xv43JAPsyLwYeh5jyIqxVnXNLSQV9CRWN6ofWjWVLKDtZAWywVVGAWJz4+QzVZ0jtCLaKa5iHZys5hUZ3t1s5zy49zjUTpWtuCfFXIaGeYNcxuhOW/K6v29RmvPi6TvpCbgPO3Z94yZYqvT8vtTi1F1gN5ZrJJjtASj44cR1x5gg1FFUCQ2tZXsQweSiYJC4OF7G3IqxUUUVZSVYzXw8YYEMAQeBB5Gk/rRrhfQ3s4jkkSMOQoKgrgYHDeHLhWi32tXq/F2UnqmP7pFVDVsBsbrQR/D1VIwSRlpuL76qz607Ko5cyWZET8yh+Bj5fc/apHZpq7JawP24Ku7nuk5CheAx04nJz6VXLXbK/KS2U/lcj9CDTSifIBxjhmvYhE52di8r34hTwCmqu6dtidPFfZNJHW/SS3uncSMot7FeO8QF7Tm3E8M72B/Ypk6+a7R6NtjK43nbuxR54u3n4KOZP+NeVru8aR3dzlnYu3mWJJPzNaDDqcvJf8ll6phkjMYNri105rvaLZRnHalz+BWb9cYqp6b0roy6O+plt5eYkWMjJ8WAPH1GDS/wA0Zp2IAOaSU2CQ05zRucD5/tZXKHaVcwqYw0c+DhZGVskePTPvxqu6b07Jdy9pMQWwF4DAwM9Peo7NFSCNoTKKjgieXsYATzsnTs02yxIiWt8qRAYVJUUKnl2irwU/iHDxxzp0wzK6hlIZSMgg5BB5EEcxXi3NXLUbafc6OYKD2tvnvRMeA8TGfsn9PKlFVhubtxb9Fda/qrhtf2dyQF7yzL9i2TNGCfqyebgZ/hnPEdM+B4J01611Y1xtdJQloGDcMPG2N5c8CGXw8+INJXazsvNk5ubVSbZz3lHHsGPT8h6Hpy8KKGryngy6FDxzS0ooop2o0UUUUIWc1Pat65TWe8I8MhB7jZwG6MPA/vUBRXDmg7qOWJkzSyQXHRNXReqMl9uXGkJzIrAMkaHugHjzHAeg4+dXa0sY4kCRIqKOgGB7+NKPVbaC9nA0Rj7QZymWxu5+Icjwz/WrnqxtFjupBFInZO3w8d5WPhnGQapuY4LEYrQ15LiBeNuwFgAPJd+za6Njpi4sjwiuB20XgGAzgf2d4f2BTlpB69X6wXNldoyl4ZhvAMCd3O9xGc44MPentbXayKGjYMp4gggg+4pLXx2cH9f2WxwqodPSse7e1j6aKhbYrAtbRSjOI5MMPJxgH5jHvVEutPwfQBbQwsGZkkkdnzl1GCVXwIyOnOnte2SSoySqHVhggjINVGDZNZiQse0ZSchC3BfLI4n3NIpoHufmZbXRbnDcUp4oBFUB3ZOYW/fy8VT/AKLdHQkPZl90zOpRMnfjc8MgcSN8H51ddmOgXtrQ9qpV5HLlTwKgDdHDoeGferTaWixoqRqFRRuqByAFbqljgDSHX5WVCqxR00bog0BpcXePgPRfVFYzWasJQkfpXadeSFgjJGmSBuoM4zwyWz0qtC5Ekm9cM7A8yuN72zwp/XWqVpJ8dvEfPcAPzGKirnZfYvyiZPyuw/Qkilr6WVxuXXW0pMcoYW5WxFniLE/PQqjasjRLSxoY7lpGZVXtMEbxPDgh8fGnEFqm6P2WW8FxHNHJL9WwcK26QSOXHANXSrUDHMFnAeiR4tUxVEgdE5zhb9R28l5w276TaTSpjJ7sMaKo6Zcb7H3yPkKXNNv/AEgdXSlzHdrjdlURvx4h05HHgV/u0pK2lCWmBtkgduiiiirq5RRRRQhFFFFCF16L0rLbyrLbu0ci8mU4Pp5jyPCnjqXtigvU+jaUCRu43N4/wpQeGGz8BPnw9OVImzsnlYJEjSMeSqpYn2FMXVrYTeT4a5K2qeDd+Qj8gOB7n2pbWsgcLyGx9122/JRu07Zw2jpe0iy1rIe43PsyePZufHwPUedUavVkerVraaONtdSmS3xulrhxwzwABOAoB5Aculectc9XY7S5KwTx3ELZMbo6ucfdfdPBh+vMeXFBV8TsO3HPqhwsoCiiimq4RRRRQhFfSSEHI4Hyr5orxCyWqR0HrHcWcge1leNs9DwbyZeTD1FRtFcuY1wsQhepdmuvi6TtSzALNGQsqjlk8nX8JwfQgiq7pXa3NHNJGsEfcdkyWY53SRnhjwquf6O1s/b3b8dwRoh8C5bIHqAD86ltHauiXTUy3ELNEXmPFWC8eKneGKxOJsMU2SI21WjwZlM7iPqW3DW3tfx5aha32v3R5Rwj2c/91fFttUvHlQHsgpdQcJ0LAHiSelSusuzljeRGzgUQAJvjeAGQ53uDHJ7tfWvGoztPC1hbgKAd7c3VGQ2RnJHSlhFQLknb3T9k2EOyNbG0ZgTcnu25HXdM3FFc/f8ACirubwWKy+Kr2ntpNtaytE4d3XGdwDAJ6ZJHGoGfbQn8u2c/mcD9gao1tbQvdzC+meMBnO8q7xZw+Mcj51JgaHTrdy/8qg/sapGokdsQAtrHhFFEA18b3usDcA218dB7q76p7TkupuymQRM38PjvBj90nAwasGtusaWNnLcOMhF7q/ecnCr7kj9aTdtcwtpG3ayidEEkXdY7zEhuJ5npV128QM2icrnCzRs3p3l/vMKvUB4zw1552ukWN0cdM9romlocL5TuPr9Ug9YNYJryZprly7t8lH3VH2VHhUbRRW7Y0NFgs2iiiiu14iiiihCKKKKELu0Lpua0mWW2kaOReo6jqCORU+Bp+agbZobzdhu92C4PAHOI5T+En4W/CfY151ozVOpo2T779V0HWXs29skmjaOVQ6OCrKeIIPQ15o2l7On0bNvJlraQ/Vv908+zf8Q6HqPepbZ/tnmtN2G83p4BwDc5Ih5E/Go8Dx8D0p3b1ppSzIBSeCUYODy/qrg+4NJWcWhk7Q7P37qTRwXkU0VadftRJdG3BRstE+TFJj4h4HwcdR71Vq0UcjZGhzdlERZFFFFSLxFFGKMV4hFTOqOrjX15FbId3fJy2M7qqCWbHoKh8V6M2P7OvoUP0mfBnmQYA5RRtht3P3jwJ9APWnWVIgZpudl00XKuOrGrENhbLBbjCjiWPFnY82Y9Sf8AxWTrPaiRozcRK6ndZSwBBHTjUsaTWl9QLieeWSKS3lDyO2FkGeJJxx61jp5XjUC5Kc4dSwVDnCd+QAaFN6K8R/gdWH4WB/Y1tzXnIaInFw0CIxlUkFU4nu8Tjd51IWV/exTxxGW4iZnRd1mccGYDkelVRWdWp1L8NgC8cwOl7W5ddyn9RWrsPxH51mr1ysrYdVRdaNli3E5lgkEO9xcFSQW+8uCME9a44NjCfzLlj+VAP3Jpkk1CaV10tLfIlmXeH2V77fJarugivmcE3gxTES0QwuJt0Fz9CVw6u7O7e0lEqF3cAgFyuFzzIAA444VYdKaMjuIZIZl3kkUow8Qf69aXmlNsgGRbQk+DSHH/AEr/AI1YNnmtj3sMhm3e0R8HdGBusMrw+Y9q9iljDskaK2hrjGamqB5DU6/LokXrzsvudHuxCtLb57sqjOB4SAfCfPkapde1StJzaDomGx0zaXkkMbW0/wBTMrIpVW5F8EYB3SG/sNWkpsRcey8XP1skTmJM6K0PNcyCO3jeVz0UZ+Z5AeZxWu/sHhkeKZSjoxVlPMEV7FsrGONcQoiL4IoUfJRiqbtF2WRaSHaIRFcgYD47rgclkA5+TDiPPlXseK3f2hYLzJovMlFT+sWo15ZMRcQOF6Oo3kPo44fPBqAxTlkjXi7TdRoorIWsV1e6EUUUV6hFTWrGttzYS9payFfvKeKSDwZevrz86haumpuym70gokTcjhJx2jMDnHPCLk59cVBO6NrPzNl6L8k1dEa42On7Y2l0BFMw/hk8d4DhJCx5keHPoQRST1x1Qm0dcmGYZHxRuBwkTow8/EdDT11X2J2VqVeXeuJVIIL91Qw6qi/1Jr52qaW0a8ZtNImSN8b8Ugidt0kY30YDBHQj/wAUjgqBHNlhuWnkpSLjVeb6K+5kAYgEMASAwyARngcHiM+dfOK0QKhUpqvDC95Cl0rNE7rG2626RvndDA+RINPuDYNo1Tkid/IyYH/SoP60qNleokt7dxylCLeJw7uRgMVORGviSQM45D2r007gDJOAOJPh50gxGoLZA2N3nqpWDqkvtE1YtUudH6NsoEjMsoklKjLbgO6N5jliMdoeJ6U6UQAYHIcBSp2fg6R0zd6SI+qi/wBnt8+mMj+xk/8AEpsVQqCRlYeX1K6C1XIJRgvPdOPXHCkbcbOb9Dnsd7rlHU/1Bp1Xul4YSqzSpGXzu7zBc454z6it8UqsMqQw8Qc/tS6WFsu52TahxGagBLGgh3UHkkdfaq3tksU47QO4bPZ7xaM+DFc8x7cxXbqfoq6vr5J5i7CJlLu4+4cqg4cTn+tOigLUQpGh176dFef8QSviLSxuYgjNzseS+d2ivvFFXVnLKqbSNFyzWREG+XVlbdTOXB7pGBz559qX2itld5LgyBYF/Ecn/lX+pFOzFfDMBzwKrSU7JHZnJzR4xUUkJhitqb3tqqPorZHbR4MzPMfDO4vyXj+tXDR+iYYF3YI0jH4QBn18fevu9vkiQvK6oo5liAKXGsu1vmliPLtXH91f6n5UExQDp9URtr8Ufa5d5nsj9k0Kr2vWqy6QsZYDgMRvRk/ZkXip9Oh8ia+NRNYjeWiu+d9e45x8TD7Q6cRg/OrGRViN+z2pXNE6J5jfuNFQNkOtbT2xtbjK3Np9U6tzKKd1W9sbp9B40wKVe0nQMtldJpewHeThcoOTpyLkDpjg3oD0NXjVnXC2vole3kUkqC0e8N9D1Vl58D15VYlaD+YzY+xUIPJTbLnnUVcaqWchzJa27HxMSE/PFStZqAEjZdKOs9XraL+Fbwx/ljRf2FKraFsP32afRgAJyzQHugnqYzyH5Tw8PCnKTXNcaSijZVkkjRm4KrMqlvQE5NSxTyRuzMOq8IBXj3SGjJYHMc8bxOOaupU/rzHnXKa9kaR0RBcJu3EUcq+DqG+WeXtVSvtiujJDkQNH/u5HUfIkinEeLNt22/JRlnReZBUzq3rXc2EnaWshT7y80ceDLyP7+dPZNg2jQeInPkZf8FFTuidmmjrYho7WPI+1JmQjzy5IFdS4lC5tspKAwqH1M2vQXYRLofRZmHd38iOXpmNz59D8zVh1z1Ph0jbGKYYI70bj4o2x8Q8vEda6dM6v2t9B2c8aSx/ZIx3emUYfCfSqabTSOh+MJfSFiP5Z/jwL+A/bUDp+gpQMpdmj7J6fwVJ5qE2VauwWl1dWd+gN0wG6rgNHLAOOYs/Fk5J68B4GmEmzrRwbeFlb55/AMfLlUJfLZ6dtg9pNuXMJ34n+GW3k54dee6SAD08DXdqTrk8zPaXyiK+g4SLyEq9JY/FTzOOWa6le95L7m/MLwWVshgVFCooVQMAAYAHgAOApfbXtaGjhSxtctc3ZEYUc1jY7pPlvHu+m8elWrWzWqLR9s8855DCr1kc8lX/HoM1StmWrctxO+ltID66bPYIf5cZ4BgDy7vBfLJ+1XEQDfzXbD3K9PQK6am6tLYWUVuuCVGXP3pG4u3z5eQFTZrNfG9UBJJuV6kbtJ0wZ79x9mL6pfbix9z+1R+jtG3QG/Zsz44nsXO8v5kGGHyxTl1j1Mt7wfWLuvjhIvBh69CPI0rNO6jXVg/aRlnRTkSR5BX8wHFf1HnSmaF7XF51Hgt9huJU8sDKZpDXAWs4XB9fH7CLXaLfwHdeQtj7Mqcf6NTa1S0rLc2sc0yqjPkgLnG7ngePiONLnVfXFrqWO2vYI7oOd0OVXeHmeGCMAnPA02reEIqqoAVQAAOgHIVZpbnXNcJLjhYwiMwhj97g6EffULbRRRVxZtFLvazo+Xs4riN33YiN5QThTnKyY8QeGfSmJWi8tFljaNxlWUqR4gjFRyMztLVbo6j8NO2W17cvDmkFLcXmkpgCXmboB8Kjxx8KjzNX3VnZOiYe9PaN/8a/CPU82/QetSeo2pEljLMzShkfgEA5gHusxP2sdB41czVaGm/VJqU8xLGnX4FGQ2Pw0v/Hp81yyNHbxEndjjQZ8AoHpW63uFdVZCGVgCCOIIPUUodpeufbv9Hhb6pD3yP5jjp+Ufv6VY9nl8lto8SXFyu4zndUn+H03PHJPEjpUjZw55aNhzVKbCZIqRtQ8nM4922uv7q/SRhgQQCCMEHqDzBrz5tN2YvYSm7st4W5OSEzvW5PgRx3PA9OR6V6CjcEAjiDx9aJIgwIYAgjBBGQQeYIphBO6F1xt0SQi6RWrmuml44g8Ekd/Dyw/xr5NxDg+pNTf/wBXdI8v9VNvfmfH93+tZ1p2WzWsputCnHV7Y8mHM7meBH4T7HpXBoLXqKY9lODbzg7rI/d73gCevkcH1pq1sEwzBo+iQV1VXUfaYwPb7jzA/ZYu9OacveBaOxjPPc+LHrkt+orkTZdCwJuJZpZDzctjj48c59zVzoqw1jWd0WWOqPiCtlOjsvkqhaWWldH/APsLrt4h/Kl48PAb3L+yRUrHtkvY+Fzoxy3jGzgH5q371NUVw6CN/earUHxPUxi0gDvZQc21rSMw3bTRxjJ4b0pZgPmEH61FXGrt/fHOkr193/4ojhR7DC/oauNFesijZ3W2XNR8TVUgtGA33KpkepNxaHf0XeSRH7jHut64G6fdalbXarpK27t/Y9sB/MiyufM4DL+1T1GaHxMk74BXlL8SVUfZf2/r7fwl/rNrlb3MgntLK7tb0cRLFhd4+Eigd8e2a+9I60vcpCdIo9jeoCba9VSgYjmkoHFVOeY4DOcAZqT01r4iMIbRTczt3VVMsAfMj4j5CpfVTZRJNILrTR7RzxW3z3U/Pjhw+6OHjmoZBDE27vTW5/pbGgq6qq7b4wxvidT6WCqezLVL/WF9JJpGbtWgIbsncu0hPJickGLlyPHh05+gVQAcKUmntkUtpOLzQkhSRDvdix4EdVRjzU8txvnTM0Tfu9tHLcx9hIUDSITnszjiCf8AOKXVTxIQ5p06bWTdo5KQNJfXXSt7DpAzNvw47sRBypQdM8mzzIP9KY6a+2RkWNbhSzHdHxYzywWxgVL3+j454ykqK6HmCM/5NLZG8UWa7ZN6KY0EuaeK4ItYjl4XVK1U2pRzYju8RScg/wBhj/2n14edXwEEZ4EUpta9lbx5kssyJzMZ+Jfyn7Q/X1rXs105di5W2XLxDJdXz9Uo5kHmDnhjlxqGOZ7HZJR6plV4dSzxOqqJ4AGpaeX39lMi11Vt47n6RHGEkwVO7wHexk7vLPDnUzWBWauAAbLNvkc+xeSeWqKKKK9XCKKKKELBqhbTNc+wjNvC31rjvEfy0P7Mf2q+mqDtF1F+kA3FuPrgO8o/mAeH4gPnUE+fIcm6Z4VwPxTPxHd9r8r+CX1jbwQQtJdr2kjqRFCCRugj+K5+z5Dn1rk0Fq7PdvuQISOrHgq+ZP8ATnVw1V2VvKRJekovPs/tt+Y/Z9OfpTRsbCOCMJEqog5ADH+TVOOlL7ZtB7rTVuOR0xcITneef6R0sPu/NRmr2jfoNoEmm3wgJLNwCDngfhHnUxBOrqGUhlIyCDkEeVK/atrZk/RIjwGDMR1PMJ7cz7V86j6d+g6MlnlJYNLuRR55sBxx4DJJJ8qsidrX8MbDmkj8KnkpxVOPaedG23v9OvkmtVb1r2f2mkB/tEeJMYEqd1x7/aHkciunVfWuK+jLRZBXAdSOKk/oRz4ipyrTH/qYUklidG4seLEckl7rZ/pXR/GxlW8hHKN+DgeGGOP+U+1cA2i9i25f2s1u/mpx8mwcemae9abm0SRd2RVdfBgGHyPCmDK9w74v7JNVYPSVWr2a9RoUpLXXmyk5XCDybK/uKkE05bnlPEf+In+NWi+2YaNlOXs4gfFAY/7hFREuw7RZPCKRfSV/6k1ZFdEdwUmf8KwHuPI+R/hR0mnbdfiniH/ET/Go6618so+c6t5Jlv2GKsUOw7RanjFI3rK/9CKmbDZpo6HilnDkdWHaH/rJodXRDYEoZ8KwDvvJ+QSvG0B7g7mjrSa4bkDunHuFz+pFSNns10lf8dIzi2iP8qPBYjwIHdHuT6U4oLdUUKiqoHIKAAPYVsqs+uce4Le6d0uEUlLqxmvU6lV/VbUi00euLaIBiMNI3edvVj08hgVYKKrms+u0FkCHO/J0jX4vf7o8zS58n6nlOYoXzPDIxclWOlfte05Ipjt0bdRlLuB9rjgAnw4HhUjqPtEN3cPFOFQt3ogPAc0yeZ659amNc9TEvoxghJV+B/L7rY+z+1V3njRHhlNaWMYdXNFW3Qeu+x9EqNJaq7tpHdW79tERiXAwYn6gj7v+etXDZ1r9vbtrdNx+GJz18EY+Pgfb17Jrm00NbiEjtpJMGReGXHIlgeAXGcDr8zS71ntrdZwbJ9+NwHC4OY2P8v1/aqbvyHBzTrzC0rCMUjdFM05dSyS3Tr92I8V6FxWiKxRXZ1VQ7YDMAAWxyyetaNDxstvCrklhGgYnmTujOfPOa76aDVYI9kkA+CKKKK9XKKKKKEIooooQiiiihCwarmu2tAsrYsMdq+VjH4vveg5/KrGaq+uWo6XwDbxSRRhW4kY54K+vUca4kzZTl3Vqj4PHbx+5fVJM2zvHJOxJAcAsftO+Tj1wCT/5rcJpLjsIEBO73EUdWdssfUn9BVr2i6OW0t7S1jB3VDyM2PjkOBknx58PDFTOyrVLdX6XMO8wIiB6LyL+p5Dy9aUiAmTJ819AkxSNlH+KI5kMHsPbXyVw1S1cWztliXBb4nb7znn7dBU3WBXDpPTkFvj6RNHFvfD2jhM454zzpw1thYL5xLK6V5kebk6ld9FUnVnafa3H0jtZ4YuzneOPedV34xjccZPHPGrpG4IBHEHiK7cxzDZwXC+qKM1Fax6bS0h7V+I3kTH5mx+gyfauCQNSumMc9wa0XJUrRXyjZFfVerlFFabi7SMZkdUHLLEL+9QGjNdoZr65tg6fULEQ28MPvglsHODu90e9dBpOoCFZTVMu9mtvJeSXEpJVu8Y+Q3vtEnng+HDrVxjkDDKkEHkQcg+9fFxAHUqwyrAqR4gjBFRPYHd4KeGokgJMbiL6G3RefNMxLa3rfRZQwjfejdTnHUDPUjlTt1U1hW8tllGA3wuv3XHMenUUv9aNSrKytZN6U9ux3ogeeAeCbg6Y4Fj/AOK4tlVxcLdERIzxNwlP2VxybPLPlzINL4i6KXKefLothXsixCh47Cbx6ZiLZuv31V+1v1Ejvgrb3ZyLw3wM5X7pHXy8K5dV9mkNpJ2rsZnHw7ygBD4gccnz6VcxWavGJhdmtqsq3EKlsPADzl6feqBRRRUqpIooooQiiiihCKKKKEIooooQiiiihC5NIaNjnQpMiup5hhn/APh863xRBQAowAMADgAPAVsoosvcxta+iKr2vmjBPYTRiETuy4jQj+Ye6rZ+zgnOcjgDVhor1pym4XiTmoeymXR9/E91HHcI0Zw4BPYTDDDIPkCA2OfhTiFGKzUksrpXZnLwCyjtNRzmI/RXRZBxG+u8reR48PWkxrlrHeSnsL0Khjbe3Qu7k4wDnJyMZx609mpcvs/kvrqa4u2aNGJWNB8W6vdUtnkMDOOfHpVCpY5wsxaDBaqCneX1AFhqDbtX8PdadTtY9JXe6sYiESAK0rIegA+93mx4Uy4wcDJyep5VUNQ9CT2TTW83eTIkiccmzwYeTcFOPPrVxFSQAhna3VLE5In1B4IaG8rc/PxUbrFo6Ga2kW6jEse6SVIyeAz3ccQ3gRxpGavbJ5orm1mvrbetpJMPHvZaEN/D7UD7OSucH1xXoasYq7FO+IFreaWEXXxbwKihUUKqjAAAAAHIADgBWyiioF6q7rJqVBeyRvNvApkHd4b6/dJ8M8fc1MWNgkKBIkCKOQAx/k11UVyGgG9tVK6eRzBGXHKNhyRRRRXSiRRRRQhFFFFCEUUUUIX/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data:image/jpeg;base64,/9j/4AAQSkZJRgABAQAAAQABAAD/2wCEAAkGBhQSEBQUEBQVFBUWFhcUFxgYGBgXHBUXFxcYFxgWGBgYHCYeGhkkGhYXIC8gIycpLC0sGB4xNTAqNSYsLCkBCQoKDgwOGg8PGiwkHyU0LCoyLDIsLC0sLDQsLCwsLywvLCwqLCwsLCksLCwpLCksLCwsKSwsLCwsLCwsLCwsLP/AABEIAOAA4QMBIgACEQEDEQH/xAAcAAACAgMBAQAAAAAAAAAAAAAABwUGAQMECAL/xABIEAACAQMABwYCCAMECQMFAAABAgMABBEFBgcSITFBEyJRYXGBMpEUI0JSYnKhsTNDwYKy0fAIFSRzg5KiwuElNFMXNWOT8f/EABsBAAIDAQEBAAAAAAAAAAAAAAAFAwQGAgEH/8QANxEAAQMCBAMGBAYCAgMAAAAAAQACAwQRBRIhMRNBUSIyYXGBoQaRsfAUI0LB0fFy4TRSFRYk/9oADAMBAAIRAxEAPwB40UUUIRRRRQhFFFGaEIorBNUnTm0uOC7W3VCcOFlY8AgPPdHMniDnlXD3tYLuU8FNLUOyxC53V2Jqsaa2h2lsWVnLupwUQbxBHQnkPnVlFJPajonsb9nHwzKJP7Xwt+oz71FUSOjbdqYYPRw1lRwpSRpcW52V+1Q1/F9PJGI+zCqGXJ3ieODnhgcxVvpa6pbQoAba2SARlwqO43VG/jGQBxOSBz8aZVdQvzN3uosTp+BNYRlg5Am+2l/VJbXzSMz6TkiikccUQKHZRndHQHHM1KbIdLMZ5onZm3kDjJJ4qcHn5MPlUDNeqdNmSRgqC6ySTgAK2OJPpXzqpeLBpZCjAoZXjBHEFXJUEeXFTS9r7S578ytjLTh1CYA3URtde3Mf0nlKCVIHA4OPXpSJ05Hd6Pn7Nrh94qH7kj4wSeh9KfNIzabdb+kpfwhE+Sg/uTVms0YDzSL4a7VQ6MgFtrm4vt/auOz2fSLyq90ztbtEWUtuneJxu8R3uWaYRNcWgrfs7aFPuxIPkorj1v02LW0ll+0Bup5u3Bf8farDBw2alKKh5q6mzGgXNgALDdabbXq0edoe1CurlO9wDEHHdbkePCrADSH1D0cJbvtZf4cCmeQnru8Rn34+1d2gNa7yfSIEMjATS5KHvKqczwPLCjpVZlVoC4bnROavAg17mwu7jQXX2v0/dOuisA1nNXll0UUUUIRRRRQhFFFFCEUUUUIRRRRQhFFFFCFg1C60a0R2UW/KGJJwoUfEeeCeQ96m64tK6LjuImimXeRhgj9iD0I8a5de3Z3UsJjEg4gu3nZLfTWtbX1l21uzQz2ziR41Y8V5Bx94Dh6caqutOkluxHcgBZCBHOo++o7rjyYfIr6Vt1i1fm0ZcZByjbwR+jqRhkceOOBHvUPY6MaYSdnxZF7Tc6soPex4lRg46jNKJXvd2SNfvVfRqGmpomieI9i9wfB27T4A6+HondqFpr6TYxMTl1HZv6pwz7jB96iNreiO0sxKB3oXyfyP3T+u6faq3sh01uXDwMe7Ku8v51/xU/8ATTT0pYieGSJuToyH3GM1fYeNDYrJVTDhuJZm7Ahw8j9kJR7OdYbW2Exugobusjbm8x6FVIGRyB6c6aWgtYI7uDtos7uSMEYIKnqM+/vVO0TsdiXjcytJ+FO4vz5n9KvOidDRW0fZwIEXOSB1PiSeJNFO2Rgs61l7jFRRTyGSEuLiR/j6c0jdEaFa8vgjrIqySOWYKeAO82ckYrq1g1MmtrsrbRzSqu46sEJ44B5qMZBp5hK+sVx+Dba19eqn/wDZJuIHBvZtbLfTzWm2k3kUkEEqCQRggkA4I8aROnYHl0pJlWG/c7oyCMjfCjn5U/K+DGDzFTSw8QAE7Jbh2I/gnvc1t8wtvsvpBgUptr+nN+ZLZTwjG+/5m+Eey8f7VNrFUfWHZdFcTmZZHRmYM4PeDDIzjqvDh4UVDHPZlausHngp6kSz7C9vNLHSGhHtreCUyYNwrHsxkEJ0LY4EEEfOrpse0JkyXLDl9Un7uf2HzqM2i6Hunu89i3ZALFCVG8N0cBy+Eknr5U0tXdEC1tYoR9lRk+LHix+eaqQQ/mnoE/xPEicPaMwLpN7ch09NAt2ltKpbwvLKcKgz6+AHmTwpP2O0+5S4eVjvxu2TEeSjkAh6ED2NdG07Wz6RN2ER+qiPHH25OR9l5fOsbN5Ie2ktri3LvMN3JGd1QMkMp4qOu96V7JMXyBrDay5osOjpqJ09RHmLhe3MN6/v8kz9XNZob2MvATkYDKeDIT0I/rUxUZoLQENpGY4F3QWLHJyST5nwHD2qRLgVfbewzbrIzcPiHhXy8r7r6orAas10okUUUUIRRRRQhFFFFCEUV8mQZxnj4VnNCFmg0UUIXBpjQ8dzE0Uy7yt8wejA9CKU9pqZeWmkoxAhkCsGV+SmPOG3jyBwSCPlTmLVgVDJC15BO4TGjxKWla5jdWuFiDt5qv6O1GtoblrhE75O8BnuxkjjuDpnj86sIFGao+t+1q0smMaE3M/Ls4uOD4O/EA+QyfKp4oi45WBUpZnyHNI6/LVXjNRmltZ7W2H+03EUXkzgH/l5/pSkutJaY0j/ABJBYwn7CZDEeeO+fcj0r5sdmlqh3pd+dupdjg+w/qaYsoP+5+Sz9VjtHTnKXXPQa/6VxvtuGjYyQskkuPuRtj5vu1GSf6QFr9m2umA64Qf91ZtNBwRfw4Y19EX98ZrTrMMWVxjh9S/901ZFFCOR+aVN+KGySBjIzqQN1ti/0grQ/Fb3Kjxwh/7qlrDbZoyQ4MzxH/8AJGw/VciqrqDGDo2DIB4NzH42qUu9X7eX+JBE3nuDPzHGh1FDyv8ANdy/EzIZnRPjOhIvfomHovT1vcjNvNFKPwOG+YByK780jbzZpbk71u0lu45FGJwfc5Hsa3WusmmNHfGRfwDnnJcD8w7w996qz6A/oN00pMcpKk5Q6x6HT/SdeK4tN2sslvIkDiORlIVjnAJ9P36VXtT9p9ppDCI3ZTdYpMBieu6eT+3Hyq35pc9jmnK4WTtjspDgvP8AFYmwvU+nQsVVt4rww+ORU8mGcHFO3RTQTqtzEgy6YD7u6xXPI544yK3aU0PFcIUnRXU9COXmDzBrl05piOxtjIyndXCqqjmeSr4D1qrHFwb66bp1W15xHIA0iTu6HQjwC3ab05FaxGWZsKOQ6seiqOppLaf10uLu4EiFkCHeiRfsY47xxzbHM/0rTpLSdzpO5AwWYnCRr8KL/nmxr60Vpx7Dt0ESic/V9o3ExcwwA5cfH96pyzmQ2Gjeq0eH4U2iYXOAfKR3bjQHT+z6BNTUXXNb2LdbCzIBvr94ct9fI9fCrXSh2R6NlN00+6ey3GQseGWJU4Hjy403qvU73PYC5ZbF6eKnqnMiOm/l4IoooqdKkUUUUIRWDWaxmhCTe0We9ivhM29GinEDIeAHr949Qasep209Jt2K8xHJyD8lc+f3T+lXm8sklQpKodWGCCMg0qNcNmDw5ltMyR8SY+bIPL7w/X1qjIySJ2dmo6LU0tRRV0LaapaGOGjXD7+uiaWlNNRW8faTuFTIGeeSeWAOddNvcrIoZGDKwyCDkEeRFITQtrc6QkitTI7IhJ48REv2jx+QB8cU9dGaOSCJIohhEGAP6nzJ41NDKZbm1gl2JYeyhysL8zzcm21uXquPWXViG+hMc6nxVlJVkPirD9uRpM32oo0ZMf8AWRuJrNmAW5hkZTETwAlj4/Me2eVPW/vkhjeSVgiIpZmPIAczSR0ppObT1xk70Wj4m7q8jKR1Pif0UHxpvRh7iWju8/vqs9U1EdPGZJDYBW+x2UaPmjWSC5umRxkMlwSCPXFcOktiMUKdto2SVbmPvx9owZWI5oe6CMjhmoy30ZcaOcy6KbKHjJauSUfzQnirf58qYWqGvlvfqQmY5l/iQPwdD14faXzHviupePCbh1wq9JWU9dHeM36jn6hUzV/TouEYMpjmjO5LEeBRhwPDnipWtu0DUt3cX1gMXUY76dLmMc0b8eOR9vConQWm0uog6ZBHddT8SMOasKvwzCVtwsHjeDmjdxI+4fbw/hSNRetR/wBhuf8Acv8AtUpURrf/AOwuf90/7VOEmox/9DPMfVc2oH/263/K399qsFQOog/9Ot/yn+81T1B3XVf/AMqX/J31RUJrhp76Jas4+Nu5GPxHr7DjU3VCh/8AUtJ73O2teA8HfPP3Iz6KPGgKfDoGveZZO4zU+PQep0WNGbN0e0QylkuW+s7QE5UniAR5cPA5J41P6t7SLnR8q2umMvEeEdyMnh+M/aHn8Q65qfrl0loyO4jMcyhlP6HxB6HzqOVjZRZ6a0XxFNFKTLq0nbp5fwmTb3CuoZGDKwBBByCDyII5ivi9slljaORQyMCCD1BpL6t6xy6DuFt7lmksJW7j8zCT18h4r7jwp2QzBlDKQykAgjiCDxBB8MUjngMRsdl9Cp6hkzBLGdErtZ4f9UQiOzRgZs71w2CwHSNSPhOP8k8ubZfqvK830mRR2O6y98Z7Qtw4A9B4mmpf6NjnjMcyK6HGQeXDlW6KEKAFAAAwAOAAHQCl/wCHGcOvoNgtF/5hwpXRBvbd3nHUkffoOSxBbKihUUKo5AAAD0ArbRRVlI99UUUUUIRRRRQha5ZgoJPAAEnyA4mlA2125WVyFjaMsd1WBBC54DeB8KaumdGfSIJIt4pvqV3l5jPrSW0zqvdaOcvgPHy3woZGHQOpzj39qp1TpG2Ldlo8DhpJc7Z7FxtYHT36q22O2WM/xoHXzRg36HFWGx2kWMpAEu4T0dWXj64x+tKLSml4JYRu2yxTb3eeMkIy449wngc4q46q7Mt421w0yundkdAOvMKGBweOM1DFPK51hYpjXYZQQxcSQOjOthe97fPQ+YTItdFxRu8kcaq0mC7AYLY5ZrsNYAqobUtbvoFgxjP10v1UXiGI4vj8I4+pFNGMLnBo5rGOcTq4qj7QdOvpS+/1fbMRbQtm4cfaZTxHmFPAeLZPSp+ys0ijWONQqKMADwFLrRujr7Ri9qiLPHIFeVAO8pxxz1yMniMjyq4av63wXYxG26/WNuDD0+8PStEyMRtDW7L55j0k1Wc8faiHQ3sfHopuobTWrKTMJY2aG4TikycGBHLOOYqZqm7R9aTbRCKI4kkByRzVOWR5nl867AzaJFhjZ3VDWwGzuv8APgrHqrtbCzGz0o0ayqd0ToR2bnpv4+Bv09KxtH1OmjL6Q0Ud2QrmeNQCJV59qo5FhzPjz55yk9B6sXN6+7axPKc8SB3Vz95z3R7mvROzPVC7sINy7uRIpHdiAyIvyyHj7AYpfUMZTOD43a9F9XDOIzJJr103SFTaJfA57fPkVQj9q7p9pk0tvLDPGjb6FAy5UgnqRxB/Srbth2XdmWvbJO4ctPGo+AnnKoH2T1HTny5J+msD452Zmqk/DqYuBMYuNdBb6Jrasa8WkFlDHJId9VwQFY47xPPGKkRtNsvvv/8ArakzmjeqUwpZJ8PUkr3PcXXJJ36+ibGtG0KBrVltJN6R+4ODKVB5txA6cPep/VDRKW9oiIVYnvOwIILnnxHhy9qRG9XXo/S8sDb0MjIfwnGfUcjXhh0sFHPgLfw/AgfbW5vrfpc6beS9DUUt9XNqnEJer5doo/vKP3HypiW9wsihkYMpGQQcgj1quWlu6xVbh09G60g068j6rRpbRcdxE0UoyrD3B6MPMVw7LdZZLS4bRV42cZNq56qePZ+hGSPA5HhUpd3iRIXlZUUcyxwKWutmnvprobCKRntz2nbAYwF73AeGQDx8OVRSRCVpaU/+G6ieN5aR+WdzyBXpOiq7qHrSNIWMU4xv43JAPsyLwYeh5jyIqxVnXNLSQV9CRWN6ofWjWVLKDtZAWywVVGAWJz4+QzVZ0jtCLaKa5iHZys5hUZ3t1s5zy49zjUTpWtuCfFXIaGeYNcxuhOW/K6v29RmvPi6TvpCbgPO3Z94yZYqvT8vtTi1F1gN5ZrJJjtASj44cR1x5gg1FFUCQ2tZXsQweSiYJC4OF7G3IqxUUUVZSVYzXw8YYEMAQeBB5Gk/rRrhfQ3s4jkkSMOQoKgrgYHDeHLhWi32tXq/F2UnqmP7pFVDVsBsbrQR/D1VIwSRlpuL76qz607Ko5cyWZET8yh+Bj5fc/apHZpq7JawP24Ku7nuk5CheAx04nJz6VXLXbK/KS2U/lcj9CDTSifIBxjhmvYhE52di8r34hTwCmqu6dtidPFfZNJHW/SS3uncSMot7FeO8QF7Tm3E8M72B/Ypk6+a7R6NtjK43nbuxR54u3n4KOZP+NeVru8aR3dzlnYu3mWJJPzNaDDqcvJf8ll6phkjMYNri105rvaLZRnHalz+BWb9cYqp6b0roy6O+plt5eYkWMjJ8WAPH1GDS/wA0Zp2IAOaSU2CQ05zRucD5/tZXKHaVcwqYw0c+DhZGVskePTPvxqu6b07Jdy9pMQWwF4DAwM9Peo7NFSCNoTKKjgieXsYATzsnTs02yxIiWt8qRAYVJUUKnl2irwU/iHDxxzp0wzK6hlIZSMgg5BB5EEcxXi3NXLUbafc6OYKD2tvnvRMeA8TGfsn9PKlFVhubtxb9Fda/qrhtf2dyQF7yzL9i2TNGCfqyebgZ/hnPEdM+B4J01611Y1xtdJQloGDcMPG2N5c8CGXw8+INJXazsvNk5ubVSbZz3lHHsGPT8h6Hpy8KKGryngy6FDxzS0ooop2o0UUUUIWc1Pat65TWe8I8MhB7jZwG6MPA/vUBRXDmg7qOWJkzSyQXHRNXReqMl9uXGkJzIrAMkaHugHjzHAeg4+dXa0sY4kCRIqKOgGB7+NKPVbaC9nA0Rj7QZymWxu5+Icjwz/WrnqxtFjupBFInZO3w8d5WPhnGQapuY4LEYrQ15LiBeNuwFgAPJd+za6Njpi4sjwiuB20XgGAzgf2d4f2BTlpB69X6wXNldoyl4ZhvAMCd3O9xGc44MPentbXayKGjYMp4gggg+4pLXx2cH9f2WxwqodPSse7e1j6aKhbYrAtbRSjOI5MMPJxgH5jHvVEutPwfQBbQwsGZkkkdnzl1GCVXwIyOnOnte2SSoySqHVhggjINVGDZNZiQse0ZSchC3BfLI4n3NIpoHufmZbXRbnDcUp4oBFUB3ZOYW/fy8VT/AKLdHQkPZl90zOpRMnfjc8MgcSN8H51ddmOgXtrQ9qpV5HLlTwKgDdHDoeGferTaWixoqRqFRRuqByAFbqljgDSHX5WVCqxR00bog0BpcXePgPRfVFYzWasJQkfpXadeSFgjJGmSBuoM4zwyWz0qtC5Ekm9cM7A8yuN72zwp/XWqVpJ8dvEfPcAPzGKirnZfYvyiZPyuw/Qkilr6WVxuXXW0pMcoYW5WxFniLE/PQqjasjRLSxoY7lpGZVXtMEbxPDgh8fGnEFqm6P2WW8FxHNHJL9WwcK26QSOXHANXSrUDHMFnAeiR4tUxVEgdE5zhb9R28l5w276TaTSpjJ7sMaKo6Zcb7H3yPkKXNNv/AEgdXSlzHdrjdlURvx4h05HHgV/u0pK2lCWmBtkgduiiiirq5RRRRQhFFFFCF16L0rLbyrLbu0ci8mU4Pp5jyPCnjqXtigvU+jaUCRu43N4/wpQeGGz8BPnw9OVImzsnlYJEjSMeSqpYn2FMXVrYTeT4a5K2qeDd+Qj8gOB7n2pbWsgcLyGx9122/JRu07Zw2jpe0iy1rIe43PsyePZufHwPUedUavVkerVraaONtdSmS3xulrhxwzwABOAoB5Aculectc9XY7S5KwTx3ELZMbo6ucfdfdPBh+vMeXFBV8TsO3HPqhwsoCiiimq4RRRRQhFfSSEHI4Hyr5orxCyWqR0HrHcWcge1leNs9DwbyZeTD1FRtFcuY1wsQhepdmuvi6TtSzALNGQsqjlk8nX8JwfQgiq7pXa3NHNJGsEfcdkyWY53SRnhjwquf6O1s/b3b8dwRoh8C5bIHqAD86ltHauiXTUy3ELNEXmPFWC8eKneGKxOJsMU2SI21WjwZlM7iPqW3DW3tfx5aha32v3R5Rwj2c/91fFttUvHlQHsgpdQcJ0LAHiSelSusuzljeRGzgUQAJvjeAGQ53uDHJ7tfWvGoztPC1hbgKAd7c3VGQ2RnJHSlhFQLknb3T9k2EOyNbG0ZgTcnu25HXdM3FFc/f8ACirubwWKy+Kr2ntpNtaytE4d3XGdwDAJ6ZJHGoGfbQn8u2c/mcD9gao1tbQvdzC+meMBnO8q7xZw+Mcj51JgaHTrdy/8qg/sapGokdsQAtrHhFFEA18b3usDcA218dB7q76p7TkupuymQRM38PjvBj90nAwasGtusaWNnLcOMhF7q/ecnCr7kj9aTdtcwtpG3ayidEEkXdY7zEhuJ5npV128QM2icrnCzRs3p3l/vMKvUB4zw1552ukWN0cdM9romlocL5TuPr9Ug9YNYJryZprly7t8lH3VH2VHhUbRRW7Y0NFgs2iiiiu14iiiihCKKKKELu0Lpua0mWW2kaOReo6jqCORU+Bp+agbZobzdhu92C4PAHOI5T+En4W/CfY151ozVOpo2T779V0HWXs29skmjaOVQ6OCrKeIIPQ15o2l7On0bNvJlraQ/Vv908+zf8Q6HqPepbZ/tnmtN2G83p4BwDc5Ih5E/Go8Dx8D0p3b1ppSzIBSeCUYODy/qrg+4NJWcWhk7Q7P37qTRwXkU0VadftRJdG3BRstE+TFJj4h4HwcdR71Vq0UcjZGhzdlERZFFFFSLxFFGKMV4hFTOqOrjX15FbId3fJy2M7qqCWbHoKh8V6M2P7OvoUP0mfBnmQYA5RRtht3P3jwJ9APWnWVIgZpudl00XKuOrGrENhbLBbjCjiWPFnY82Y9Sf8AxWTrPaiRozcRK6ndZSwBBHTjUsaTWl9QLieeWSKS3lDyO2FkGeJJxx61jp5XjUC5Kc4dSwVDnCd+QAaFN6K8R/gdWH4WB/Y1tzXnIaInFw0CIxlUkFU4nu8Tjd51IWV/exTxxGW4iZnRd1mccGYDkelVRWdWp1L8NgC8cwOl7W5ddyn9RWrsPxH51mr1ysrYdVRdaNli3E5lgkEO9xcFSQW+8uCME9a44NjCfzLlj+VAP3Jpkk1CaV10tLfIlmXeH2V77fJarugivmcE3gxTES0QwuJt0Fz9CVw6u7O7e0lEqF3cAgFyuFzzIAA444VYdKaMjuIZIZl3kkUow8Qf69aXmlNsgGRbQk+DSHH/AEr/AI1YNnmtj3sMhm3e0R8HdGBusMrw+Y9q9iljDskaK2hrjGamqB5DU6/LokXrzsvudHuxCtLb57sqjOB4SAfCfPkapde1StJzaDomGx0zaXkkMbW0/wBTMrIpVW5F8EYB3SG/sNWkpsRcey8XP1skTmJM6K0PNcyCO3jeVz0UZ+Z5AeZxWu/sHhkeKZSjoxVlPMEV7FsrGONcQoiL4IoUfJRiqbtF2WRaSHaIRFcgYD47rgclkA5+TDiPPlXseK3f2hYLzJovMlFT+sWo15ZMRcQOF6Oo3kPo44fPBqAxTlkjXi7TdRoorIWsV1e6EUUUV6hFTWrGttzYS9payFfvKeKSDwZevrz86haumpuym70gokTcjhJx2jMDnHPCLk59cVBO6NrPzNl6L8k1dEa42On7Y2l0BFMw/hk8d4DhJCx5keHPoQRST1x1Qm0dcmGYZHxRuBwkTow8/EdDT11X2J2VqVeXeuJVIIL91Qw6qi/1Jr52qaW0a8ZtNImSN8b8Ugidt0kY30YDBHQj/wAUjgqBHNlhuWnkpSLjVeb6K+5kAYgEMASAwyARngcHiM+dfOK0QKhUpqvDC95Cl0rNE7rG2626RvndDA+RINPuDYNo1Tkid/IyYH/SoP60qNleokt7dxylCLeJw7uRgMVORGviSQM45D2r007gDJOAOJPh50gxGoLZA2N3nqpWDqkvtE1YtUudH6NsoEjMsoklKjLbgO6N5jliMdoeJ6U6UQAYHIcBSp2fg6R0zd6SI+qi/wBnt8+mMj+xk/8AEpsVQqCRlYeX1K6C1XIJRgvPdOPXHCkbcbOb9Dnsd7rlHU/1Bp1Xul4YSqzSpGXzu7zBc454z6it8UqsMqQw8Qc/tS6WFsu52TahxGagBLGgh3UHkkdfaq3tksU47QO4bPZ7xaM+DFc8x7cxXbqfoq6vr5J5i7CJlLu4+4cqg4cTn+tOigLUQpGh176dFef8QSviLSxuYgjNzseS+d2ivvFFXVnLKqbSNFyzWREG+XVlbdTOXB7pGBz559qX2itld5LgyBYF/Ecn/lX+pFOzFfDMBzwKrSU7JHZnJzR4xUUkJhitqb3tqqPorZHbR4MzPMfDO4vyXj+tXDR+iYYF3YI0jH4QBn18fevu9vkiQvK6oo5liAKXGsu1vmliPLtXH91f6n5UExQDp9URtr8Ufa5d5nsj9k0Kr2vWqy6QsZYDgMRvRk/ZkXip9Oh8ia+NRNYjeWiu+d9e45x8TD7Q6cRg/OrGRViN+z2pXNE6J5jfuNFQNkOtbT2xtbjK3Np9U6tzKKd1W9sbp9B40wKVe0nQMtldJpewHeThcoOTpyLkDpjg3oD0NXjVnXC2vole3kUkqC0e8N9D1Vl58D15VYlaD+YzY+xUIPJTbLnnUVcaqWchzJa27HxMSE/PFStZqAEjZdKOs9XraL+Fbwx/ljRf2FKraFsP32afRgAJyzQHugnqYzyH5Tw8PCnKTXNcaSijZVkkjRm4KrMqlvQE5NSxTyRuzMOq8IBXj3SGjJYHMc8bxOOaupU/rzHnXKa9kaR0RBcJu3EUcq+DqG+WeXtVSvtiujJDkQNH/u5HUfIkinEeLNt22/JRlnReZBUzq3rXc2EnaWshT7y80ceDLyP7+dPZNg2jQeInPkZf8FFTuidmmjrYho7WPI+1JmQjzy5IFdS4lC5tspKAwqH1M2vQXYRLofRZmHd38iOXpmNz59D8zVh1z1Ph0jbGKYYI70bj4o2x8Q8vEda6dM6v2t9B2c8aSx/ZIx3emUYfCfSqabTSOh+MJfSFiP5Z/jwL+A/bUDp+gpQMpdmj7J6fwVJ5qE2VauwWl1dWd+gN0wG6rgNHLAOOYs/Fk5J68B4GmEmzrRwbeFlb55/AMfLlUJfLZ6dtg9pNuXMJ34n+GW3k54dee6SAD08DXdqTrk8zPaXyiK+g4SLyEq9JY/FTzOOWa6le95L7m/MLwWVshgVFCooVQMAAYAHgAOApfbXtaGjhSxtctc3ZEYUc1jY7pPlvHu+m8elWrWzWqLR9s8855DCr1kc8lX/HoM1StmWrctxO+ltID66bPYIf5cZ4BgDy7vBfLJ+1XEQDfzXbD3K9PQK6am6tLYWUVuuCVGXP3pG4u3z5eQFTZrNfG9UBJJuV6kbtJ0wZ79x9mL6pfbix9z+1R+jtG3QG/Zsz44nsXO8v5kGGHyxTl1j1Mt7wfWLuvjhIvBh69CPI0rNO6jXVg/aRlnRTkSR5BX8wHFf1HnSmaF7XF51Hgt9huJU8sDKZpDXAWs4XB9fH7CLXaLfwHdeQtj7Mqcf6NTa1S0rLc2sc0yqjPkgLnG7ngePiONLnVfXFrqWO2vYI7oOd0OVXeHmeGCMAnPA02reEIqqoAVQAAOgHIVZpbnXNcJLjhYwiMwhj97g6EffULbRRRVxZtFLvazo+Xs4riN33YiN5QThTnKyY8QeGfSmJWi8tFljaNxlWUqR4gjFRyMztLVbo6j8NO2W17cvDmkFLcXmkpgCXmboB8Kjxx8KjzNX3VnZOiYe9PaN/8a/CPU82/QetSeo2pEljLMzShkfgEA5gHusxP2sdB41czVaGm/VJqU8xLGnX4FGQ2Pw0v/Hp81yyNHbxEndjjQZ8AoHpW63uFdVZCGVgCCOIIPUUodpeufbv9Hhb6pD3yP5jjp+Ufv6VY9nl8lto8SXFyu4zndUn+H03PHJPEjpUjZw55aNhzVKbCZIqRtQ8nM4922uv7q/SRhgQQCCMEHqDzBrz5tN2YvYSm7st4W5OSEzvW5PgRx3PA9OR6V6CjcEAjiDx9aJIgwIYAgjBBGQQeYIphBO6F1xt0SQi6RWrmuml44g8Ekd/Dyw/xr5NxDg+pNTf/wBXdI8v9VNvfmfH93+tZ1p2WzWsputCnHV7Y8mHM7meBH4T7HpXBoLXqKY9lODbzg7rI/d73gCevkcH1pq1sEwzBo+iQV1VXUfaYwPb7jzA/ZYu9OacveBaOxjPPc+LHrkt+orkTZdCwJuJZpZDzctjj48c59zVzoqw1jWd0WWOqPiCtlOjsvkqhaWWldH/APsLrt4h/Kl48PAb3L+yRUrHtkvY+Fzoxy3jGzgH5q371NUVw6CN/earUHxPUxi0gDvZQc21rSMw3bTRxjJ4b0pZgPmEH61FXGrt/fHOkr193/4ojhR7DC/oauNFesijZ3W2XNR8TVUgtGA33KpkepNxaHf0XeSRH7jHut64G6fdalbXarpK27t/Y9sB/MiyufM4DL+1T1GaHxMk74BXlL8SVUfZf2/r7fwl/rNrlb3MgntLK7tb0cRLFhd4+Eigd8e2a+9I60vcpCdIo9jeoCba9VSgYjmkoHFVOeY4DOcAZqT01r4iMIbRTczt3VVMsAfMj4j5CpfVTZRJNILrTR7RzxW3z3U/Pjhw+6OHjmoZBDE27vTW5/pbGgq6qq7b4wxvidT6WCqezLVL/WF9JJpGbtWgIbsncu0hPJickGLlyPHh05+gVQAcKUmntkUtpOLzQkhSRDvdix4EdVRjzU8txvnTM0Tfu9tHLcx9hIUDSITnszjiCf8AOKXVTxIQ5p06bWTdo5KQNJfXXSt7DpAzNvw47sRBypQdM8mzzIP9KY6a+2RkWNbhSzHdHxYzywWxgVL3+j454ykqK6HmCM/5NLZG8UWa7ZN6KY0EuaeK4ItYjl4XVK1U2pRzYju8RScg/wBhj/2n14edXwEEZ4EUpta9lbx5kssyJzMZ+Jfyn7Q/X1rXs105di5W2XLxDJdXz9Uo5kHmDnhjlxqGOZ7HZJR6plV4dSzxOqqJ4AGpaeX39lMi11Vt47n6RHGEkwVO7wHexk7vLPDnUzWBWauAAbLNvkc+xeSeWqKKKK9XCKKKKELBqhbTNc+wjNvC31rjvEfy0P7Mf2q+mqDtF1F+kA3FuPrgO8o/mAeH4gPnUE+fIcm6Z4VwPxTPxHd9r8r+CX1jbwQQtJdr2kjqRFCCRugj+K5+z5Dn1rk0Fq7PdvuQISOrHgq+ZP8ATnVw1V2VvKRJekovPs/tt+Y/Z9OfpTRsbCOCMJEqog5ADH+TVOOlL7ZtB7rTVuOR0xcITneef6R0sPu/NRmr2jfoNoEmm3wgJLNwCDngfhHnUxBOrqGUhlIyCDkEeVK/atrZk/RIjwGDMR1PMJ7cz7V86j6d+g6MlnlJYNLuRR55sBxx4DJJJ8qsidrX8MbDmkj8KnkpxVOPaedG23v9OvkmtVb1r2f2mkB/tEeJMYEqd1x7/aHkciunVfWuK+jLRZBXAdSOKk/oRz4ipyrTH/qYUklidG4seLEckl7rZ/pXR/GxlW8hHKN+DgeGGOP+U+1cA2i9i25f2s1u/mpx8mwcemae9abm0SRd2RVdfBgGHyPCmDK9w74v7JNVYPSVWr2a9RoUpLXXmyk5XCDybK/uKkE05bnlPEf+In+NWi+2YaNlOXs4gfFAY/7hFREuw7RZPCKRfSV/6k1ZFdEdwUmf8KwHuPI+R/hR0mnbdfiniH/ET/Go6618so+c6t5Jlv2GKsUOw7RanjFI3rK/9CKmbDZpo6HilnDkdWHaH/rJodXRDYEoZ8KwDvvJ+QSvG0B7g7mjrSa4bkDunHuFz+pFSNns10lf8dIzi2iP8qPBYjwIHdHuT6U4oLdUUKiqoHIKAAPYVsqs+uce4Le6d0uEUlLqxmvU6lV/VbUi00euLaIBiMNI3edvVj08hgVYKKrms+u0FkCHO/J0jX4vf7o8zS58n6nlOYoXzPDIxclWOlfte05Ipjt0bdRlLuB9rjgAnw4HhUjqPtEN3cPFOFQt3ogPAc0yeZ659amNc9TEvoxghJV+B/L7rY+z+1V3njRHhlNaWMYdXNFW3Qeu+x9EqNJaq7tpHdW79tERiXAwYn6gj7v+etXDZ1r9vbtrdNx+GJz18EY+Pgfb17Jrm00NbiEjtpJMGReGXHIlgeAXGcDr8zS71ntrdZwbJ9+NwHC4OY2P8v1/aqbvyHBzTrzC0rCMUjdFM05dSyS3Tr92I8V6FxWiKxRXZ1VQ7YDMAAWxyyetaNDxstvCrklhGgYnmTujOfPOa76aDVYI9kkA+CKKKK9XKKKKKEIooooQiiiihCwarmu2tAsrYsMdq+VjH4vveg5/KrGaq+uWo6XwDbxSRRhW4kY54K+vUca4kzZTl3Vqj4PHbx+5fVJM2zvHJOxJAcAsftO+Tj1wCT/5rcJpLjsIEBO73EUdWdssfUn9BVr2i6OW0t7S1jB3VDyM2PjkOBknx58PDFTOyrVLdX6XMO8wIiB6LyL+p5Dy9aUiAmTJ819AkxSNlH+KI5kMHsPbXyVw1S1cWztliXBb4nb7znn7dBU3WBXDpPTkFvj6RNHFvfD2jhM454zzpw1thYL5xLK6V5kebk6ld9FUnVnafa3H0jtZ4YuzneOPedV34xjccZPHPGrpG4IBHEHiK7cxzDZwXC+qKM1Fax6bS0h7V+I3kTH5mx+gyfauCQNSumMc9wa0XJUrRXyjZFfVerlFFabi7SMZkdUHLLEL+9QGjNdoZr65tg6fULEQ28MPvglsHODu90e9dBpOoCFZTVMu9mtvJeSXEpJVu8Y+Q3vtEnng+HDrVxjkDDKkEHkQcg+9fFxAHUqwyrAqR4gjBFRPYHd4KeGokgJMbiL6G3RefNMxLa3rfRZQwjfejdTnHUDPUjlTt1U1hW8tllGA3wuv3XHMenUUv9aNSrKytZN6U9ux3ogeeAeCbg6Y4Fj/AOK4tlVxcLdERIzxNwlP2VxybPLPlzINL4i6KXKefLothXsixCh47Cbx6ZiLZuv31V+1v1Ejvgrb3ZyLw3wM5X7pHXy8K5dV9mkNpJ2rsZnHw7ygBD4gccnz6VcxWavGJhdmtqsq3EKlsPADzl6feqBRRRUqpIooooQiiiihCKKKKEIooooQiiiihC5NIaNjnQpMiup5hhn/APh863xRBQAowAMADgAPAVsoosvcxta+iKr2vmjBPYTRiETuy4jQj+Ye6rZ+zgnOcjgDVhor1pym4XiTmoeymXR9/E91HHcI0Zw4BPYTDDDIPkCA2OfhTiFGKzUksrpXZnLwCyjtNRzmI/RXRZBxG+u8reR48PWkxrlrHeSnsL0Khjbe3Qu7k4wDnJyMZx609mpcvs/kvrqa4u2aNGJWNB8W6vdUtnkMDOOfHpVCpY5wsxaDBaqCneX1AFhqDbtX8PdadTtY9JXe6sYiESAK0rIegA+93mx4Uy4wcDJyep5VUNQ9CT2TTW83eTIkiccmzwYeTcFOPPrVxFSQAhna3VLE5In1B4IaG8rc/PxUbrFo6Ga2kW6jEse6SVIyeAz3ccQ3gRxpGavbJ5orm1mvrbetpJMPHvZaEN/D7UD7OSucH1xXoasYq7FO+IFreaWEXXxbwKihUUKqjAAAAAHIADgBWyiioF6q7rJqVBeyRvNvApkHd4b6/dJ8M8fc1MWNgkKBIkCKOQAx/k11UVyGgG9tVK6eRzBGXHKNhyRRRRXSiRRRRQhFFFFCEUUUUIX/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21" y="6477663"/>
            <a:ext cx="1462919" cy="329157"/>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0945" y="6192079"/>
            <a:ext cx="625759" cy="625759"/>
          </a:xfrm>
          <a:prstGeom prst="rect">
            <a:avLst/>
          </a:prstGeom>
        </p:spPr>
      </p:pic>
    </p:spTree>
    <p:extLst>
      <p:ext uri="{BB962C8B-B14F-4D97-AF65-F5344CB8AC3E}">
        <p14:creationId xmlns:p14="http://schemas.microsoft.com/office/powerpoint/2010/main" val="33026561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5" name="Picture 1" descr="M:\Common2\Boundaries\Papers and Presentations\2010\08272010_ref_loop\08272010_ref_loop-1024.png"/>
          <p:cNvPicPr>
            <a:picLocks noChangeAspect="1" noChangeArrowheads="1"/>
          </p:cNvPicPr>
          <p:nvPr/>
        </p:nvPicPr>
        <p:blipFill>
          <a:blip r:embed="rId2" cstate="print"/>
          <a:srcRect/>
          <a:stretch>
            <a:fillRect/>
          </a:stretch>
        </p:blipFill>
        <p:spPr bwMode="auto">
          <a:xfrm>
            <a:off x="0" y="0"/>
            <a:ext cx="9144000" cy="6944390"/>
          </a:xfrm>
          <a:prstGeom prst="rect">
            <a:avLst/>
          </a:prstGeom>
          <a:noFill/>
        </p:spPr>
      </p:pic>
      <p:cxnSp>
        <p:nvCxnSpPr>
          <p:cNvPr id="8" name="Straight Arrow Connector 7"/>
          <p:cNvCxnSpPr/>
          <p:nvPr/>
        </p:nvCxnSpPr>
        <p:spPr>
          <a:xfrm rot="16200000" flipV="1">
            <a:off x="4838700" y="5600701"/>
            <a:ext cx="685800" cy="457200"/>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6200000" flipV="1">
            <a:off x="6134100" y="4762501"/>
            <a:ext cx="685800" cy="457200"/>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6477000" y="3200400"/>
            <a:ext cx="1066800" cy="76200"/>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F10553B6-326D-4142-8C08-6DBAC4CD56A5}" type="slidenum">
              <a:rPr lang="en-US" smtClean="0"/>
              <a:pPr/>
              <a:t>10</a:t>
            </a:fld>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1" y="6477663"/>
            <a:ext cx="1462919" cy="329157"/>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0945" y="6192079"/>
            <a:ext cx="625759" cy="625759"/>
          </a:xfrm>
          <a:prstGeom prst="rect">
            <a:avLst/>
          </a:prstGeom>
        </p:spPr>
      </p:pic>
    </p:spTree>
    <p:extLst>
      <p:ext uri="{BB962C8B-B14F-4D97-AF65-F5344CB8AC3E}">
        <p14:creationId xmlns:p14="http://schemas.microsoft.com/office/powerpoint/2010/main" val="3959707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Common2\Boundaries\Papers and Presentations\2010\08272010_ref_loop\08272010_ref_loop-1048.png"/>
          <p:cNvPicPr>
            <a:picLocks noChangeAspect="1" noChangeArrowheads="1"/>
          </p:cNvPicPr>
          <p:nvPr/>
        </p:nvPicPr>
        <p:blipFill>
          <a:blip r:embed="rId3" cstate="print"/>
          <a:srcRect/>
          <a:stretch>
            <a:fillRect/>
          </a:stretch>
        </p:blipFill>
        <p:spPr bwMode="auto">
          <a:xfrm>
            <a:off x="152400" y="145090"/>
            <a:ext cx="8839200" cy="6712910"/>
          </a:xfrm>
          <a:prstGeom prst="rect">
            <a:avLst/>
          </a:prstGeom>
          <a:noFill/>
        </p:spPr>
      </p:pic>
      <p:cxnSp>
        <p:nvCxnSpPr>
          <p:cNvPr id="3" name="Straight Arrow Connector 2"/>
          <p:cNvCxnSpPr/>
          <p:nvPr/>
        </p:nvCxnSpPr>
        <p:spPr>
          <a:xfrm rot="16200000" flipV="1">
            <a:off x="3848100" y="4914900"/>
            <a:ext cx="762000" cy="228600"/>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rot="10800000">
            <a:off x="5410200" y="3276598"/>
            <a:ext cx="1066800" cy="76200"/>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F10553B6-326D-4142-8C08-6DBAC4CD56A5}" type="slidenum">
              <a:rPr lang="en-US" smtClean="0"/>
              <a:pPr/>
              <a:t>11</a:t>
            </a:fld>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21" y="6477663"/>
            <a:ext cx="1462919" cy="32915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0945" y="6192079"/>
            <a:ext cx="625759" cy="625759"/>
          </a:xfrm>
          <a:prstGeom prst="rect">
            <a:avLst/>
          </a:prstGeom>
        </p:spPr>
      </p:pic>
    </p:spTree>
    <p:extLst>
      <p:ext uri="{BB962C8B-B14F-4D97-AF65-F5344CB8AC3E}">
        <p14:creationId xmlns:p14="http://schemas.microsoft.com/office/powerpoint/2010/main" val="18773271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21" y="6477663"/>
            <a:ext cx="1462919" cy="32915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0945" y="6192079"/>
            <a:ext cx="625759" cy="625759"/>
          </a:xfrm>
          <a:prstGeom prst="rect">
            <a:avLst/>
          </a:prstGeom>
        </p:spPr>
      </p:pic>
      <p:pic>
        <p:nvPicPr>
          <p:cNvPr id="1026" name="Picture 2" descr="M:\Common2\Boundaries\2010\Forecast Images\082710.jpg"/>
          <p:cNvPicPr>
            <a:picLocks noChangeAspect="1" noChangeArrowheads="1"/>
          </p:cNvPicPr>
          <p:nvPr/>
        </p:nvPicPr>
        <p:blipFill>
          <a:blip r:embed="rId4" cstate="print"/>
          <a:srcRect/>
          <a:stretch>
            <a:fillRect/>
          </a:stretch>
        </p:blipFill>
        <p:spPr bwMode="auto">
          <a:xfrm>
            <a:off x="0" y="0"/>
            <a:ext cx="9144000" cy="5943600"/>
          </a:xfrm>
          <a:prstGeom prst="rect">
            <a:avLst/>
          </a:prstGeom>
          <a:noFill/>
        </p:spPr>
      </p:pic>
      <p:sp>
        <p:nvSpPr>
          <p:cNvPr id="7" name="TextBox 6"/>
          <p:cNvSpPr txBox="1"/>
          <p:nvPr/>
        </p:nvSpPr>
        <p:spPr>
          <a:xfrm>
            <a:off x="228600" y="5934670"/>
            <a:ext cx="8686800" cy="923330"/>
          </a:xfrm>
          <a:prstGeom prst="rect">
            <a:avLst/>
          </a:prstGeom>
          <a:noFill/>
        </p:spPr>
        <p:txBody>
          <a:bodyPr wrap="square" rtlCol="0">
            <a:spAutoFit/>
          </a:bodyPr>
          <a:lstStyle/>
          <a:p>
            <a:pPr algn="ctr"/>
            <a:r>
              <a:rPr lang="en-US" dirty="0" smtClean="0"/>
              <a:t>This is an experimental graphicast depicting the areas where thunderstorms</a:t>
            </a:r>
          </a:p>
          <a:p>
            <a:pPr algn="ctr"/>
            <a:r>
              <a:rPr lang="en-US" dirty="0" smtClean="0"/>
              <a:t>could first develop this afternoon.  The graphic is part of a larger project devoted </a:t>
            </a:r>
          </a:p>
          <a:p>
            <a:pPr algn="ctr"/>
            <a:r>
              <a:rPr lang="en-US" dirty="0" smtClean="0"/>
              <a:t>to the improvement of summertime forecasting throughout the southeast.</a:t>
            </a:r>
          </a:p>
        </p:txBody>
      </p:sp>
      <p:sp>
        <p:nvSpPr>
          <p:cNvPr id="3" name="Slide Number Placeholder 2"/>
          <p:cNvSpPr>
            <a:spLocks noGrp="1"/>
          </p:cNvSpPr>
          <p:nvPr>
            <p:ph type="sldNum" sz="quarter" idx="12"/>
          </p:nvPr>
        </p:nvSpPr>
        <p:spPr/>
        <p:txBody>
          <a:bodyPr/>
          <a:lstStyle/>
          <a:p>
            <a:fld id="{F10553B6-326D-4142-8C08-6DBAC4CD56A5}" type="slidenum">
              <a:rPr lang="en-US" smtClean="0"/>
              <a:pPr/>
              <a:t>12</a:t>
            </a:fld>
            <a:endParaRPr lang="en-US"/>
          </a:p>
        </p:txBody>
      </p:sp>
    </p:spTree>
    <p:extLst>
      <p:ext uri="{BB962C8B-B14F-4D97-AF65-F5344CB8AC3E}">
        <p14:creationId xmlns:p14="http://schemas.microsoft.com/office/powerpoint/2010/main" val="13005622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M:\Common2\Boundaries\Papers and Presentations\2010\convective_initiation\convective_initiation_100.gif"/>
          <p:cNvPicPr>
            <a:picLocks noChangeAspect="1" noChangeArrowheads="1" noCrop="1"/>
          </p:cNvPicPr>
          <p:nvPr/>
        </p:nvPicPr>
        <p:blipFill>
          <a:blip r:embed="rId2" cstate="print"/>
          <a:srcRect/>
          <a:stretch>
            <a:fillRect/>
          </a:stretch>
        </p:blipFill>
        <p:spPr bwMode="auto">
          <a:xfrm>
            <a:off x="0" y="0"/>
            <a:ext cx="9144000" cy="6858000"/>
          </a:xfrm>
          <a:prstGeom prst="rect">
            <a:avLst/>
          </a:prstGeom>
          <a:noFill/>
        </p:spPr>
      </p:pic>
      <p:sp>
        <p:nvSpPr>
          <p:cNvPr id="7" name="Freeform 6"/>
          <p:cNvSpPr/>
          <p:nvPr/>
        </p:nvSpPr>
        <p:spPr>
          <a:xfrm>
            <a:off x="5067300" y="2609850"/>
            <a:ext cx="1724025" cy="1362075"/>
          </a:xfrm>
          <a:custGeom>
            <a:avLst/>
            <a:gdLst>
              <a:gd name="connsiteX0" fmla="*/ 0 w 1724025"/>
              <a:gd name="connsiteY0" fmla="*/ 85725 h 1362075"/>
              <a:gd name="connsiteX1" fmla="*/ 1466850 w 1724025"/>
              <a:gd name="connsiteY1" fmla="*/ 0 h 1362075"/>
              <a:gd name="connsiteX2" fmla="*/ 1724025 w 1724025"/>
              <a:gd name="connsiteY2" fmla="*/ 1362075 h 1362075"/>
            </a:gdLst>
            <a:ahLst/>
            <a:cxnLst>
              <a:cxn ang="0">
                <a:pos x="connsiteX0" y="connsiteY0"/>
              </a:cxn>
              <a:cxn ang="0">
                <a:pos x="connsiteX1" y="connsiteY1"/>
              </a:cxn>
              <a:cxn ang="0">
                <a:pos x="connsiteX2" y="connsiteY2"/>
              </a:cxn>
            </a:cxnLst>
            <a:rect l="l" t="t" r="r" b="b"/>
            <a:pathLst>
              <a:path w="1724025" h="1362075">
                <a:moveTo>
                  <a:pt x="0" y="85725"/>
                </a:moveTo>
                <a:lnTo>
                  <a:pt x="1466850" y="0"/>
                </a:lnTo>
                <a:lnTo>
                  <a:pt x="1724025" y="136207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fld id="{F10553B6-326D-4142-8C08-6DBAC4CD56A5}" type="slidenum">
              <a:rPr lang="en-US" smtClean="0"/>
              <a:pPr/>
              <a:t>13</a:t>
            </a:fld>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1" y="6477663"/>
            <a:ext cx="1462919" cy="329157"/>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0945" y="6192079"/>
            <a:ext cx="625759" cy="625759"/>
          </a:xfrm>
          <a:prstGeom prst="rect">
            <a:avLst/>
          </a:prstGeom>
        </p:spPr>
      </p:pic>
    </p:spTree>
    <p:extLst>
      <p:ext uri="{BB962C8B-B14F-4D97-AF65-F5344CB8AC3E}">
        <p14:creationId xmlns:p14="http://schemas.microsoft.com/office/powerpoint/2010/main" val="817683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ext uri="{D42A27DB-BD31-4B8C-83A1-F6EECF244321}">
                <p14:modId xmlns:p14="http://schemas.microsoft.com/office/powerpoint/2010/main" val="2605562478"/>
              </p:ext>
            </p:extLst>
          </p:nvPr>
        </p:nvGraphicFramePr>
        <p:xfrm>
          <a:off x="152400" y="685800"/>
          <a:ext cx="9144000" cy="6597813"/>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p:cNvSpPr>
            <a:spLocks noGrp="1"/>
          </p:cNvSpPr>
          <p:nvPr>
            <p:ph type="title"/>
          </p:nvPr>
        </p:nvSpPr>
        <p:spPr>
          <a:xfrm>
            <a:off x="457200" y="0"/>
            <a:ext cx="8229600" cy="1143000"/>
          </a:xfrm>
        </p:spPr>
        <p:txBody>
          <a:bodyPr/>
          <a:lstStyle/>
          <a:p>
            <a:r>
              <a:rPr lang="en-US" sz="2800" b="1" dirty="0" smtClean="0">
                <a:effectLst>
                  <a:outerShdw blurRad="38100" dist="38100" dir="2700000" algn="tl">
                    <a:srgbClr val="000000">
                      <a:alpha val="43137"/>
                    </a:srgbClr>
                  </a:outerShdw>
                </a:effectLst>
              </a:rPr>
              <a:t>Boundaries</a:t>
            </a:r>
            <a:endParaRPr lang="en-US" sz="2800" b="1" dirty="0">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F10553B6-326D-4142-8C08-6DBAC4CD56A5}" type="slidenum">
              <a:rPr lang="en-US" smtClean="0"/>
              <a:pPr/>
              <a:t>14</a:t>
            </a:fld>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21" y="6477663"/>
            <a:ext cx="1462919" cy="32915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0945" y="6192079"/>
            <a:ext cx="625759" cy="625759"/>
          </a:xfrm>
          <a:prstGeom prst="rect">
            <a:avLst/>
          </a:prstGeom>
        </p:spPr>
      </p:pic>
    </p:spTree>
    <p:extLst>
      <p:ext uri="{BB962C8B-B14F-4D97-AF65-F5344CB8AC3E}">
        <p14:creationId xmlns:p14="http://schemas.microsoft.com/office/powerpoint/2010/main" val="40099366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52400"/>
            <a:ext cx="9144000" cy="601663"/>
          </a:xfrm>
          <a:prstGeom prst="rect">
            <a:avLst/>
          </a:prstGeom>
        </p:spPr>
        <p:txBody>
          <a:bodyPr anchor="ctr">
            <a:normAutofit fontScale="92500" lnSpcReduction="20000"/>
          </a:bodyPr>
          <a:lstStyle/>
          <a:p>
            <a:pPr algn="ctr" fontAlgn="auto">
              <a:spcAft>
                <a:spcPts val="0"/>
              </a:spcAft>
              <a:defRPr/>
            </a:pPr>
            <a:r>
              <a:rPr lang="en-US" sz="4400" dirty="0" smtClean="0">
                <a:latin typeface="Times New Roman" pitchFamily="18" charset="0"/>
                <a:ea typeface="+mj-ea"/>
                <a:cs typeface="Times New Roman" pitchFamily="18" charset="0"/>
              </a:rPr>
              <a:t>Steps to Improvement</a:t>
            </a:r>
            <a:endParaRPr lang="en-US" sz="4400" dirty="0">
              <a:latin typeface="Times New Roman" pitchFamily="18" charset="0"/>
              <a:ea typeface="+mj-ea"/>
              <a:cs typeface="Times New Roman" pitchFamily="18" charset="0"/>
            </a:endParaRPr>
          </a:p>
        </p:txBody>
      </p:sp>
      <p:sp>
        <p:nvSpPr>
          <p:cNvPr id="5" name="Content Placeholder 2"/>
          <p:cNvSpPr txBox="1">
            <a:spLocks/>
          </p:cNvSpPr>
          <p:nvPr/>
        </p:nvSpPr>
        <p:spPr>
          <a:xfrm>
            <a:off x="304800" y="685800"/>
            <a:ext cx="3962400" cy="3276600"/>
          </a:xfrm>
          <a:prstGeom prst="rect">
            <a:avLst/>
          </a:prstGeom>
          <a:noFill/>
        </p:spPr>
        <p:txBody>
          <a:bodyPr>
            <a:noAutofit/>
          </a:bodyPr>
          <a:lstStyle/>
          <a:p>
            <a:pPr marL="342900" indent="-342900" algn="ctr" fontAlgn="auto">
              <a:spcBef>
                <a:spcPct val="20000"/>
              </a:spcBef>
              <a:spcAft>
                <a:spcPts val="0"/>
              </a:spcAft>
              <a:defRPr/>
            </a:pPr>
            <a:r>
              <a:rPr lang="en-US" sz="1500" u="sng" dirty="0" smtClean="0">
                <a:latin typeface="+mn-lt"/>
              </a:rPr>
              <a:t>SUMMER 1</a:t>
            </a:r>
          </a:p>
          <a:p>
            <a:pPr marL="342900" indent="-342900" fontAlgn="auto">
              <a:spcBef>
                <a:spcPct val="20000"/>
              </a:spcBef>
              <a:spcAft>
                <a:spcPts val="0"/>
              </a:spcAft>
              <a:buFont typeface="Arial" pitchFamily="34" charset="0"/>
              <a:buChar char="•"/>
              <a:defRPr/>
            </a:pPr>
            <a:r>
              <a:rPr lang="en-US" sz="1500" dirty="0" smtClean="0">
                <a:latin typeface="Times New Roman" pitchFamily="18" charset="0"/>
                <a:cs typeface="Times New Roman" pitchFamily="18" charset="0"/>
              </a:rPr>
              <a:t>Attempt </a:t>
            </a:r>
            <a:r>
              <a:rPr lang="en-US" sz="1500" dirty="0">
                <a:latin typeface="Times New Roman" pitchFamily="18" charset="0"/>
                <a:cs typeface="Times New Roman" pitchFamily="18" charset="0"/>
              </a:rPr>
              <a:t>to identify </a:t>
            </a:r>
            <a:r>
              <a:rPr lang="en-US" sz="1500" dirty="0" smtClean="0">
                <a:latin typeface="Times New Roman" pitchFamily="18" charset="0"/>
                <a:cs typeface="Times New Roman" pitchFamily="18" charset="0"/>
              </a:rPr>
              <a:t>boundaries </a:t>
            </a:r>
            <a:r>
              <a:rPr lang="en-US" sz="1500" dirty="0">
                <a:latin typeface="Times New Roman" pitchFamily="18" charset="0"/>
                <a:cs typeface="Times New Roman" pitchFamily="18" charset="0"/>
              </a:rPr>
              <a:t>for summertime </a:t>
            </a:r>
            <a:r>
              <a:rPr lang="en-US" sz="1500" dirty="0" smtClean="0">
                <a:latin typeface="Times New Roman" pitchFamily="18" charset="0"/>
                <a:cs typeface="Times New Roman" pitchFamily="18" charset="0"/>
              </a:rPr>
              <a:t>convection</a:t>
            </a:r>
            <a:endParaRPr lang="en-US" sz="1500" dirty="0">
              <a:latin typeface="Times New Roman" pitchFamily="18" charset="0"/>
              <a:cs typeface="Times New Roman" pitchFamily="18" charset="0"/>
            </a:endParaRPr>
          </a:p>
          <a:p>
            <a:pPr marL="342900" indent="-342900" fontAlgn="auto">
              <a:spcBef>
                <a:spcPct val="20000"/>
              </a:spcBef>
              <a:spcAft>
                <a:spcPts val="0"/>
              </a:spcAft>
              <a:buFont typeface="Arial" pitchFamily="34" charset="0"/>
              <a:buChar char="•"/>
              <a:defRPr/>
            </a:pPr>
            <a:r>
              <a:rPr lang="en-US" sz="1500" dirty="0">
                <a:latin typeface="Times New Roman" pitchFamily="18" charset="0"/>
                <a:cs typeface="Times New Roman" pitchFamily="18" charset="0"/>
              </a:rPr>
              <a:t>Dispel the myth of “Random” summertime thunderstorm development</a:t>
            </a:r>
          </a:p>
          <a:p>
            <a:pPr marL="342900" indent="-342900" fontAlgn="auto">
              <a:spcBef>
                <a:spcPct val="20000"/>
              </a:spcBef>
              <a:spcAft>
                <a:spcPts val="0"/>
              </a:spcAft>
              <a:buFont typeface="Arial" pitchFamily="34" charset="0"/>
              <a:buChar char="•"/>
              <a:defRPr/>
            </a:pPr>
            <a:r>
              <a:rPr lang="en-US" sz="1500" dirty="0">
                <a:latin typeface="Times New Roman" pitchFamily="18" charset="0"/>
                <a:cs typeface="Times New Roman" pitchFamily="18" charset="0"/>
              </a:rPr>
              <a:t>Use detailed surface analyses, along with remote sensing operational tools (GOES, NEXRAD) for boundary </a:t>
            </a:r>
            <a:r>
              <a:rPr lang="en-US" sz="1500" dirty="0" smtClean="0">
                <a:latin typeface="Times New Roman" pitchFamily="18" charset="0"/>
                <a:cs typeface="Times New Roman" pitchFamily="18" charset="0"/>
              </a:rPr>
              <a:t>identification</a:t>
            </a:r>
            <a:endParaRPr lang="en-US" sz="1500" dirty="0">
              <a:latin typeface="Times New Roman" pitchFamily="18" charset="0"/>
              <a:cs typeface="Times New Roman" pitchFamily="18" charset="0"/>
            </a:endParaRPr>
          </a:p>
        </p:txBody>
      </p:sp>
      <p:sp>
        <p:nvSpPr>
          <p:cNvPr id="6" name="Content Placeholder 2"/>
          <p:cNvSpPr txBox="1">
            <a:spLocks/>
          </p:cNvSpPr>
          <p:nvPr/>
        </p:nvSpPr>
        <p:spPr>
          <a:xfrm>
            <a:off x="4495800" y="685800"/>
            <a:ext cx="3962400" cy="2971800"/>
          </a:xfrm>
          <a:prstGeom prst="rect">
            <a:avLst/>
          </a:prstGeom>
          <a:noFill/>
        </p:spPr>
        <p:txBody>
          <a:bodyPr>
            <a:noAutofit/>
          </a:bodyPr>
          <a:lstStyle/>
          <a:p>
            <a:pPr marL="342900" indent="-342900" algn="ctr" fontAlgn="auto">
              <a:spcBef>
                <a:spcPct val="20000"/>
              </a:spcBef>
              <a:spcAft>
                <a:spcPts val="0"/>
              </a:spcAft>
              <a:defRPr/>
            </a:pPr>
            <a:r>
              <a:rPr lang="en-US" sz="1500" u="sng" dirty="0" smtClean="0">
                <a:latin typeface="+mn-lt"/>
              </a:rPr>
              <a:t>SUMMER 2</a:t>
            </a:r>
          </a:p>
          <a:p>
            <a:pPr marL="342900" indent="-342900" fontAlgn="auto">
              <a:spcBef>
                <a:spcPct val="20000"/>
              </a:spcBef>
              <a:spcAft>
                <a:spcPts val="0"/>
              </a:spcAft>
              <a:buFont typeface="Arial" pitchFamily="34" charset="0"/>
              <a:buChar char="•"/>
              <a:defRPr/>
            </a:pPr>
            <a:r>
              <a:rPr lang="en-US" sz="1500" dirty="0" smtClean="0">
                <a:latin typeface="Times New Roman" pitchFamily="18" charset="0"/>
                <a:cs typeface="Times New Roman" pitchFamily="18" charset="0"/>
              </a:rPr>
              <a:t>Introduce SPoRT LIS data as a potential data source for identifying mainly unknown boundaries</a:t>
            </a:r>
          </a:p>
          <a:p>
            <a:pPr marL="342900" indent="-342900" fontAlgn="auto">
              <a:spcBef>
                <a:spcPct val="20000"/>
              </a:spcBef>
              <a:spcAft>
                <a:spcPts val="0"/>
              </a:spcAft>
              <a:buFont typeface="Arial" pitchFamily="34" charset="0"/>
              <a:buChar char="•"/>
              <a:defRPr/>
            </a:pPr>
            <a:r>
              <a:rPr lang="en-US" sz="1500" dirty="0" smtClean="0">
                <a:latin typeface="Times New Roman" pitchFamily="18" charset="0"/>
                <a:cs typeface="Times New Roman" pitchFamily="18" charset="0"/>
              </a:rPr>
              <a:t>Develop experimental graphical short term forecasts with forecast polygon areas indicating where convective initiation is likely.  </a:t>
            </a:r>
            <a:endParaRPr lang="en-US" sz="1500" dirty="0">
              <a:latin typeface="Times New Roman" pitchFamily="18" charset="0"/>
              <a:cs typeface="Times New Roman" pitchFamily="18" charset="0"/>
            </a:endParaRPr>
          </a:p>
        </p:txBody>
      </p:sp>
      <p:sp>
        <p:nvSpPr>
          <p:cNvPr id="7" name="Content Placeholder 2"/>
          <p:cNvSpPr txBox="1">
            <a:spLocks/>
          </p:cNvSpPr>
          <p:nvPr/>
        </p:nvSpPr>
        <p:spPr>
          <a:xfrm>
            <a:off x="304800" y="3962400"/>
            <a:ext cx="3962400" cy="2590800"/>
          </a:xfrm>
          <a:prstGeom prst="rect">
            <a:avLst/>
          </a:prstGeom>
          <a:noFill/>
        </p:spPr>
        <p:txBody>
          <a:bodyPr>
            <a:noAutofit/>
          </a:bodyPr>
          <a:lstStyle/>
          <a:p>
            <a:pPr marL="342900" indent="-342900" algn="ctr" fontAlgn="auto">
              <a:spcBef>
                <a:spcPct val="20000"/>
              </a:spcBef>
              <a:spcAft>
                <a:spcPts val="0"/>
              </a:spcAft>
              <a:defRPr/>
            </a:pPr>
            <a:r>
              <a:rPr lang="en-US" sz="1500" u="sng" dirty="0" smtClean="0">
                <a:latin typeface="+mn-lt"/>
              </a:rPr>
              <a:t>SUMMER 3</a:t>
            </a:r>
          </a:p>
          <a:p>
            <a:pPr marL="342900" indent="-342900" fontAlgn="auto">
              <a:spcBef>
                <a:spcPct val="20000"/>
              </a:spcBef>
              <a:spcAft>
                <a:spcPts val="0"/>
              </a:spcAft>
              <a:buFont typeface="Arial" pitchFamily="34" charset="0"/>
              <a:buChar char="•"/>
              <a:defRPr/>
            </a:pPr>
            <a:r>
              <a:rPr lang="en-US" sz="1500" dirty="0" smtClean="0">
                <a:latin typeface="Times New Roman" pitchFamily="18" charset="0"/>
                <a:cs typeface="Times New Roman" pitchFamily="18" charset="0"/>
              </a:rPr>
              <a:t>Refine the use of products (surface analysis, NEXRAD, GOES, and featured LIS products).</a:t>
            </a:r>
          </a:p>
          <a:p>
            <a:pPr marL="342900" indent="-342900" fontAlgn="auto">
              <a:spcBef>
                <a:spcPct val="20000"/>
              </a:spcBef>
              <a:spcAft>
                <a:spcPts val="0"/>
              </a:spcAft>
              <a:buFont typeface="Arial" pitchFamily="34" charset="0"/>
              <a:buChar char="•"/>
              <a:defRPr/>
            </a:pPr>
            <a:r>
              <a:rPr lang="en-US" sz="1500" dirty="0" smtClean="0">
                <a:latin typeface="Times New Roman" pitchFamily="18" charset="0"/>
                <a:cs typeface="Times New Roman" pitchFamily="18" charset="0"/>
              </a:rPr>
              <a:t>Go digital…introduce GFE experimental POP grid.  Show improvement from the midnight shift to the morning update POP</a:t>
            </a:r>
          </a:p>
          <a:p>
            <a:pPr marL="342900" indent="-342900" algn="ctr" fontAlgn="auto">
              <a:spcBef>
                <a:spcPct val="20000"/>
              </a:spcBef>
              <a:spcAft>
                <a:spcPts val="0"/>
              </a:spcAft>
              <a:defRPr/>
            </a:pPr>
            <a:endParaRPr lang="en-US" sz="1500" u="sng" dirty="0" smtClean="0">
              <a:solidFill>
                <a:schemeClr val="bg1">
                  <a:lumMod val="95000"/>
                </a:schemeClr>
              </a:solidFill>
              <a:latin typeface="+mn-lt"/>
            </a:endParaRPr>
          </a:p>
          <a:p>
            <a:pPr marL="342900" indent="-342900" fontAlgn="auto">
              <a:spcBef>
                <a:spcPct val="20000"/>
              </a:spcBef>
              <a:spcAft>
                <a:spcPts val="0"/>
              </a:spcAft>
              <a:defRPr/>
            </a:pPr>
            <a:endParaRPr lang="en-US" sz="1500" dirty="0">
              <a:solidFill>
                <a:schemeClr val="bg1">
                  <a:lumMod val="95000"/>
                </a:schemeClr>
              </a:solidFill>
              <a:latin typeface="+mn-lt"/>
            </a:endParaRPr>
          </a:p>
        </p:txBody>
      </p:sp>
      <p:sp>
        <p:nvSpPr>
          <p:cNvPr id="8" name="TextBox 7"/>
          <p:cNvSpPr txBox="1"/>
          <p:nvPr/>
        </p:nvSpPr>
        <p:spPr>
          <a:xfrm>
            <a:off x="5410200" y="3886200"/>
            <a:ext cx="1981200" cy="323165"/>
          </a:xfrm>
          <a:prstGeom prst="rect">
            <a:avLst/>
          </a:prstGeom>
          <a:noFill/>
        </p:spPr>
        <p:txBody>
          <a:bodyPr wrap="square" rtlCol="0">
            <a:spAutoFit/>
          </a:bodyPr>
          <a:lstStyle/>
          <a:p>
            <a:pPr algn="ctr"/>
            <a:r>
              <a:rPr lang="en-US" sz="1500" u="sng" dirty="0" smtClean="0"/>
              <a:t>SUMMER 4</a:t>
            </a:r>
            <a:endParaRPr lang="en-US" sz="1500" u="sng" dirty="0"/>
          </a:p>
        </p:txBody>
      </p:sp>
      <p:sp>
        <p:nvSpPr>
          <p:cNvPr id="3" name="Slide Number Placeholder 2"/>
          <p:cNvSpPr>
            <a:spLocks noGrp="1"/>
          </p:cNvSpPr>
          <p:nvPr>
            <p:ph type="sldNum" sz="quarter" idx="12"/>
          </p:nvPr>
        </p:nvSpPr>
        <p:spPr/>
        <p:txBody>
          <a:bodyPr/>
          <a:lstStyle/>
          <a:p>
            <a:fld id="{F10553B6-326D-4142-8C08-6DBAC4CD56A5}" type="slidenum">
              <a:rPr lang="en-US" smtClean="0"/>
              <a:pPr/>
              <a:t>15</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21" y="6477663"/>
            <a:ext cx="1462919" cy="329157"/>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0945" y="6192079"/>
            <a:ext cx="625759" cy="625759"/>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3999"/>
            <a:ext cx="4267200" cy="399040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3968" y="1523999"/>
            <a:ext cx="4267200" cy="4020765"/>
          </a:xfrm>
          <a:prstGeom prst="rect">
            <a:avLst/>
          </a:prstGeom>
        </p:spPr>
      </p:pic>
      <p:sp>
        <p:nvSpPr>
          <p:cNvPr id="2" name="TextBox 1"/>
          <p:cNvSpPr txBox="1"/>
          <p:nvPr/>
        </p:nvSpPr>
        <p:spPr>
          <a:xfrm>
            <a:off x="685800" y="685800"/>
            <a:ext cx="3200400" cy="523220"/>
          </a:xfrm>
          <a:prstGeom prst="rect">
            <a:avLst/>
          </a:prstGeom>
          <a:noFill/>
        </p:spPr>
        <p:txBody>
          <a:bodyPr wrap="square" rtlCol="0">
            <a:spAutoFit/>
          </a:bodyPr>
          <a:lstStyle/>
          <a:p>
            <a:pPr algn="ctr"/>
            <a:r>
              <a:rPr lang="en-US" sz="2800" dirty="0" smtClean="0">
                <a:latin typeface="Times New Roman" pitchFamily="18" charset="0"/>
                <a:cs typeface="Times New Roman" pitchFamily="18" charset="0"/>
              </a:rPr>
              <a:t>Initial POP</a:t>
            </a:r>
            <a:endParaRPr lang="en-US" sz="2800" dirty="0">
              <a:latin typeface="Times New Roman" pitchFamily="18" charset="0"/>
              <a:cs typeface="Times New Roman" pitchFamily="18" charset="0"/>
            </a:endParaRPr>
          </a:p>
        </p:txBody>
      </p:sp>
      <p:sp>
        <p:nvSpPr>
          <p:cNvPr id="5" name="TextBox 4"/>
          <p:cNvSpPr txBox="1"/>
          <p:nvPr/>
        </p:nvSpPr>
        <p:spPr>
          <a:xfrm>
            <a:off x="5181600" y="685800"/>
            <a:ext cx="2971800" cy="523220"/>
          </a:xfrm>
          <a:prstGeom prst="rect">
            <a:avLst/>
          </a:prstGeom>
          <a:noFill/>
        </p:spPr>
        <p:txBody>
          <a:bodyPr wrap="square" rtlCol="0">
            <a:spAutoFit/>
          </a:bodyPr>
          <a:lstStyle/>
          <a:p>
            <a:pPr algn="ctr"/>
            <a:r>
              <a:rPr lang="en-US" sz="2800" dirty="0" smtClean="0">
                <a:latin typeface="Times New Roman" pitchFamily="18" charset="0"/>
                <a:cs typeface="Times New Roman" pitchFamily="18" charset="0"/>
              </a:rPr>
              <a:t>Experimental POP</a:t>
            </a:r>
            <a:endParaRPr lang="en-US" sz="2800" dirty="0">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F10553B6-326D-4142-8C08-6DBAC4CD56A5}" type="slidenum">
              <a:rPr lang="en-US" smtClean="0"/>
              <a:pPr/>
              <a:t>16</a:t>
            </a:fld>
            <a:endParaRPr lang="en-US"/>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21" y="6477663"/>
            <a:ext cx="1462919" cy="32915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90945" y="6192079"/>
            <a:ext cx="625759" cy="625759"/>
          </a:xfrm>
          <a:prstGeom prst="rect">
            <a:avLst/>
          </a:prstGeom>
        </p:spPr>
      </p:pic>
    </p:spTree>
    <p:extLst>
      <p:ext uri="{BB962C8B-B14F-4D97-AF65-F5344CB8AC3E}">
        <p14:creationId xmlns:p14="http://schemas.microsoft.com/office/powerpoint/2010/main" val="15374564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1" y="6477663"/>
            <a:ext cx="1462919" cy="32915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0945" y="6192079"/>
            <a:ext cx="625759" cy="625759"/>
          </a:xfrm>
          <a:prstGeom prst="rect">
            <a:avLst/>
          </a:prstGeom>
        </p:spPr>
      </p:pic>
      <p:pic>
        <p:nvPicPr>
          <p:cNvPr id="2" name="Picture 2" descr="L:\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70" r="2576"/>
          <a:stretch/>
        </p:blipFill>
        <p:spPr bwMode="auto">
          <a:xfrm>
            <a:off x="609600" y="0"/>
            <a:ext cx="775421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4"/>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3886200" y="175490"/>
            <a:ext cx="3048000" cy="6834909"/>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F10553B6-326D-4142-8C08-6DBAC4CD56A5}" type="slidenum">
              <a:rPr lang="en-US" smtClean="0"/>
              <a:pPr/>
              <a:t>17</a:t>
            </a:fld>
            <a:endParaRPr lang="en-US"/>
          </a:p>
        </p:txBody>
      </p:sp>
    </p:spTree>
    <p:extLst>
      <p:ext uri="{BB962C8B-B14F-4D97-AF65-F5344CB8AC3E}">
        <p14:creationId xmlns:p14="http://schemas.microsoft.com/office/powerpoint/2010/main" val="240932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228600"/>
            <a:ext cx="8001000" cy="944562"/>
          </a:xfrm>
        </p:spPr>
        <p:txBody>
          <a:bodyPr/>
          <a:lstStyle/>
          <a:p>
            <a:r>
              <a:rPr lang="en-US" dirty="0" smtClean="0">
                <a:latin typeface="Times New Roman" pitchFamily="18" charset="0"/>
                <a:cs typeface="Times New Roman" pitchFamily="18" charset="0"/>
              </a:rPr>
              <a:t>Summer 4 - Operational</a:t>
            </a:r>
            <a:endParaRPr lang="en-US" dirty="0">
              <a:latin typeface="Times New Roman" pitchFamily="18" charset="0"/>
              <a:cs typeface="Times New Roman" pitchFamily="18" charset="0"/>
            </a:endParaRPr>
          </a:p>
        </p:txBody>
      </p:sp>
      <p:sp>
        <p:nvSpPr>
          <p:cNvPr id="5" name="TextBox 4"/>
          <p:cNvSpPr txBox="1"/>
          <p:nvPr/>
        </p:nvSpPr>
        <p:spPr>
          <a:xfrm>
            <a:off x="457200" y="1905000"/>
            <a:ext cx="8382000" cy="3693319"/>
          </a:xfrm>
          <a:prstGeom prst="rect">
            <a:avLst/>
          </a:prstGeom>
          <a:noFill/>
        </p:spPr>
        <p:txBody>
          <a:bodyPr wrap="square" rtlCol="0">
            <a:spAutoFit/>
          </a:bodyPr>
          <a:lstStyle/>
          <a:p>
            <a:pPr marL="285750" indent="-285750">
              <a:buFont typeface="Arial" pitchFamily="34" charset="0"/>
              <a:buChar char="•"/>
            </a:pPr>
            <a:r>
              <a:rPr lang="en-US" dirty="0" smtClean="0">
                <a:latin typeface="Times New Roman" pitchFamily="18" charset="0"/>
                <a:cs typeface="Times New Roman" pitchFamily="18" charset="0"/>
              </a:rPr>
              <a:t>Every morning, look at:</a:t>
            </a:r>
          </a:p>
          <a:p>
            <a:pPr marL="742950" lvl="1" indent="-285750">
              <a:buFont typeface="Arial" pitchFamily="34" charset="0"/>
              <a:buChar char="•"/>
            </a:pPr>
            <a:r>
              <a:rPr lang="en-US" dirty="0" smtClean="0">
                <a:latin typeface="Times New Roman" pitchFamily="18" charset="0"/>
                <a:cs typeface="Times New Roman" pitchFamily="18" charset="0"/>
              </a:rPr>
              <a:t>SFC analysis (temp &amp; moisture gradients, troughs, pressure, fronts)</a:t>
            </a:r>
          </a:p>
          <a:p>
            <a:pPr marL="742950" lvl="1" indent="-285750">
              <a:buFont typeface="Arial" pitchFamily="34" charset="0"/>
              <a:buChar char="•"/>
            </a:pPr>
            <a:r>
              <a:rPr lang="en-US" dirty="0" smtClean="0">
                <a:latin typeface="Times New Roman" pitchFamily="18" charset="0"/>
                <a:cs typeface="Times New Roman" pitchFamily="18" charset="0"/>
              </a:rPr>
              <a:t>Radar (outflow boundaries)</a:t>
            </a:r>
          </a:p>
          <a:p>
            <a:pPr marL="742950" lvl="1" indent="-285750">
              <a:buFont typeface="Arial" pitchFamily="34" charset="0"/>
              <a:buChar char="•"/>
            </a:pPr>
            <a:r>
              <a:rPr lang="en-US" dirty="0" smtClean="0">
                <a:latin typeface="Times New Roman" pitchFamily="18" charset="0"/>
                <a:cs typeface="Times New Roman" pitchFamily="18" charset="0"/>
              </a:rPr>
              <a:t>Satellite (differential heating boundaries)</a:t>
            </a:r>
          </a:p>
          <a:p>
            <a:pPr marL="742950" lvl="1" indent="-285750">
              <a:buFont typeface="Arial" pitchFamily="34" charset="0"/>
              <a:buChar char="•"/>
            </a:pPr>
            <a:r>
              <a:rPr lang="en-US" dirty="0" smtClean="0">
                <a:latin typeface="Times New Roman" pitchFamily="18" charset="0"/>
                <a:cs typeface="Times New Roman" pitchFamily="18" charset="0"/>
              </a:rPr>
              <a:t>NASA LIS Data (Soil Moisture</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moisture boundaries)</a:t>
            </a:r>
          </a:p>
          <a:p>
            <a:pPr lvl="1"/>
            <a:endParaRPr lang="en-US" dirty="0">
              <a:latin typeface="Times New Roman" pitchFamily="18" charset="0"/>
              <a:cs typeface="Times New Roman" pitchFamily="18" charset="0"/>
            </a:endParaRPr>
          </a:p>
          <a:p>
            <a:pPr marL="285750" indent="-285750">
              <a:buFont typeface="Arial" pitchFamily="34" charset="0"/>
              <a:buChar char="•"/>
            </a:pPr>
            <a:r>
              <a:rPr lang="en-US" dirty="0" smtClean="0">
                <a:latin typeface="Times New Roman" pitchFamily="18" charset="0"/>
                <a:cs typeface="Times New Roman" pitchFamily="18" charset="0"/>
              </a:rPr>
              <a:t>Where are the most favorable areas for convective initiation?</a:t>
            </a:r>
          </a:p>
          <a:p>
            <a:pPr marL="742950" lvl="1" indent="-285750">
              <a:buFont typeface="Arial" pitchFamily="34" charset="0"/>
              <a:buChar char="•"/>
            </a:pPr>
            <a:r>
              <a:rPr lang="en-US" dirty="0" smtClean="0">
                <a:latin typeface="Times New Roman" pitchFamily="18" charset="0"/>
                <a:cs typeface="Times New Roman" pitchFamily="18" charset="0"/>
              </a:rPr>
              <a:t>Create </a:t>
            </a:r>
            <a:r>
              <a:rPr lang="en-US" dirty="0" err="1" smtClean="0">
                <a:latin typeface="Times New Roman" pitchFamily="18" charset="0"/>
                <a:cs typeface="Times New Roman" pitchFamily="18" charset="0"/>
              </a:rPr>
              <a:t>graphicast</a:t>
            </a:r>
            <a:r>
              <a:rPr lang="en-US" dirty="0" smtClean="0">
                <a:latin typeface="Times New Roman" pitchFamily="18" charset="0"/>
                <a:cs typeface="Times New Roman" pitchFamily="18" charset="0"/>
              </a:rPr>
              <a:t> with location of boundary and favorable area indicated</a:t>
            </a:r>
          </a:p>
          <a:p>
            <a:endParaRPr lang="en-US" dirty="0">
              <a:latin typeface="Times New Roman" pitchFamily="18" charset="0"/>
              <a:cs typeface="Times New Roman" pitchFamily="18" charset="0"/>
            </a:endParaRPr>
          </a:p>
          <a:p>
            <a:pPr marL="285750" indent="-285750">
              <a:buFont typeface="Arial" pitchFamily="34" charset="0"/>
              <a:buChar char="•"/>
            </a:pPr>
            <a:r>
              <a:rPr lang="en-US" dirty="0" smtClean="0">
                <a:latin typeface="Times New Roman" pitchFamily="18" charset="0"/>
                <a:cs typeface="Times New Roman" pitchFamily="18" charset="0"/>
              </a:rPr>
              <a:t>Update POP Forecasts Grids accordingly on the GFE</a:t>
            </a:r>
          </a:p>
          <a:p>
            <a:pPr marL="285750" indent="-285750">
              <a:buFont typeface="Arial" pitchFamily="34" charset="0"/>
              <a:buChar char="•"/>
            </a:pPr>
            <a:endParaRPr lang="en-US" dirty="0">
              <a:latin typeface="Times New Roman" pitchFamily="18" charset="0"/>
              <a:cs typeface="Times New Roman" pitchFamily="18" charset="0"/>
            </a:endParaRPr>
          </a:p>
          <a:p>
            <a:pPr marL="285750" indent="-285750">
              <a:buFont typeface="Arial" pitchFamily="34" charset="0"/>
              <a:buChar char="•"/>
            </a:pPr>
            <a:r>
              <a:rPr lang="en-US" dirty="0" smtClean="0">
                <a:latin typeface="Times New Roman" pitchFamily="18" charset="0"/>
                <a:cs typeface="Times New Roman" pitchFamily="18" charset="0"/>
              </a:rPr>
              <a:t>Verify later using radar images</a:t>
            </a:r>
            <a:endParaRPr lang="en-US" dirty="0">
              <a:latin typeface="Times New Roman" pitchFamily="18" charset="0"/>
              <a:cs typeface="Times New Roman" pitchFamily="18" charset="0"/>
            </a:endParaRPr>
          </a:p>
          <a:p>
            <a:pPr lvl="1"/>
            <a:endParaRPr lang="en-US" dirty="0" smtClean="0"/>
          </a:p>
        </p:txBody>
      </p:sp>
      <p:sp>
        <p:nvSpPr>
          <p:cNvPr id="3" name="Slide Number Placeholder 2"/>
          <p:cNvSpPr>
            <a:spLocks noGrp="1"/>
          </p:cNvSpPr>
          <p:nvPr>
            <p:ph type="sldNum" sz="quarter" idx="12"/>
          </p:nvPr>
        </p:nvSpPr>
        <p:spPr/>
        <p:txBody>
          <a:bodyPr/>
          <a:lstStyle/>
          <a:p>
            <a:fld id="{F10553B6-326D-4142-8C08-6DBAC4CD56A5}" type="slidenum">
              <a:rPr lang="en-US" smtClean="0"/>
              <a:pPr/>
              <a:t>18</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1" y="6477663"/>
            <a:ext cx="1462919" cy="32915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0945" y="6192079"/>
            <a:ext cx="625759" cy="625759"/>
          </a:xfrm>
          <a:prstGeom prst="rect">
            <a:avLst/>
          </a:prstGeom>
        </p:spPr>
      </p:pic>
    </p:spTree>
    <p:extLst>
      <p:ext uri="{BB962C8B-B14F-4D97-AF65-F5344CB8AC3E}">
        <p14:creationId xmlns:p14="http://schemas.microsoft.com/office/powerpoint/2010/main" val="7809810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21" y="6477663"/>
            <a:ext cx="1462919" cy="32915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0945" y="6192079"/>
            <a:ext cx="625759" cy="625759"/>
          </a:xfrm>
          <a:prstGeom prst="rect">
            <a:avLst/>
          </a:prstGeom>
        </p:spPr>
      </p:pic>
      <p:pic>
        <p:nvPicPr>
          <p:cNvPr id="2"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349" b="1954"/>
          <a:stretch/>
        </p:blipFill>
        <p:spPr bwMode="auto">
          <a:xfrm>
            <a:off x="-17015" y="-34463"/>
            <a:ext cx="9148749" cy="6675438"/>
          </a:xfrm>
          <a:prstGeom prst="rect">
            <a:avLst/>
          </a:prstGeom>
          <a:noFill/>
          <a:ln>
            <a:noFill/>
          </a:ln>
          <a:effectLst/>
          <a:extLst/>
        </p:spPr>
      </p:pic>
      <p:sp>
        <p:nvSpPr>
          <p:cNvPr id="3" name="Freeform 2"/>
          <p:cNvSpPr/>
          <p:nvPr/>
        </p:nvSpPr>
        <p:spPr>
          <a:xfrm>
            <a:off x="4038600" y="797054"/>
            <a:ext cx="2589470" cy="2652085"/>
          </a:xfrm>
          <a:custGeom>
            <a:avLst/>
            <a:gdLst>
              <a:gd name="connsiteX0" fmla="*/ 1648066 w 2044951"/>
              <a:gd name="connsiteY0" fmla="*/ 64278 h 2154916"/>
              <a:gd name="connsiteX1" fmla="*/ 1383661 w 2044951"/>
              <a:gd name="connsiteY1" fmla="*/ 20210 h 2154916"/>
              <a:gd name="connsiteX2" fmla="*/ 656548 w 2044951"/>
              <a:gd name="connsiteY2" fmla="*/ 350716 h 2154916"/>
              <a:gd name="connsiteX3" fmla="*/ 270958 w 2044951"/>
              <a:gd name="connsiteY3" fmla="*/ 383767 h 2154916"/>
              <a:gd name="connsiteX4" fmla="*/ 17570 w 2044951"/>
              <a:gd name="connsiteY4" fmla="*/ 846475 h 2154916"/>
              <a:gd name="connsiteX5" fmla="*/ 28587 w 2044951"/>
              <a:gd name="connsiteY5" fmla="*/ 1298167 h 2154916"/>
              <a:gd name="connsiteX6" fmla="*/ 83671 w 2044951"/>
              <a:gd name="connsiteY6" fmla="*/ 1628673 h 2154916"/>
              <a:gd name="connsiteX7" fmla="*/ 425194 w 2044951"/>
              <a:gd name="connsiteY7" fmla="*/ 2025280 h 2154916"/>
              <a:gd name="connsiteX8" fmla="*/ 865868 w 2044951"/>
              <a:gd name="connsiteY8" fmla="*/ 2069348 h 2154916"/>
              <a:gd name="connsiteX9" fmla="*/ 1559931 w 2044951"/>
              <a:gd name="connsiteY9" fmla="*/ 2146466 h 2154916"/>
              <a:gd name="connsiteX10" fmla="*/ 2044673 w 2044951"/>
              <a:gd name="connsiteY10" fmla="*/ 1849010 h 2154916"/>
              <a:gd name="connsiteX11" fmla="*/ 1615015 w 2044951"/>
              <a:gd name="connsiteY11" fmla="*/ 20210 h 215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44951" h="2154916">
                <a:moveTo>
                  <a:pt x="1648066" y="64278"/>
                </a:moveTo>
                <a:cubicBezTo>
                  <a:pt x="1598490" y="18374"/>
                  <a:pt x="1548914" y="-27530"/>
                  <a:pt x="1383661" y="20210"/>
                </a:cubicBezTo>
                <a:cubicBezTo>
                  <a:pt x="1218408" y="67950"/>
                  <a:pt x="841998" y="290123"/>
                  <a:pt x="656548" y="350716"/>
                </a:cubicBezTo>
                <a:cubicBezTo>
                  <a:pt x="471098" y="411309"/>
                  <a:pt x="377454" y="301141"/>
                  <a:pt x="270958" y="383767"/>
                </a:cubicBezTo>
                <a:cubicBezTo>
                  <a:pt x="164462" y="466393"/>
                  <a:pt x="57965" y="694075"/>
                  <a:pt x="17570" y="846475"/>
                </a:cubicBezTo>
                <a:cubicBezTo>
                  <a:pt x="-22825" y="998875"/>
                  <a:pt x="17570" y="1167801"/>
                  <a:pt x="28587" y="1298167"/>
                </a:cubicBezTo>
                <a:cubicBezTo>
                  <a:pt x="39604" y="1428533"/>
                  <a:pt x="17570" y="1507488"/>
                  <a:pt x="83671" y="1628673"/>
                </a:cubicBezTo>
                <a:cubicBezTo>
                  <a:pt x="149772" y="1749858"/>
                  <a:pt x="294828" y="1951834"/>
                  <a:pt x="425194" y="2025280"/>
                </a:cubicBezTo>
                <a:cubicBezTo>
                  <a:pt x="555560" y="2098726"/>
                  <a:pt x="865868" y="2069348"/>
                  <a:pt x="865868" y="2069348"/>
                </a:cubicBezTo>
                <a:cubicBezTo>
                  <a:pt x="1054991" y="2089546"/>
                  <a:pt x="1363463" y="2183189"/>
                  <a:pt x="1559931" y="2146466"/>
                </a:cubicBezTo>
                <a:cubicBezTo>
                  <a:pt x="1756399" y="2109743"/>
                  <a:pt x="2035492" y="2203386"/>
                  <a:pt x="2044673" y="1849010"/>
                </a:cubicBezTo>
                <a:cubicBezTo>
                  <a:pt x="2053854" y="1494634"/>
                  <a:pt x="1834434" y="757422"/>
                  <a:pt x="1615015" y="20210"/>
                </a:cubicBezTo>
              </a:path>
            </a:pathLst>
          </a:custGeom>
          <a:solidFill>
            <a:srgbClr val="FFFF00">
              <a:alpha val="33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5875" tIns="47937" rIns="95875" bIns="47937" spcCol="0" rtlCol="0" anchor="ctr"/>
          <a:lstStyle/>
          <a:p>
            <a:pPr algn="ctr"/>
            <a:endParaRPr lang="en-US"/>
          </a:p>
        </p:txBody>
      </p:sp>
      <p:sp>
        <p:nvSpPr>
          <p:cNvPr id="4" name="TextBox 3"/>
          <p:cNvSpPr txBox="1"/>
          <p:nvPr/>
        </p:nvSpPr>
        <p:spPr>
          <a:xfrm>
            <a:off x="1" y="307020"/>
            <a:ext cx="2114027" cy="614475"/>
          </a:xfrm>
          <a:prstGeom prst="rect">
            <a:avLst/>
          </a:prstGeom>
          <a:solidFill>
            <a:schemeClr val="tx1">
              <a:alpha val="55000"/>
            </a:schemeClr>
          </a:solidFill>
        </p:spPr>
        <p:txBody>
          <a:bodyPr wrap="square" lIns="90373" tIns="45186" rIns="90373" bIns="45186" rtlCol="0">
            <a:spAutoFit/>
          </a:bodyPr>
          <a:lstStyle/>
          <a:p>
            <a:pPr algn="ctr"/>
            <a:r>
              <a:rPr lang="en-US" sz="3400" b="1" i="1" dirty="0">
                <a:solidFill>
                  <a:srgbClr val="FFFF00"/>
                </a:solidFill>
                <a:effectLst>
                  <a:outerShdw blurRad="38100" dist="38100" dir="2700000" algn="tl">
                    <a:srgbClr val="000000">
                      <a:alpha val="43137"/>
                    </a:srgbClr>
                  </a:outerShdw>
                </a:effectLst>
                <a:latin typeface="+mj-lt"/>
                <a:cs typeface="Arial" pitchFamily="34" charset="0"/>
              </a:rPr>
              <a:t>Today</a:t>
            </a:r>
          </a:p>
        </p:txBody>
      </p:sp>
      <p:sp>
        <p:nvSpPr>
          <p:cNvPr id="5" name="TextBox 4"/>
          <p:cNvSpPr txBox="1"/>
          <p:nvPr/>
        </p:nvSpPr>
        <p:spPr>
          <a:xfrm>
            <a:off x="147650" y="1189339"/>
            <a:ext cx="2283012" cy="1757901"/>
          </a:xfrm>
          <a:prstGeom prst="rect">
            <a:avLst/>
          </a:prstGeom>
          <a:solidFill>
            <a:schemeClr val="tx1">
              <a:alpha val="50000"/>
            </a:schemeClr>
          </a:solidFill>
          <a:effectLst>
            <a:outerShdw blurRad="50800" dist="63500" dir="2700000" algn="tl" rotWithShape="0">
              <a:prstClr val="black">
                <a:alpha val="40000"/>
              </a:prstClr>
            </a:outerShdw>
          </a:effectLst>
        </p:spPr>
        <p:txBody>
          <a:bodyPr wrap="square" lIns="74410" tIns="37205" rIns="74410" bIns="37205" rtlCol="0">
            <a:spAutoFit/>
          </a:bodyPr>
          <a:lstStyle/>
          <a:p>
            <a:pPr algn="ctr"/>
            <a:r>
              <a:rPr lang="en-US"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Isolated-scattered showers and storms in the afternoon…best chance in the northeast</a:t>
            </a:r>
          </a:p>
        </p:txBody>
      </p:sp>
      <p:sp>
        <p:nvSpPr>
          <p:cNvPr id="6" name="Freeform 5"/>
          <p:cNvSpPr/>
          <p:nvPr>
            <p:custDataLst>
              <p:tags r:id="rId1"/>
            </p:custDataLst>
          </p:nvPr>
        </p:nvSpPr>
        <p:spPr>
          <a:xfrm rot="4971099">
            <a:off x="5290545" y="1190024"/>
            <a:ext cx="1244511" cy="1040265"/>
          </a:xfrm>
          <a:custGeom>
            <a:avLst/>
            <a:gdLst>
              <a:gd name="connsiteX0" fmla="*/ 0 w 4082473"/>
              <a:gd name="connsiteY0" fmla="*/ 2059709 h 2059709"/>
              <a:gd name="connsiteX1" fmla="*/ 1016000 w 4082473"/>
              <a:gd name="connsiteY1" fmla="*/ 1847272 h 2059709"/>
              <a:gd name="connsiteX2" fmla="*/ 2364509 w 4082473"/>
              <a:gd name="connsiteY2" fmla="*/ 1302327 h 2059709"/>
              <a:gd name="connsiteX3" fmla="*/ 3131127 w 4082473"/>
              <a:gd name="connsiteY3" fmla="*/ 868218 h 2059709"/>
              <a:gd name="connsiteX4" fmla="*/ 4082473 w 4082473"/>
              <a:gd name="connsiteY4" fmla="*/ 0 h 2059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2473" h="2059709">
                <a:moveTo>
                  <a:pt x="0" y="2059709"/>
                </a:moveTo>
                <a:cubicBezTo>
                  <a:pt x="310957" y="2016605"/>
                  <a:pt x="621915" y="1973502"/>
                  <a:pt x="1016000" y="1847272"/>
                </a:cubicBezTo>
                <a:cubicBezTo>
                  <a:pt x="1410085" y="1721042"/>
                  <a:pt x="2011988" y="1465503"/>
                  <a:pt x="2364509" y="1302327"/>
                </a:cubicBezTo>
                <a:cubicBezTo>
                  <a:pt x="2717030" y="1139151"/>
                  <a:pt x="2844800" y="1085272"/>
                  <a:pt x="3131127" y="868218"/>
                </a:cubicBezTo>
                <a:cubicBezTo>
                  <a:pt x="3417454" y="651164"/>
                  <a:pt x="3749963" y="325582"/>
                  <a:pt x="4082473" y="0"/>
                </a:cubicBezTo>
              </a:path>
            </a:pathLst>
          </a:custGeom>
          <a:ln w="38100" cmpd="sng">
            <a:solidFill>
              <a:srgbClr val="FF0000"/>
            </a:solidFill>
            <a:prstDash val="sysDashDotDot"/>
          </a:ln>
        </p:spPr>
        <p:style>
          <a:lnRef idx="1">
            <a:schemeClr val="accent1"/>
          </a:lnRef>
          <a:fillRef idx="0">
            <a:schemeClr val="accent1"/>
          </a:fillRef>
          <a:effectRef idx="0">
            <a:schemeClr val="accent1"/>
          </a:effectRef>
          <a:fontRef idx="minor">
            <a:schemeClr val="tx1"/>
          </a:fontRef>
        </p:style>
        <p:txBody>
          <a:bodyPr lIns="95875" tIns="47937" rIns="95875" bIns="47937" rtlCol="0" anchor="ctr"/>
          <a:lstStyle/>
          <a:p>
            <a:pPr algn="ctr"/>
            <a:endParaRPr lang="en-US"/>
          </a:p>
        </p:txBody>
      </p:sp>
      <p:pic>
        <p:nvPicPr>
          <p:cNvPr id="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80470" y="1710156"/>
            <a:ext cx="2379454" cy="785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reeform 7"/>
          <p:cNvSpPr/>
          <p:nvPr>
            <p:custDataLst>
              <p:tags r:id="rId2"/>
            </p:custDataLst>
          </p:nvPr>
        </p:nvSpPr>
        <p:spPr>
          <a:xfrm rot="480119">
            <a:off x="6948809" y="2016189"/>
            <a:ext cx="767216" cy="46358"/>
          </a:xfrm>
          <a:custGeom>
            <a:avLst/>
            <a:gdLst>
              <a:gd name="connsiteX0" fmla="*/ 0 w 4082473"/>
              <a:gd name="connsiteY0" fmla="*/ 2059709 h 2059709"/>
              <a:gd name="connsiteX1" fmla="*/ 1016000 w 4082473"/>
              <a:gd name="connsiteY1" fmla="*/ 1847272 h 2059709"/>
              <a:gd name="connsiteX2" fmla="*/ 2364509 w 4082473"/>
              <a:gd name="connsiteY2" fmla="*/ 1302327 h 2059709"/>
              <a:gd name="connsiteX3" fmla="*/ 3131127 w 4082473"/>
              <a:gd name="connsiteY3" fmla="*/ 868218 h 2059709"/>
              <a:gd name="connsiteX4" fmla="*/ 4082473 w 4082473"/>
              <a:gd name="connsiteY4" fmla="*/ 0 h 2059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2473" h="2059709">
                <a:moveTo>
                  <a:pt x="0" y="2059709"/>
                </a:moveTo>
                <a:cubicBezTo>
                  <a:pt x="310957" y="2016605"/>
                  <a:pt x="621915" y="1973502"/>
                  <a:pt x="1016000" y="1847272"/>
                </a:cubicBezTo>
                <a:cubicBezTo>
                  <a:pt x="1410085" y="1721042"/>
                  <a:pt x="2011988" y="1465503"/>
                  <a:pt x="2364509" y="1302327"/>
                </a:cubicBezTo>
                <a:cubicBezTo>
                  <a:pt x="2717030" y="1139151"/>
                  <a:pt x="2844800" y="1085272"/>
                  <a:pt x="3131127" y="868218"/>
                </a:cubicBezTo>
                <a:cubicBezTo>
                  <a:pt x="3417454" y="651164"/>
                  <a:pt x="3749963" y="325582"/>
                  <a:pt x="4082473" y="0"/>
                </a:cubicBezTo>
              </a:path>
            </a:pathLst>
          </a:custGeom>
          <a:ln w="38100" cmpd="sng">
            <a:solidFill>
              <a:srgbClr val="FF0000"/>
            </a:solidFill>
            <a:prstDash val="sysDashDotDot"/>
          </a:ln>
        </p:spPr>
        <p:style>
          <a:lnRef idx="1">
            <a:schemeClr val="accent1"/>
          </a:lnRef>
          <a:fillRef idx="0">
            <a:schemeClr val="accent1"/>
          </a:fillRef>
          <a:effectRef idx="0">
            <a:schemeClr val="accent1"/>
          </a:effectRef>
          <a:fontRef idx="minor">
            <a:schemeClr val="tx1"/>
          </a:fontRef>
        </p:style>
        <p:txBody>
          <a:bodyPr lIns="95875" tIns="47937" rIns="95875" bIns="47937" rtlCol="0" anchor="ctr"/>
          <a:lstStyle/>
          <a:p>
            <a:pPr algn="ctr"/>
            <a:endParaRPr lang="en-US"/>
          </a:p>
        </p:txBody>
      </p:sp>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t="57177" b="-80704"/>
          <a:stretch/>
        </p:blipFill>
        <p:spPr>
          <a:xfrm>
            <a:off x="45866" y="4343400"/>
            <a:ext cx="4769591" cy="7864524"/>
          </a:xfrm>
          <a:prstGeom prst="rect">
            <a:avLst/>
          </a:prstGeom>
        </p:spPr>
      </p:pic>
      <p:grpSp>
        <p:nvGrpSpPr>
          <p:cNvPr id="14" name="Group 13"/>
          <p:cNvGrpSpPr/>
          <p:nvPr/>
        </p:nvGrpSpPr>
        <p:grpSpPr>
          <a:xfrm>
            <a:off x="4419600" y="1189339"/>
            <a:ext cx="1041374" cy="1086702"/>
            <a:chOff x="3765652" y="2801709"/>
            <a:chExt cx="968514" cy="1071713"/>
          </a:xfrm>
        </p:grpSpPr>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5652" y="2801709"/>
              <a:ext cx="968514" cy="968514"/>
            </a:xfrm>
            <a:prstGeom prst="rect">
              <a:avLst/>
            </a:prstGeom>
          </p:spPr>
        </p:pic>
        <p:pic>
          <p:nvPicPr>
            <p:cNvPr id="16" name="Picture 15" descr="j17.png"/>
            <p:cNvPicPr>
              <a:picLocks noChangeAspect="1"/>
            </p:cNvPicPr>
            <p:nvPr/>
          </p:nvPicPr>
          <p:blipFill>
            <a:blip r:embed="rId10" cstate="print"/>
            <a:stretch>
              <a:fillRect/>
            </a:stretch>
          </p:blipFill>
          <p:spPr>
            <a:xfrm>
              <a:off x="3879010" y="2966616"/>
              <a:ext cx="855156" cy="906806"/>
            </a:xfrm>
            <a:prstGeom prst="rect">
              <a:avLst/>
            </a:prstGeom>
          </p:spPr>
        </p:pic>
      </p:grpSp>
      <p:sp>
        <p:nvSpPr>
          <p:cNvPr id="9" name="Slide Number Placeholder 8"/>
          <p:cNvSpPr>
            <a:spLocks noGrp="1"/>
          </p:cNvSpPr>
          <p:nvPr>
            <p:ph type="sldNum" sz="quarter" idx="12"/>
          </p:nvPr>
        </p:nvSpPr>
        <p:spPr/>
        <p:txBody>
          <a:bodyPr/>
          <a:lstStyle/>
          <a:p>
            <a:fld id="{F10553B6-326D-4142-8C08-6DBAC4CD56A5}" type="slidenum">
              <a:rPr lang="en-US" smtClean="0"/>
              <a:pPr/>
              <a:t>19</a:t>
            </a:fld>
            <a:endParaRPr lang="en-US"/>
          </a:p>
        </p:txBody>
      </p:sp>
    </p:spTree>
    <p:extLst>
      <p:ext uri="{BB962C8B-B14F-4D97-AF65-F5344CB8AC3E}">
        <p14:creationId xmlns:p14="http://schemas.microsoft.com/office/powerpoint/2010/main" val="3088844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543800" cy="868362"/>
          </a:xfrm>
        </p:spPr>
        <p:txBody>
          <a:bodyPr/>
          <a:lstStyle/>
          <a:p>
            <a:r>
              <a:rPr lang="en-US" dirty="0" smtClean="0">
                <a:latin typeface="Times New Roman" pitchFamily="18" charset="0"/>
                <a:cs typeface="Times New Roman" pitchFamily="18" charset="0"/>
              </a:rPr>
              <a:t>Background</a:t>
            </a:r>
            <a:endParaRPr lang="en-US" dirty="0">
              <a:latin typeface="Times New Roman" pitchFamily="18" charset="0"/>
              <a:cs typeface="Times New Roman" pitchFamily="18" charset="0"/>
            </a:endParaRPr>
          </a:p>
        </p:txBody>
      </p:sp>
      <p:sp>
        <p:nvSpPr>
          <p:cNvPr id="6" name="TextBox 5"/>
          <p:cNvSpPr txBox="1"/>
          <p:nvPr/>
        </p:nvSpPr>
        <p:spPr>
          <a:xfrm>
            <a:off x="304800" y="1371600"/>
            <a:ext cx="8686800" cy="4370427"/>
          </a:xfrm>
          <a:prstGeom prst="rect">
            <a:avLst/>
          </a:prstGeom>
          <a:noFill/>
        </p:spPr>
        <p:txBody>
          <a:bodyPr wrap="square" rtlCol="0">
            <a:spAutoFit/>
          </a:bodyPr>
          <a:lstStyle/>
          <a:p>
            <a:pPr marL="285750" indent="-285750">
              <a:buFont typeface="Arial" pitchFamily="34" charset="0"/>
              <a:buChar char="•"/>
            </a:pPr>
            <a:r>
              <a:rPr lang="en-US" sz="2400" dirty="0" smtClean="0">
                <a:latin typeface="Times New Roman" pitchFamily="18" charset="0"/>
                <a:cs typeface="Times New Roman" pitchFamily="18" charset="0"/>
              </a:rPr>
              <a:t>Pop-up thunderstorms common during summer.</a:t>
            </a:r>
          </a:p>
          <a:p>
            <a:endParaRPr lang="en-US" sz="2400" dirty="0" smtClean="0">
              <a:latin typeface="Times New Roman" pitchFamily="18" charset="0"/>
              <a:cs typeface="Times New Roman" pitchFamily="18" charset="0"/>
            </a:endParaRPr>
          </a:p>
          <a:p>
            <a:pPr marL="285750" indent="-285750">
              <a:buFont typeface="Arial" pitchFamily="34" charset="0"/>
              <a:buChar char="•"/>
            </a:pPr>
            <a:r>
              <a:rPr lang="en-US" sz="2400" dirty="0" smtClean="0">
                <a:latin typeface="Times New Roman" pitchFamily="18" charset="0"/>
                <a:cs typeface="Times New Roman" pitchFamily="18" charset="0"/>
              </a:rPr>
              <a:t>Once thought to be random.</a:t>
            </a:r>
          </a:p>
          <a:p>
            <a:pPr marL="285750" indent="-285750">
              <a:buFont typeface="Arial" pitchFamily="34" charset="0"/>
              <a:buChar char="•"/>
            </a:pPr>
            <a:endParaRPr lang="en-US" sz="2400" dirty="0">
              <a:latin typeface="Times New Roman" pitchFamily="18" charset="0"/>
              <a:cs typeface="Times New Roman" pitchFamily="18" charset="0"/>
            </a:endParaRPr>
          </a:p>
          <a:p>
            <a:pPr marL="285750" indent="-285750">
              <a:buFont typeface="Arial" pitchFamily="34" charset="0"/>
              <a:buChar char="•"/>
            </a:pPr>
            <a:r>
              <a:rPr lang="en-US" sz="2400" dirty="0" smtClean="0">
                <a:latin typeface="Times New Roman" pitchFamily="18" charset="0"/>
                <a:cs typeface="Times New Roman" pitchFamily="18" charset="0"/>
              </a:rPr>
              <a:t>Birmingham WFO issue 20-30% POP for the entire CWA.</a:t>
            </a:r>
          </a:p>
          <a:p>
            <a:pPr marL="285750" indent="-285750">
              <a:buFont typeface="Arial" pitchFamily="34" charset="0"/>
              <a:buChar char="•"/>
            </a:pPr>
            <a:endParaRPr lang="en-US" sz="2400" dirty="0" smtClean="0">
              <a:latin typeface="Times New Roman" pitchFamily="18" charset="0"/>
              <a:cs typeface="Times New Roman" pitchFamily="18" charset="0"/>
            </a:endParaRPr>
          </a:p>
          <a:p>
            <a:pPr marL="285750" indent="-285750">
              <a:buFont typeface="Arial" pitchFamily="34" charset="0"/>
              <a:buChar char="•"/>
            </a:pPr>
            <a:r>
              <a:rPr lang="en-US" sz="2400" dirty="0" smtClean="0">
                <a:latin typeface="Times New Roman" pitchFamily="18" charset="0"/>
                <a:cs typeface="Times New Roman" pitchFamily="18" charset="0"/>
              </a:rPr>
              <a:t>Not very useful to public, nor very accurate.</a:t>
            </a:r>
          </a:p>
          <a:p>
            <a:pPr marL="285750" indent="-285750">
              <a:buFont typeface="Arial" pitchFamily="34" charset="0"/>
              <a:buChar char="•"/>
            </a:pPr>
            <a:endParaRPr lang="en-US" sz="2400" dirty="0">
              <a:latin typeface="Times New Roman" pitchFamily="18" charset="0"/>
              <a:cs typeface="Times New Roman" pitchFamily="18" charset="0"/>
            </a:endParaRPr>
          </a:p>
          <a:p>
            <a:pPr marL="285750" indent="-285750">
              <a:buFont typeface="Arial" pitchFamily="34" charset="0"/>
              <a:buChar char="•"/>
            </a:pPr>
            <a:r>
              <a:rPr lang="en-US" sz="2400" dirty="0" smtClean="0">
                <a:latin typeface="Times New Roman" pitchFamily="18" charset="0"/>
                <a:cs typeface="Times New Roman" pitchFamily="18" charset="0"/>
              </a:rPr>
              <a:t>Goal: </a:t>
            </a:r>
            <a:r>
              <a:rPr lang="en-US" sz="2400" dirty="0">
                <a:latin typeface="Times New Roman" pitchFamily="18" charset="0"/>
                <a:cs typeface="Times New Roman" pitchFamily="18" charset="0"/>
              </a:rPr>
              <a:t>To improve upon summertime precipitation forecasts and dispel the myth of random summertime thunderstorm activity</a:t>
            </a:r>
            <a:endParaRPr lang="en-US" sz="2400" dirty="0" smtClean="0">
              <a:latin typeface="Times New Roman" pitchFamily="18" charset="0"/>
              <a:cs typeface="Times New Roman" pitchFamily="18" charset="0"/>
            </a:endParaRPr>
          </a:p>
          <a:p>
            <a:endParaRPr lang="en-US" sz="2000" dirty="0" smtClean="0"/>
          </a:p>
          <a:p>
            <a:endParaRPr lang="en-US" dirty="0"/>
          </a:p>
        </p:txBody>
      </p:sp>
      <p:sp>
        <p:nvSpPr>
          <p:cNvPr id="3" name="Slide Number Placeholder 2"/>
          <p:cNvSpPr>
            <a:spLocks noGrp="1"/>
          </p:cNvSpPr>
          <p:nvPr>
            <p:ph type="sldNum" sz="quarter" idx="12"/>
          </p:nvPr>
        </p:nvSpPr>
        <p:spPr/>
        <p:txBody>
          <a:bodyPr/>
          <a:lstStyle/>
          <a:p>
            <a:fld id="{F10553B6-326D-4142-8C08-6DBAC4CD56A5}" type="slidenum">
              <a:rPr lang="en-US" smtClean="0"/>
              <a:pPr/>
              <a:t>2</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1" y="6477663"/>
            <a:ext cx="1462919" cy="32915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0945" y="6192079"/>
            <a:ext cx="625759" cy="625759"/>
          </a:xfrm>
          <a:prstGeom prst="rect">
            <a:avLst/>
          </a:prstGeom>
        </p:spPr>
      </p:pic>
    </p:spTree>
    <p:extLst>
      <p:ext uri="{BB962C8B-B14F-4D97-AF65-F5344CB8AC3E}">
        <p14:creationId xmlns:p14="http://schemas.microsoft.com/office/powerpoint/2010/main" val="38067597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19" y="1447800"/>
            <a:ext cx="4267200" cy="422045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7421" y="1430740"/>
            <a:ext cx="4556579" cy="4276565"/>
          </a:xfrm>
          <a:prstGeom prst="rect">
            <a:avLst/>
          </a:prstGeom>
        </p:spPr>
      </p:pic>
      <p:sp>
        <p:nvSpPr>
          <p:cNvPr id="2" name="TextBox 1"/>
          <p:cNvSpPr txBox="1"/>
          <p:nvPr/>
        </p:nvSpPr>
        <p:spPr>
          <a:xfrm>
            <a:off x="609600" y="718810"/>
            <a:ext cx="3124200" cy="523220"/>
          </a:xfrm>
          <a:prstGeom prst="rect">
            <a:avLst/>
          </a:prstGeom>
          <a:noFill/>
        </p:spPr>
        <p:txBody>
          <a:bodyPr wrap="square" rtlCol="0">
            <a:spAutoFit/>
          </a:bodyPr>
          <a:lstStyle/>
          <a:p>
            <a:pPr algn="ctr"/>
            <a:r>
              <a:rPr lang="en-US" sz="2800" dirty="0" smtClean="0">
                <a:latin typeface="Times New Roman" pitchFamily="18" charset="0"/>
                <a:cs typeface="Times New Roman" pitchFamily="18" charset="0"/>
              </a:rPr>
              <a:t>Midnight POP</a:t>
            </a:r>
            <a:endParaRPr lang="en-US" sz="2800" dirty="0">
              <a:latin typeface="Times New Roman" pitchFamily="18" charset="0"/>
              <a:cs typeface="Times New Roman" pitchFamily="18" charset="0"/>
            </a:endParaRPr>
          </a:p>
        </p:txBody>
      </p:sp>
      <p:sp>
        <p:nvSpPr>
          <p:cNvPr id="5" name="TextBox 4"/>
          <p:cNvSpPr txBox="1"/>
          <p:nvPr/>
        </p:nvSpPr>
        <p:spPr>
          <a:xfrm>
            <a:off x="5410200" y="718810"/>
            <a:ext cx="2819400" cy="523220"/>
          </a:xfrm>
          <a:prstGeom prst="rect">
            <a:avLst/>
          </a:prstGeom>
          <a:noFill/>
        </p:spPr>
        <p:txBody>
          <a:bodyPr wrap="square" rtlCol="0">
            <a:spAutoFit/>
          </a:bodyPr>
          <a:lstStyle/>
          <a:p>
            <a:pPr algn="ctr"/>
            <a:r>
              <a:rPr lang="en-US" sz="2800" dirty="0" smtClean="0">
                <a:latin typeface="Times New Roman" pitchFamily="18" charset="0"/>
                <a:cs typeface="Times New Roman" pitchFamily="18" charset="0"/>
              </a:rPr>
              <a:t>Updated POP</a:t>
            </a:r>
            <a:endParaRPr lang="en-US" sz="2800" dirty="0">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F10553B6-326D-4142-8C08-6DBAC4CD56A5}" type="slidenum">
              <a:rPr lang="en-US" smtClean="0"/>
              <a:pPr/>
              <a:t>20</a:t>
            </a:fld>
            <a:endParaRPr lang="en-US"/>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21" y="6477663"/>
            <a:ext cx="1462919" cy="32915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90945" y="6192079"/>
            <a:ext cx="625759" cy="625759"/>
          </a:xfrm>
          <a:prstGeom prst="rect">
            <a:avLst/>
          </a:prstGeom>
        </p:spPr>
      </p:pic>
    </p:spTree>
    <p:extLst>
      <p:ext uri="{BB962C8B-B14F-4D97-AF65-F5344CB8AC3E}">
        <p14:creationId xmlns:p14="http://schemas.microsoft.com/office/powerpoint/2010/main" val="4452869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584" y="-48821"/>
            <a:ext cx="7680065" cy="696282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1" y="6477663"/>
            <a:ext cx="1462919" cy="329157"/>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0945" y="6192079"/>
            <a:ext cx="625759" cy="625759"/>
          </a:xfrm>
          <a:prstGeom prst="rect">
            <a:avLst/>
          </a:prstGeom>
        </p:spPr>
      </p:pic>
      <p:sp>
        <p:nvSpPr>
          <p:cNvPr id="6" name="Slide Number Placeholder 5"/>
          <p:cNvSpPr>
            <a:spLocks noGrp="1"/>
          </p:cNvSpPr>
          <p:nvPr>
            <p:ph type="sldNum" sz="quarter" idx="12"/>
          </p:nvPr>
        </p:nvSpPr>
        <p:spPr/>
        <p:txBody>
          <a:bodyPr/>
          <a:lstStyle/>
          <a:p>
            <a:fld id="{F10553B6-326D-4142-8C08-6DBAC4CD56A5}" type="slidenum">
              <a:rPr lang="en-US" smtClean="0"/>
              <a:pPr/>
              <a:t>21</a:t>
            </a:fld>
            <a:endParaRPr lang="en-US"/>
          </a:p>
        </p:txBody>
      </p:sp>
      <p:sp>
        <p:nvSpPr>
          <p:cNvPr id="8" name="TextBox 7"/>
          <p:cNvSpPr txBox="1"/>
          <p:nvPr/>
        </p:nvSpPr>
        <p:spPr>
          <a:xfrm>
            <a:off x="1371600" y="0"/>
            <a:ext cx="2133600" cy="369332"/>
          </a:xfrm>
          <a:prstGeom prst="rect">
            <a:avLst/>
          </a:prstGeom>
          <a:noFill/>
        </p:spPr>
        <p:txBody>
          <a:bodyPr wrap="square" rtlCol="0">
            <a:spAutoFit/>
          </a:bodyPr>
          <a:lstStyle/>
          <a:p>
            <a:pPr algn="ctr"/>
            <a:r>
              <a:rPr lang="en-US" b="1" dirty="0" smtClean="0"/>
              <a:t>1834 UTC</a:t>
            </a:r>
            <a:endParaRPr lang="en-US" b="1" dirty="0"/>
          </a:p>
        </p:txBody>
      </p:sp>
      <p:sp>
        <p:nvSpPr>
          <p:cNvPr id="9" name="TextBox 8"/>
          <p:cNvSpPr txBox="1"/>
          <p:nvPr/>
        </p:nvSpPr>
        <p:spPr>
          <a:xfrm>
            <a:off x="5715000" y="0"/>
            <a:ext cx="1828800" cy="369332"/>
          </a:xfrm>
          <a:prstGeom prst="rect">
            <a:avLst/>
          </a:prstGeom>
          <a:noFill/>
        </p:spPr>
        <p:txBody>
          <a:bodyPr wrap="square" rtlCol="0">
            <a:spAutoFit/>
          </a:bodyPr>
          <a:lstStyle/>
          <a:p>
            <a:pPr algn="ctr"/>
            <a:r>
              <a:rPr lang="en-US" b="1" dirty="0" smtClean="0"/>
              <a:t>1912 UTC</a:t>
            </a:r>
            <a:endParaRPr lang="en-US" b="1" dirty="0"/>
          </a:p>
        </p:txBody>
      </p:sp>
      <p:sp>
        <p:nvSpPr>
          <p:cNvPr id="10" name="TextBox 9"/>
          <p:cNvSpPr txBox="1"/>
          <p:nvPr/>
        </p:nvSpPr>
        <p:spPr>
          <a:xfrm>
            <a:off x="1371600" y="3408513"/>
            <a:ext cx="2133600" cy="376461"/>
          </a:xfrm>
          <a:prstGeom prst="rect">
            <a:avLst/>
          </a:prstGeom>
          <a:noFill/>
        </p:spPr>
        <p:txBody>
          <a:bodyPr wrap="square" rtlCol="0">
            <a:spAutoFit/>
          </a:bodyPr>
          <a:lstStyle/>
          <a:p>
            <a:pPr algn="ctr"/>
            <a:r>
              <a:rPr lang="en-US" b="1" dirty="0" smtClean="0"/>
              <a:t>2007 UTC</a:t>
            </a:r>
            <a:endParaRPr lang="en-US" b="1" dirty="0"/>
          </a:p>
        </p:txBody>
      </p:sp>
      <p:sp>
        <p:nvSpPr>
          <p:cNvPr id="11" name="TextBox 10"/>
          <p:cNvSpPr txBox="1"/>
          <p:nvPr/>
        </p:nvSpPr>
        <p:spPr>
          <a:xfrm>
            <a:off x="5715000" y="3441221"/>
            <a:ext cx="1828800" cy="369332"/>
          </a:xfrm>
          <a:prstGeom prst="rect">
            <a:avLst/>
          </a:prstGeom>
          <a:noFill/>
        </p:spPr>
        <p:txBody>
          <a:bodyPr wrap="square" rtlCol="0">
            <a:spAutoFit/>
          </a:bodyPr>
          <a:lstStyle/>
          <a:p>
            <a:pPr algn="ctr"/>
            <a:r>
              <a:rPr lang="en-US" b="1" dirty="0" smtClean="0"/>
              <a:t>2048 UTC</a:t>
            </a:r>
            <a:endParaRPr lang="en-US" b="1" dirty="0"/>
          </a:p>
        </p:txBody>
      </p:sp>
    </p:spTree>
    <p:extLst>
      <p:ext uri="{BB962C8B-B14F-4D97-AF65-F5344CB8AC3E}">
        <p14:creationId xmlns:p14="http://schemas.microsoft.com/office/powerpoint/2010/main" val="10078712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826693758"/>
              </p:ext>
            </p:extLst>
          </p:nvPr>
        </p:nvGraphicFramePr>
        <p:xfrm>
          <a:off x="228600" y="228600"/>
          <a:ext cx="10134600" cy="57531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2209800" y="0"/>
            <a:ext cx="4953000" cy="523220"/>
          </a:xfrm>
          <a:prstGeom prst="rect">
            <a:avLst/>
          </a:prstGeom>
          <a:noFill/>
        </p:spPr>
        <p:txBody>
          <a:bodyPr wrap="square" rtlCol="0">
            <a:spAutoFit/>
          </a:bodyPr>
          <a:lstStyle/>
          <a:p>
            <a:pPr algn="ctr"/>
            <a:r>
              <a:rPr lang="en-US" sz="2800" dirty="0" smtClean="0">
                <a:latin typeface="Times New Roman" pitchFamily="18" charset="0"/>
                <a:cs typeface="Times New Roman" pitchFamily="18" charset="0"/>
              </a:rPr>
              <a:t>Updated POP Skill Scores</a:t>
            </a:r>
            <a:endParaRPr lang="en-US" sz="28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F10553B6-326D-4142-8C08-6DBAC4CD56A5}" type="slidenum">
              <a:rPr lang="en-US" smtClean="0"/>
              <a:pPr/>
              <a:t>22</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1" y="6477663"/>
            <a:ext cx="1462919" cy="32915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0945" y="6192079"/>
            <a:ext cx="625759" cy="625759"/>
          </a:xfrm>
          <a:prstGeom prst="rect">
            <a:avLst/>
          </a:prstGeom>
        </p:spPr>
      </p:pic>
      <p:sp>
        <p:nvSpPr>
          <p:cNvPr id="8" name="TextBox 7"/>
          <p:cNvSpPr txBox="1"/>
          <p:nvPr/>
        </p:nvSpPr>
        <p:spPr>
          <a:xfrm>
            <a:off x="1509711" y="5334000"/>
            <a:ext cx="623889" cy="369332"/>
          </a:xfrm>
          <a:prstGeom prst="rect">
            <a:avLst/>
          </a:prstGeom>
          <a:noFill/>
        </p:spPr>
        <p:txBody>
          <a:bodyPr wrap="none" rtlCol="0">
            <a:spAutoFit/>
          </a:bodyPr>
          <a:lstStyle/>
          <a:p>
            <a:r>
              <a:rPr lang="en-US" b="1" dirty="0" smtClean="0"/>
              <a:t>June</a:t>
            </a:r>
          </a:p>
        </p:txBody>
      </p:sp>
      <p:sp>
        <p:nvSpPr>
          <p:cNvPr id="9" name="TextBox 8"/>
          <p:cNvSpPr txBox="1"/>
          <p:nvPr/>
        </p:nvSpPr>
        <p:spPr>
          <a:xfrm>
            <a:off x="3336049" y="5334000"/>
            <a:ext cx="550151" cy="369332"/>
          </a:xfrm>
          <a:prstGeom prst="rect">
            <a:avLst/>
          </a:prstGeom>
          <a:noFill/>
        </p:spPr>
        <p:txBody>
          <a:bodyPr wrap="none" rtlCol="0">
            <a:spAutoFit/>
          </a:bodyPr>
          <a:lstStyle/>
          <a:p>
            <a:r>
              <a:rPr lang="en-US" b="1" dirty="0" smtClean="0"/>
              <a:t>July</a:t>
            </a:r>
          </a:p>
        </p:txBody>
      </p:sp>
      <p:sp>
        <p:nvSpPr>
          <p:cNvPr id="10" name="TextBox 9"/>
          <p:cNvSpPr txBox="1"/>
          <p:nvPr/>
        </p:nvSpPr>
        <p:spPr>
          <a:xfrm>
            <a:off x="4853637" y="5334000"/>
            <a:ext cx="556563" cy="369332"/>
          </a:xfrm>
          <a:prstGeom prst="rect">
            <a:avLst/>
          </a:prstGeom>
          <a:noFill/>
        </p:spPr>
        <p:txBody>
          <a:bodyPr wrap="none" rtlCol="0">
            <a:spAutoFit/>
          </a:bodyPr>
          <a:lstStyle/>
          <a:p>
            <a:r>
              <a:rPr lang="en-US" b="1" dirty="0" smtClean="0"/>
              <a:t>Aug</a:t>
            </a:r>
          </a:p>
        </p:txBody>
      </p:sp>
      <p:sp>
        <p:nvSpPr>
          <p:cNvPr id="11" name="TextBox 10"/>
          <p:cNvSpPr txBox="1"/>
          <p:nvPr/>
        </p:nvSpPr>
        <p:spPr>
          <a:xfrm>
            <a:off x="6157911" y="5345668"/>
            <a:ext cx="623889" cy="369332"/>
          </a:xfrm>
          <a:prstGeom prst="rect">
            <a:avLst/>
          </a:prstGeom>
          <a:noFill/>
        </p:spPr>
        <p:txBody>
          <a:bodyPr wrap="none" rtlCol="0">
            <a:spAutoFit/>
          </a:bodyPr>
          <a:lstStyle/>
          <a:p>
            <a:r>
              <a:rPr lang="en-US" b="1" dirty="0" smtClean="0"/>
              <a:t>June</a:t>
            </a:r>
          </a:p>
        </p:txBody>
      </p:sp>
      <p:sp>
        <p:nvSpPr>
          <p:cNvPr id="12" name="TextBox 11"/>
          <p:cNvSpPr txBox="1"/>
          <p:nvPr/>
        </p:nvSpPr>
        <p:spPr>
          <a:xfrm>
            <a:off x="7146049" y="5345668"/>
            <a:ext cx="550151" cy="369332"/>
          </a:xfrm>
          <a:prstGeom prst="rect">
            <a:avLst/>
          </a:prstGeom>
          <a:noFill/>
        </p:spPr>
        <p:txBody>
          <a:bodyPr wrap="none" rtlCol="0">
            <a:spAutoFit/>
          </a:bodyPr>
          <a:lstStyle/>
          <a:p>
            <a:r>
              <a:rPr lang="en-US" b="1" dirty="0" smtClean="0"/>
              <a:t>July</a:t>
            </a:r>
          </a:p>
        </p:txBody>
      </p:sp>
      <p:sp>
        <p:nvSpPr>
          <p:cNvPr id="13" name="TextBox 12"/>
          <p:cNvSpPr txBox="1"/>
          <p:nvPr/>
        </p:nvSpPr>
        <p:spPr>
          <a:xfrm>
            <a:off x="8282637" y="5334000"/>
            <a:ext cx="556563" cy="369332"/>
          </a:xfrm>
          <a:prstGeom prst="rect">
            <a:avLst/>
          </a:prstGeom>
          <a:noFill/>
        </p:spPr>
        <p:txBody>
          <a:bodyPr wrap="none" rtlCol="0">
            <a:spAutoFit/>
          </a:bodyPr>
          <a:lstStyle/>
          <a:p>
            <a:r>
              <a:rPr lang="en-US" b="1" dirty="0" smtClean="0"/>
              <a:t>Aug</a:t>
            </a:r>
          </a:p>
        </p:txBody>
      </p:sp>
      <p:sp>
        <p:nvSpPr>
          <p:cNvPr id="14" name="TextBox 13"/>
          <p:cNvSpPr txBox="1"/>
          <p:nvPr/>
        </p:nvSpPr>
        <p:spPr>
          <a:xfrm>
            <a:off x="3102010" y="5715000"/>
            <a:ext cx="1018227" cy="584775"/>
          </a:xfrm>
          <a:prstGeom prst="rect">
            <a:avLst/>
          </a:prstGeom>
          <a:noFill/>
        </p:spPr>
        <p:txBody>
          <a:bodyPr wrap="none" rtlCol="0">
            <a:spAutoFit/>
          </a:bodyPr>
          <a:lstStyle/>
          <a:p>
            <a:r>
              <a:rPr lang="en-US" sz="3200" b="1" dirty="0" smtClean="0"/>
              <a:t>2011</a:t>
            </a:r>
          </a:p>
        </p:txBody>
      </p:sp>
      <p:sp>
        <p:nvSpPr>
          <p:cNvPr id="15" name="TextBox 14"/>
          <p:cNvSpPr txBox="1"/>
          <p:nvPr/>
        </p:nvSpPr>
        <p:spPr>
          <a:xfrm>
            <a:off x="6906573" y="5715000"/>
            <a:ext cx="1018227" cy="584775"/>
          </a:xfrm>
          <a:prstGeom prst="rect">
            <a:avLst/>
          </a:prstGeom>
          <a:noFill/>
        </p:spPr>
        <p:txBody>
          <a:bodyPr wrap="none" rtlCol="0">
            <a:spAutoFit/>
          </a:bodyPr>
          <a:lstStyle/>
          <a:p>
            <a:r>
              <a:rPr lang="en-US" sz="3200" b="1" dirty="0" smtClean="0"/>
              <a:t>2012</a:t>
            </a:r>
          </a:p>
        </p:txBody>
      </p:sp>
      <p:cxnSp>
        <p:nvCxnSpPr>
          <p:cNvPr id="17" name="Straight Arrow Connector 16"/>
          <p:cNvCxnSpPr>
            <a:stCxn id="14" idx="1"/>
          </p:cNvCxnSpPr>
          <p:nvPr/>
        </p:nvCxnSpPr>
        <p:spPr>
          <a:xfrm flipH="1" flipV="1">
            <a:off x="685800" y="6007387"/>
            <a:ext cx="2416210"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079293" y="6007388"/>
            <a:ext cx="189956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5" idx="1"/>
          </p:cNvCxnSpPr>
          <p:nvPr/>
        </p:nvCxnSpPr>
        <p:spPr>
          <a:xfrm flipH="1" flipV="1">
            <a:off x="5978856" y="6007387"/>
            <a:ext cx="927717"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5" idx="3"/>
          </p:cNvCxnSpPr>
          <p:nvPr/>
        </p:nvCxnSpPr>
        <p:spPr>
          <a:xfrm>
            <a:off x="7924800" y="6007388"/>
            <a:ext cx="990600" cy="227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3645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951809615"/>
              </p:ext>
            </p:extLst>
          </p:nvPr>
        </p:nvGraphicFramePr>
        <p:xfrm>
          <a:off x="10236" y="609600"/>
          <a:ext cx="9063038" cy="536733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066800" y="0"/>
            <a:ext cx="7315200" cy="523220"/>
          </a:xfrm>
          <a:prstGeom prst="rect">
            <a:avLst/>
          </a:prstGeom>
          <a:noFill/>
        </p:spPr>
        <p:txBody>
          <a:bodyPr wrap="square" rtlCol="0">
            <a:spAutoFit/>
          </a:bodyPr>
          <a:lstStyle/>
          <a:p>
            <a:pPr algn="ctr"/>
            <a:r>
              <a:rPr lang="en-US" sz="2800" dirty="0" smtClean="0">
                <a:latin typeface="Times New Roman" pitchFamily="18" charset="0"/>
                <a:cs typeface="Times New Roman" pitchFamily="18" charset="0"/>
              </a:rPr>
              <a:t>Updated POP vs. Climatology </a:t>
            </a:r>
            <a:endParaRPr lang="en-US" sz="28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F10553B6-326D-4142-8C08-6DBAC4CD56A5}" type="slidenum">
              <a:rPr lang="en-US" smtClean="0"/>
              <a:pPr/>
              <a:t>23</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1" y="6477663"/>
            <a:ext cx="1462919" cy="32915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0945" y="6192079"/>
            <a:ext cx="625759" cy="625759"/>
          </a:xfrm>
          <a:prstGeom prst="rect">
            <a:avLst/>
          </a:prstGeom>
        </p:spPr>
      </p:pic>
      <p:sp>
        <p:nvSpPr>
          <p:cNvPr id="7" name="TextBox 6"/>
          <p:cNvSpPr txBox="1"/>
          <p:nvPr/>
        </p:nvSpPr>
        <p:spPr>
          <a:xfrm>
            <a:off x="1509711" y="5334000"/>
            <a:ext cx="623889" cy="369332"/>
          </a:xfrm>
          <a:prstGeom prst="rect">
            <a:avLst/>
          </a:prstGeom>
          <a:noFill/>
        </p:spPr>
        <p:txBody>
          <a:bodyPr wrap="none" rtlCol="0">
            <a:spAutoFit/>
          </a:bodyPr>
          <a:lstStyle/>
          <a:p>
            <a:r>
              <a:rPr lang="en-US" b="1" dirty="0" smtClean="0"/>
              <a:t>June</a:t>
            </a:r>
          </a:p>
        </p:txBody>
      </p:sp>
      <p:sp>
        <p:nvSpPr>
          <p:cNvPr id="8" name="TextBox 7"/>
          <p:cNvSpPr txBox="1"/>
          <p:nvPr/>
        </p:nvSpPr>
        <p:spPr>
          <a:xfrm>
            <a:off x="3336049" y="5334000"/>
            <a:ext cx="550151" cy="369332"/>
          </a:xfrm>
          <a:prstGeom prst="rect">
            <a:avLst/>
          </a:prstGeom>
          <a:noFill/>
        </p:spPr>
        <p:txBody>
          <a:bodyPr wrap="none" rtlCol="0">
            <a:spAutoFit/>
          </a:bodyPr>
          <a:lstStyle/>
          <a:p>
            <a:r>
              <a:rPr lang="en-US" b="1" dirty="0" smtClean="0"/>
              <a:t>July</a:t>
            </a:r>
          </a:p>
        </p:txBody>
      </p:sp>
      <p:sp>
        <p:nvSpPr>
          <p:cNvPr id="9" name="TextBox 8"/>
          <p:cNvSpPr txBox="1"/>
          <p:nvPr/>
        </p:nvSpPr>
        <p:spPr>
          <a:xfrm>
            <a:off x="4853637" y="5334000"/>
            <a:ext cx="556563" cy="369332"/>
          </a:xfrm>
          <a:prstGeom prst="rect">
            <a:avLst/>
          </a:prstGeom>
          <a:noFill/>
        </p:spPr>
        <p:txBody>
          <a:bodyPr wrap="none" rtlCol="0">
            <a:spAutoFit/>
          </a:bodyPr>
          <a:lstStyle/>
          <a:p>
            <a:r>
              <a:rPr lang="en-US" b="1" dirty="0" smtClean="0"/>
              <a:t>Aug</a:t>
            </a:r>
          </a:p>
        </p:txBody>
      </p:sp>
      <p:sp>
        <p:nvSpPr>
          <p:cNvPr id="10" name="TextBox 9"/>
          <p:cNvSpPr txBox="1"/>
          <p:nvPr/>
        </p:nvSpPr>
        <p:spPr>
          <a:xfrm>
            <a:off x="6157911" y="5345668"/>
            <a:ext cx="623889" cy="369332"/>
          </a:xfrm>
          <a:prstGeom prst="rect">
            <a:avLst/>
          </a:prstGeom>
          <a:noFill/>
        </p:spPr>
        <p:txBody>
          <a:bodyPr wrap="none" rtlCol="0">
            <a:spAutoFit/>
          </a:bodyPr>
          <a:lstStyle/>
          <a:p>
            <a:r>
              <a:rPr lang="en-US" b="1" dirty="0" smtClean="0"/>
              <a:t>June</a:t>
            </a:r>
          </a:p>
        </p:txBody>
      </p:sp>
      <p:sp>
        <p:nvSpPr>
          <p:cNvPr id="11" name="TextBox 10"/>
          <p:cNvSpPr txBox="1"/>
          <p:nvPr/>
        </p:nvSpPr>
        <p:spPr>
          <a:xfrm>
            <a:off x="7146049" y="5345668"/>
            <a:ext cx="550151" cy="369332"/>
          </a:xfrm>
          <a:prstGeom prst="rect">
            <a:avLst/>
          </a:prstGeom>
          <a:noFill/>
        </p:spPr>
        <p:txBody>
          <a:bodyPr wrap="none" rtlCol="0">
            <a:spAutoFit/>
          </a:bodyPr>
          <a:lstStyle/>
          <a:p>
            <a:r>
              <a:rPr lang="en-US" b="1" dirty="0" smtClean="0"/>
              <a:t>July</a:t>
            </a:r>
          </a:p>
        </p:txBody>
      </p:sp>
      <p:sp>
        <p:nvSpPr>
          <p:cNvPr id="12" name="TextBox 11"/>
          <p:cNvSpPr txBox="1"/>
          <p:nvPr/>
        </p:nvSpPr>
        <p:spPr>
          <a:xfrm>
            <a:off x="8282637" y="5334000"/>
            <a:ext cx="556563" cy="369332"/>
          </a:xfrm>
          <a:prstGeom prst="rect">
            <a:avLst/>
          </a:prstGeom>
          <a:noFill/>
        </p:spPr>
        <p:txBody>
          <a:bodyPr wrap="none" rtlCol="0">
            <a:spAutoFit/>
          </a:bodyPr>
          <a:lstStyle/>
          <a:p>
            <a:r>
              <a:rPr lang="en-US" b="1" dirty="0" smtClean="0"/>
              <a:t>Aug</a:t>
            </a:r>
          </a:p>
        </p:txBody>
      </p:sp>
      <p:sp>
        <p:nvSpPr>
          <p:cNvPr id="13" name="TextBox 12"/>
          <p:cNvSpPr txBox="1"/>
          <p:nvPr/>
        </p:nvSpPr>
        <p:spPr>
          <a:xfrm>
            <a:off x="3102010" y="5715000"/>
            <a:ext cx="1018227" cy="584775"/>
          </a:xfrm>
          <a:prstGeom prst="rect">
            <a:avLst/>
          </a:prstGeom>
          <a:noFill/>
        </p:spPr>
        <p:txBody>
          <a:bodyPr wrap="none" rtlCol="0">
            <a:spAutoFit/>
          </a:bodyPr>
          <a:lstStyle/>
          <a:p>
            <a:r>
              <a:rPr lang="en-US" sz="3200" b="1" dirty="0" smtClean="0"/>
              <a:t>2011</a:t>
            </a:r>
          </a:p>
        </p:txBody>
      </p:sp>
      <p:sp>
        <p:nvSpPr>
          <p:cNvPr id="14" name="TextBox 13"/>
          <p:cNvSpPr txBox="1"/>
          <p:nvPr/>
        </p:nvSpPr>
        <p:spPr>
          <a:xfrm>
            <a:off x="6906573" y="5715000"/>
            <a:ext cx="1018227" cy="584775"/>
          </a:xfrm>
          <a:prstGeom prst="rect">
            <a:avLst/>
          </a:prstGeom>
          <a:noFill/>
        </p:spPr>
        <p:txBody>
          <a:bodyPr wrap="none" rtlCol="0">
            <a:spAutoFit/>
          </a:bodyPr>
          <a:lstStyle/>
          <a:p>
            <a:r>
              <a:rPr lang="en-US" sz="3200" b="1" dirty="0" smtClean="0"/>
              <a:t>2012</a:t>
            </a:r>
          </a:p>
        </p:txBody>
      </p:sp>
      <p:cxnSp>
        <p:nvCxnSpPr>
          <p:cNvPr id="15" name="Straight Arrow Connector 14"/>
          <p:cNvCxnSpPr>
            <a:stCxn id="13" idx="1"/>
          </p:cNvCxnSpPr>
          <p:nvPr/>
        </p:nvCxnSpPr>
        <p:spPr>
          <a:xfrm flipH="1" flipV="1">
            <a:off x="685800" y="6007387"/>
            <a:ext cx="2416210"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079293" y="6007388"/>
            <a:ext cx="189956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4" idx="1"/>
          </p:cNvCxnSpPr>
          <p:nvPr/>
        </p:nvCxnSpPr>
        <p:spPr>
          <a:xfrm flipH="1" flipV="1">
            <a:off x="5978856" y="6007387"/>
            <a:ext cx="927717"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4" idx="3"/>
          </p:cNvCxnSpPr>
          <p:nvPr/>
        </p:nvCxnSpPr>
        <p:spPr>
          <a:xfrm>
            <a:off x="7924800" y="6007388"/>
            <a:ext cx="990600" cy="227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5143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263" y="0"/>
            <a:ext cx="8229600" cy="1143000"/>
          </a:xfrm>
        </p:spPr>
        <p:txBody>
          <a:bodyPr/>
          <a:lstStyle/>
          <a:p>
            <a:r>
              <a:rPr lang="en-US" dirty="0" smtClean="0">
                <a:latin typeface="Times New Roman" pitchFamily="18" charset="0"/>
                <a:cs typeface="Times New Roman" pitchFamily="18" charset="0"/>
              </a:rPr>
              <a:t>Results</a:t>
            </a:r>
            <a:endParaRPr lang="en-US" dirty="0">
              <a:latin typeface="Times New Roman" pitchFamily="18" charset="0"/>
              <a:cs typeface="Times New Roman" pitchFamily="18" charset="0"/>
            </a:endParaRPr>
          </a:p>
        </p:txBody>
      </p:sp>
      <p:sp>
        <p:nvSpPr>
          <p:cNvPr id="4" name="TextBox 3"/>
          <p:cNvSpPr txBox="1"/>
          <p:nvPr/>
        </p:nvSpPr>
        <p:spPr>
          <a:xfrm>
            <a:off x="534537" y="1143000"/>
            <a:ext cx="8229600" cy="4493538"/>
          </a:xfrm>
          <a:prstGeom prst="rect">
            <a:avLst/>
          </a:prstGeom>
          <a:noFill/>
        </p:spPr>
        <p:txBody>
          <a:bodyPr wrap="square" rtlCol="0">
            <a:spAutoFit/>
          </a:bodyPr>
          <a:lstStyle/>
          <a:p>
            <a:pPr marL="285750" indent="-285750">
              <a:buFont typeface="Arial" pitchFamily="34" charset="0"/>
              <a:buChar char="•"/>
            </a:pPr>
            <a:r>
              <a:rPr lang="en-US" sz="2400" dirty="0" smtClean="0">
                <a:latin typeface="Times New Roman" pitchFamily="18" charset="0"/>
                <a:cs typeface="Times New Roman" pitchFamily="18" charset="0"/>
              </a:rPr>
              <a:t>Accuracy </a:t>
            </a:r>
            <a:r>
              <a:rPr lang="en-US" sz="2400" dirty="0">
                <a:latin typeface="Times New Roman" pitchFamily="18" charset="0"/>
                <a:cs typeface="Times New Roman" pitchFamily="18" charset="0"/>
              </a:rPr>
              <a:t>of the updated </a:t>
            </a:r>
            <a:r>
              <a:rPr lang="en-US" sz="2400" dirty="0" smtClean="0">
                <a:latin typeface="Times New Roman" pitchFamily="18" charset="0"/>
                <a:cs typeface="Times New Roman" pitchFamily="18" charset="0"/>
              </a:rPr>
              <a:t>POP forecasts </a:t>
            </a:r>
            <a:r>
              <a:rPr lang="en-US" sz="2400" dirty="0">
                <a:latin typeface="Times New Roman" pitchFamily="18" charset="0"/>
                <a:cs typeface="Times New Roman" pitchFamily="18" charset="0"/>
              </a:rPr>
              <a:t>greatly exceeded those of the original forecasts without regard to the </a:t>
            </a:r>
            <a:r>
              <a:rPr lang="en-US" sz="2400" dirty="0" smtClean="0">
                <a:latin typeface="Times New Roman" pitchFamily="18" charset="0"/>
                <a:cs typeface="Times New Roman" pitchFamily="18" charset="0"/>
              </a:rPr>
              <a:t>boundary </a:t>
            </a:r>
            <a:r>
              <a:rPr lang="en-US" sz="2400" dirty="0">
                <a:latin typeface="Times New Roman" pitchFamily="18" charset="0"/>
                <a:cs typeface="Times New Roman" pitchFamily="18" charset="0"/>
              </a:rPr>
              <a:t>analysis</a:t>
            </a:r>
            <a:r>
              <a:rPr lang="en-US" sz="2400" dirty="0" smtClean="0">
                <a:latin typeface="Times New Roman" pitchFamily="18" charset="0"/>
                <a:cs typeface="Times New Roman" pitchFamily="18" charset="0"/>
              </a:rPr>
              <a:t>.</a:t>
            </a:r>
          </a:p>
          <a:p>
            <a:endParaRPr lang="en-US" sz="2400" dirty="0" smtClean="0">
              <a:latin typeface="Times New Roman" pitchFamily="18" charset="0"/>
              <a:cs typeface="Times New Roman" pitchFamily="18" charset="0"/>
            </a:endParaRPr>
          </a:p>
          <a:p>
            <a:pPr marL="285750" indent="-285750">
              <a:buFont typeface="Arial" pitchFamily="34" charset="0"/>
              <a:buChar char="•"/>
            </a:pPr>
            <a:r>
              <a:rPr lang="en-US" sz="2400" dirty="0" smtClean="0">
                <a:latin typeface="Times New Roman" pitchFamily="18" charset="0"/>
                <a:cs typeface="Times New Roman" pitchFamily="18" charset="0"/>
              </a:rPr>
              <a:t> Summertime pop-up thunderstorms are not random.</a:t>
            </a:r>
          </a:p>
          <a:p>
            <a:endParaRPr lang="en-US" sz="2400" dirty="0" smtClean="0">
              <a:latin typeface="Times New Roman" pitchFamily="18" charset="0"/>
              <a:cs typeface="Times New Roman" pitchFamily="18" charset="0"/>
            </a:endParaRPr>
          </a:p>
          <a:p>
            <a:pPr marL="342900" indent="-342900">
              <a:buFont typeface="Arial" pitchFamily="34" charset="0"/>
              <a:buChar char="•"/>
            </a:pPr>
            <a:r>
              <a:rPr lang="en-US" sz="2400" dirty="0" smtClean="0">
                <a:latin typeface="Times New Roman" pitchFamily="18" charset="0"/>
                <a:cs typeface="Times New Roman" pitchFamily="18" charset="0"/>
              </a:rPr>
              <a:t>Simply putting in the time in the morning to look through all of these products and go through this process can greatly improve forecast accuracy.</a:t>
            </a:r>
          </a:p>
          <a:p>
            <a:pPr marL="342900" indent="-342900">
              <a:buFont typeface="Arial" pitchFamily="34" charset="0"/>
              <a:buChar char="•"/>
            </a:pPr>
            <a:endParaRPr lang="en-US" sz="2400" dirty="0">
              <a:latin typeface="Times New Roman" pitchFamily="18" charset="0"/>
              <a:cs typeface="Times New Roman" pitchFamily="18" charset="0"/>
            </a:endParaRPr>
          </a:p>
          <a:p>
            <a:pPr marL="342900" indent="-342900">
              <a:buFont typeface="Arial" pitchFamily="34" charset="0"/>
              <a:buChar char="•"/>
            </a:pPr>
            <a:r>
              <a:rPr lang="en-US" sz="2400" dirty="0" smtClean="0">
                <a:latin typeface="Times New Roman" pitchFamily="18" charset="0"/>
                <a:cs typeface="Times New Roman" pitchFamily="18" charset="0"/>
              </a:rPr>
              <a:t>Improvements were well-received by general public.</a:t>
            </a:r>
            <a:endParaRPr lang="en-US" sz="2800" dirty="0">
              <a:latin typeface="Times New Roman" pitchFamily="18" charset="0"/>
              <a:cs typeface="Times New Roman" pitchFamily="18" charset="0"/>
            </a:endParaRPr>
          </a:p>
          <a:p>
            <a:endParaRPr lang="en-US" dirty="0">
              <a:effectLst/>
            </a:endParaRPr>
          </a:p>
        </p:txBody>
      </p:sp>
      <p:sp>
        <p:nvSpPr>
          <p:cNvPr id="5" name="Slide Number Placeholder 4"/>
          <p:cNvSpPr>
            <a:spLocks noGrp="1"/>
          </p:cNvSpPr>
          <p:nvPr>
            <p:ph type="sldNum" sz="quarter" idx="12"/>
          </p:nvPr>
        </p:nvSpPr>
        <p:spPr/>
        <p:txBody>
          <a:bodyPr/>
          <a:lstStyle/>
          <a:p>
            <a:fld id="{F10553B6-326D-4142-8C08-6DBAC4CD56A5}" type="slidenum">
              <a:rPr lang="en-US" smtClean="0"/>
              <a:pPr/>
              <a:t>24</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21" y="6477663"/>
            <a:ext cx="1462919" cy="32915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0945" y="6192079"/>
            <a:ext cx="625759" cy="625759"/>
          </a:xfrm>
          <a:prstGeom prst="rect">
            <a:avLst/>
          </a:prstGeom>
        </p:spPr>
      </p:pic>
    </p:spTree>
    <p:extLst>
      <p:ext uri="{BB962C8B-B14F-4D97-AF65-F5344CB8AC3E}">
        <p14:creationId xmlns:p14="http://schemas.microsoft.com/office/powerpoint/2010/main" val="37548891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Project Takeaways</a:t>
            </a:r>
            <a:endParaRPr lang="en-US" dirty="0">
              <a:latin typeface="Times New Roman" pitchFamily="18" charset="0"/>
              <a:cs typeface="Times New Roman" pitchFamily="18" charset="0"/>
            </a:endParaRPr>
          </a:p>
        </p:txBody>
      </p:sp>
      <p:sp>
        <p:nvSpPr>
          <p:cNvPr id="4" name="TextBox 3"/>
          <p:cNvSpPr txBox="1"/>
          <p:nvPr/>
        </p:nvSpPr>
        <p:spPr>
          <a:xfrm>
            <a:off x="457200" y="1752600"/>
            <a:ext cx="8229600" cy="369332"/>
          </a:xfrm>
          <a:prstGeom prst="rect">
            <a:avLst/>
          </a:prstGeom>
          <a:noFill/>
        </p:spPr>
        <p:txBody>
          <a:bodyPr wrap="square" rtlCol="0">
            <a:spAutoFit/>
          </a:bodyPr>
          <a:lstStyle/>
          <a:p>
            <a:pPr marL="285750" indent="-285750">
              <a:buFont typeface="Arial" pitchFamily="34" charset="0"/>
              <a:buChar char="•"/>
            </a:pPr>
            <a:endParaRPr lang="en-US" dirty="0"/>
          </a:p>
        </p:txBody>
      </p:sp>
      <p:sp>
        <p:nvSpPr>
          <p:cNvPr id="5" name="TextBox 4"/>
          <p:cNvSpPr txBox="1"/>
          <p:nvPr/>
        </p:nvSpPr>
        <p:spPr>
          <a:xfrm>
            <a:off x="228600" y="1937266"/>
            <a:ext cx="8534400" cy="3711785"/>
          </a:xfrm>
          <a:prstGeom prst="rect">
            <a:avLst/>
          </a:prstGeom>
          <a:noFill/>
        </p:spPr>
        <p:txBody>
          <a:bodyPr wrap="square" rtlCol="0">
            <a:spAutoFit/>
          </a:bodyPr>
          <a:lstStyle/>
          <a:p>
            <a:pPr marL="800100" lvl="1" indent="-342900">
              <a:spcBef>
                <a:spcPct val="20000"/>
              </a:spcBef>
              <a:buFont typeface="Arial" pitchFamily="34" charset="0"/>
              <a:buChar char="•"/>
              <a:defRPr/>
            </a:pPr>
            <a:r>
              <a:rPr lang="en-US" sz="2400" dirty="0" smtClean="0">
                <a:latin typeface="Times New Roman" pitchFamily="18" charset="0"/>
                <a:cs typeface="Times New Roman" pitchFamily="18" charset="0"/>
              </a:rPr>
              <a:t>Summer weather is a lot more complex than we first thought.  The idea of the standard Bermuda high doesn’t necessarily dominate the summer weather pattern. </a:t>
            </a:r>
            <a:endParaRPr lang="en-US" sz="2400" dirty="0" smtClean="0">
              <a:latin typeface="Times New Roman" pitchFamily="18" charset="0"/>
              <a:cs typeface="Times New Roman" pitchFamily="18" charset="0"/>
            </a:endParaRPr>
          </a:p>
          <a:p>
            <a:pPr lvl="1">
              <a:spcBef>
                <a:spcPct val="20000"/>
              </a:spcBef>
              <a:defRPr/>
            </a:pPr>
            <a:endParaRPr lang="en-US" sz="2400" dirty="0" smtClean="0">
              <a:latin typeface="Times New Roman" pitchFamily="18" charset="0"/>
              <a:cs typeface="Times New Roman" pitchFamily="18" charset="0"/>
            </a:endParaRPr>
          </a:p>
          <a:p>
            <a:pPr marL="742950" lvl="1" indent="-285750">
              <a:spcBef>
                <a:spcPct val="20000"/>
              </a:spcBef>
              <a:buFont typeface="Arial" pitchFamily="34" charset="0"/>
              <a:buChar char="•"/>
              <a:defRPr/>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Convective Initiation has endless applications</a:t>
            </a:r>
            <a:endParaRPr lang="en-US" sz="2400" dirty="0">
              <a:latin typeface="Times New Roman" pitchFamily="18" charset="0"/>
              <a:cs typeface="Times New Roman" pitchFamily="18" charset="0"/>
            </a:endParaRPr>
          </a:p>
          <a:p>
            <a:pPr lvl="1">
              <a:spcBef>
                <a:spcPct val="20000"/>
              </a:spcBef>
              <a:defRPr/>
            </a:pPr>
            <a:endParaRPr lang="en-US" sz="2400" dirty="0" smtClean="0">
              <a:latin typeface="Times New Roman" pitchFamily="18" charset="0"/>
              <a:cs typeface="Times New Roman" pitchFamily="18" charset="0"/>
            </a:endParaRPr>
          </a:p>
          <a:p>
            <a:pPr marL="800100" lvl="1" indent="-342900">
              <a:spcBef>
                <a:spcPct val="20000"/>
              </a:spcBef>
              <a:buFont typeface="Arial" pitchFamily="34" charset="0"/>
              <a:buChar char="•"/>
              <a:defRPr/>
            </a:pPr>
            <a:r>
              <a:rPr lang="en-US" sz="2400" dirty="0" smtClean="0">
                <a:latin typeface="Times New Roman" pitchFamily="18" charset="0"/>
                <a:cs typeface="Times New Roman" pitchFamily="18" charset="0"/>
              </a:rPr>
              <a:t>Forecaster buy-in from the initial start date.  AFD improvement, forecasting techniques, intimate with the current weather and short-term forecast.</a:t>
            </a:r>
            <a:endParaRPr lang="en-US" sz="2400" dirty="0" smtClean="0">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F10553B6-326D-4142-8C08-6DBAC4CD56A5}" type="slidenum">
              <a:rPr lang="en-US" smtClean="0"/>
              <a:pPr/>
              <a:t>25</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21" y="6477663"/>
            <a:ext cx="1462919" cy="329157"/>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0945" y="6192079"/>
            <a:ext cx="625759" cy="625759"/>
          </a:xfrm>
          <a:prstGeom prst="rect">
            <a:avLst/>
          </a:prstGeom>
        </p:spPr>
      </p:pic>
    </p:spTree>
    <p:extLst>
      <p:ext uri="{BB962C8B-B14F-4D97-AF65-F5344CB8AC3E}">
        <p14:creationId xmlns:p14="http://schemas.microsoft.com/office/powerpoint/2010/main" val="264151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152400"/>
            <a:ext cx="9144000" cy="601663"/>
          </a:xfrm>
          <a:prstGeom prst="rect">
            <a:avLst/>
          </a:prstGeom>
        </p:spPr>
        <p:txBody>
          <a:bodyPr anchor="ctr">
            <a:normAutofit fontScale="92500" lnSpcReduction="20000"/>
          </a:bodyPr>
          <a:lstStyle/>
          <a:p>
            <a:pPr algn="ctr" fontAlgn="auto">
              <a:spcAft>
                <a:spcPts val="0"/>
              </a:spcAft>
              <a:defRPr/>
            </a:pPr>
            <a:r>
              <a:rPr lang="en-US" sz="4400" dirty="0" smtClean="0">
                <a:latin typeface="Times New Roman" pitchFamily="18" charset="0"/>
                <a:ea typeface="+mj-ea"/>
                <a:cs typeface="Times New Roman" pitchFamily="18" charset="0"/>
              </a:rPr>
              <a:t>Steps to Improvement</a:t>
            </a:r>
            <a:endParaRPr lang="en-US" sz="4400" dirty="0">
              <a:latin typeface="Times New Roman" pitchFamily="18" charset="0"/>
              <a:ea typeface="+mj-ea"/>
              <a:cs typeface="Times New Roman" pitchFamily="18" charset="0"/>
            </a:endParaRPr>
          </a:p>
        </p:txBody>
      </p:sp>
      <p:sp>
        <p:nvSpPr>
          <p:cNvPr id="5" name="Content Placeholder 2"/>
          <p:cNvSpPr txBox="1">
            <a:spLocks/>
          </p:cNvSpPr>
          <p:nvPr/>
        </p:nvSpPr>
        <p:spPr>
          <a:xfrm>
            <a:off x="304800" y="838200"/>
            <a:ext cx="3962400" cy="3276600"/>
          </a:xfrm>
          <a:prstGeom prst="rect">
            <a:avLst/>
          </a:prstGeom>
          <a:noFill/>
        </p:spPr>
        <p:txBody>
          <a:bodyPr>
            <a:noAutofit/>
          </a:bodyPr>
          <a:lstStyle/>
          <a:p>
            <a:pPr marL="342900" indent="-342900" algn="ctr" fontAlgn="auto">
              <a:spcBef>
                <a:spcPct val="20000"/>
              </a:spcBef>
              <a:spcAft>
                <a:spcPts val="0"/>
              </a:spcAft>
              <a:defRPr/>
            </a:pPr>
            <a:r>
              <a:rPr lang="en-US" sz="1600" u="sng" dirty="0" smtClean="0">
                <a:latin typeface="+mn-lt"/>
              </a:rPr>
              <a:t>SUMMER 1</a:t>
            </a:r>
          </a:p>
          <a:p>
            <a:pPr marL="342900" indent="-342900" fontAlgn="auto">
              <a:spcBef>
                <a:spcPct val="20000"/>
              </a:spcBef>
              <a:spcAft>
                <a:spcPts val="0"/>
              </a:spcAft>
              <a:buFont typeface="Arial" pitchFamily="34" charset="0"/>
              <a:buChar char="•"/>
              <a:defRPr/>
            </a:pPr>
            <a:r>
              <a:rPr lang="en-US" sz="1600" dirty="0" smtClean="0">
                <a:latin typeface="Times New Roman" pitchFamily="18" charset="0"/>
                <a:cs typeface="Times New Roman" pitchFamily="18" charset="0"/>
              </a:rPr>
              <a:t>Attempt </a:t>
            </a:r>
            <a:r>
              <a:rPr lang="en-US" sz="1600" dirty="0">
                <a:latin typeface="Times New Roman" pitchFamily="18" charset="0"/>
                <a:cs typeface="Times New Roman" pitchFamily="18" charset="0"/>
              </a:rPr>
              <a:t>to identify </a:t>
            </a:r>
            <a:r>
              <a:rPr lang="en-US" sz="1600" dirty="0" smtClean="0">
                <a:latin typeface="Times New Roman" pitchFamily="18" charset="0"/>
                <a:cs typeface="Times New Roman" pitchFamily="18" charset="0"/>
              </a:rPr>
              <a:t>boundaries </a:t>
            </a:r>
            <a:r>
              <a:rPr lang="en-US" sz="1600" dirty="0">
                <a:latin typeface="Times New Roman" pitchFamily="18" charset="0"/>
                <a:cs typeface="Times New Roman" pitchFamily="18" charset="0"/>
              </a:rPr>
              <a:t>for summertime </a:t>
            </a:r>
            <a:r>
              <a:rPr lang="en-US" sz="1600" dirty="0" smtClean="0">
                <a:latin typeface="Times New Roman" pitchFamily="18" charset="0"/>
                <a:cs typeface="Times New Roman" pitchFamily="18" charset="0"/>
              </a:rPr>
              <a:t>convection</a:t>
            </a:r>
            <a:endParaRPr lang="en-US" sz="1600" dirty="0">
              <a:latin typeface="Times New Roman" pitchFamily="18" charset="0"/>
              <a:cs typeface="Times New Roman" pitchFamily="18" charset="0"/>
            </a:endParaRPr>
          </a:p>
          <a:p>
            <a:pPr marL="342900" indent="-342900" fontAlgn="auto">
              <a:spcBef>
                <a:spcPct val="20000"/>
              </a:spcBef>
              <a:spcAft>
                <a:spcPts val="0"/>
              </a:spcAft>
              <a:buFont typeface="Arial" pitchFamily="34" charset="0"/>
              <a:buChar char="•"/>
              <a:defRPr/>
            </a:pPr>
            <a:r>
              <a:rPr lang="en-US" sz="1600" dirty="0">
                <a:latin typeface="Times New Roman" pitchFamily="18" charset="0"/>
                <a:cs typeface="Times New Roman" pitchFamily="18" charset="0"/>
              </a:rPr>
              <a:t>Dispel the myth of “Random” summertime thunderstorm development</a:t>
            </a:r>
          </a:p>
          <a:p>
            <a:pPr marL="342900" indent="-342900" fontAlgn="auto">
              <a:spcBef>
                <a:spcPct val="20000"/>
              </a:spcBef>
              <a:spcAft>
                <a:spcPts val="0"/>
              </a:spcAft>
              <a:buFont typeface="Arial" pitchFamily="34" charset="0"/>
              <a:buChar char="•"/>
              <a:defRPr/>
            </a:pPr>
            <a:r>
              <a:rPr lang="en-US" sz="1600" dirty="0">
                <a:latin typeface="Times New Roman" pitchFamily="18" charset="0"/>
                <a:cs typeface="Times New Roman" pitchFamily="18" charset="0"/>
              </a:rPr>
              <a:t>Use detailed surface analyses, along with remote sensing operational tools (GOES, NEXRAD) for boundary identification</a:t>
            </a:r>
          </a:p>
          <a:p>
            <a:pPr marL="342900" indent="-342900" fontAlgn="auto">
              <a:spcBef>
                <a:spcPct val="20000"/>
              </a:spcBef>
              <a:spcAft>
                <a:spcPts val="0"/>
              </a:spcAft>
              <a:buFont typeface="Arial" pitchFamily="34" charset="0"/>
              <a:buChar char="•"/>
              <a:defRPr/>
            </a:pPr>
            <a:r>
              <a:rPr lang="en-US" sz="1600" dirty="0">
                <a:latin typeface="Times New Roman" pitchFamily="18" charset="0"/>
                <a:cs typeface="Times New Roman" pitchFamily="18" charset="0"/>
              </a:rPr>
              <a:t>Collaborate with the SPoRT Center </a:t>
            </a:r>
            <a:r>
              <a:rPr lang="en-US" sz="1600" dirty="0" smtClean="0">
                <a:latin typeface="Times New Roman" pitchFamily="18" charset="0"/>
                <a:cs typeface="Times New Roman" pitchFamily="18" charset="0"/>
              </a:rPr>
              <a:t>to </a:t>
            </a:r>
            <a:r>
              <a:rPr lang="en-US" sz="1600" dirty="0">
                <a:latin typeface="Times New Roman" pitchFamily="18" charset="0"/>
                <a:cs typeface="Times New Roman" pitchFamily="18" charset="0"/>
              </a:rPr>
              <a:t>develop an operational forecasting methodology using all available tools and future products</a:t>
            </a:r>
          </a:p>
        </p:txBody>
      </p:sp>
      <p:sp>
        <p:nvSpPr>
          <p:cNvPr id="6" name="Content Placeholder 2"/>
          <p:cNvSpPr txBox="1">
            <a:spLocks/>
          </p:cNvSpPr>
          <p:nvPr/>
        </p:nvSpPr>
        <p:spPr>
          <a:xfrm>
            <a:off x="4495800" y="838200"/>
            <a:ext cx="3962400" cy="2971800"/>
          </a:xfrm>
          <a:prstGeom prst="rect">
            <a:avLst/>
          </a:prstGeom>
          <a:noFill/>
        </p:spPr>
        <p:txBody>
          <a:bodyPr>
            <a:noAutofit/>
          </a:bodyPr>
          <a:lstStyle/>
          <a:p>
            <a:pPr marL="342900" indent="-342900" algn="ctr" fontAlgn="auto">
              <a:spcBef>
                <a:spcPct val="20000"/>
              </a:spcBef>
              <a:spcAft>
                <a:spcPts val="0"/>
              </a:spcAft>
              <a:defRPr/>
            </a:pPr>
            <a:r>
              <a:rPr lang="en-US" sz="1500" u="sng" dirty="0" smtClean="0">
                <a:latin typeface="+mn-lt"/>
              </a:rPr>
              <a:t>SUMMER 2</a:t>
            </a:r>
          </a:p>
        </p:txBody>
      </p:sp>
      <p:sp>
        <p:nvSpPr>
          <p:cNvPr id="7" name="Content Placeholder 2"/>
          <p:cNvSpPr txBox="1">
            <a:spLocks/>
          </p:cNvSpPr>
          <p:nvPr/>
        </p:nvSpPr>
        <p:spPr>
          <a:xfrm>
            <a:off x="304800" y="4267200"/>
            <a:ext cx="3962400" cy="2590800"/>
          </a:xfrm>
          <a:prstGeom prst="rect">
            <a:avLst/>
          </a:prstGeom>
          <a:noFill/>
        </p:spPr>
        <p:txBody>
          <a:bodyPr>
            <a:normAutofit/>
          </a:bodyPr>
          <a:lstStyle/>
          <a:p>
            <a:pPr marL="342900" indent="-342900" algn="ctr" fontAlgn="auto">
              <a:spcBef>
                <a:spcPct val="20000"/>
              </a:spcBef>
              <a:spcAft>
                <a:spcPts val="0"/>
              </a:spcAft>
              <a:defRPr/>
            </a:pPr>
            <a:r>
              <a:rPr lang="en-US" sz="1600" u="sng" dirty="0" smtClean="0">
                <a:latin typeface="+mn-lt"/>
              </a:rPr>
              <a:t>SUMMER 3</a:t>
            </a:r>
            <a:endParaRPr lang="en-US" sz="1600" dirty="0">
              <a:latin typeface="+mn-lt"/>
            </a:endParaRPr>
          </a:p>
        </p:txBody>
      </p:sp>
      <p:sp>
        <p:nvSpPr>
          <p:cNvPr id="8" name="Content Placeholder 2"/>
          <p:cNvSpPr txBox="1">
            <a:spLocks/>
          </p:cNvSpPr>
          <p:nvPr/>
        </p:nvSpPr>
        <p:spPr>
          <a:xfrm>
            <a:off x="4495800" y="4267200"/>
            <a:ext cx="3962400" cy="2590800"/>
          </a:xfrm>
          <a:prstGeom prst="rect">
            <a:avLst/>
          </a:prstGeom>
          <a:noFill/>
        </p:spPr>
        <p:txBody>
          <a:bodyPr>
            <a:normAutofit/>
          </a:bodyPr>
          <a:lstStyle/>
          <a:p>
            <a:pPr marL="342900" indent="-342900" algn="ctr" fontAlgn="auto">
              <a:spcBef>
                <a:spcPct val="20000"/>
              </a:spcBef>
              <a:spcAft>
                <a:spcPts val="0"/>
              </a:spcAft>
              <a:defRPr/>
            </a:pPr>
            <a:r>
              <a:rPr lang="en-US" sz="1600" u="sng" dirty="0" smtClean="0">
                <a:latin typeface="+mn-lt"/>
              </a:rPr>
              <a:t>SUMMER 4</a:t>
            </a:r>
            <a:endParaRPr lang="en-US" sz="1600" dirty="0">
              <a:latin typeface="+mn-lt"/>
            </a:endParaRPr>
          </a:p>
        </p:txBody>
      </p:sp>
      <p:sp>
        <p:nvSpPr>
          <p:cNvPr id="2" name="Slide Number Placeholder 1"/>
          <p:cNvSpPr>
            <a:spLocks noGrp="1"/>
          </p:cNvSpPr>
          <p:nvPr>
            <p:ph type="sldNum" sz="quarter" idx="12"/>
          </p:nvPr>
        </p:nvSpPr>
        <p:spPr/>
        <p:txBody>
          <a:bodyPr/>
          <a:lstStyle/>
          <a:p>
            <a:pPr>
              <a:defRPr/>
            </a:pPr>
            <a:fld id="{A60226AE-F933-4553-90BF-EBB4FD1DB381}" type="slidenum">
              <a:rPr lang="en-US" smtClean="0"/>
              <a:pPr>
                <a:defRPr/>
              </a:pPr>
              <a:t>3</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21" y="6477663"/>
            <a:ext cx="1462919" cy="329157"/>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0945" y="6192079"/>
            <a:ext cx="625759" cy="625759"/>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1" y="6477663"/>
            <a:ext cx="1462919" cy="32915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0945" y="6192079"/>
            <a:ext cx="625759" cy="625759"/>
          </a:xfrm>
          <a:prstGeom prst="rect">
            <a:avLst/>
          </a:prstGeom>
        </p:spPr>
      </p:pic>
      <p:pic>
        <p:nvPicPr>
          <p:cNvPr id="4" name="Picture 2" descr="M:\Common2\Boundaries\images\surface_analysis.jpg"/>
          <p:cNvPicPr>
            <a:picLocks noChangeAspect="1" noChangeArrowheads="1"/>
          </p:cNvPicPr>
          <p:nvPr/>
        </p:nvPicPr>
        <p:blipFill>
          <a:blip r:embed="rId5" cstate="print"/>
          <a:srcRect/>
          <a:stretch>
            <a:fillRect/>
          </a:stretch>
        </p:blipFill>
        <p:spPr bwMode="auto">
          <a:xfrm>
            <a:off x="200025" y="276225"/>
            <a:ext cx="8839200" cy="62420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F10553B6-326D-4142-8C08-6DBAC4CD56A5}" type="slidenum">
              <a:rPr lang="en-US" smtClean="0"/>
              <a:pPr/>
              <a:t>4</a:t>
            </a:fld>
            <a:endParaRPr lang="en-US"/>
          </a:p>
        </p:txBody>
      </p:sp>
    </p:spTree>
    <p:extLst>
      <p:ext uri="{BB962C8B-B14F-4D97-AF65-F5344CB8AC3E}">
        <p14:creationId xmlns:p14="http://schemas.microsoft.com/office/powerpoint/2010/main" val="35104274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21" y="6477663"/>
            <a:ext cx="1462919" cy="32915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0945" y="6192079"/>
            <a:ext cx="625759" cy="625759"/>
          </a:xfrm>
          <a:prstGeom prst="rect">
            <a:avLst/>
          </a:prstGeom>
        </p:spPr>
      </p:pic>
      <p:sp>
        <p:nvSpPr>
          <p:cNvPr id="4" name="Title 1"/>
          <p:cNvSpPr txBox="1">
            <a:spLocks/>
          </p:cNvSpPr>
          <p:nvPr/>
        </p:nvSpPr>
        <p:spPr>
          <a:xfrm>
            <a:off x="0" y="198438"/>
            <a:ext cx="9144000" cy="601662"/>
          </a:xfrm>
          <a:prstGeom prst="rect">
            <a:avLst/>
          </a:prstGeom>
        </p:spPr>
        <p:txBody>
          <a:bodyPr anchor="ctr">
            <a:normAutofit fontScale="92500" lnSpcReduction="20000"/>
          </a:bodyPr>
          <a:lstStyle/>
          <a:p>
            <a:pPr algn="ctr" fontAlgn="auto">
              <a:spcAft>
                <a:spcPts val="0"/>
              </a:spcAft>
              <a:defRPr/>
            </a:pPr>
            <a:r>
              <a:rPr lang="en-US" sz="4400" dirty="0">
                <a:solidFill>
                  <a:schemeClr val="bg1">
                    <a:lumMod val="95000"/>
                  </a:schemeClr>
                </a:solidFill>
                <a:latin typeface="+mj-lt"/>
                <a:ea typeface="+mj-ea"/>
                <a:cs typeface="+mj-cs"/>
              </a:rPr>
              <a:t>Boundary Statistics from 2009</a:t>
            </a:r>
          </a:p>
        </p:txBody>
      </p:sp>
      <p:graphicFrame>
        <p:nvGraphicFramePr>
          <p:cNvPr id="6" name="Chart 5"/>
          <p:cNvGraphicFramePr>
            <a:graphicFrameLocks noGrp="1"/>
          </p:cNvGraphicFramePr>
          <p:nvPr>
            <p:extLst>
              <p:ext uri="{D42A27DB-BD31-4B8C-83A1-F6EECF244321}">
                <p14:modId xmlns:p14="http://schemas.microsoft.com/office/powerpoint/2010/main" val="2060087117"/>
              </p:ext>
            </p:extLst>
          </p:nvPr>
        </p:nvGraphicFramePr>
        <p:xfrm>
          <a:off x="0" y="838200"/>
          <a:ext cx="9144000" cy="6324600"/>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p:cNvSpPr>
            <a:spLocks noGrp="1"/>
          </p:cNvSpPr>
          <p:nvPr>
            <p:ph type="sldNum" sz="quarter" idx="12"/>
          </p:nvPr>
        </p:nvSpPr>
        <p:spPr/>
        <p:txBody>
          <a:bodyPr/>
          <a:lstStyle/>
          <a:p>
            <a:fld id="{F10553B6-326D-4142-8C08-6DBAC4CD56A5}" type="slidenum">
              <a:rPr lang="en-US" smtClean="0"/>
              <a:pPr/>
              <a:t>5</a:t>
            </a:fld>
            <a:endParaRPr lang="en-US"/>
          </a:p>
        </p:txBody>
      </p:sp>
    </p:spTree>
    <p:extLst>
      <p:ext uri="{BB962C8B-B14F-4D97-AF65-F5344CB8AC3E}">
        <p14:creationId xmlns:p14="http://schemas.microsoft.com/office/powerpoint/2010/main" val="15258666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52400"/>
            <a:ext cx="9144000" cy="601663"/>
          </a:xfrm>
          <a:prstGeom prst="rect">
            <a:avLst/>
          </a:prstGeom>
        </p:spPr>
        <p:txBody>
          <a:bodyPr anchor="ctr">
            <a:normAutofit fontScale="92500" lnSpcReduction="20000"/>
          </a:bodyPr>
          <a:lstStyle/>
          <a:p>
            <a:pPr algn="ctr" fontAlgn="auto">
              <a:spcAft>
                <a:spcPts val="0"/>
              </a:spcAft>
              <a:defRPr/>
            </a:pPr>
            <a:r>
              <a:rPr lang="en-US" sz="4400" dirty="0" smtClean="0">
                <a:latin typeface="Times New Roman" pitchFamily="18" charset="0"/>
                <a:ea typeface="+mj-ea"/>
                <a:cs typeface="Times New Roman" pitchFamily="18" charset="0"/>
              </a:rPr>
              <a:t>Steps to Improvement</a:t>
            </a:r>
            <a:endParaRPr lang="en-US" sz="4400" dirty="0">
              <a:latin typeface="Times New Roman" pitchFamily="18" charset="0"/>
              <a:ea typeface="+mj-ea"/>
              <a:cs typeface="Times New Roman" pitchFamily="18" charset="0"/>
            </a:endParaRPr>
          </a:p>
        </p:txBody>
      </p:sp>
      <p:sp>
        <p:nvSpPr>
          <p:cNvPr id="5" name="Content Placeholder 2"/>
          <p:cNvSpPr txBox="1">
            <a:spLocks/>
          </p:cNvSpPr>
          <p:nvPr/>
        </p:nvSpPr>
        <p:spPr>
          <a:xfrm>
            <a:off x="304800" y="838200"/>
            <a:ext cx="3962400" cy="3276600"/>
          </a:xfrm>
          <a:prstGeom prst="rect">
            <a:avLst/>
          </a:prstGeom>
          <a:noFill/>
        </p:spPr>
        <p:txBody>
          <a:bodyPr>
            <a:noAutofit/>
          </a:bodyPr>
          <a:lstStyle/>
          <a:p>
            <a:pPr marL="342900" indent="-342900" algn="ctr" fontAlgn="auto">
              <a:spcBef>
                <a:spcPct val="20000"/>
              </a:spcBef>
              <a:spcAft>
                <a:spcPts val="0"/>
              </a:spcAft>
              <a:defRPr/>
            </a:pPr>
            <a:r>
              <a:rPr lang="en-US" sz="1600" u="sng" dirty="0" smtClean="0">
                <a:latin typeface="+mn-lt"/>
              </a:rPr>
              <a:t>SUMMER 1</a:t>
            </a:r>
          </a:p>
          <a:p>
            <a:pPr marL="342900" indent="-342900" fontAlgn="auto">
              <a:spcBef>
                <a:spcPct val="20000"/>
              </a:spcBef>
              <a:spcAft>
                <a:spcPts val="0"/>
              </a:spcAft>
              <a:buFont typeface="Arial" pitchFamily="34" charset="0"/>
              <a:buChar char="•"/>
              <a:defRPr/>
            </a:pPr>
            <a:r>
              <a:rPr lang="en-US" sz="1600" dirty="0" smtClean="0">
                <a:latin typeface="Times New Roman" pitchFamily="18" charset="0"/>
                <a:cs typeface="Times New Roman" pitchFamily="18" charset="0"/>
              </a:rPr>
              <a:t>Attempt </a:t>
            </a:r>
            <a:r>
              <a:rPr lang="en-US" sz="1600" dirty="0">
                <a:latin typeface="Times New Roman" pitchFamily="18" charset="0"/>
                <a:cs typeface="Times New Roman" pitchFamily="18" charset="0"/>
              </a:rPr>
              <a:t>to identify </a:t>
            </a:r>
            <a:r>
              <a:rPr lang="en-US" sz="1600" dirty="0" smtClean="0">
                <a:latin typeface="Times New Roman" pitchFamily="18" charset="0"/>
                <a:cs typeface="Times New Roman" pitchFamily="18" charset="0"/>
              </a:rPr>
              <a:t>boundaries </a:t>
            </a:r>
            <a:r>
              <a:rPr lang="en-US" sz="1600" dirty="0">
                <a:latin typeface="Times New Roman" pitchFamily="18" charset="0"/>
                <a:cs typeface="Times New Roman" pitchFamily="18" charset="0"/>
              </a:rPr>
              <a:t>for summertime </a:t>
            </a:r>
            <a:r>
              <a:rPr lang="en-US" sz="1600" dirty="0" smtClean="0">
                <a:latin typeface="Times New Roman" pitchFamily="18" charset="0"/>
                <a:cs typeface="Times New Roman" pitchFamily="18" charset="0"/>
              </a:rPr>
              <a:t>convection</a:t>
            </a:r>
            <a:endParaRPr lang="en-US" sz="1600" dirty="0">
              <a:latin typeface="Times New Roman" pitchFamily="18" charset="0"/>
              <a:cs typeface="Times New Roman" pitchFamily="18" charset="0"/>
            </a:endParaRPr>
          </a:p>
          <a:p>
            <a:pPr marL="342900" indent="-342900" fontAlgn="auto">
              <a:spcBef>
                <a:spcPct val="20000"/>
              </a:spcBef>
              <a:spcAft>
                <a:spcPts val="0"/>
              </a:spcAft>
              <a:buFont typeface="Arial" pitchFamily="34" charset="0"/>
              <a:buChar char="•"/>
              <a:defRPr/>
            </a:pPr>
            <a:r>
              <a:rPr lang="en-US" sz="1600" dirty="0">
                <a:latin typeface="Times New Roman" pitchFamily="18" charset="0"/>
                <a:cs typeface="Times New Roman" pitchFamily="18" charset="0"/>
              </a:rPr>
              <a:t>Dispel the myth of “Random” summertime thunderstorm development</a:t>
            </a:r>
          </a:p>
          <a:p>
            <a:pPr marL="342900" indent="-342900" fontAlgn="auto">
              <a:spcBef>
                <a:spcPct val="20000"/>
              </a:spcBef>
              <a:spcAft>
                <a:spcPts val="0"/>
              </a:spcAft>
              <a:buFont typeface="Arial" pitchFamily="34" charset="0"/>
              <a:buChar char="•"/>
              <a:defRPr/>
            </a:pPr>
            <a:r>
              <a:rPr lang="en-US" sz="1600" dirty="0">
                <a:latin typeface="Times New Roman" pitchFamily="18" charset="0"/>
                <a:cs typeface="Times New Roman" pitchFamily="18" charset="0"/>
              </a:rPr>
              <a:t>Use detailed surface analyses, along with remote sensing operational tools (GOES, NEXRAD) for boundary </a:t>
            </a:r>
            <a:r>
              <a:rPr lang="en-US" sz="1600" dirty="0" smtClean="0">
                <a:latin typeface="Times New Roman" pitchFamily="18" charset="0"/>
                <a:cs typeface="Times New Roman" pitchFamily="18" charset="0"/>
              </a:rPr>
              <a:t>identification</a:t>
            </a:r>
            <a:endParaRPr lang="en-US" sz="1600" dirty="0">
              <a:latin typeface="Times New Roman" pitchFamily="18" charset="0"/>
              <a:cs typeface="Times New Roman" pitchFamily="18" charset="0"/>
            </a:endParaRPr>
          </a:p>
        </p:txBody>
      </p:sp>
      <p:sp>
        <p:nvSpPr>
          <p:cNvPr id="6" name="Content Placeholder 2"/>
          <p:cNvSpPr txBox="1">
            <a:spLocks/>
          </p:cNvSpPr>
          <p:nvPr/>
        </p:nvSpPr>
        <p:spPr>
          <a:xfrm>
            <a:off x="4495800" y="838200"/>
            <a:ext cx="3962400" cy="2971800"/>
          </a:xfrm>
          <a:prstGeom prst="rect">
            <a:avLst/>
          </a:prstGeom>
          <a:noFill/>
        </p:spPr>
        <p:txBody>
          <a:bodyPr>
            <a:noAutofit/>
          </a:bodyPr>
          <a:lstStyle/>
          <a:p>
            <a:pPr marL="342900" indent="-342900" algn="ctr" fontAlgn="auto">
              <a:spcBef>
                <a:spcPct val="20000"/>
              </a:spcBef>
              <a:spcAft>
                <a:spcPts val="0"/>
              </a:spcAft>
              <a:defRPr/>
            </a:pPr>
            <a:r>
              <a:rPr lang="en-US" sz="1500" u="sng" dirty="0" smtClean="0">
                <a:latin typeface="+mn-lt"/>
              </a:rPr>
              <a:t>SUMMER 2</a:t>
            </a:r>
          </a:p>
          <a:p>
            <a:pPr marL="342900" indent="-342900" fontAlgn="auto">
              <a:spcBef>
                <a:spcPct val="20000"/>
              </a:spcBef>
              <a:spcAft>
                <a:spcPts val="0"/>
              </a:spcAft>
              <a:buFont typeface="Arial" pitchFamily="34" charset="0"/>
              <a:buChar char="•"/>
              <a:defRPr/>
            </a:pPr>
            <a:r>
              <a:rPr lang="en-US" dirty="0" smtClean="0">
                <a:latin typeface="Times New Roman" pitchFamily="18" charset="0"/>
                <a:cs typeface="Times New Roman" pitchFamily="18" charset="0"/>
              </a:rPr>
              <a:t>Introduce SPoRT LIS data as a potential data source for identifying mainly unknown boundaries</a:t>
            </a:r>
          </a:p>
          <a:p>
            <a:pPr marL="342900" indent="-342900" fontAlgn="auto">
              <a:spcBef>
                <a:spcPct val="20000"/>
              </a:spcBef>
              <a:spcAft>
                <a:spcPts val="0"/>
              </a:spcAft>
              <a:buFont typeface="Arial" pitchFamily="34" charset="0"/>
              <a:buChar char="•"/>
              <a:defRPr/>
            </a:pPr>
            <a:r>
              <a:rPr lang="en-US" dirty="0" smtClean="0">
                <a:latin typeface="Times New Roman" pitchFamily="18" charset="0"/>
                <a:cs typeface="Times New Roman" pitchFamily="18" charset="0"/>
              </a:rPr>
              <a:t>Develop experimental graphical short term forecasts with forecast polygon areas indicating where convective initiation is likely  </a:t>
            </a:r>
            <a:endParaRPr lang="en-US" dirty="0">
              <a:latin typeface="Times New Roman" pitchFamily="18" charset="0"/>
              <a:cs typeface="Times New Roman" pitchFamily="18" charset="0"/>
            </a:endParaRPr>
          </a:p>
        </p:txBody>
      </p:sp>
      <p:sp>
        <p:nvSpPr>
          <p:cNvPr id="7" name="Content Placeholder 2"/>
          <p:cNvSpPr txBox="1">
            <a:spLocks/>
          </p:cNvSpPr>
          <p:nvPr/>
        </p:nvSpPr>
        <p:spPr>
          <a:xfrm>
            <a:off x="304800" y="4267200"/>
            <a:ext cx="3962400" cy="2590800"/>
          </a:xfrm>
          <a:prstGeom prst="rect">
            <a:avLst/>
          </a:prstGeom>
          <a:noFill/>
        </p:spPr>
        <p:txBody>
          <a:bodyPr>
            <a:normAutofit/>
          </a:bodyPr>
          <a:lstStyle/>
          <a:p>
            <a:pPr marL="342900" indent="-342900" algn="ctr" fontAlgn="auto">
              <a:spcBef>
                <a:spcPct val="20000"/>
              </a:spcBef>
              <a:spcAft>
                <a:spcPts val="0"/>
              </a:spcAft>
              <a:defRPr/>
            </a:pPr>
            <a:r>
              <a:rPr lang="en-US" sz="1600" u="sng" dirty="0" smtClean="0">
                <a:latin typeface="+mn-lt"/>
              </a:rPr>
              <a:t>SUMMER 3</a:t>
            </a:r>
            <a:endParaRPr lang="en-US" sz="1600" dirty="0">
              <a:latin typeface="+mn-lt"/>
            </a:endParaRPr>
          </a:p>
        </p:txBody>
      </p:sp>
      <p:sp>
        <p:nvSpPr>
          <p:cNvPr id="8" name="Content Placeholder 2"/>
          <p:cNvSpPr txBox="1">
            <a:spLocks/>
          </p:cNvSpPr>
          <p:nvPr/>
        </p:nvSpPr>
        <p:spPr>
          <a:xfrm>
            <a:off x="4495800" y="4267200"/>
            <a:ext cx="3962400" cy="2590800"/>
          </a:xfrm>
          <a:prstGeom prst="rect">
            <a:avLst/>
          </a:prstGeom>
          <a:noFill/>
        </p:spPr>
        <p:txBody>
          <a:bodyPr>
            <a:normAutofit/>
          </a:bodyPr>
          <a:lstStyle/>
          <a:p>
            <a:pPr marL="342900" indent="-342900" algn="ctr" fontAlgn="auto">
              <a:spcBef>
                <a:spcPct val="20000"/>
              </a:spcBef>
              <a:spcAft>
                <a:spcPts val="0"/>
              </a:spcAft>
              <a:defRPr/>
            </a:pPr>
            <a:r>
              <a:rPr lang="en-US" sz="1600" u="sng" dirty="0" smtClean="0">
                <a:latin typeface="+mn-lt"/>
              </a:rPr>
              <a:t>SUMMER 4</a:t>
            </a:r>
            <a:endParaRPr lang="en-US" sz="1600" dirty="0">
              <a:latin typeface="+mn-lt"/>
            </a:endParaRPr>
          </a:p>
        </p:txBody>
      </p:sp>
      <p:sp>
        <p:nvSpPr>
          <p:cNvPr id="3" name="Slide Number Placeholder 2"/>
          <p:cNvSpPr>
            <a:spLocks noGrp="1"/>
          </p:cNvSpPr>
          <p:nvPr>
            <p:ph type="sldNum" sz="quarter" idx="12"/>
          </p:nvPr>
        </p:nvSpPr>
        <p:spPr/>
        <p:txBody>
          <a:bodyPr/>
          <a:lstStyle/>
          <a:p>
            <a:fld id="{F10553B6-326D-4142-8C08-6DBAC4CD56A5}" type="slidenum">
              <a:rPr lang="en-US" smtClean="0"/>
              <a:pPr/>
              <a:t>6</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21" y="6477663"/>
            <a:ext cx="1462919" cy="329157"/>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0945" y="6192079"/>
            <a:ext cx="625759" cy="625759"/>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1" y="6477663"/>
            <a:ext cx="1462919" cy="32915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0945" y="6192079"/>
            <a:ext cx="625759" cy="625759"/>
          </a:xfrm>
          <a:prstGeom prst="rect">
            <a:avLst/>
          </a:prstGeom>
        </p:spPr>
      </p:pic>
      <p:sp>
        <p:nvSpPr>
          <p:cNvPr id="5" name="Title 1"/>
          <p:cNvSpPr txBox="1">
            <a:spLocks/>
          </p:cNvSpPr>
          <p:nvPr/>
        </p:nvSpPr>
        <p:spPr>
          <a:xfrm>
            <a:off x="0" y="160337"/>
            <a:ext cx="9144000" cy="601663"/>
          </a:xfrm>
          <a:prstGeom prst="rect">
            <a:avLst/>
          </a:prstGeom>
        </p:spPr>
        <p:txBody>
          <a:bodyPr anchor="ctr">
            <a:normAutofit fontScale="92500" lnSpcReduction="20000"/>
          </a:bodyPr>
          <a:lstStyle/>
          <a:p>
            <a:pPr algn="ctr" fontAlgn="auto">
              <a:spcAft>
                <a:spcPts val="0"/>
              </a:spcAft>
              <a:defRPr/>
            </a:pPr>
            <a:r>
              <a:rPr lang="en-US" sz="4400" dirty="0">
                <a:latin typeface="Times New Roman" pitchFamily="18" charset="0"/>
                <a:ea typeface="+mj-ea"/>
                <a:cs typeface="Times New Roman" pitchFamily="18" charset="0"/>
              </a:rPr>
              <a:t>Land Information System (LIS)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43000"/>
            <a:ext cx="9144000" cy="5410200"/>
          </a:xfrm>
          <a:prstGeom prst="rect">
            <a:avLst/>
          </a:prstGeom>
        </p:spPr>
      </p:pic>
      <p:sp>
        <p:nvSpPr>
          <p:cNvPr id="4" name="Slide Number Placeholder 3"/>
          <p:cNvSpPr>
            <a:spLocks noGrp="1"/>
          </p:cNvSpPr>
          <p:nvPr>
            <p:ph type="sldNum" sz="quarter" idx="12"/>
          </p:nvPr>
        </p:nvSpPr>
        <p:spPr/>
        <p:txBody>
          <a:bodyPr/>
          <a:lstStyle/>
          <a:p>
            <a:fld id="{F10553B6-326D-4142-8C08-6DBAC4CD56A5}" type="slidenum">
              <a:rPr lang="en-US" smtClean="0"/>
              <a:pPr/>
              <a:t>7</a:t>
            </a:fld>
            <a:endParaRPr lang="en-US"/>
          </a:p>
        </p:txBody>
      </p:sp>
    </p:spTree>
    <p:extLst>
      <p:ext uri="{BB962C8B-B14F-4D97-AF65-F5344CB8AC3E}">
        <p14:creationId xmlns:p14="http://schemas.microsoft.com/office/powerpoint/2010/main" val="31591707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eather.msfc.nasa.gov/sport/dynamic/lisbhm/styp1km_STATSGO_labels.gif"/>
          <p:cNvPicPr>
            <a:picLocks noChangeAspect="1" noChangeArrowheads="1"/>
          </p:cNvPicPr>
          <p:nvPr/>
        </p:nvPicPr>
        <p:blipFill>
          <a:blip r:embed="rId2" cstate="print"/>
          <a:srcRect/>
          <a:stretch>
            <a:fillRect/>
          </a:stretch>
        </p:blipFill>
        <p:spPr bwMode="auto">
          <a:xfrm>
            <a:off x="0" y="1143000"/>
            <a:ext cx="4495800" cy="4672106"/>
          </a:xfrm>
          <a:prstGeom prst="rect">
            <a:avLst/>
          </a:prstGeom>
          <a:noFill/>
        </p:spPr>
      </p:pic>
      <p:pic>
        <p:nvPicPr>
          <p:cNvPr id="4" name="Picture 4" descr="http://weather.msfc.nasa.gov/sport/dynamic/lisbhm/vtyp1km_USGS_labels.gif"/>
          <p:cNvPicPr>
            <a:picLocks noChangeAspect="1" noChangeArrowheads="1"/>
          </p:cNvPicPr>
          <p:nvPr/>
        </p:nvPicPr>
        <p:blipFill>
          <a:blip r:embed="rId3" cstate="print"/>
          <a:srcRect/>
          <a:stretch>
            <a:fillRect/>
          </a:stretch>
        </p:blipFill>
        <p:spPr bwMode="auto">
          <a:xfrm>
            <a:off x="4419600" y="1143000"/>
            <a:ext cx="4724400" cy="4724400"/>
          </a:xfrm>
          <a:prstGeom prst="rect">
            <a:avLst/>
          </a:prstGeom>
          <a:noFill/>
        </p:spPr>
      </p:pic>
      <p:sp>
        <p:nvSpPr>
          <p:cNvPr id="2" name="Slide Number Placeholder 1"/>
          <p:cNvSpPr>
            <a:spLocks noGrp="1"/>
          </p:cNvSpPr>
          <p:nvPr>
            <p:ph type="sldNum" sz="quarter" idx="12"/>
          </p:nvPr>
        </p:nvSpPr>
        <p:spPr/>
        <p:txBody>
          <a:bodyPr/>
          <a:lstStyle/>
          <a:p>
            <a:fld id="{F10553B6-326D-4142-8C08-6DBAC4CD56A5}" type="slidenum">
              <a:rPr lang="en-US" smtClean="0"/>
              <a:pPr/>
              <a:t>8</a:t>
            </a:fld>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21" y="6477663"/>
            <a:ext cx="1462919" cy="32915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0945" y="6192079"/>
            <a:ext cx="625759" cy="625759"/>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4" name="Slide Number Placeholder 3"/>
          <p:cNvSpPr>
            <a:spLocks noGrp="1"/>
          </p:cNvSpPr>
          <p:nvPr>
            <p:ph type="sldNum" sz="quarter" idx="12"/>
          </p:nvPr>
        </p:nvSpPr>
        <p:spPr/>
        <p:txBody>
          <a:bodyPr/>
          <a:lstStyle/>
          <a:p>
            <a:fld id="{F10553B6-326D-4142-8C08-6DBAC4CD56A5}" type="slidenum">
              <a:rPr lang="en-US" smtClean="0"/>
              <a:pPr/>
              <a:t>9</a:t>
            </a:fld>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21" y="6477663"/>
            <a:ext cx="1462919" cy="32915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0945" y="6192079"/>
            <a:ext cx="625759" cy="625759"/>
          </a:xfrm>
          <a:prstGeom prst="rect">
            <a:avLst/>
          </a:prstGeom>
        </p:spPr>
      </p:pic>
    </p:spTree>
    <p:extLst>
      <p:ext uri="{BB962C8B-B14F-4D97-AF65-F5344CB8AC3E}">
        <p14:creationId xmlns:p14="http://schemas.microsoft.com/office/powerpoint/2010/main" val="394692259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RONTNAME" val="Instability Line"/>
  <p:tag name="DATE" val="8/13/2011 10:39:45 AM"/>
  <p:tag name="WIDTH" val="321.4546"/>
  <p:tag name="HEIGHT" val="162.1818"/>
  <p:tag name="LEFT" val="148.3636"/>
  <p:tag name="TOP" val="105.4546"/>
  <p:tag name="CNT" val="13"/>
  <p:tag name=" 1" val="148.3636"/>
  <p:tag name=" 2" val="172.8484"/>
  <p:tag name=" 3" val="197.3333"/>
  <p:tag name=" 4" val="228.3636"/>
  <p:tag name=" 5" val="259.394"/>
  <p:tag name=" 6" val="306.7879"/>
  <p:tag name=" 7" val="334.5454"/>
  <p:tag name=" 8" val="362.303"/>
  <p:tag name=" 9" val="372.3636"/>
  <p:tag name=" 10" val="394.9091"/>
  <p:tag name=" 11" val="417.4545"/>
  <p:tag name=" 12" val="443.6363"/>
  <p:tag name=" 13" val="469.8182"/>
  <p:tag name=" 14" val="267.6364"/>
  <p:tag name=" 15" val="264.2424"/>
  <p:tag name=" 16" val="260.8484"/>
  <p:tag name=" 17" val="250.9091"/>
  <p:tag name=" 18" val="240.9697"/>
  <p:tag name=" 19" val="220.8485"/>
  <p:tag name=" 20" val="208"/>
  <p:tag name=" 21" val="195.1515"/>
  <p:tag name=" 22" val="190.9091"/>
  <p:tag name=" 23" val="173.8182"/>
  <p:tag name=" 24" val="156.7273"/>
  <p:tag name=" 25" val="131.0909"/>
  <p:tag name=" 26" val="105.4546"/>
</p:tagLst>
</file>

<file path=ppt/tags/tag2.xml><?xml version="1.0" encoding="utf-8"?>
<p:tagLst xmlns:a="http://schemas.openxmlformats.org/drawingml/2006/main" xmlns:r="http://schemas.openxmlformats.org/officeDocument/2006/relationships" xmlns:p="http://schemas.openxmlformats.org/presentationml/2006/main">
  <p:tag name="FRONTNAME" val="Instability Line"/>
  <p:tag name="DATE" val="8/13/2011 10:39:45 AM"/>
  <p:tag name="WIDTH" val="321.4546"/>
  <p:tag name="HEIGHT" val="162.1818"/>
  <p:tag name="LEFT" val="148.3636"/>
  <p:tag name="TOP" val="105.4546"/>
  <p:tag name="CNT" val="13"/>
  <p:tag name=" 1" val="148.3636"/>
  <p:tag name=" 2" val="172.8484"/>
  <p:tag name=" 3" val="197.3333"/>
  <p:tag name=" 4" val="228.3636"/>
  <p:tag name=" 5" val="259.394"/>
  <p:tag name=" 6" val="306.7879"/>
  <p:tag name=" 7" val="334.5454"/>
  <p:tag name=" 8" val="362.303"/>
  <p:tag name=" 9" val="372.3636"/>
  <p:tag name=" 10" val="394.9091"/>
  <p:tag name=" 11" val="417.4545"/>
  <p:tag name=" 12" val="443.6363"/>
  <p:tag name=" 13" val="469.8182"/>
  <p:tag name=" 14" val="267.6364"/>
  <p:tag name=" 15" val="264.2424"/>
  <p:tag name=" 16" val="260.8484"/>
  <p:tag name=" 17" val="250.9091"/>
  <p:tag name=" 18" val="240.9697"/>
  <p:tag name=" 19" val="220.8485"/>
  <p:tag name=" 20" val="208"/>
  <p:tag name=" 21" val="195.1515"/>
  <p:tag name=" 22" val="190.9091"/>
  <p:tag name=" 23" val="173.8182"/>
  <p:tag name=" 24" val="156.7273"/>
  <p:tag name=" 25" val="131.0909"/>
  <p:tag name=" 26" val="105.454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939</TotalTime>
  <Words>846</Words>
  <Application>Microsoft Office PowerPoint</Application>
  <PresentationFormat>On-screen Show (4:3)</PresentationFormat>
  <Paragraphs>165</Paragraphs>
  <Slides>25</Slides>
  <Notes>10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An Overview of Summer Convection over Central Alabama</vt:lpstr>
      <vt:lpstr>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Boundaries</vt:lpstr>
      <vt:lpstr>PowerPoint Presentation</vt:lpstr>
      <vt:lpstr>PowerPoint Presentation</vt:lpstr>
      <vt:lpstr>PowerPoint Presentation</vt:lpstr>
      <vt:lpstr>Summer 4 - Operational</vt:lpstr>
      <vt:lpstr>PowerPoint Presentation</vt:lpstr>
      <vt:lpstr>PowerPoint Presentation</vt:lpstr>
      <vt:lpstr>PowerPoint Presentation</vt:lpstr>
      <vt:lpstr>PowerPoint Presentation</vt:lpstr>
      <vt:lpstr>PowerPoint Presentation</vt:lpstr>
      <vt:lpstr>Results</vt:lpstr>
      <vt:lpstr>Project Takeaways</vt:lpstr>
    </vt:vector>
  </TitlesOfParts>
  <Company>NOAA / NWS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Overview of Summer Convection over central Alabama</dc:title>
  <dc:creator>Brett Williams</dc:creator>
  <cp:lastModifiedBy>Kevin Laws</cp:lastModifiedBy>
  <cp:revision>93</cp:revision>
  <dcterms:created xsi:type="dcterms:W3CDTF">2012-07-17T15:28:14Z</dcterms:created>
  <dcterms:modified xsi:type="dcterms:W3CDTF">2012-09-11T21:34:23Z</dcterms:modified>
</cp:coreProperties>
</file>