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media1.gif" ContentType="video/unknown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media/media2.gif" ContentType="video/unknown"/>
  <Override PartName="/ppt/charts/chart3.xml" ContentType="application/vnd.openxmlformats-officedocument.drawingml.chart+xml"/>
  <Override PartName="/ppt/media/media3.gif" ContentType="video/unknown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media/media4.gif" ContentType="video/unknown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8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7" r:id="rId10"/>
    <p:sldId id="265" r:id="rId11"/>
    <p:sldId id="268" r:id="rId12"/>
    <p:sldId id="270" r:id="rId13"/>
    <p:sldId id="269" r:id="rId14"/>
    <p:sldId id="271" r:id="rId15"/>
    <p:sldId id="272" r:id="rId16"/>
  </p:sldIdLst>
  <p:sldSz cx="9144000" cy="6858000" type="screen4x3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1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860" y="-5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E:\LMA_March22012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E:\LMA_March22012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E:\LMA_March22012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E:\LMA_March22012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E:\LMA_March2201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NALMA Source Density Values - First,</a:t>
            </a:r>
            <a:r>
              <a:rPr lang="en-US" baseline="0"/>
              <a:t> </a:t>
            </a:r>
            <a:r>
              <a:rPr lang="en-US"/>
              <a:t>Morning</a:t>
            </a:r>
            <a:r>
              <a:rPr lang="en-US" baseline="0"/>
              <a:t> Tornadic Storm</a:t>
            </a:r>
          </a:p>
          <a:p>
            <a:pPr>
              <a:defRPr/>
            </a:pPr>
            <a:r>
              <a:rPr lang="en-US"/>
              <a:t>March 2, 2012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LMA Max (1st lobe)</c:v>
                </c:pt>
              </c:strCache>
            </c:strRef>
          </c:tx>
          <c:marker>
            <c:symbol val="diamond"/>
            <c:size val="5"/>
          </c:marker>
          <c:cat>
            <c:numRef>
              <c:f>Sheet1!$A$2:$A$59</c:f>
              <c:numCache>
                <c:formatCode>h:mm;@</c:formatCode>
                <c:ptCount val="58"/>
                <c:pt idx="0">
                  <c:v>40970.605555555572</c:v>
                </c:pt>
                <c:pt idx="1">
                  <c:v>40970.606944444458</c:v>
                </c:pt>
                <c:pt idx="2">
                  <c:v>40970.608333333344</c:v>
                </c:pt>
                <c:pt idx="3">
                  <c:v>40970.609722222231</c:v>
                </c:pt>
                <c:pt idx="4">
                  <c:v>40970.611111111117</c:v>
                </c:pt>
                <c:pt idx="5">
                  <c:v>40970.612500000003</c:v>
                </c:pt>
                <c:pt idx="6">
                  <c:v>40970.613888888889</c:v>
                </c:pt>
                <c:pt idx="7">
                  <c:v>40970.615277777775</c:v>
                </c:pt>
                <c:pt idx="8">
                  <c:v>40970.616666666661</c:v>
                </c:pt>
                <c:pt idx="9">
                  <c:v>40970.618055555547</c:v>
                </c:pt>
                <c:pt idx="10">
                  <c:v>40970.619444444434</c:v>
                </c:pt>
                <c:pt idx="11">
                  <c:v>40970.62083333332</c:v>
                </c:pt>
                <c:pt idx="12">
                  <c:v>40970.622222222206</c:v>
                </c:pt>
                <c:pt idx="13">
                  <c:v>40970.623611111092</c:v>
                </c:pt>
                <c:pt idx="14">
                  <c:v>40970.624999999978</c:v>
                </c:pt>
                <c:pt idx="15">
                  <c:v>40970.626388888864</c:v>
                </c:pt>
                <c:pt idx="16">
                  <c:v>40970.62777777775</c:v>
                </c:pt>
                <c:pt idx="17">
                  <c:v>40970.629166666637</c:v>
                </c:pt>
                <c:pt idx="18">
                  <c:v>40970.630555555523</c:v>
                </c:pt>
                <c:pt idx="19">
                  <c:v>40970.631944444409</c:v>
                </c:pt>
                <c:pt idx="20">
                  <c:v>40970.633333333295</c:v>
                </c:pt>
                <c:pt idx="21">
                  <c:v>40970.634722222181</c:v>
                </c:pt>
                <c:pt idx="22">
                  <c:v>40970.636111111067</c:v>
                </c:pt>
                <c:pt idx="23">
                  <c:v>40970.637499999953</c:v>
                </c:pt>
                <c:pt idx="24">
                  <c:v>40970.63888888884</c:v>
                </c:pt>
                <c:pt idx="25">
                  <c:v>40970.640277777726</c:v>
                </c:pt>
                <c:pt idx="26">
                  <c:v>40970.641666666612</c:v>
                </c:pt>
                <c:pt idx="27">
                  <c:v>40970.643055555498</c:v>
                </c:pt>
                <c:pt idx="28">
                  <c:v>40970.644444444384</c:v>
                </c:pt>
                <c:pt idx="29">
                  <c:v>40970.64583333327</c:v>
                </c:pt>
                <c:pt idx="30">
                  <c:v>40970.647222222156</c:v>
                </c:pt>
                <c:pt idx="31">
                  <c:v>40970.648611111043</c:v>
                </c:pt>
                <c:pt idx="32">
                  <c:v>40970.649999999929</c:v>
                </c:pt>
                <c:pt idx="33">
                  <c:v>40970.651388888815</c:v>
                </c:pt>
                <c:pt idx="34">
                  <c:v>40970.652777777701</c:v>
                </c:pt>
                <c:pt idx="35">
                  <c:v>40970.654166666587</c:v>
                </c:pt>
                <c:pt idx="36">
                  <c:v>40970.655555555473</c:v>
                </c:pt>
                <c:pt idx="37">
                  <c:v>40970.656944444359</c:v>
                </c:pt>
                <c:pt idx="38">
                  <c:v>40970.658333333246</c:v>
                </c:pt>
                <c:pt idx="39">
                  <c:v>40970.659722222132</c:v>
                </c:pt>
                <c:pt idx="40">
                  <c:v>40970.661111111018</c:v>
                </c:pt>
                <c:pt idx="41">
                  <c:v>40970.662499999904</c:v>
                </c:pt>
                <c:pt idx="42">
                  <c:v>40970.66388888879</c:v>
                </c:pt>
                <c:pt idx="43">
                  <c:v>40970.665277777676</c:v>
                </c:pt>
                <c:pt idx="44">
                  <c:v>40970.666666666562</c:v>
                </c:pt>
                <c:pt idx="45">
                  <c:v>40970.668055555449</c:v>
                </c:pt>
                <c:pt idx="46">
                  <c:v>40970.669444444335</c:v>
                </c:pt>
                <c:pt idx="47">
                  <c:v>40970.670833333221</c:v>
                </c:pt>
                <c:pt idx="48">
                  <c:v>40970.672222222107</c:v>
                </c:pt>
                <c:pt idx="49">
                  <c:v>40970.673611110993</c:v>
                </c:pt>
                <c:pt idx="50">
                  <c:v>40970.674999999879</c:v>
                </c:pt>
                <c:pt idx="51">
                  <c:v>40970.676388888765</c:v>
                </c:pt>
                <c:pt idx="52">
                  <c:v>40970.677777777651</c:v>
                </c:pt>
                <c:pt idx="53">
                  <c:v>40970.679166666538</c:v>
                </c:pt>
                <c:pt idx="54">
                  <c:v>40970.680555555424</c:v>
                </c:pt>
                <c:pt idx="55">
                  <c:v>40970.68194444431</c:v>
                </c:pt>
                <c:pt idx="56">
                  <c:v>40970.683333333196</c:v>
                </c:pt>
                <c:pt idx="57">
                  <c:v>40970.684722222082</c:v>
                </c:pt>
              </c:numCache>
            </c:numRef>
          </c:cat>
          <c:val>
            <c:numRef>
              <c:f>Sheet1!$B$2:$B$59</c:f>
              <c:numCache>
                <c:formatCode>General</c:formatCode>
                <c:ptCount val="58"/>
                <c:pt idx="0">
                  <c:v>17.399999999999999</c:v>
                </c:pt>
                <c:pt idx="1">
                  <c:v>28.4</c:v>
                </c:pt>
                <c:pt idx="2">
                  <c:v>84.5</c:v>
                </c:pt>
                <c:pt idx="3">
                  <c:v>257.3</c:v>
                </c:pt>
                <c:pt idx="4">
                  <c:v>169</c:v>
                </c:pt>
                <c:pt idx="5">
                  <c:v>89.4</c:v>
                </c:pt>
                <c:pt idx="6">
                  <c:v>212.5</c:v>
                </c:pt>
                <c:pt idx="7">
                  <c:v>434.8</c:v>
                </c:pt>
                <c:pt idx="8">
                  <c:v>401.8</c:v>
                </c:pt>
                <c:pt idx="9">
                  <c:v>428.9</c:v>
                </c:pt>
                <c:pt idx="10">
                  <c:v>388.5</c:v>
                </c:pt>
                <c:pt idx="11">
                  <c:v>448.3</c:v>
                </c:pt>
                <c:pt idx="12">
                  <c:v>537.79999999999995</c:v>
                </c:pt>
                <c:pt idx="13">
                  <c:v>392.7</c:v>
                </c:pt>
                <c:pt idx="14">
                  <c:v>484.1</c:v>
                </c:pt>
                <c:pt idx="15">
                  <c:v>289.60000000000002</c:v>
                </c:pt>
                <c:pt idx="16">
                  <c:v>206.3</c:v>
                </c:pt>
                <c:pt idx="17">
                  <c:v>254.2</c:v>
                </c:pt>
                <c:pt idx="18">
                  <c:v>219.3</c:v>
                </c:pt>
                <c:pt idx="19">
                  <c:v>174.4</c:v>
                </c:pt>
                <c:pt idx="20">
                  <c:v>190.1</c:v>
                </c:pt>
                <c:pt idx="21">
                  <c:v>186.5</c:v>
                </c:pt>
                <c:pt idx="22">
                  <c:v>175.3</c:v>
                </c:pt>
                <c:pt idx="23">
                  <c:v>119.3</c:v>
                </c:pt>
                <c:pt idx="24">
                  <c:v>56.9</c:v>
                </c:pt>
                <c:pt idx="25">
                  <c:v>119.1</c:v>
                </c:pt>
                <c:pt idx="26">
                  <c:v>164.7</c:v>
                </c:pt>
                <c:pt idx="27">
                  <c:v>129.6</c:v>
                </c:pt>
                <c:pt idx="28">
                  <c:v>122.6</c:v>
                </c:pt>
                <c:pt idx="29">
                  <c:v>103.6</c:v>
                </c:pt>
                <c:pt idx="30">
                  <c:v>176.2</c:v>
                </c:pt>
                <c:pt idx="31">
                  <c:v>98.7</c:v>
                </c:pt>
                <c:pt idx="32">
                  <c:v>175.2</c:v>
                </c:pt>
                <c:pt idx="33">
                  <c:v>277.3</c:v>
                </c:pt>
                <c:pt idx="34">
                  <c:v>353.9</c:v>
                </c:pt>
                <c:pt idx="35">
                  <c:v>551.9</c:v>
                </c:pt>
                <c:pt idx="36">
                  <c:v>442.7</c:v>
                </c:pt>
                <c:pt idx="37">
                  <c:v>336.1</c:v>
                </c:pt>
                <c:pt idx="38">
                  <c:v>275.10000000000002</c:v>
                </c:pt>
                <c:pt idx="39">
                  <c:v>241.4</c:v>
                </c:pt>
                <c:pt idx="40">
                  <c:v>206.3</c:v>
                </c:pt>
                <c:pt idx="41">
                  <c:v>91.8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LMA Max (2nd lobe)</c:v>
                </c:pt>
              </c:strCache>
            </c:strRef>
          </c:tx>
          <c:marker>
            <c:symbol val="diamond"/>
            <c:size val="5"/>
          </c:marker>
          <c:cat>
            <c:numRef>
              <c:f>Sheet1!$A$2:$A$59</c:f>
              <c:numCache>
                <c:formatCode>h:mm;@</c:formatCode>
                <c:ptCount val="58"/>
                <c:pt idx="0">
                  <c:v>40970.605555555572</c:v>
                </c:pt>
                <c:pt idx="1">
                  <c:v>40970.606944444458</c:v>
                </c:pt>
                <c:pt idx="2">
                  <c:v>40970.608333333344</c:v>
                </c:pt>
                <c:pt idx="3">
                  <c:v>40970.609722222231</c:v>
                </c:pt>
                <c:pt idx="4">
                  <c:v>40970.611111111117</c:v>
                </c:pt>
                <c:pt idx="5">
                  <c:v>40970.612500000003</c:v>
                </c:pt>
                <c:pt idx="6">
                  <c:v>40970.613888888889</c:v>
                </c:pt>
                <c:pt idx="7">
                  <c:v>40970.615277777775</c:v>
                </c:pt>
                <c:pt idx="8">
                  <c:v>40970.616666666661</c:v>
                </c:pt>
                <c:pt idx="9">
                  <c:v>40970.618055555547</c:v>
                </c:pt>
                <c:pt idx="10">
                  <c:v>40970.619444444434</c:v>
                </c:pt>
                <c:pt idx="11">
                  <c:v>40970.62083333332</c:v>
                </c:pt>
                <c:pt idx="12">
                  <c:v>40970.622222222206</c:v>
                </c:pt>
                <c:pt idx="13">
                  <c:v>40970.623611111092</c:v>
                </c:pt>
                <c:pt idx="14">
                  <c:v>40970.624999999978</c:v>
                </c:pt>
                <c:pt idx="15">
                  <c:v>40970.626388888864</c:v>
                </c:pt>
                <c:pt idx="16">
                  <c:v>40970.62777777775</c:v>
                </c:pt>
                <c:pt idx="17">
                  <c:v>40970.629166666637</c:v>
                </c:pt>
                <c:pt idx="18">
                  <c:v>40970.630555555523</c:v>
                </c:pt>
                <c:pt idx="19">
                  <c:v>40970.631944444409</c:v>
                </c:pt>
                <c:pt idx="20">
                  <c:v>40970.633333333295</c:v>
                </c:pt>
                <c:pt idx="21">
                  <c:v>40970.634722222181</c:v>
                </c:pt>
                <c:pt idx="22">
                  <c:v>40970.636111111067</c:v>
                </c:pt>
                <c:pt idx="23">
                  <c:v>40970.637499999953</c:v>
                </c:pt>
                <c:pt idx="24">
                  <c:v>40970.63888888884</c:v>
                </c:pt>
                <c:pt idx="25">
                  <c:v>40970.640277777726</c:v>
                </c:pt>
                <c:pt idx="26">
                  <c:v>40970.641666666612</c:v>
                </c:pt>
                <c:pt idx="27">
                  <c:v>40970.643055555498</c:v>
                </c:pt>
                <c:pt idx="28">
                  <c:v>40970.644444444384</c:v>
                </c:pt>
                <c:pt idx="29">
                  <c:v>40970.64583333327</c:v>
                </c:pt>
                <c:pt idx="30">
                  <c:v>40970.647222222156</c:v>
                </c:pt>
                <c:pt idx="31">
                  <c:v>40970.648611111043</c:v>
                </c:pt>
                <c:pt idx="32">
                  <c:v>40970.649999999929</c:v>
                </c:pt>
                <c:pt idx="33">
                  <c:v>40970.651388888815</c:v>
                </c:pt>
                <c:pt idx="34">
                  <c:v>40970.652777777701</c:v>
                </c:pt>
                <c:pt idx="35">
                  <c:v>40970.654166666587</c:v>
                </c:pt>
                <c:pt idx="36">
                  <c:v>40970.655555555473</c:v>
                </c:pt>
                <c:pt idx="37">
                  <c:v>40970.656944444359</c:v>
                </c:pt>
                <c:pt idx="38">
                  <c:v>40970.658333333246</c:v>
                </c:pt>
                <c:pt idx="39">
                  <c:v>40970.659722222132</c:v>
                </c:pt>
                <c:pt idx="40">
                  <c:v>40970.661111111018</c:v>
                </c:pt>
                <c:pt idx="41">
                  <c:v>40970.662499999904</c:v>
                </c:pt>
                <c:pt idx="42">
                  <c:v>40970.66388888879</c:v>
                </c:pt>
                <c:pt idx="43">
                  <c:v>40970.665277777676</c:v>
                </c:pt>
                <c:pt idx="44">
                  <c:v>40970.666666666562</c:v>
                </c:pt>
                <c:pt idx="45">
                  <c:v>40970.668055555449</c:v>
                </c:pt>
                <c:pt idx="46">
                  <c:v>40970.669444444335</c:v>
                </c:pt>
                <c:pt idx="47">
                  <c:v>40970.670833333221</c:v>
                </c:pt>
                <c:pt idx="48">
                  <c:v>40970.672222222107</c:v>
                </c:pt>
                <c:pt idx="49">
                  <c:v>40970.673611110993</c:v>
                </c:pt>
                <c:pt idx="50">
                  <c:v>40970.674999999879</c:v>
                </c:pt>
                <c:pt idx="51">
                  <c:v>40970.676388888765</c:v>
                </c:pt>
                <c:pt idx="52">
                  <c:v>40970.677777777651</c:v>
                </c:pt>
                <c:pt idx="53">
                  <c:v>40970.679166666538</c:v>
                </c:pt>
                <c:pt idx="54">
                  <c:v>40970.680555555424</c:v>
                </c:pt>
                <c:pt idx="55">
                  <c:v>40970.68194444431</c:v>
                </c:pt>
                <c:pt idx="56">
                  <c:v>40970.683333333196</c:v>
                </c:pt>
                <c:pt idx="57">
                  <c:v>40970.684722222082</c:v>
                </c:pt>
              </c:numCache>
            </c:numRef>
          </c:cat>
          <c:val>
            <c:numRef>
              <c:f>Sheet1!$C$2:$C$59</c:f>
              <c:numCache>
                <c:formatCode>General</c:formatCode>
                <c:ptCount val="58"/>
                <c:pt idx="36">
                  <c:v>128.19999999999999</c:v>
                </c:pt>
                <c:pt idx="37">
                  <c:v>193.9</c:v>
                </c:pt>
                <c:pt idx="38">
                  <c:v>433.4</c:v>
                </c:pt>
                <c:pt idx="39">
                  <c:v>320.3</c:v>
                </c:pt>
                <c:pt idx="40">
                  <c:v>352.2</c:v>
                </c:pt>
                <c:pt idx="41">
                  <c:v>291.39999999999998</c:v>
                </c:pt>
                <c:pt idx="42">
                  <c:v>209.6</c:v>
                </c:pt>
                <c:pt idx="43">
                  <c:v>278.89999999999998</c:v>
                </c:pt>
                <c:pt idx="44">
                  <c:v>186.6</c:v>
                </c:pt>
                <c:pt idx="45">
                  <c:v>103.4</c:v>
                </c:pt>
                <c:pt idx="46">
                  <c:v>89.8</c:v>
                </c:pt>
                <c:pt idx="47">
                  <c:v>194.9</c:v>
                </c:pt>
                <c:pt idx="48">
                  <c:v>160.69999999999999</c:v>
                </c:pt>
                <c:pt idx="49">
                  <c:v>153.69999999999999</c:v>
                </c:pt>
                <c:pt idx="50">
                  <c:v>204.2</c:v>
                </c:pt>
                <c:pt idx="51">
                  <c:v>238.5</c:v>
                </c:pt>
                <c:pt idx="52">
                  <c:v>241.2</c:v>
                </c:pt>
                <c:pt idx="53">
                  <c:v>207.4</c:v>
                </c:pt>
                <c:pt idx="54">
                  <c:v>181.6</c:v>
                </c:pt>
                <c:pt idx="55">
                  <c:v>178.7</c:v>
                </c:pt>
                <c:pt idx="56">
                  <c:v>53.2</c:v>
                </c:pt>
                <c:pt idx="57">
                  <c:v>30.6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4036736"/>
        <c:axId val="33072256"/>
      </c:lineChart>
      <c:catAx>
        <c:axId val="34036736"/>
        <c:scaling>
          <c:orientation val="minMax"/>
        </c:scaling>
        <c:delete val="0"/>
        <c:axPos val="b"/>
        <c:numFmt formatCode="h:mm;@" sourceLinked="1"/>
        <c:majorTickMark val="none"/>
        <c:minorTickMark val="none"/>
        <c:tickLblPos val="nextTo"/>
        <c:crossAx val="33072256"/>
        <c:crosses val="autoZero"/>
        <c:auto val="1"/>
        <c:lblAlgn val="ctr"/>
        <c:lblOffset val="100"/>
        <c:noMultiLvlLbl val="0"/>
      </c:catAx>
      <c:valAx>
        <c:axId val="33072256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Sources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3403673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LMA Max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LMA Max (1st lobe)</c:v>
                </c:pt>
              </c:strCache>
            </c:strRef>
          </c:tx>
          <c:marker>
            <c:symbol val="diamond"/>
            <c:size val="5"/>
          </c:marker>
          <c:cat>
            <c:numRef>
              <c:f>Sheet1!$A$2:$A$23</c:f>
              <c:numCache>
                <c:formatCode>h:mm;@</c:formatCode>
                <c:ptCount val="22"/>
                <c:pt idx="0">
                  <c:v>40970.605555555572</c:v>
                </c:pt>
                <c:pt idx="1">
                  <c:v>40970.606944444458</c:v>
                </c:pt>
                <c:pt idx="2">
                  <c:v>40970.608333333344</c:v>
                </c:pt>
                <c:pt idx="3">
                  <c:v>40970.609722222231</c:v>
                </c:pt>
                <c:pt idx="4">
                  <c:v>40970.611111111117</c:v>
                </c:pt>
                <c:pt idx="5">
                  <c:v>40970.612500000003</c:v>
                </c:pt>
                <c:pt idx="6">
                  <c:v>40970.613888888889</c:v>
                </c:pt>
                <c:pt idx="7">
                  <c:v>40970.615277777775</c:v>
                </c:pt>
                <c:pt idx="8">
                  <c:v>40970.616666666661</c:v>
                </c:pt>
                <c:pt idx="9">
                  <c:v>40970.618055555547</c:v>
                </c:pt>
                <c:pt idx="10">
                  <c:v>40970.619444444434</c:v>
                </c:pt>
                <c:pt idx="11">
                  <c:v>40970.62083333332</c:v>
                </c:pt>
                <c:pt idx="12">
                  <c:v>40970.622222222206</c:v>
                </c:pt>
                <c:pt idx="13">
                  <c:v>40970.623611111092</c:v>
                </c:pt>
                <c:pt idx="14">
                  <c:v>40970.624999999978</c:v>
                </c:pt>
                <c:pt idx="15">
                  <c:v>40970.626388888864</c:v>
                </c:pt>
                <c:pt idx="16">
                  <c:v>40970.62777777775</c:v>
                </c:pt>
                <c:pt idx="17">
                  <c:v>40970.629166666637</c:v>
                </c:pt>
                <c:pt idx="18">
                  <c:v>40970.630555555523</c:v>
                </c:pt>
                <c:pt idx="19">
                  <c:v>40970.631944444409</c:v>
                </c:pt>
                <c:pt idx="20">
                  <c:v>40970.633333333295</c:v>
                </c:pt>
                <c:pt idx="21">
                  <c:v>40970.634722222181</c:v>
                </c:pt>
              </c:numCache>
            </c:numRef>
          </c:cat>
          <c:val>
            <c:numRef>
              <c:f>Sheet1!$B$2:$B$23</c:f>
              <c:numCache>
                <c:formatCode>General</c:formatCode>
                <c:ptCount val="22"/>
                <c:pt idx="0">
                  <c:v>17.399999999999999</c:v>
                </c:pt>
                <c:pt idx="1">
                  <c:v>28.4</c:v>
                </c:pt>
                <c:pt idx="2">
                  <c:v>84.5</c:v>
                </c:pt>
                <c:pt idx="3">
                  <c:v>257.3</c:v>
                </c:pt>
                <c:pt idx="4">
                  <c:v>169</c:v>
                </c:pt>
                <c:pt idx="5">
                  <c:v>89.4</c:v>
                </c:pt>
                <c:pt idx="6">
                  <c:v>212.5</c:v>
                </c:pt>
                <c:pt idx="7">
                  <c:v>434.8</c:v>
                </c:pt>
                <c:pt idx="8">
                  <c:v>401.8</c:v>
                </c:pt>
                <c:pt idx="9">
                  <c:v>428.9</c:v>
                </c:pt>
                <c:pt idx="10">
                  <c:v>388.5</c:v>
                </c:pt>
                <c:pt idx="11">
                  <c:v>448.3</c:v>
                </c:pt>
                <c:pt idx="12">
                  <c:v>537.79999999999995</c:v>
                </c:pt>
                <c:pt idx="13">
                  <c:v>392.7</c:v>
                </c:pt>
                <c:pt idx="14">
                  <c:v>484.1</c:v>
                </c:pt>
                <c:pt idx="15">
                  <c:v>289.60000000000002</c:v>
                </c:pt>
                <c:pt idx="16">
                  <c:v>206.3</c:v>
                </c:pt>
                <c:pt idx="17">
                  <c:v>254.2</c:v>
                </c:pt>
                <c:pt idx="18">
                  <c:v>219.3</c:v>
                </c:pt>
                <c:pt idx="19">
                  <c:v>174.4</c:v>
                </c:pt>
                <c:pt idx="20">
                  <c:v>190.1</c:v>
                </c:pt>
                <c:pt idx="21">
                  <c:v>186.5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6765952"/>
        <c:axId val="98079808"/>
      </c:lineChart>
      <c:catAx>
        <c:axId val="136765952"/>
        <c:scaling>
          <c:orientation val="minMax"/>
        </c:scaling>
        <c:delete val="0"/>
        <c:axPos val="b"/>
        <c:numFmt formatCode="h:mm;@" sourceLinked="1"/>
        <c:majorTickMark val="none"/>
        <c:minorTickMark val="none"/>
        <c:tickLblPos val="nextTo"/>
        <c:crossAx val="98079808"/>
        <c:crosses val="autoZero"/>
        <c:auto val="1"/>
        <c:lblAlgn val="ctr"/>
        <c:lblOffset val="100"/>
        <c:noMultiLvlLbl val="0"/>
      </c:catAx>
      <c:valAx>
        <c:axId val="98079808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Sources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36765952"/>
        <c:crosses val="autoZero"/>
        <c:crossBetween val="between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LMA Max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LMA Max (1st lobe)</c:v>
                </c:pt>
              </c:strCache>
            </c:strRef>
          </c:tx>
          <c:marker>
            <c:symbol val="diamond"/>
            <c:size val="5"/>
          </c:marker>
          <c:cat>
            <c:numRef>
              <c:f>Sheet1!$A$2:$A$23</c:f>
              <c:numCache>
                <c:formatCode>h:mm;@</c:formatCode>
                <c:ptCount val="22"/>
                <c:pt idx="0">
                  <c:v>40970.605555555572</c:v>
                </c:pt>
                <c:pt idx="1">
                  <c:v>40970.606944444458</c:v>
                </c:pt>
                <c:pt idx="2">
                  <c:v>40970.608333333344</c:v>
                </c:pt>
                <c:pt idx="3">
                  <c:v>40970.609722222231</c:v>
                </c:pt>
                <c:pt idx="4">
                  <c:v>40970.611111111117</c:v>
                </c:pt>
                <c:pt idx="5">
                  <c:v>40970.612500000003</c:v>
                </c:pt>
                <c:pt idx="6">
                  <c:v>40970.613888888889</c:v>
                </c:pt>
                <c:pt idx="7">
                  <c:v>40970.615277777775</c:v>
                </c:pt>
                <c:pt idx="8">
                  <c:v>40970.616666666661</c:v>
                </c:pt>
                <c:pt idx="9">
                  <c:v>40970.618055555547</c:v>
                </c:pt>
                <c:pt idx="10">
                  <c:v>40970.619444444434</c:v>
                </c:pt>
                <c:pt idx="11">
                  <c:v>40970.62083333332</c:v>
                </c:pt>
                <c:pt idx="12">
                  <c:v>40970.622222222206</c:v>
                </c:pt>
                <c:pt idx="13">
                  <c:v>40970.623611111092</c:v>
                </c:pt>
                <c:pt idx="14">
                  <c:v>40970.624999999978</c:v>
                </c:pt>
                <c:pt idx="15">
                  <c:v>40970.626388888864</c:v>
                </c:pt>
                <c:pt idx="16">
                  <c:v>40970.62777777775</c:v>
                </c:pt>
                <c:pt idx="17">
                  <c:v>40970.629166666637</c:v>
                </c:pt>
                <c:pt idx="18">
                  <c:v>40970.630555555523</c:v>
                </c:pt>
                <c:pt idx="19">
                  <c:v>40970.631944444409</c:v>
                </c:pt>
                <c:pt idx="20">
                  <c:v>40970.633333333295</c:v>
                </c:pt>
                <c:pt idx="21">
                  <c:v>40970.634722222181</c:v>
                </c:pt>
              </c:numCache>
            </c:numRef>
          </c:cat>
          <c:val>
            <c:numRef>
              <c:f>Sheet1!$B$2:$B$23</c:f>
              <c:numCache>
                <c:formatCode>General</c:formatCode>
                <c:ptCount val="22"/>
                <c:pt idx="0">
                  <c:v>17.399999999999999</c:v>
                </c:pt>
                <c:pt idx="1">
                  <c:v>28.4</c:v>
                </c:pt>
                <c:pt idx="2">
                  <c:v>84.5</c:v>
                </c:pt>
                <c:pt idx="3">
                  <c:v>257.3</c:v>
                </c:pt>
                <c:pt idx="4">
                  <c:v>169</c:v>
                </c:pt>
                <c:pt idx="5">
                  <c:v>89.4</c:v>
                </c:pt>
                <c:pt idx="6">
                  <c:v>212.5</c:v>
                </c:pt>
                <c:pt idx="7">
                  <c:v>434.8</c:v>
                </c:pt>
                <c:pt idx="8">
                  <c:v>401.8</c:v>
                </c:pt>
                <c:pt idx="9">
                  <c:v>428.9</c:v>
                </c:pt>
                <c:pt idx="10">
                  <c:v>388.5</c:v>
                </c:pt>
                <c:pt idx="11">
                  <c:v>448.3</c:v>
                </c:pt>
                <c:pt idx="12">
                  <c:v>537.79999999999995</c:v>
                </c:pt>
                <c:pt idx="13">
                  <c:v>392.7</c:v>
                </c:pt>
                <c:pt idx="14">
                  <c:v>484.1</c:v>
                </c:pt>
                <c:pt idx="15">
                  <c:v>289.60000000000002</c:v>
                </c:pt>
                <c:pt idx="16">
                  <c:v>206.3</c:v>
                </c:pt>
                <c:pt idx="17">
                  <c:v>254.2</c:v>
                </c:pt>
                <c:pt idx="18">
                  <c:v>219.3</c:v>
                </c:pt>
                <c:pt idx="19">
                  <c:v>174.4</c:v>
                </c:pt>
                <c:pt idx="20">
                  <c:v>190.1</c:v>
                </c:pt>
                <c:pt idx="21">
                  <c:v>186.5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7711104"/>
        <c:axId val="99165888"/>
      </c:lineChart>
      <c:catAx>
        <c:axId val="137711104"/>
        <c:scaling>
          <c:orientation val="minMax"/>
        </c:scaling>
        <c:delete val="0"/>
        <c:axPos val="b"/>
        <c:numFmt formatCode="h:mm;@" sourceLinked="1"/>
        <c:majorTickMark val="none"/>
        <c:minorTickMark val="none"/>
        <c:tickLblPos val="nextTo"/>
        <c:crossAx val="99165888"/>
        <c:crosses val="autoZero"/>
        <c:auto val="1"/>
        <c:lblAlgn val="ctr"/>
        <c:lblOffset val="100"/>
        <c:noMultiLvlLbl val="0"/>
      </c:catAx>
      <c:valAx>
        <c:axId val="99165888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Sources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37711104"/>
        <c:crosses val="autoZero"/>
        <c:crossBetween val="between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ctr">
              <a:defRPr/>
            </a:pPr>
            <a:r>
              <a:rPr lang="en-US" sz="1800" b="1" i="0" baseline="0" dirty="0" smtClean="0">
                <a:effectLst/>
              </a:rPr>
              <a:t>LMA Max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marker>
            <c:symbol val="diamond"/>
            <c:size val="5"/>
          </c:marker>
          <c:cat>
            <c:numRef>
              <c:f>Sheet1!$A$14:$A$48</c:f>
              <c:numCache>
                <c:formatCode>h:mm;@</c:formatCode>
                <c:ptCount val="35"/>
                <c:pt idx="0">
                  <c:v>40970.622222222206</c:v>
                </c:pt>
                <c:pt idx="1">
                  <c:v>40970.623611111092</c:v>
                </c:pt>
                <c:pt idx="2">
                  <c:v>40970.624999999978</c:v>
                </c:pt>
                <c:pt idx="3">
                  <c:v>40970.626388888864</c:v>
                </c:pt>
                <c:pt idx="4">
                  <c:v>40970.62777777775</c:v>
                </c:pt>
                <c:pt idx="5">
                  <c:v>40970.629166666637</c:v>
                </c:pt>
                <c:pt idx="6">
                  <c:v>40970.630555555523</c:v>
                </c:pt>
                <c:pt idx="7">
                  <c:v>40970.631944444409</c:v>
                </c:pt>
                <c:pt idx="8">
                  <c:v>40970.633333333295</c:v>
                </c:pt>
                <c:pt idx="9">
                  <c:v>40970.634722222181</c:v>
                </c:pt>
                <c:pt idx="10">
                  <c:v>40970.636111111067</c:v>
                </c:pt>
                <c:pt idx="11">
                  <c:v>40970.637499999953</c:v>
                </c:pt>
                <c:pt idx="12">
                  <c:v>40970.63888888884</c:v>
                </c:pt>
                <c:pt idx="13">
                  <c:v>40970.640277777726</c:v>
                </c:pt>
                <c:pt idx="14">
                  <c:v>40970.641666666612</c:v>
                </c:pt>
                <c:pt idx="15">
                  <c:v>40970.643055555498</c:v>
                </c:pt>
                <c:pt idx="16">
                  <c:v>40970.644444444384</c:v>
                </c:pt>
                <c:pt idx="17">
                  <c:v>40970.64583333327</c:v>
                </c:pt>
                <c:pt idx="18">
                  <c:v>40970.647222222156</c:v>
                </c:pt>
                <c:pt idx="19">
                  <c:v>40970.648611111043</c:v>
                </c:pt>
                <c:pt idx="20">
                  <c:v>40970.649999999929</c:v>
                </c:pt>
                <c:pt idx="21">
                  <c:v>40970.651388888815</c:v>
                </c:pt>
                <c:pt idx="22">
                  <c:v>40970.652777777701</c:v>
                </c:pt>
                <c:pt idx="23">
                  <c:v>40970.654166666587</c:v>
                </c:pt>
                <c:pt idx="24">
                  <c:v>40970.655555555473</c:v>
                </c:pt>
                <c:pt idx="25">
                  <c:v>40970.656944444359</c:v>
                </c:pt>
                <c:pt idx="26">
                  <c:v>40970.658333333246</c:v>
                </c:pt>
                <c:pt idx="27">
                  <c:v>40970.659722222132</c:v>
                </c:pt>
                <c:pt idx="28">
                  <c:v>40970.661111111018</c:v>
                </c:pt>
                <c:pt idx="29">
                  <c:v>40970.662499999904</c:v>
                </c:pt>
                <c:pt idx="30">
                  <c:v>40970.66388888879</c:v>
                </c:pt>
                <c:pt idx="31">
                  <c:v>40970.665277777676</c:v>
                </c:pt>
                <c:pt idx="32">
                  <c:v>40970.666666666562</c:v>
                </c:pt>
                <c:pt idx="33">
                  <c:v>40970.668055555449</c:v>
                </c:pt>
                <c:pt idx="34">
                  <c:v>40970.669444444335</c:v>
                </c:pt>
              </c:numCache>
            </c:numRef>
          </c:cat>
          <c:val>
            <c:numRef>
              <c:f>Sheet1!$B$14:$B$48</c:f>
              <c:numCache>
                <c:formatCode>General</c:formatCode>
                <c:ptCount val="35"/>
                <c:pt idx="0">
                  <c:v>537.79999999999995</c:v>
                </c:pt>
                <c:pt idx="1">
                  <c:v>392.7</c:v>
                </c:pt>
                <c:pt idx="2">
                  <c:v>484.1</c:v>
                </c:pt>
                <c:pt idx="3">
                  <c:v>289.60000000000002</c:v>
                </c:pt>
                <c:pt idx="4">
                  <c:v>206.3</c:v>
                </c:pt>
                <c:pt idx="5">
                  <c:v>254.2</c:v>
                </c:pt>
                <c:pt idx="6">
                  <c:v>219.3</c:v>
                </c:pt>
                <c:pt idx="7">
                  <c:v>174.4</c:v>
                </c:pt>
                <c:pt idx="8">
                  <c:v>190.1</c:v>
                </c:pt>
                <c:pt idx="9">
                  <c:v>186.5</c:v>
                </c:pt>
                <c:pt idx="10">
                  <c:v>175.3</c:v>
                </c:pt>
                <c:pt idx="11">
                  <c:v>119.3</c:v>
                </c:pt>
                <c:pt idx="12">
                  <c:v>56.9</c:v>
                </c:pt>
                <c:pt idx="13">
                  <c:v>119.1</c:v>
                </c:pt>
                <c:pt idx="14">
                  <c:v>164.7</c:v>
                </c:pt>
                <c:pt idx="15">
                  <c:v>129.6</c:v>
                </c:pt>
                <c:pt idx="16">
                  <c:v>122.6</c:v>
                </c:pt>
                <c:pt idx="17">
                  <c:v>103.6</c:v>
                </c:pt>
                <c:pt idx="18">
                  <c:v>176.2</c:v>
                </c:pt>
                <c:pt idx="19">
                  <c:v>98.7</c:v>
                </c:pt>
                <c:pt idx="20">
                  <c:v>175.2</c:v>
                </c:pt>
                <c:pt idx="21">
                  <c:v>277.3</c:v>
                </c:pt>
                <c:pt idx="22">
                  <c:v>353.9</c:v>
                </c:pt>
                <c:pt idx="23">
                  <c:v>551.9</c:v>
                </c:pt>
                <c:pt idx="24">
                  <c:v>442.7</c:v>
                </c:pt>
                <c:pt idx="25">
                  <c:v>336.1</c:v>
                </c:pt>
                <c:pt idx="26">
                  <c:v>275.10000000000002</c:v>
                </c:pt>
                <c:pt idx="27">
                  <c:v>241.4</c:v>
                </c:pt>
                <c:pt idx="28">
                  <c:v>206.3</c:v>
                </c:pt>
                <c:pt idx="29">
                  <c:v>91.8</c:v>
                </c:pt>
              </c:numCache>
            </c:numRef>
          </c:val>
          <c:smooth val="0"/>
        </c:ser>
        <c:ser>
          <c:idx val="1"/>
          <c:order val="1"/>
          <c:marker>
            <c:symbol val="diamond"/>
            <c:size val="5"/>
          </c:marker>
          <c:cat>
            <c:numRef>
              <c:f>Sheet1!$A$14:$A$48</c:f>
              <c:numCache>
                <c:formatCode>h:mm;@</c:formatCode>
                <c:ptCount val="35"/>
                <c:pt idx="0">
                  <c:v>40970.622222222206</c:v>
                </c:pt>
                <c:pt idx="1">
                  <c:v>40970.623611111092</c:v>
                </c:pt>
                <c:pt idx="2">
                  <c:v>40970.624999999978</c:v>
                </c:pt>
                <c:pt idx="3">
                  <c:v>40970.626388888864</c:v>
                </c:pt>
                <c:pt idx="4">
                  <c:v>40970.62777777775</c:v>
                </c:pt>
                <c:pt idx="5">
                  <c:v>40970.629166666637</c:v>
                </c:pt>
                <c:pt idx="6">
                  <c:v>40970.630555555523</c:v>
                </c:pt>
                <c:pt idx="7">
                  <c:v>40970.631944444409</c:v>
                </c:pt>
                <c:pt idx="8">
                  <c:v>40970.633333333295</c:v>
                </c:pt>
                <c:pt idx="9">
                  <c:v>40970.634722222181</c:v>
                </c:pt>
                <c:pt idx="10">
                  <c:v>40970.636111111067</c:v>
                </c:pt>
                <c:pt idx="11">
                  <c:v>40970.637499999953</c:v>
                </c:pt>
                <c:pt idx="12">
                  <c:v>40970.63888888884</c:v>
                </c:pt>
                <c:pt idx="13">
                  <c:v>40970.640277777726</c:v>
                </c:pt>
                <c:pt idx="14">
                  <c:v>40970.641666666612</c:v>
                </c:pt>
                <c:pt idx="15">
                  <c:v>40970.643055555498</c:v>
                </c:pt>
                <c:pt idx="16">
                  <c:v>40970.644444444384</c:v>
                </c:pt>
                <c:pt idx="17">
                  <c:v>40970.64583333327</c:v>
                </c:pt>
                <c:pt idx="18">
                  <c:v>40970.647222222156</c:v>
                </c:pt>
                <c:pt idx="19">
                  <c:v>40970.648611111043</c:v>
                </c:pt>
                <c:pt idx="20">
                  <c:v>40970.649999999929</c:v>
                </c:pt>
                <c:pt idx="21">
                  <c:v>40970.651388888815</c:v>
                </c:pt>
                <c:pt idx="22">
                  <c:v>40970.652777777701</c:v>
                </c:pt>
                <c:pt idx="23">
                  <c:v>40970.654166666587</c:v>
                </c:pt>
                <c:pt idx="24">
                  <c:v>40970.655555555473</c:v>
                </c:pt>
                <c:pt idx="25">
                  <c:v>40970.656944444359</c:v>
                </c:pt>
                <c:pt idx="26">
                  <c:v>40970.658333333246</c:v>
                </c:pt>
                <c:pt idx="27">
                  <c:v>40970.659722222132</c:v>
                </c:pt>
                <c:pt idx="28">
                  <c:v>40970.661111111018</c:v>
                </c:pt>
                <c:pt idx="29">
                  <c:v>40970.662499999904</c:v>
                </c:pt>
                <c:pt idx="30">
                  <c:v>40970.66388888879</c:v>
                </c:pt>
                <c:pt idx="31">
                  <c:v>40970.665277777676</c:v>
                </c:pt>
                <c:pt idx="32">
                  <c:v>40970.666666666562</c:v>
                </c:pt>
                <c:pt idx="33">
                  <c:v>40970.668055555449</c:v>
                </c:pt>
                <c:pt idx="34">
                  <c:v>40970.669444444335</c:v>
                </c:pt>
              </c:numCache>
            </c:numRef>
          </c:cat>
          <c:val>
            <c:numRef>
              <c:f>Sheet1!$C$14:$C$48</c:f>
              <c:numCache>
                <c:formatCode>General</c:formatCode>
                <c:ptCount val="35"/>
                <c:pt idx="24">
                  <c:v>128.19999999999999</c:v>
                </c:pt>
                <c:pt idx="25">
                  <c:v>193.9</c:v>
                </c:pt>
                <c:pt idx="26">
                  <c:v>433.4</c:v>
                </c:pt>
                <c:pt idx="27">
                  <c:v>320.3</c:v>
                </c:pt>
                <c:pt idx="28">
                  <c:v>352.2</c:v>
                </c:pt>
                <c:pt idx="29">
                  <c:v>291.39999999999998</c:v>
                </c:pt>
                <c:pt idx="30">
                  <c:v>209.6</c:v>
                </c:pt>
                <c:pt idx="31">
                  <c:v>278.89999999999998</c:v>
                </c:pt>
                <c:pt idx="32">
                  <c:v>186.6</c:v>
                </c:pt>
                <c:pt idx="33">
                  <c:v>103.4</c:v>
                </c:pt>
                <c:pt idx="34">
                  <c:v>89.8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6888832"/>
        <c:axId val="99167040"/>
      </c:lineChart>
      <c:catAx>
        <c:axId val="136888832"/>
        <c:scaling>
          <c:orientation val="minMax"/>
        </c:scaling>
        <c:delete val="0"/>
        <c:axPos val="b"/>
        <c:numFmt formatCode="h:mm;@" sourceLinked="1"/>
        <c:majorTickMark val="none"/>
        <c:minorTickMark val="none"/>
        <c:tickLblPos val="nextTo"/>
        <c:crossAx val="99167040"/>
        <c:crosses val="autoZero"/>
        <c:auto val="1"/>
        <c:lblAlgn val="ctr"/>
        <c:lblOffset val="100"/>
        <c:noMultiLvlLbl val="0"/>
      </c:catAx>
      <c:valAx>
        <c:axId val="99167040"/>
        <c:scaling>
          <c:orientation val="minMax"/>
        </c:scaling>
        <c:delete val="0"/>
        <c:axPos val="l"/>
        <c:majorGridlines/>
        <c:title>
          <c:layout/>
          <c:overlay val="0"/>
        </c:title>
        <c:numFmt formatCode="General" sourceLinked="1"/>
        <c:majorTickMark val="none"/>
        <c:minorTickMark val="none"/>
        <c:tickLblPos val="nextTo"/>
        <c:crossAx val="136888832"/>
        <c:crosses val="autoZero"/>
        <c:crossBetween val="between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ctr">
              <a:defRPr/>
            </a:pPr>
            <a:r>
              <a:rPr lang="en-US" sz="1800" b="1" i="0" baseline="0">
                <a:effectLst/>
              </a:rPr>
              <a:t>NALMA Source Density Values - Second, Morning Tornadic Storm</a:t>
            </a:r>
            <a:endParaRPr lang="en-US">
              <a:effectLst/>
            </a:endParaRPr>
          </a:p>
          <a:p>
            <a:pPr algn="ctr">
              <a:defRPr/>
            </a:pPr>
            <a:r>
              <a:rPr lang="en-US" sz="1800" b="1" i="0" baseline="0">
                <a:effectLst/>
              </a:rPr>
              <a:t>March 2, 2012</a:t>
            </a:r>
            <a:endParaRPr lang="en-US">
              <a:effectLst/>
            </a:endParaRP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Sheet2!$B$1</c:f>
              <c:strCache>
                <c:ptCount val="1"/>
                <c:pt idx="0">
                  <c:v>LMA Max</c:v>
                </c:pt>
              </c:strCache>
            </c:strRef>
          </c:tx>
          <c:cat>
            <c:numRef>
              <c:f>Sheet2!$A$2:$A$41</c:f>
              <c:numCache>
                <c:formatCode>h:mm;@</c:formatCode>
                <c:ptCount val="40"/>
                <c:pt idx="0">
                  <c:v>40970.64583333327</c:v>
                </c:pt>
                <c:pt idx="1">
                  <c:v>40970.647222222156</c:v>
                </c:pt>
                <c:pt idx="2">
                  <c:v>40970.648611111043</c:v>
                </c:pt>
                <c:pt idx="3">
                  <c:v>40970.649999999929</c:v>
                </c:pt>
                <c:pt idx="4">
                  <c:v>40970.651388888815</c:v>
                </c:pt>
                <c:pt idx="5">
                  <c:v>40970.652777777701</c:v>
                </c:pt>
                <c:pt idx="6">
                  <c:v>40970.654166666587</c:v>
                </c:pt>
                <c:pt idx="7">
                  <c:v>40970.655555555473</c:v>
                </c:pt>
                <c:pt idx="8">
                  <c:v>40970.656944444359</c:v>
                </c:pt>
                <c:pt idx="9">
                  <c:v>40970.658333333246</c:v>
                </c:pt>
                <c:pt idx="10">
                  <c:v>40970.659722222132</c:v>
                </c:pt>
                <c:pt idx="11">
                  <c:v>40970.661111111018</c:v>
                </c:pt>
                <c:pt idx="12">
                  <c:v>40970.662499999904</c:v>
                </c:pt>
                <c:pt idx="13">
                  <c:v>40970.66388888879</c:v>
                </c:pt>
                <c:pt idx="14">
                  <c:v>40970.665277777676</c:v>
                </c:pt>
                <c:pt idx="15">
                  <c:v>40970.666666666562</c:v>
                </c:pt>
                <c:pt idx="16">
                  <c:v>40970.668055555449</c:v>
                </c:pt>
                <c:pt idx="17">
                  <c:v>40970.669444444335</c:v>
                </c:pt>
                <c:pt idx="18">
                  <c:v>40970.670833333221</c:v>
                </c:pt>
                <c:pt idx="19">
                  <c:v>40970.672222222107</c:v>
                </c:pt>
                <c:pt idx="20">
                  <c:v>40970.673611110993</c:v>
                </c:pt>
                <c:pt idx="21">
                  <c:v>40970.674999999879</c:v>
                </c:pt>
                <c:pt idx="22">
                  <c:v>40970.676388888765</c:v>
                </c:pt>
                <c:pt idx="23">
                  <c:v>40970.677777777651</c:v>
                </c:pt>
                <c:pt idx="24">
                  <c:v>40970.679166666538</c:v>
                </c:pt>
                <c:pt idx="25">
                  <c:v>40970.680555555424</c:v>
                </c:pt>
                <c:pt idx="26">
                  <c:v>40970.68194444431</c:v>
                </c:pt>
                <c:pt idx="27">
                  <c:v>40970.683333333196</c:v>
                </c:pt>
                <c:pt idx="28">
                  <c:v>40970.684722222082</c:v>
                </c:pt>
                <c:pt idx="29">
                  <c:v>40970.686111110968</c:v>
                </c:pt>
                <c:pt idx="30">
                  <c:v>40970.687499999854</c:v>
                </c:pt>
                <c:pt idx="31">
                  <c:v>40970.688888888741</c:v>
                </c:pt>
                <c:pt idx="32">
                  <c:v>40970.690277777627</c:v>
                </c:pt>
                <c:pt idx="33">
                  <c:v>40970.691666666513</c:v>
                </c:pt>
                <c:pt idx="34">
                  <c:v>40970.693055555399</c:v>
                </c:pt>
                <c:pt idx="35">
                  <c:v>40970.694444444285</c:v>
                </c:pt>
                <c:pt idx="36">
                  <c:v>40970.695833333171</c:v>
                </c:pt>
                <c:pt idx="37">
                  <c:v>40970.697222222057</c:v>
                </c:pt>
                <c:pt idx="38">
                  <c:v>40970.698611110944</c:v>
                </c:pt>
                <c:pt idx="39">
                  <c:v>40970.69999999983</c:v>
                </c:pt>
              </c:numCache>
            </c:numRef>
          </c:cat>
          <c:val>
            <c:numRef>
              <c:f>Sheet2!$B$2:$B$41</c:f>
              <c:numCache>
                <c:formatCode>General</c:formatCode>
                <c:ptCount val="40"/>
                <c:pt idx="0">
                  <c:v>16.7</c:v>
                </c:pt>
                <c:pt idx="1">
                  <c:v>26.9</c:v>
                </c:pt>
                <c:pt idx="2">
                  <c:v>20</c:v>
                </c:pt>
                <c:pt idx="3">
                  <c:v>76</c:v>
                </c:pt>
                <c:pt idx="4">
                  <c:v>84.9</c:v>
                </c:pt>
                <c:pt idx="5">
                  <c:v>97.9</c:v>
                </c:pt>
                <c:pt idx="6">
                  <c:v>63.1</c:v>
                </c:pt>
                <c:pt idx="7">
                  <c:v>70.5</c:v>
                </c:pt>
                <c:pt idx="8">
                  <c:v>123.8</c:v>
                </c:pt>
                <c:pt idx="9">
                  <c:v>280.60000000000002</c:v>
                </c:pt>
                <c:pt idx="10">
                  <c:v>318.5</c:v>
                </c:pt>
                <c:pt idx="11">
                  <c:v>231.1</c:v>
                </c:pt>
                <c:pt idx="12">
                  <c:v>369.4</c:v>
                </c:pt>
                <c:pt idx="13">
                  <c:v>345.5</c:v>
                </c:pt>
                <c:pt idx="14">
                  <c:v>350</c:v>
                </c:pt>
                <c:pt idx="15">
                  <c:v>241.5</c:v>
                </c:pt>
                <c:pt idx="16">
                  <c:v>172.6</c:v>
                </c:pt>
                <c:pt idx="17">
                  <c:v>235.2</c:v>
                </c:pt>
                <c:pt idx="18">
                  <c:v>363</c:v>
                </c:pt>
                <c:pt idx="19">
                  <c:v>386.5</c:v>
                </c:pt>
                <c:pt idx="20">
                  <c:v>398.5</c:v>
                </c:pt>
                <c:pt idx="21">
                  <c:v>490.4</c:v>
                </c:pt>
                <c:pt idx="22">
                  <c:v>368.1</c:v>
                </c:pt>
                <c:pt idx="23">
                  <c:v>424.2</c:v>
                </c:pt>
                <c:pt idx="24">
                  <c:v>458.9</c:v>
                </c:pt>
                <c:pt idx="25">
                  <c:v>395.2</c:v>
                </c:pt>
                <c:pt idx="26">
                  <c:v>333.7</c:v>
                </c:pt>
                <c:pt idx="27">
                  <c:v>104.5</c:v>
                </c:pt>
                <c:pt idx="28">
                  <c:v>48.7</c:v>
                </c:pt>
                <c:pt idx="29">
                  <c:v>68.900000000000006</c:v>
                </c:pt>
                <c:pt idx="30">
                  <c:v>98.7</c:v>
                </c:pt>
                <c:pt idx="31">
                  <c:v>106.9</c:v>
                </c:pt>
                <c:pt idx="32">
                  <c:v>95.4</c:v>
                </c:pt>
                <c:pt idx="33">
                  <c:v>196.5</c:v>
                </c:pt>
                <c:pt idx="34">
                  <c:v>262.89999999999998</c:v>
                </c:pt>
                <c:pt idx="35">
                  <c:v>251.2</c:v>
                </c:pt>
                <c:pt idx="36">
                  <c:v>170.4</c:v>
                </c:pt>
                <c:pt idx="37">
                  <c:v>104.8</c:v>
                </c:pt>
                <c:pt idx="38">
                  <c:v>112.1</c:v>
                </c:pt>
                <c:pt idx="39">
                  <c:v>39.799999999999997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6926720"/>
        <c:axId val="99170496"/>
      </c:lineChart>
      <c:catAx>
        <c:axId val="136926720"/>
        <c:scaling>
          <c:orientation val="minMax"/>
        </c:scaling>
        <c:delete val="0"/>
        <c:axPos val="b"/>
        <c:numFmt formatCode="h:mm;@" sourceLinked="1"/>
        <c:majorTickMark val="none"/>
        <c:minorTickMark val="none"/>
        <c:tickLblPos val="nextTo"/>
        <c:crossAx val="99170496"/>
        <c:crosses val="autoZero"/>
        <c:auto val="1"/>
        <c:lblAlgn val="ctr"/>
        <c:lblOffset val="100"/>
        <c:noMultiLvlLbl val="0"/>
      </c:catAx>
      <c:valAx>
        <c:axId val="99170496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Sources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36926720"/>
        <c:crosses val="autoZero"/>
        <c:crossBetween val="between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Sheet2!$B$1</c:f>
              <c:strCache>
                <c:ptCount val="1"/>
                <c:pt idx="0">
                  <c:v>LMA Max</c:v>
                </c:pt>
              </c:strCache>
            </c:strRef>
          </c:tx>
          <c:marker>
            <c:symbol val="diamond"/>
            <c:size val="5"/>
          </c:marker>
          <c:cat>
            <c:numRef>
              <c:f>Sheet2!$A$2:$A$41</c:f>
              <c:numCache>
                <c:formatCode>h:mm;@</c:formatCode>
                <c:ptCount val="40"/>
                <c:pt idx="0">
                  <c:v>40970.64583333327</c:v>
                </c:pt>
                <c:pt idx="1">
                  <c:v>40970.647222222156</c:v>
                </c:pt>
                <c:pt idx="2">
                  <c:v>40970.648611111043</c:v>
                </c:pt>
                <c:pt idx="3">
                  <c:v>40970.649999999929</c:v>
                </c:pt>
                <c:pt idx="4">
                  <c:v>40970.651388888815</c:v>
                </c:pt>
                <c:pt idx="5">
                  <c:v>40970.652777777701</c:v>
                </c:pt>
                <c:pt idx="6">
                  <c:v>40970.654166666587</c:v>
                </c:pt>
                <c:pt idx="7">
                  <c:v>40970.655555555473</c:v>
                </c:pt>
                <c:pt idx="8">
                  <c:v>40970.656944444359</c:v>
                </c:pt>
                <c:pt idx="9">
                  <c:v>40970.658333333246</c:v>
                </c:pt>
                <c:pt idx="10">
                  <c:v>40970.659722222132</c:v>
                </c:pt>
                <c:pt idx="11">
                  <c:v>40970.661111111018</c:v>
                </c:pt>
                <c:pt idx="12">
                  <c:v>40970.662499999904</c:v>
                </c:pt>
                <c:pt idx="13">
                  <c:v>40970.66388888879</c:v>
                </c:pt>
                <c:pt idx="14">
                  <c:v>40970.665277777676</c:v>
                </c:pt>
                <c:pt idx="15">
                  <c:v>40970.666666666562</c:v>
                </c:pt>
                <c:pt idx="16">
                  <c:v>40970.668055555449</c:v>
                </c:pt>
                <c:pt idx="17">
                  <c:v>40970.669444444335</c:v>
                </c:pt>
                <c:pt idx="18">
                  <c:v>40970.670833333221</c:v>
                </c:pt>
                <c:pt idx="19">
                  <c:v>40970.672222222107</c:v>
                </c:pt>
                <c:pt idx="20">
                  <c:v>40970.673611110993</c:v>
                </c:pt>
                <c:pt idx="21">
                  <c:v>40970.674999999879</c:v>
                </c:pt>
                <c:pt idx="22">
                  <c:v>40970.676388888765</c:v>
                </c:pt>
                <c:pt idx="23">
                  <c:v>40970.677777777651</c:v>
                </c:pt>
                <c:pt idx="24">
                  <c:v>40970.679166666538</c:v>
                </c:pt>
                <c:pt idx="25">
                  <c:v>40970.680555555424</c:v>
                </c:pt>
                <c:pt idx="26">
                  <c:v>40970.68194444431</c:v>
                </c:pt>
                <c:pt idx="27">
                  <c:v>40970.683333333196</c:v>
                </c:pt>
                <c:pt idx="28">
                  <c:v>40970.684722222082</c:v>
                </c:pt>
                <c:pt idx="29">
                  <c:v>40970.686111110968</c:v>
                </c:pt>
                <c:pt idx="30">
                  <c:v>40970.687499999854</c:v>
                </c:pt>
                <c:pt idx="31">
                  <c:v>40970.688888888741</c:v>
                </c:pt>
                <c:pt idx="32">
                  <c:v>40970.690277777627</c:v>
                </c:pt>
                <c:pt idx="33">
                  <c:v>40970.691666666513</c:v>
                </c:pt>
                <c:pt idx="34">
                  <c:v>40970.693055555399</c:v>
                </c:pt>
                <c:pt idx="35">
                  <c:v>40970.694444444285</c:v>
                </c:pt>
                <c:pt idx="36">
                  <c:v>40970.695833333171</c:v>
                </c:pt>
                <c:pt idx="37">
                  <c:v>40970.697222222057</c:v>
                </c:pt>
                <c:pt idx="38">
                  <c:v>40970.698611110944</c:v>
                </c:pt>
                <c:pt idx="39">
                  <c:v>40970.69999999983</c:v>
                </c:pt>
              </c:numCache>
            </c:numRef>
          </c:cat>
          <c:val>
            <c:numRef>
              <c:f>Sheet2!$B$2:$B$41</c:f>
              <c:numCache>
                <c:formatCode>General</c:formatCode>
                <c:ptCount val="40"/>
                <c:pt idx="0">
                  <c:v>16.7</c:v>
                </c:pt>
                <c:pt idx="1">
                  <c:v>26.9</c:v>
                </c:pt>
                <c:pt idx="2">
                  <c:v>20</c:v>
                </c:pt>
                <c:pt idx="3">
                  <c:v>76</c:v>
                </c:pt>
                <c:pt idx="4">
                  <c:v>84.9</c:v>
                </c:pt>
                <c:pt idx="5">
                  <c:v>97.9</c:v>
                </c:pt>
                <c:pt idx="6">
                  <c:v>63.1</c:v>
                </c:pt>
                <c:pt idx="7">
                  <c:v>70.5</c:v>
                </c:pt>
                <c:pt idx="8">
                  <c:v>123.8</c:v>
                </c:pt>
                <c:pt idx="9">
                  <c:v>280.60000000000002</c:v>
                </c:pt>
                <c:pt idx="10">
                  <c:v>318.5</c:v>
                </c:pt>
                <c:pt idx="11">
                  <c:v>231.1</c:v>
                </c:pt>
                <c:pt idx="12">
                  <c:v>369.4</c:v>
                </c:pt>
                <c:pt idx="13">
                  <c:v>345.5</c:v>
                </c:pt>
                <c:pt idx="14">
                  <c:v>350</c:v>
                </c:pt>
                <c:pt idx="15">
                  <c:v>241.5</c:v>
                </c:pt>
                <c:pt idx="16">
                  <c:v>172.6</c:v>
                </c:pt>
                <c:pt idx="17">
                  <c:v>235.2</c:v>
                </c:pt>
                <c:pt idx="18">
                  <c:v>363</c:v>
                </c:pt>
                <c:pt idx="19">
                  <c:v>386.5</c:v>
                </c:pt>
                <c:pt idx="20">
                  <c:v>398.5</c:v>
                </c:pt>
                <c:pt idx="21">
                  <c:v>490.4</c:v>
                </c:pt>
                <c:pt idx="22">
                  <c:v>368.1</c:v>
                </c:pt>
                <c:pt idx="23">
                  <c:v>424.2</c:v>
                </c:pt>
                <c:pt idx="24">
                  <c:v>458.9</c:v>
                </c:pt>
                <c:pt idx="25">
                  <c:v>395.2</c:v>
                </c:pt>
                <c:pt idx="26">
                  <c:v>333.7</c:v>
                </c:pt>
                <c:pt idx="27">
                  <c:v>104.5</c:v>
                </c:pt>
                <c:pt idx="28">
                  <c:v>48.7</c:v>
                </c:pt>
                <c:pt idx="29">
                  <c:v>68.900000000000006</c:v>
                </c:pt>
                <c:pt idx="30">
                  <c:v>98.7</c:v>
                </c:pt>
                <c:pt idx="31">
                  <c:v>106.9</c:v>
                </c:pt>
                <c:pt idx="32">
                  <c:v>95.4</c:v>
                </c:pt>
                <c:pt idx="33">
                  <c:v>196.5</c:v>
                </c:pt>
                <c:pt idx="34">
                  <c:v>262.89999999999998</c:v>
                </c:pt>
                <c:pt idx="35">
                  <c:v>251.2</c:v>
                </c:pt>
                <c:pt idx="36">
                  <c:v>170.4</c:v>
                </c:pt>
                <c:pt idx="37">
                  <c:v>104.8</c:v>
                </c:pt>
                <c:pt idx="38">
                  <c:v>112.1</c:v>
                </c:pt>
                <c:pt idx="39">
                  <c:v>39.799999999999997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6928256"/>
        <c:axId val="137117696"/>
      </c:lineChart>
      <c:catAx>
        <c:axId val="136928256"/>
        <c:scaling>
          <c:orientation val="minMax"/>
        </c:scaling>
        <c:delete val="0"/>
        <c:axPos val="b"/>
        <c:numFmt formatCode="h:mm;@" sourceLinked="1"/>
        <c:majorTickMark val="none"/>
        <c:minorTickMark val="none"/>
        <c:tickLblPos val="nextTo"/>
        <c:crossAx val="137117696"/>
        <c:crosses val="autoZero"/>
        <c:auto val="1"/>
        <c:lblAlgn val="ctr"/>
        <c:lblOffset val="100"/>
        <c:noMultiLvlLbl val="0"/>
      </c:catAx>
      <c:valAx>
        <c:axId val="137117696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Sources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36928256"/>
        <c:crosses val="autoZero"/>
        <c:crossBetween val="between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11/17/2011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C029A-05B1-4C59-88F0-2A3517C847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749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11/17/2011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C029A-05B1-4C59-88F0-2A3517C847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112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11/17/2011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C029A-05B1-4C59-88F0-2A3517C847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252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11/17/2011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C029A-05B1-4C59-88F0-2A3517C847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256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11/17/2011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C029A-05B1-4C59-88F0-2A3517C847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501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11/17/2011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C029A-05B1-4C59-88F0-2A3517C847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299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11/17/2011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C029A-05B1-4C59-88F0-2A3517C847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74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11/17/2011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C029A-05B1-4C59-88F0-2A3517C847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848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11/17/2011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C029A-05B1-4C59-88F0-2A3517C847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157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11/17/2011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C029A-05B1-4C59-88F0-2A3517C847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702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11/17/2011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C029A-05B1-4C59-88F0-2A3517C847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95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lobe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5664200" cy="37592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03721" y="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11/17/2011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0C029A-05B1-4C59-88F0-2A3517C847ED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13"/>
          <p:cNvGrpSpPr>
            <a:grpSpLocks/>
          </p:cNvGrpSpPr>
          <p:nvPr userDrawn="1"/>
        </p:nvGrpSpPr>
        <p:grpSpPr bwMode="auto">
          <a:xfrm>
            <a:off x="0" y="6143625"/>
            <a:ext cx="9086850" cy="714375"/>
            <a:chOff x="0" y="6143625"/>
            <a:chExt cx="9086850" cy="714375"/>
          </a:xfrm>
        </p:grpSpPr>
        <p:pic>
          <p:nvPicPr>
            <p:cNvPr id="9" name="Picture 4" descr="sportredblue.gif"/>
            <p:cNvPicPr>
              <a:picLocks noChangeAspect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0" y="6209772"/>
              <a:ext cx="2286000" cy="648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6" descr="nasa.gif"/>
            <p:cNvPicPr>
              <a:picLocks noChangeAspect="1"/>
            </p:cNvPicPr>
            <p:nvPr/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229600" y="6143625"/>
              <a:ext cx="857250" cy="714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16"/>
            <p:cNvSpPr txBox="1">
              <a:spLocks noChangeArrowheads="1"/>
            </p:cNvSpPr>
            <p:nvPr/>
          </p:nvSpPr>
          <p:spPr bwMode="auto">
            <a:xfrm>
              <a:off x="2467490" y="6208424"/>
              <a:ext cx="5601641" cy="292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300" b="1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T</a:t>
              </a:r>
              <a:r>
                <a:rPr lang="en-US" sz="1300" b="1" dirty="0" smtClean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ransitioning Unique </a:t>
              </a:r>
              <a:r>
                <a:rPr lang="en-US" sz="1300" b="1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NASA </a:t>
              </a:r>
              <a:r>
                <a:rPr lang="en-US" sz="1300" b="1" dirty="0" smtClean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Data </a:t>
              </a:r>
              <a:r>
                <a:rPr lang="en-US" sz="1300" b="1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and </a:t>
              </a:r>
              <a:r>
                <a:rPr lang="en-US" sz="1300" b="1" dirty="0" smtClean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Research </a:t>
              </a:r>
              <a:r>
                <a:rPr lang="en-US" sz="1300" b="1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T</a:t>
              </a:r>
              <a:r>
                <a:rPr lang="en-US" sz="1300" b="1" dirty="0" smtClean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echnologies </a:t>
              </a:r>
              <a:r>
                <a:rPr lang="en-US" sz="1300" b="1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to </a:t>
              </a:r>
              <a:r>
                <a:rPr lang="en-US" sz="1300" b="1" dirty="0" smtClean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Operations</a:t>
              </a:r>
              <a:endParaRPr lang="en-US" sz="1300" b="1" dirty="0">
                <a:solidFill>
                  <a:schemeClr val="bg1">
                    <a:lumMod val="50000"/>
                  </a:schemeClr>
                </a:solidFill>
                <a:latin typeface="+mn-lt"/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284611" y="6533886"/>
            <a:ext cx="5784521" cy="179832"/>
            <a:chOff x="2285999" y="6373368"/>
            <a:chExt cx="5784521" cy="179832"/>
          </a:xfrm>
        </p:grpSpPr>
        <p:sp>
          <p:nvSpPr>
            <p:cNvPr id="14" name="Line 13"/>
            <p:cNvSpPr>
              <a:spLocks noChangeShapeType="1"/>
            </p:cNvSpPr>
            <p:nvPr/>
          </p:nvSpPr>
          <p:spPr bwMode="auto">
            <a:xfrm>
              <a:off x="2468879" y="6373368"/>
              <a:ext cx="5601641" cy="0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14"/>
            <p:cNvSpPr>
              <a:spLocks noChangeShapeType="1"/>
            </p:cNvSpPr>
            <p:nvPr/>
          </p:nvSpPr>
          <p:spPr bwMode="auto">
            <a:xfrm>
              <a:off x="2374522" y="6464808"/>
              <a:ext cx="5604700" cy="0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15"/>
            <p:cNvSpPr>
              <a:spLocks noChangeShapeType="1"/>
            </p:cNvSpPr>
            <p:nvPr/>
          </p:nvSpPr>
          <p:spPr bwMode="auto">
            <a:xfrm>
              <a:off x="2285999" y="6553200"/>
              <a:ext cx="5601641" cy="0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87977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gif"/><Relationship Id="rId1" Type="http://schemas.microsoft.com/office/2007/relationships/media" Target="../media/media2.gif"/><Relationship Id="rId5" Type="http://schemas.openxmlformats.org/officeDocument/2006/relationships/chart" Target="../charts/chart3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gif"/><Relationship Id="rId1" Type="http://schemas.microsoft.com/office/2007/relationships/media" Target="../media/media3.gif"/><Relationship Id="rId5" Type="http://schemas.openxmlformats.org/officeDocument/2006/relationships/image" Target="../media/image18.png"/><Relationship Id="rId4" Type="http://schemas.openxmlformats.org/officeDocument/2006/relationships/chart" Target="../charts/char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4.gif"/><Relationship Id="rId1" Type="http://schemas.microsoft.com/office/2007/relationships/media" Target="../media/media4.gif"/><Relationship Id="rId5" Type="http://schemas.openxmlformats.org/officeDocument/2006/relationships/image" Target="../media/image19.png"/><Relationship Id="rId4" Type="http://schemas.openxmlformats.org/officeDocument/2006/relationships/chart" Target="../charts/char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5" Type="http://schemas.openxmlformats.org/officeDocument/2006/relationships/chart" Target="../charts/char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An Investigation of North Alabama Lightning Mapping Array data and usage in the real-time operational warning environment during the March 2, 2012 severe weather outbreak in northern Alabama</a:t>
            </a:r>
            <a:endParaRPr lang="en-US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Kristopher D. White</a:t>
            </a:r>
          </a:p>
          <a:p>
            <a:r>
              <a:rPr lang="en-US" sz="2000" dirty="0" smtClean="0"/>
              <a:t>Geoffrey T. Stano</a:t>
            </a:r>
          </a:p>
          <a:p>
            <a:r>
              <a:rPr lang="en-US" sz="2000" dirty="0" smtClean="0"/>
              <a:t>Brian Carcione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4458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3008313" cy="1832977"/>
          </a:xfrm>
        </p:spPr>
        <p:txBody>
          <a:bodyPr>
            <a:noAutofit/>
          </a:bodyPr>
          <a:lstStyle/>
          <a:p>
            <a:r>
              <a:rPr lang="en-US" sz="2400" dirty="0" smtClean="0"/>
              <a:t>LMA Data as a supplemental decision support tool in the March 2, 2012 Severe Weather Event</a:t>
            </a:r>
            <a:endParaRPr lang="en-US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61578"/>
            <a:ext cx="3008313" cy="1993900"/>
          </a:xfrm>
        </p:spPr>
        <p:txBody>
          <a:bodyPr>
            <a:normAutofit/>
          </a:bodyPr>
          <a:lstStyle/>
          <a:p>
            <a:pPr marL="285750" indent="-91440" defTabSz="457200">
              <a:spcBef>
                <a:spcPts val="0"/>
              </a:spcBef>
              <a:buFont typeface="Arial" pitchFamily="34" charset="0"/>
              <a:buChar char="•"/>
              <a:tabLst>
                <a:tab pos="91440" algn="l"/>
              </a:tabLst>
            </a:pPr>
            <a:r>
              <a:rPr lang="en-US" sz="2000" dirty="0" smtClean="0"/>
              <a:t>3.4 degree radar imagery from 1430Z (830 am CST) to 1514Z (912 CST) </a:t>
            </a:r>
          </a:p>
          <a:p>
            <a:pPr marL="285750" indent="-91440" defTabSz="457200">
              <a:spcBef>
                <a:spcPts val="0"/>
              </a:spcBef>
              <a:buFont typeface="Arial" pitchFamily="34" charset="0"/>
              <a:buChar char="•"/>
              <a:tabLst>
                <a:tab pos="91440" algn="l"/>
              </a:tabLst>
            </a:pPr>
            <a:endParaRPr lang="en-US" sz="2000" dirty="0"/>
          </a:p>
          <a:p>
            <a:pPr marL="285750" indent="-91440" defTabSz="457200">
              <a:spcBef>
                <a:spcPts val="0"/>
              </a:spcBef>
              <a:buFont typeface="Arial" pitchFamily="34" charset="0"/>
              <a:buChar char="•"/>
              <a:tabLst>
                <a:tab pos="91440" algn="l"/>
              </a:tabLst>
            </a:pPr>
            <a:endParaRPr lang="en-US" sz="2000" dirty="0"/>
          </a:p>
          <a:p>
            <a:pPr marL="285750" indent="-91440" defTabSz="457200">
              <a:spcBef>
                <a:spcPts val="0"/>
              </a:spcBef>
              <a:buFont typeface="Arial" pitchFamily="34" charset="0"/>
              <a:buChar char="•"/>
              <a:tabLst>
                <a:tab pos="91440" algn="l"/>
              </a:tabLst>
            </a:pPr>
            <a:endParaRPr lang="en-US" sz="2000" dirty="0"/>
          </a:p>
          <a:p>
            <a:pPr marL="194310" defTabSz="457200">
              <a:spcBef>
                <a:spcPts val="0"/>
              </a:spcBef>
              <a:tabLst>
                <a:tab pos="91440" algn="l"/>
              </a:tabLst>
            </a:pPr>
            <a:endParaRPr lang="en-US" sz="2000" dirty="0"/>
          </a:p>
          <a:p>
            <a:pPr marL="194310" defTabSz="457200">
              <a:spcBef>
                <a:spcPts val="0"/>
              </a:spcBef>
              <a:tabLst>
                <a:tab pos="91440" algn="l"/>
              </a:tabLst>
            </a:pPr>
            <a:endParaRPr lang="en-US" sz="2000" dirty="0"/>
          </a:p>
        </p:txBody>
      </p:sp>
      <p:grpSp>
        <p:nvGrpSpPr>
          <p:cNvPr id="20" name="Group 19"/>
          <p:cNvGrpSpPr/>
          <p:nvPr/>
        </p:nvGrpSpPr>
        <p:grpSpPr>
          <a:xfrm>
            <a:off x="3581400" y="2785702"/>
            <a:ext cx="5105400" cy="2776898"/>
            <a:chOff x="4572000" y="2938046"/>
            <a:chExt cx="4124633" cy="2167354"/>
          </a:xfrm>
        </p:grpSpPr>
        <p:sp>
          <p:nvSpPr>
            <p:cNvPr id="21" name="TextBox 20"/>
            <p:cNvSpPr txBox="1"/>
            <p:nvPr/>
          </p:nvSpPr>
          <p:spPr>
            <a:xfrm>
              <a:off x="4572000" y="4766846"/>
              <a:ext cx="206588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Correlation Coefficient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639233" y="4766846"/>
              <a:ext cx="2057399" cy="264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Storm-relative velocity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629399" y="2938046"/>
              <a:ext cx="20672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Reflectivity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572000" y="2938046"/>
              <a:ext cx="20672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LMA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5" name="1_Storm1_LawrenceLimestone3.4_zoom_loop.gif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09998" y="165100"/>
            <a:ext cx="5111750" cy="4597400"/>
          </a:xfrm>
        </p:spPr>
      </p:pic>
      <p:grpSp>
        <p:nvGrpSpPr>
          <p:cNvPr id="36" name="Group 35"/>
          <p:cNvGrpSpPr/>
          <p:nvPr/>
        </p:nvGrpSpPr>
        <p:grpSpPr>
          <a:xfrm>
            <a:off x="3886200" y="2057400"/>
            <a:ext cx="4953000" cy="2700698"/>
            <a:chOff x="4572000" y="2938046"/>
            <a:chExt cx="4124633" cy="2167354"/>
          </a:xfrm>
        </p:grpSpPr>
        <p:sp>
          <p:nvSpPr>
            <p:cNvPr id="37" name="TextBox 36"/>
            <p:cNvSpPr txBox="1"/>
            <p:nvPr/>
          </p:nvSpPr>
          <p:spPr>
            <a:xfrm>
              <a:off x="4572000" y="4766846"/>
              <a:ext cx="206588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Correlation Coefficient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639233" y="4766846"/>
              <a:ext cx="2057399" cy="264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Storm-relative Velocity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629399" y="2938046"/>
              <a:ext cx="20672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Reflectivity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572000" y="2938046"/>
              <a:ext cx="20672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LMA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41" name="Chart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3003560"/>
              </p:ext>
            </p:extLst>
          </p:nvPr>
        </p:nvGraphicFramePr>
        <p:xfrm>
          <a:off x="80779" y="3352800"/>
          <a:ext cx="3724642" cy="27799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25" name="Group 24"/>
          <p:cNvGrpSpPr/>
          <p:nvPr/>
        </p:nvGrpSpPr>
        <p:grpSpPr>
          <a:xfrm>
            <a:off x="2980267" y="3810000"/>
            <a:ext cx="5844951" cy="1905000"/>
            <a:chOff x="2980267" y="3810000"/>
            <a:chExt cx="5844951" cy="1905000"/>
          </a:xfrm>
        </p:grpSpPr>
        <p:cxnSp>
          <p:nvCxnSpPr>
            <p:cNvPr id="26" name="Straight Connector 25"/>
            <p:cNvCxnSpPr/>
            <p:nvPr/>
          </p:nvCxnSpPr>
          <p:spPr>
            <a:xfrm>
              <a:off x="2980267" y="3810000"/>
              <a:ext cx="0" cy="1905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3809999" y="5181600"/>
              <a:ext cx="5015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itchFamily="34" charset="0"/>
                <a:buChar char="•"/>
              </a:pPr>
              <a:r>
                <a:rPr lang="en-US" dirty="0" smtClean="0">
                  <a:solidFill>
                    <a:srgbClr val="FF0000"/>
                  </a:solidFill>
                </a:rPr>
                <a:t>1505Z - First severe weather report, 1 inch hail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057400" y="3810000"/>
            <a:ext cx="6404384" cy="1905000"/>
            <a:chOff x="2057400" y="3810000"/>
            <a:chExt cx="6404384" cy="1905000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2057400" y="3810000"/>
              <a:ext cx="0" cy="1905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3809998" y="4876800"/>
              <a:ext cx="46517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itchFamily="34" charset="0"/>
                <a:buChar char="•"/>
              </a:pPr>
              <a:r>
                <a:rPr lang="en-US" dirty="0" smtClean="0">
                  <a:solidFill>
                    <a:srgbClr val="FF0000"/>
                  </a:solidFill>
                </a:rPr>
                <a:t>1415Z - First severe weather warning issued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319272" y="3805598"/>
            <a:ext cx="5596127" cy="2327133"/>
            <a:chOff x="3319272" y="3805598"/>
            <a:chExt cx="5596127" cy="2327133"/>
          </a:xfrm>
        </p:grpSpPr>
        <p:sp>
          <p:nvSpPr>
            <p:cNvPr id="32" name="TextBox 31"/>
            <p:cNvSpPr txBox="1"/>
            <p:nvPr/>
          </p:nvSpPr>
          <p:spPr>
            <a:xfrm>
              <a:off x="3810000" y="5486400"/>
              <a:ext cx="51053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itchFamily="34" charset="0"/>
                <a:buChar char="•"/>
              </a:pPr>
              <a:r>
                <a:rPr lang="en-US" dirty="0" smtClean="0">
                  <a:solidFill>
                    <a:srgbClr val="FF0000"/>
                  </a:solidFill>
                </a:rPr>
                <a:t>1512Z - 1.75 inch hail and 70 mph winds reported by law enforcement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33" name="Straight Connector 32"/>
            <p:cNvCxnSpPr/>
            <p:nvPr/>
          </p:nvCxnSpPr>
          <p:spPr>
            <a:xfrm>
              <a:off x="3319272" y="3805598"/>
              <a:ext cx="0" cy="1905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8203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" name="Chart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6919725"/>
              </p:ext>
            </p:extLst>
          </p:nvPr>
        </p:nvGraphicFramePr>
        <p:xfrm>
          <a:off x="50369" y="3353042"/>
          <a:ext cx="3729221" cy="27706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3008313" cy="1604377"/>
          </a:xfrm>
        </p:spPr>
        <p:txBody>
          <a:bodyPr>
            <a:noAutofit/>
          </a:bodyPr>
          <a:lstStyle/>
          <a:p>
            <a:r>
              <a:rPr lang="en-US" sz="2400" dirty="0" smtClean="0"/>
              <a:t>LMA Data and the 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 morning tornado of  the March 2, 2012 Severe Weather Event</a:t>
            </a:r>
            <a:endParaRPr lang="en-US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828800"/>
            <a:ext cx="3008313" cy="1993900"/>
          </a:xfrm>
        </p:spPr>
        <p:txBody>
          <a:bodyPr>
            <a:normAutofit/>
          </a:bodyPr>
          <a:lstStyle/>
          <a:p>
            <a:pPr marL="285750" indent="-91440" defTabSz="457200">
              <a:spcBef>
                <a:spcPts val="0"/>
              </a:spcBef>
              <a:buFont typeface="Arial" pitchFamily="34" charset="0"/>
              <a:buChar char="•"/>
              <a:tabLst>
                <a:tab pos="91440" algn="l"/>
              </a:tabLst>
            </a:pPr>
            <a:r>
              <a:rPr lang="en-US" sz="2000" dirty="0" smtClean="0"/>
              <a:t>0.5 degree radar imagery from 1456Z (856 am CST) to 1604Z (1004 CST) </a:t>
            </a:r>
          </a:p>
          <a:p>
            <a:pPr marL="285750" indent="-91440" defTabSz="457200">
              <a:spcBef>
                <a:spcPts val="0"/>
              </a:spcBef>
              <a:buFont typeface="Arial" pitchFamily="34" charset="0"/>
              <a:buChar char="•"/>
              <a:tabLst>
                <a:tab pos="91440" algn="l"/>
              </a:tabLst>
            </a:pPr>
            <a:endParaRPr lang="en-US" sz="2000" dirty="0"/>
          </a:p>
          <a:p>
            <a:pPr marL="285750" indent="-91440" defTabSz="457200">
              <a:spcBef>
                <a:spcPts val="0"/>
              </a:spcBef>
              <a:buFont typeface="Arial" pitchFamily="34" charset="0"/>
              <a:buChar char="•"/>
              <a:tabLst>
                <a:tab pos="91440" algn="l"/>
              </a:tabLst>
            </a:pPr>
            <a:endParaRPr lang="en-US" sz="2000" dirty="0"/>
          </a:p>
          <a:p>
            <a:pPr marL="285750" indent="-91440" defTabSz="457200">
              <a:spcBef>
                <a:spcPts val="0"/>
              </a:spcBef>
              <a:buFont typeface="Arial" pitchFamily="34" charset="0"/>
              <a:buChar char="•"/>
              <a:tabLst>
                <a:tab pos="91440" algn="l"/>
              </a:tabLst>
            </a:pPr>
            <a:endParaRPr lang="en-US" sz="2000" dirty="0"/>
          </a:p>
          <a:p>
            <a:pPr marL="194310" defTabSz="457200">
              <a:spcBef>
                <a:spcPts val="0"/>
              </a:spcBef>
              <a:tabLst>
                <a:tab pos="91440" algn="l"/>
              </a:tabLst>
            </a:pPr>
            <a:endParaRPr lang="en-US" sz="2000" dirty="0"/>
          </a:p>
          <a:p>
            <a:pPr marL="194310" defTabSz="457200">
              <a:spcBef>
                <a:spcPts val="0"/>
              </a:spcBef>
              <a:tabLst>
                <a:tab pos="91440" algn="l"/>
              </a:tabLst>
            </a:pPr>
            <a:endParaRPr lang="en-US" sz="2000" dirty="0"/>
          </a:p>
        </p:txBody>
      </p:sp>
      <p:grpSp>
        <p:nvGrpSpPr>
          <p:cNvPr id="20" name="Group 19"/>
          <p:cNvGrpSpPr/>
          <p:nvPr/>
        </p:nvGrpSpPr>
        <p:grpSpPr>
          <a:xfrm>
            <a:off x="3581400" y="2785702"/>
            <a:ext cx="5105400" cy="2776898"/>
            <a:chOff x="4572000" y="2938046"/>
            <a:chExt cx="4124633" cy="2167354"/>
          </a:xfrm>
        </p:grpSpPr>
        <p:sp>
          <p:nvSpPr>
            <p:cNvPr id="21" name="TextBox 20"/>
            <p:cNvSpPr txBox="1"/>
            <p:nvPr/>
          </p:nvSpPr>
          <p:spPr>
            <a:xfrm>
              <a:off x="4572000" y="4766846"/>
              <a:ext cx="206588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Correlation Coefficient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639233" y="4766846"/>
              <a:ext cx="2057399" cy="264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Storm-relative velocity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629399" y="2938046"/>
              <a:ext cx="20672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Reflectivity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572000" y="2938046"/>
              <a:ext cx="20672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LMA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335024" y="3810000"/>
            <a:ext cx="5696112" cy="1905000"/>
            <a:chOff x="1335024" y="3810000"/>
            <a:chExt cx="5696112" cy="1905000"/>
          </a:xfrm>
        </p:grpSpPr>
        <p:cxnSp>
          <p:nvCxnSpPr>
            <p:cNvPr id="31" name="Straight Connector 30"/>
            <p:cNvCxnSpPr/>
            <p:nvPr/>
          </p:nvCxnSpPr>
          <p:spPr>
            <a:xfrm>
              <a:off x="1335024" y="3810000"/>
              <a:ext cx="0" cy="1905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3809998" y="4876800"/>
              <a:ext cx="32211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itchFamily="34" charset="0"/>
                <a:buChar char="•"/>
              </a:pPr>
              <a:r>
                <a:rPr lang="en-US" dirty="0" smtClean="0">
                  <a:solidFill>
                    <a:srgbClr val="FF0000"/>
                  </a:solidFill>
                </a:rPr>
                <a:t>1510Z - Tornado touch down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429000" y="3805598"/>
            <a:ext cx="5486399" cy="2050134"/>
            <a:chOff x="3429000" y="3805598"/>
            <a:chExt cx="5486399" cy="2050134"/>
          </a:xfrm>
        </p:grpSpPr>
        <p:sp>
          <p:nvSpPr>
            <p:cNvPr id="34" name="TextBox 33"/>
            <p:cNvSpPr txBox="1"/>
            <p:nvPr/>
          </p:nvSpPr>
          <p:spPr>
            <a:xfrm>
              <a:off x="3810000" y="5486400"/>
              <a:ext cx="51053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itchFamily="34" charset="0"/>
                <a:buChar char="•"/>
              </a:pPr>
              <a:r>
                <a:rPr lang="en-US" dirty="0" smtClean="0">
                  <a:solidFill>
                    <a:srgbClr val="FF0000"/>
                  </a:solidFill>
                </a:rPr>
                <a:t>1600Z - Tornado lifts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3429000" y="3805598"/>
              <a:ext cx="0" cy="1905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3886200" y="2057400"/>
            <a:ext cx="4953000" cy="2700698"/>
            <a:chOff x="4572000" y="2938046"/>
            <a:chExt cx="4124633" cy="2167354"/>
          </a:xfrm>
        </p:grpSpPr>
        <p:sp>
          <p:nvSpPr>
            <p:cNvPr id="37" name="TextBox 36"/>
            <p:cNvSpPr txBox="1"/>
            <p:nvPr/>
          </p:nvSpPr>
          <p:spPr>
            <a:xfrm>
              <a:off x="4572000" y="4766846"/>
              <a:ext cx="206588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Correlation Coefficient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639233" y="4766846"/>
              <a:ext cx="2057399" cy="264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Storm-relative Velocity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629399" y="2938046"/>
              <a:ext cx="20672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Reflectivity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572000" y="2938046"/>
              <a:ext cx="20672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LMA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5" name="Tornado_Storm1_LawrenceLimestoneMadison_zoom_loop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02" y="162752"/>
            <a:ext cx="5105398" cy="459677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819400" y="3810000"/>
            <a:ext cx="5573007" cy="1861066"/>
            <a:chOff x="2819400" y="3810000"/>
            <a:chExt cx="5573007" cy="1861066"/>
          </a:xfrm>
        </p:grpSpPr>
        <p:sp>
          <p:nvSpPr>
            <p:cNvPr id="29" name="TextBox 28"/>
            <p:cNvSpPr txBox="1"/>
            <p:nvPr/>
          </p:nvSpPr>
          <p:spPr>
            <a:xfrm>
              <a:off x="3809999" y="5181600"/>
              <a:ext cx="45824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itchFamily="34" charset="0"/>
                <a:buChar char="•"/>
              </a:pPr>
              <a:r>
                <a:rPr lang="en-US" dirty="0" smtClean="0">
                  <a:solidFill>
                    <a:srgbClr val="FF0000"/>
                  </a:solidFill>
                </a:rPr>
                <a:t>~1548 – Tornado reaches peak EF3 intensity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2819400" y="3810000"/>
              <a:ext cx="228600" cy="1861066"/>
            </a:xfrm>
            <a:prstGeom prst="rect">
              <a:avLst/>
            </a:prstGeom>
            <a:solidFill>
              <a:srgbClr val="FF00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72872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6304063"/>
              </p:ext>
            </p:extLst>
          </p:nvPr>
        </p:nvGraphicFramePr>
        <p:xfrm>
          <a:off x="381000" y="152400"/>
          <a:ext cx="8305800" cy="59896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9508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Chart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3637370"/>
              </p:ext>
            </p:extLst>
          </p:nvPr>
        </p:nvGraphicFramePr>
        <p:xfrm>
          <a:off x="50800" y="3357410"/>
          <a:ext cx="3733799" cy="27662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3008313" cy="1680577"/>
          </a:xfrm>
        </p:spPr>
        <p:txBody>
          <a:bodyPr>
            <a:noAutofit/>
          </a:bodyPr>
          <a:lstStyle/>
          <a:p>
            <a:r>
              <a:rPr lang="en-US" sz="2400" dirty="0" smtClean="0"/>
              <a:t>LMA Data and the 2nd morning tornado of  the March 2, 2012 Severe Weather Event</a:t>
            </a:r>
            <a:endParaRPr lang="en-US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828800"/>
            <a:ext cx="3008313" cy="1993900"/>
          </a:xfrm>
        </p:spPr>
        <p:txBody>
          <a:bodyPr>
            <a:normAutofit/>
          </a:bodyPr>
          <a:lstStyle/>
          <a:p>
            <a:pPr marL="285750" indent="-91440" defTabSz="457200">
              <a:spcBef>
                <a:spcPts val="0"/>
              </a:spcBef>
              <a:buFont typeface="Arial" pitchFamily="34" charset="0"/>
              <a:buChar char="•"/>
              <a:tabLst>
                <a:tab pos="91440" algn="l"/>
              </a:tabLst>
            </a:pPr>
            <a:r>
              <a:rPr lang="en-US" sz="2000" dirty="0" smtClean="0"/>
              <a:t>0.5 degree radar imagery from 1456Z (856 am CST) to 1604Z (1004 CST) </a:t>
            </a:r>
          </a:p>
          <a:p>
            <a:pPr marL="285750" indent="-91440" defTabSz="457200">
              <a:spcBef>
                <a:spcPts val="0"/>
              </a:spcBef>
              <a:buFont typeface="Arial" pitchFamily="34" charset="0"/>
              <a:buChar char="•"/>
              <a:tabLst>
                <a:tab pos="91440" algn="l"/>
              </a:tabLst>
            </a:pPr>
            <a:endParaRPr lang="en-US" sz="2000" dirty="0"/>
          </a:p>
          <a:p>
            <a:pPr marL="285750" indent="-91440" defTabSz="457200">
              <a:spcBef>
                <a:spcPts val="0"/>
              </a:spcBef>
              <a:buFont typeface="Arial" pitchFamily="34" charset="0"/>
              <a:buChar char="•"/>
              <a:tabLst>
                <a:tab pos="91440" algn="l"/>
              </a:tabLst>
            </a:pPr>
            <a:endParaRPr lang="en-US" sz="2000" dirty="0"/>
          </a:p>
          <a:p>
            <a:pPr marL="285750" indent="-91440" defTabSz="457200">
              <a:spcBef>
                <a:spcPts val="0"/>
              </a:spcBef>
              <a:buFont typeface="Arial" pitchFamily="34" charset="0"/>
              <a:buChar char="•"/>
              <a:tabLst>
                <a:tab pos="91440" algn="l"/>
              </a:tabLst>
            </a:pPr>
            <a:endParaRPr lang="en-US" sz="2000" dirty="0"/>
          </a:p>
          <a:p>
            <a:pPr marL="194310" defTabSz="457200">
              <a:spcBef>
                <a:spcPts val="0"/>
              </a:spcBef>
              <a:tabLst>
                <a:tab pos="91440" algn="l"/>
              </a:tabLst>
            </a:pPr>
            <a:endParaRPr lang="en-US" sz="2000" dirty="0"/>
          </a:p>
          <a:p>
            <a:pPr marL="194310" defTabSz="457200">
              <a:spcBef>
                <a:spcPts val="0"/>
              </a:spcBef>
              <a:tabLst>
                <a:tab pos="91440" algn="l"/>
              </a:tabLst>
            </a:pPr>
            <a:endParaRPr lang="en-US" sz="2000" dirty="0"/>
          </a:p>
        </p:txBody>
      </p:sp>
      <p:grpSp>
        <p:nvGrpSpPr>
          <p:cNvPr id="20" name="Group 19"/>
          <p:cNvGrpSpPr/>
          <p:nvPr/>
        </p:nvGrpSpPr>
        <p:grpSpPr>
          <a:xfrm>
            <a:off x="3581400" y="2785702"/>
            <a:ext cx="5105400" cy="2776898"/>
            <a:chOff x="4572000" y="2938046"/>
            <a:chExt cx="4124633" cy="2167354"/>
          </a:xfrm>
        </p:grpSpPr>
        <p:sp>
          <p:nvSpPr>
            <p:cNvPr id="21" name="TextBox 20"/>
            <p:cNvSpPr txBox="1"/>
            <p:nvPr/>
          </p:nvSpPr>
          <p:spPr>
            <a:xfrm>
              <a:off x="4572000" y="4766846"/>
              <a:ext cx="206588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Correlation Coefficient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639233" y="4766846"/>
              <a:ext cx="2057399" cy="264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Storm-relative velocity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629399" y="2938046"/>
              <a:ext cx="20672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Reflectivity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572000" y="2938046"/>
              <a:ext cx="20672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LMA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066544" y="3810000"/>
            <a:ext cx="4911694" cy="1905000"/>
            <a:chOff x="2066544" y="3810000"/>
            <a:chExt cx="4911694" cy="1905000"/>
          </a:xfrm>
        </p:grpSpPr>
        <p:cxnSp>
          <p:nvCxnSpPr>
            <p:cNvPr id="31" name="Straight Connector 30"/>
            <p:cNvCxnSpPr/>
            <p:nvPr/>
          </p:nvCxnSpPr>
          <p:spPr>
            <a:xfrm>
              <a:off x="2066544" y="3810000"/>
              <a:ext cx="0" cy="1905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3809998" y="4876800"/>
              <a:ext cx="31682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itchFamily="34" charset="0"/>
                <a:buChar char="•"/>
              </a:pPr>
              <a:r>
                <a:rPr lang="en-US" dirty="0" smtClean="0">
                  <a:solidFill>
                    <a:srgbClr val="FF0000"/>
                  </a:solidFill>
                </a:rPr>
                <a:t>1606Z - Tornado touch down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395728" y="3805598"/>
            <a:ext cx="6519671" cy="2050134"/>
            <a:chOff x="2395728" y="3805598"/>
            <a:chExt cx="6519671" cy="2050134"/>
          </a:xfrm>
        </p:grpSpPr>
        <p:sp>
          <p:nvSpPr>
            <p:cNvPr id="34" name="TextBox 33"/>
            <p:cNvSpPr txBox="1"/>
            <p:nvPr/>
          </p:nvSpPr>
          <p:spPr>
            <a:xfrm>
              <a:off x="3810000" y="5486400"/>
              <a:ext cx="51053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itchFamily="34" charset="0"/>
                <a:buChar char="•"/>
              </a:pPr>
              <a:r>
                <a:rPr lang="en-US" dirty="0" smtClean="0">
                  <a:solidFill>
                    <a:srgbClr val="FF0000"/>
                  </a:solidFill>
                </a:rPr>
                <a:t>1615Z - Tornado lifts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2395728" y="3805598"/>
              <a:ext cx="0" cy="1905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3886200" y="2057400"/>
            <a:ext cx="4953000" cy="2700698"/>
            <a:chOff x="4572000" y="2938046"/>
            <a:chExt cx="4124633" cy="2167354"/>
          </a:xfrm>
        </p:grpSpPr>
        <p:sp>
          <p:nvSpPr>
            <p:cNvPr id="37" name="TextBox 36"/>
            <p:cNvSpPr txBox="1"/>
            <p:nvPr/>
          </p:nvSpPr>
          <p:spPr>
            <a:xfrm>
              <a:off x="4572000" y="4766846"/>
              <a:ext cx="206588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Correlation Coefficient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639233" y="4766846"/>
              <a:ext cx="2057399" cy="264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Storm-relative Velocity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629399" y="2938046"/>
              <a:ext cx="20672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Reflectivity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572000" y="2938046"/>
              <a:ext cx="20672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LMA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142744" y="3810000"/>
            <a:ext cx="7070401" cy="1861066"/>
            <a:chOff x="2142744" y="3810000"/>
            <a:chExt cx="7070401" cy="1861066"/>
          </a:xfrm>
        </p:grpSpPr>
        <p:sp>
          <p:nvSpPr>
            <p:cNvPr id="29" name="TextBox 28"/>
            <p:cNvSpPr txBox="1"/>
            <p:nvPr/>
          </p:nvSpPr>
          <p:spPr>
            <a:xfrm>
              <a:off x="3809999" y="5181600"/>
              <a:ext cx="5403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itchFamily="34" charset="0"/>
                <a:buChar char="•"/>
              </a:pPr>
              <a:r>
                <a:rPr lang="en-US" dirty="0" smtClean="0">
                  <a:solidFill>
                    <a:srgbClr val="FF0000"/>
                  </a:solidFill>
                </a:rPr>
                <a:t>~1610Z – Tornado reaches peak width, EF2 intensity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2142744" y="3810000"/>
              <a:ext cx="143256" cy="1861066"/>
            </a:xfrm>
            <a:prstGeom prst="rect">
              <a:avLst/>
            </a:prstGeom>
            <a:solidFill>
              <a:srgbClr val="FF00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Storm2_Madison0.5_zoom_loop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03" y="170805"/>
            <a:ext cx="5105397" cy="4596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815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and 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LMA source density data exhibited the typical increase before the onset of severe weather and were a useful tool in early warning operations.</a:t>
            </a:r>
          </a:p>
          <a:p>
            <a:r>
              <a:rPr lang="en-US" sz="2000" dirty="0" smtClean="0"/>
              <a:t>LMA source densities showed the typical spike (&gt;300% increase) and then decrease before the 1</a:t>
            </a:r>
            <a:r>
              <a:rPr lang="en-US" sz="2000" baseline="30000" dirty="0" smtClean="0"/>
              <a:t>st</a:t>
            </a:r>
            <a:r>
              <a:rPr lang="en-US" sz="2000" dirty="0" smtClean="0"/>
              <a:t> tornado.  The tornado occurred during much of the “lull” in activity, but then ramped up intensity after a secondary peak occurred.  </a:t>
            </a:r>
          </a:p>
          <a:p>
            <a:r>
              <a:rPr lang="en-US" sz="2000" dirty="0" smtClean="0"/>
              <a:t>LMA source densities also showed a spike (&gt;300% increase) followed by a decrease in values before the onset of the 2</a:t>
            </a:r>
            <a:r>
              <a:rPr lang="en-US" sz="2000" baseline="30000" dirty="0" smtClean="0"/>
              <a:t>nd</a:t>
            </a:r>
            <a:r>
              <a:rPr lang="en-US" sz="2000" dirty="0" smtClean="0"/>
              <a:t> morning tornado.  However, this tornado continued and intensified as a secondary peak in source densities was occurring.  Further tornadic activity apparently did not occur after this secondary peak had ended and source densities decreased.   </a:t>
            </a:r>
          </a:p>
          <a:p>
            <a:r>
              <a:rPr lang="en-US" sz="2000" dirty="0" smtClean="0"/>
              <a:t>Preliminary investigation of afternoon </a:t>
            </a:r>
            <a:r>
              <a:rPr lang="en-US" sz="2000" dirty="0" err="1" smtClean="0"/>
              <a:t>supercells</a:t>
            </a:r>
            <a:r>
              <a:rPr lang="en-US" sz="2000" dirty="0" smtClean="0"/>
              <a:t> shows relatively small total lightning activity and low LMA values.   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6379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11/17/2011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10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www.spc.noaa.gov/climo/reports/120302_rpts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"/>
          <a:stretch/>
        </p:blipFill>
        <p:spPr bwMode="auto">
          <a:xfrm>
            <a:off x="3568390" y="228600"/>
            <a:ext cx="5105399" cy="362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March 2, 2012 </a:t>
            </a:r>
            <a:br>
              <a:rPr lang="en-US" sz="2800" dirty="0" smtClean="0"/>
            </a:br>
            <a:r>
              <a:rPr lang="en-US" sz="2800" dirty="0" smtClean="0"/>
              <a:t>Event Overview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91440" defTabSz="457200">
              <a:spcBef>
                <a:spcPts val="0"/>
              </a:spcBef>
              <a:buFont typeface="Arial" pitchFamily="34" charset="0"/>
              <a:buChar char="•"/>
              <a:tabLst>
                <a:tab pos="91440" algn="l"/>
              </a:tabLst>
            </a:pPr>
            <a:r>
              <a:rPr lang="en-US" sz="2000" dirty="0" smtClean="0"/>
              <a:t>Severe weather began ~9 am CST</a:t>
            </a:r>
          </a:p>
          <a:p>
            <a:pPr marL="194310" defTabSz="457200">
              <a:spcBef>
                <a:spcPts val="0"/>
              </a:spcBef>
              <a:tabLst>
                <a:tab pos="91440" algn="l"/>
              </a:tabLst>
            </a:pPr>
            <a:endParaRPr lang="en-US" sz="2000" dirty="0" smtClean="0"/>
          </a:p>
          <a:p>
            <a:pPr marL="285750" indent="-91440" defTabSz="457200">
              <a:spcBef>
                <a:spcPts val="0"/>
              </a:spcBef>
              <a:buFont typeface="Arial" pitchFamily="34" charset="0"/>
              <a:buChar char="•"/>
              <a:tabLst>
                <a:tab pos="91440" algn="l"/>
              </a:tabLst>
            </a:pPr>
            <a:r>
              <a:rPr lang="en-US" sz="2000" dirty="0" smtClean="0"/>
              <a:t>7 Tornadoes</a:t>
            </a:r>
          </a:p>
          <a:p>
            <a:pPr marL="742950" lvl="1" indent="-91440" defTabSz="457200">
              <a:spcBef>
                <a:spcPts val="0"/>
              </a:spcBef>
              <a:buFont typeface="Arial" pitchFamily="34" charset="0"/>
              <a:buChar char="•"/>
              <a:tabLst>
                <a:tab pos="91440" algn="l"/>
              </a:tabLst>
            </a:pPr>
            <a:r>
              <a:rPr lang="en-US" sz="1800" dirty="0" smtClean="0"/>
              <a:t>1 EF3</a:t>
            </a:r>
          </a:p>
          <a:p>
            <a:pPr marL="742950" lvl="1" indent="-91440" defTabSz="457200">
              <a:spcBef>
                <a:spcPts val="0"/>
              </a:spcBef>
              <a:buFont typeface="Arial" pitchFamily="34" charset="0"/>
              <a:buChar char="•"/>
              <a:tabLst>
                <a:tab pos="91440" algn="l"/>
              </a:tabLst>
            </a:pPr>
            <a:r>
              <a:rPr lang="en-US" sz="1800" dirty="0" smtClean="0"/>
              <a:t>1 EF2</a:t>
            </a:r>
          </a:p>
          <a:p>
            <a:pPr marL="742950" lvl="1" indent="-91440" defTabSz="457200">
              <a:spcBef>
                <a:spcPts val="0"/>
              </a:spcBef>
              <a:buFont typeface="Arial" pitchFamily="34" charset="0"/>
              <a:buChar char="•"/>
              <a:tabLst>
                <a:tab pos="91440" algn="l"/>
              </a:tabLst>
            </a:pPr>
            <a:r>
              <a:rPr lang="en-US" sz="1800" dirty="0" smtClean="0"/>
              <a:t>2 EF1</a:t>
            </a:r>
          </a:p>
          <a:p>
            <a:pPr marL="742950" lvl="1" indent="-91440" defTabSz="457200">
              <a:spcBef>
                <a:spcPts val="0"/>
              </a:spcBef>
              <a:buFont typeface="Arial" pitchFamily="34" charset="0"/>
              <a:buChar char="•"/>
              <a:tabLst>
                <a:tab pos="91440" algn="l"/>
              </a:tabLst>
            </a:pPr>
            <a:r>
              <a:rPr lang="en-US" sz="1800" dirty="0" smtClean="0"/>
              <a:t>3 EF0</a:t>
            </a:r>
          </a:p>
          <a:p>
            <a:pPr marL="651510" lvl="1" defTabSz="457200">
              <a:spcBef>
                <a:spcPts val="0"/>
              </a:spcBef>
              <a:tabLst>
                <a:tab pos="91440" algn="l"/>
              </a:tabLst>
            </a:pPr>
            <a:endParaRPr lang="en-US" sz="1800" dirty="0" smtClean="0"/>
          </a:p>
          <a:p>
            <a:pPr marL="285750" indent="-91440" defTabSz="457200">
              <a:spcBef>
                <a:spcPts val="0"/>
              </a:spcBef>
              <a:buFont typeface="Arial" pitchFamily="34" charset="0"/>
              <a:buChar char="•"/>
              <a:tabLst>
                <a:tab pos="91440" algn="l"/>
              </a:tabLst>
            </a:pPr>
            <a:r>
              <a:rPr lang="en-US" sz="2000" dirty="0" smtClean="0"/>
              <a:t>41 Reports of Severe Weather</a:t>
            </a:r>
          </a:p>
          <a:p>
            <a:pPr marL="742950" lvl="1" indent="-91440" defTabSz="457200">
              <a:spcBef>
                <a:spcPts val="0"/>
              </a:spcBef>
              <a:buFont typeface="Arial" pitchFamily="34" charset="0"/>
              <a:buChar char="•"/>
              <a:tabLst>
                <a:tab pos="91440" algn="l"/>
              </a:tabLst>
            </a:pPr>
            <a:r>
              <a:rPr lang="en-US" sz="1800" dirty="0" smtClean="0"/>
              <a:t>1 report 4.25” hail (softball size)</a:t>
            </a:r>
          </a:p>
          <a:p>
            <a:pPr marL="742950" lvl="1" indent="-91440" defTabSz="457200">
              <a:spcBef>
                <a:spcPts val="0"/>
              </a:spcBef>
              <a:buFont typeface="Arial" pitchFamily="34" charset="0"/>
              <a:buChar char="•"/>
              <a:tabLst>
                <a:tab pos="91440" algn="l"/>
              </a:tabLst>
            </a:pPr>
            <a:r>
              <a:rPr lang="en-US" sz="1800" dirty="0" smtClean="0"/>
              <a:t>2 reports 2.75” hail (baseball size)</a:t>
            </a:r>
          </a:p>
          <a:p>
            <a:pPr marL="1200150" lvl="2" indent="-91440" defTabSz="457200">
              <a:spcBef>
                <a:spcPts val="0"/>
              </a:spcBef>
              <a:buFont typeface="Arial" pitchFamily="34" charset="0"/>
              <a:buChar char="•"/>
            </a:pPr>
            <a:endParaRPr lang="en-US" sz="1200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sz="2000" dirty="0" smtClean="0"/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1028" name="Picture 4" descr="http://www.srh.noaa.gov/images/hun/stormsurveys/2012-03-02/03022012_tors_upd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469089"/>
            <a:ext cx="4813378" cy="3607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srh.noaa.gov/images/hun/stormsurveys/2012-03-02/A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58800"/>
            <a:ext cx="5109491" cy="287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4029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3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decel="4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Loading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633" y="1346571"/>
            <a:ext cx="5321300" cy="398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March 2, 2012 </a:t>
            </a:r>
            <a:br>
              <a:rPr lang="en-US" sz="2800" dirty="0"/>
            </a:br>
            <a:r>
              <a:rPr lang="en-US" sz="2800" dirty="0"/>
              <a:t>Event Overview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1384300"/>
          </a:xfrm>
        </p:spPr>
        <p:txBody>
          <a:bodyPr>
            <a:normAutofit/>
          </a:bodyPr>
          <a:lstStyle/>
          <a:p>
            <a:pPr marL="285750" indent="-91440" defTabSz="457200">
              <a:spcBef>
                <a:spcPts val="0"/>
              </a:spcBef>
              <a:buFont typeface="Arial" pitchFamily="34" charset="0"/>
              <a:buChar char="•"/>
              <a:tabLst>
                <a:tab pos="91440" algn="l"/>
              </a:tabLst>
            </a:pPr>
            <a:r>
              <a:rPr lang="en-US" sz="2000" dirty="0" smtClean="0"/>
              <a:t>Surface analysis at 12Z shows low pressure over the Ozarks and SSW flow ~10 kts </a:t>
            </a:r>
            <a:endParaRPr lang="en-US" sz="2000" dirty="0"/>
          </a:p>
          <a:p>
            <a:pPr marL="194310" defTabSz="457200">
              <a:spcBef>
                <a:spcPts val="0"/>
              </a:spcBef>
              <a:tabLst>
                <a:tab pos="91440" algn="l"/>
              </a:tabLst>
            </a:pPr>
            <a:endParaRPr lang="en-US" sz="2000" dirty="0"/>
          </a:p>
        </p:txBody>
      </p:sp>
      <p:sp>
        <p:nvSpPr>
          <p:cNvPr id="6" name="Text Placeholder 3"/>
          <p:cNvSpPr txBox="1">
            <a:spLocks/>
          </p:cNvSpPr>
          <p:nvPr/>
        </p:nvSpPr>
        <p:spPr>
          <a:xfrm>
            <a:off x="420687" y="2819400"/>
            <a:ext cx="3008313" cy="1384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91440" defTabSz="457200">
              <a:spcBef>
                <a:spcPts val="0"/>
              </a:spcBef>
              <a:buFont typeface="Arial" pitchFamily="34" charset="0"/>
              <a:buChar char="•"/>
              <a:tabLst>
                <a:tab pos="91440" algn="l"/>
              </a:tabLst>
            </a:pPr>
            <a:r>
              <a:rPr lang="en-US" sz="2000" dirty="0" smtClean="0"/>
              <a:t>850 </a:t>
            </a:r>
            <a:r>
              <a:rPr lang="en-US" sz="2000" dirty="0" err="1" smtClean="0"/>
              <a:t>mb</a:t>
            </a:r>
            <a:r>
              <a:rPr lang="en-US" sz="2000" dirty="0" smtClean="0"/>
              <a:t> analysis at 12Z shows trough in Midwest and SW flow ~30 kts </a:t>
            </a:r>
          </a:p>
          <a:p>
            <a:pPr marL="194310" defTabSz="457200">
              <a:spcBef>
                <a:spcPts val="0"/>
              </a:spcBef>
              <a:tabLst>
                <a:tab pos="91440" algn="l"/>
              </a:tabLst>
            </a:pPr>
            <a:endParaRPr lang="en-US" sz="2000" dirty="0"/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420686" y="4178300"/>
            <a:ext cx="3008313" cy="1384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91440" defTabSz="457200">
              <a:spcBef>
                <a:spcPts val="0"/>
              </a:spcBef>
              <a:buFont typeface="Arial" pitchFamily="34" charset="0"/>
              <a:buChar char="•"/>
              <a:tabLst>
                <a:tab pos="91440" algn="l"/>
              </a:tabLst>
            </a:pPr>
            <a:r>
              <a:rPr lang="en-US" sz="2000" dirty="0" smtClean="0"/>
              <a:t>500 </a:t>
            </a:r>
            <a:r>
              <a:rPr lang="en-US" sz="2000" dirty="0" err="1" smtClean="0"/>
              <a:t>mb</a:t>
            </a:r>
            <a:r>
              <a:rPr lang="en-US" sz="2000" dirty="0" smtClean="0"/>
              <a:t> analysis at 12Z shows trough over the Great Plains and SW flow ~75 kts </a:t>
            </a:r>
          </a:p>
          <a:p>
            <a:pPr marL="194310" defTabSz="457200">
              <a:spcBef>
                <a:spcPts val="0"/>
              </a:spcBef>
              <a:tabLst>
                <a:tab pos="91440" algn="l"/>
              </a:tabLst>
            </a:pPr>
            <a:endParaRPr lang="en-US" sz="2000" dirty="0"/>
          </a:p>
        </p:txBody>
      </p:sp>
      <p:pic>
        <p:nvPicPr>
          <p:cNvPr id="2052" name="Picture 4" descr="http://www.spc.noaa.gov/obswx/maps/850_120302_1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371600"/>
            <a:ext cx="5245100" cy="393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spc.noaa.gov/obswx/maps/500_120302_12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371600"/>
            <a:ext cx="5245100" cy="393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2651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spc.noaa.gov/products/outlook/archive/2012/day1otlk_20120302_1300_pr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143000"/>
            <a:ext cx="5105400" cy="3476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spc.noaa.gov/products/outlook/archive/2012/day1probotlk_20120302_1300_hai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1143000"/>
            <a:ext cx="5105399" cy="3476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SPC Day 1 Outlooks</a:t>
            </a:r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927099"/>
          </a:xfrm>
        </p:spPr>
        <p:txBody>
          <a:bodyPr>
            <a:noAutofit/>
          </a:bodyPr>
          <a:lstStyle/>
          <a:p>
            <a:pPr marL="285750" indent="-91440" defTabSz="457200">
              <a:spcBef>
                <a:spcPts val="0"/>
              </a:spcBef>
              <a:buFont typeface="Arial" pitchFamily="34" charset="0"/>
              <a:buChar char="•"/>
              <a:tabLst>
                <a:tab pos="91440" algn="l"/>
              </a:tabLst>
            </a:pPr>
            <a:r>
              <a:rPr lang="en-US" sz="2400" dirty="0" smtClean="0"/>
              <a:t>13Z SPC Day 1 Categorical Outlook</a:t>
            </a:r>
          </a:p>
          <a:p>
            <a:pPr marL="285750" indent="-91440" defTabSz="457200">
              <a:spcBef>
                <a:spcPts val="0"/>
              </a:spcBef>
              <a:buFont typeface="Arial" pitchFamily="34" charset="0"/>
              <a:buChar char="•"/>
              <a:tabLst>
                <a:tab pos="91440" algn="l"/>
              </a:tabLst>
            </a:pPr>
            <a:endParaRPr lang="en-US" sz="2400" dirty="0"/>
          </a:p>
          <a:p>
            <a:pPr marL="285750" indent="-91440" defTabSz="457200">
              <a:spcBef>
                <a:spcPts val="0"/>
              </a:spcBef>
              <a:buFont typeface="Arial" pitchFamily="34" charset="0"/>
              <a:buChar char="•"/>
              <a:tabLst>
                <a:tab pos="91440" algn="l"/>
              </a:tabLst>
            </a:pPr>
            <a:endParaRPr lang="en-US" sz="2400" dirty="0"/>
          </a:p>
        </p:txBody>
      </p:sp>
      <p:sp>
        <p:nvSpPr>
          <p:cNvPr id="9" name="Text Placeholder 3"/>
          <p:cNvSpPr txBox="1">
            <a:spLocks/>
          </p:cNvSpPr>
          <p:nvPr/>
        </p:nvSpPr>
        <p:spPr>
          <a:xfrm>
            <a:off x="457200" y="2444191"/>
            <a:ext cx="3008313" cy="9270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91440" defTabSz="457200">
              <a:spcBef>
                <a:spcPts val="0"/>
              </a:spcBef>
              <a:buFont typeface="Arial" pitchFamily="34" charset="0"/>
              <a:buChar char="•"/>
              <a:tabLst>
                <a:tab pos="91440" algn="l"/>
              </a:tabLst>
            </a:pPr>
            <a:r>
              <a:rPr lang="en-US" sz="2400" dirty="0" smtClean="0"/>
              <a:t>13Z SPC Day 1 Hail Outlook</a:t>
            </a:r>
          </a:p>
          <a:p>
            <a:pPr marL="285750" indent="-91440" defTabSz="457200">
              <a:spcBef>
                <a:spcPts val="0"/>
              </a:spcBef>
              <a:buFont typeface="Arial" pitchFamily="34" charset="0"/>
              <a:buChar char="•"/>
              <a:tabLst>
                <a:tab pos="91440" algn="l"/>
              </a:tabLst>
            </a:pPr>
            <a:endParaRPr lang="en-US" sz="2400" dirty="0" smtClean="0"/>
          </a:p>
          <a:p>
            <a:pPr marL="285750" indent="-91440" defTabSz="457200">
              <a:spcBef>
                <a:spcPts val="0"/>
              </a:spcBef>
              <a:buFont typeface="Arial" pitchFamily="34" charset="0"/>
              <a:buChar char="•"/>
              <a:tabLst>
                <a:tab pos="91440" algn="l"/>
              </a:tabLst>
            </a:pPr>
            <a:endParaRPr lang="en-US" sz="2400" dirty="0"/>
          </a:p>
        </p:txBody>
      </p:sp>
      <p:sp>
        <p:nvSpPr>
          <p:cNvPr id="10" name="Text Placeholder 3"/>
          <p:cNvSpPr txBox="1">
            <a:spLocks/>
          </p:cNvSpPr>
          <p:nvPr/>
        </p:nvSpPr>
        <p:spPr>
          <a:xfrm>
            <a:off x="457199" y="3505200"/>
            <a:ext cx="3008313" cy="9270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91440" defTabSz="457200">
              <a:spcBef>
                <a:spcPts val="0"/>
              </a:spcBef>
              <a:buFont typeface="Arial" pitchFamily="34" charset="0"/>
              <a:buChar char="•"/>
              <a:tabLst>
                <a:tab pos="91440" algn="l"/>
              </a:tabLst>
            </a:pPr>
            <a:r>
              <a:rPr lang="en-US" sz="2400" dirty="0" smtClean="0"/>
              <a:t>13Z SPC Day 1 Tornado Outlook</a:t>
            </a:r>
          </a:p>
          <a:p>
            <a:pPr marL="285750" indent="-91440" defTabSz="457200">
              <a:spcBef>
                <a:spcPts val="0"/>
              </a:spcBef>
              <a:buFont typeface="Arial" pitchFamily="34" charset="0"/>
              <a:buChar char="•"/>
              <a:tabLst>
                <a:tab pos="91440" algn="l"/>
              </a:tabLst>
            </a:pPr>
            <a:endParaRPr lang="en-US" sz="2400" dirty="0" smtClean="0"/>
          </a:p>
          <a:p>
            <a:pPr marL="285750" indent="-91440" defTabSz="457200">
              <a:spcBef>
                <a:spcPts val="0"/>
              </a:spcBef>
              <a:buFont typeface="Arial" pitchFamily="34" charset="0"/>
              <a:buChar char="•"/>
              <a:tabLst>
                <a:tab pos="91440" algn="l"/>
              </a:tabLst>
            </a:pPr>
            <a:endParaRPr lang="en-US" sz="2400" dirty="0"/>
          </a:p>
        </p:txBody>
      </p:sp>
      <p:pic>
        <p:nvPicPr>
          <p:cNvPr id="3076" name="Picture 4" descr="http://www.spc.noaa.gov/products/outlook/archive/2012/day1probotlk_20120302_1300_torn_prt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1143000"/>
            <a:ext cx="5105400" cy="3476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389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3008313" cy="1282700"/>
          </a:xfrm>
        </p:spPr>
        <p:txBody>
          <a:bodyPr>
            <a:noAutofit/>
          </a:bodyPr>
          <a:lstStyle/>
          <a:p>
            <a:r>
              <a:rPr lang="en-US" sz="2800" dirty="0" smtClean="0"/>
              <a:t>The North Alabama Lightning Mapping Array</a:t>
            </a:r>
            <a:endParaRPr lang="en-US" sz="28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533400"/>
            <a:ext cx="4343400" cy="43434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553535"/>
            <a:ext cx="3276600" cy="1570665"/>
          </a:xfrm>
        </p:spPr>
        <p:txBody>
          <a:bodyPr/>
          <a:lstStyle/>
          <a:p>
            <a:pPr marL="285750" indent="-91440" defTabSz="457200">
              <a:spcBef>
                <a:spcPts val="0"/>
              </a:spcBef>
              <a:buClr>
                <a:srgbClr val="00B050"/>
              </a:buClr>
              <a:buFont typeface="Arial" pitchFamily="34" charset="0"/>
              <a:buChar char="•"/>
              <a:tabLst>
                <a:tab pos="91440" algn="l"/>
              </a:tabLst>
            </a:pPr>
            <a:r>
              <a:rPr lang="en-US" sz="2400" dirty="0" smtClean="0"/>
              <a:t> Array Sensors (VHF)</a:t>
            </a:r>
          </a:p>
          <a:p>
            <a:pPr marL="285750" indent="-91440" defTabSz="457200">
              <a:spcBef>
                <a:spcPts val="0"/>
              </a:spcBef>
              <a:buClr>
                <a:srgbClr val="00B050"/>
              </a:buClr>
              <a:buFont typeface="Arial" pitchFamily="34" charset="0"/>
              <a:buChar char="•"/>
              <a:tabLst>
                <a:tab pos="91440" algn="l"/>
              </a:tabLst>
            </a:pPr>
            <a:r>
              <a:rPr lang="en-US" sz="2400" dirty="0" smtClean="0"/>
              <a:t> Array Sensor (NSSTC)</a:t>
            </a:r>
          </a:p>
          <a:p>
            <a:pPr marL="285750" indent="-91440" defTabSz="457200">
              <a:spcBef>
                <a:spcPts val="0"/>
              </a:spcBef>
              <a:buClr>
                <a:srgbClr val="00B050"/>
              </a:buClr>
              <a:buFont typeface="Arial" pitchFamily="34" charset="0"/>
              <a:buChar char="•"/>
              <a:tabLst>
                <a:tab pos="91440" algn="l"/>
              </a:tabLst>
            </a:pPr>
            <a:r>
              <a:rPr lang="en-US" sz="2400" dirty="0" smtClean="0"/>
              <a:t> Communications   	relays</a:t>
            </a:r>
            <a:endParaRPr lang="en-US" sz="2400" dirty="0"/>
          </a:p>
          <a:p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4991100" y="3122908"/>
            <a:ext cx="3124200" cy="3132469"/>
            <a:chOff x="800100" y="3005765"/>
            <a:chExt cx="3124200" cy="3132469"/>
          </a:xfrm>
        </p:grpSpPr>
        <p:pic>
          <p:nvPicPr>
            <p:cNvPr id="7" name="Picture 3" descr="Z:\chris.darden\Research_Publications\AMS 2009\lma_domain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00100" y="3005765"/>
              <a:ext cx="3124200" cy="3132469"/>
            </a:xfrm>
            <a:prstGeom prst="roundRect">
              <a:avLst/>
            </a:prstGeom>
            <a:noFill/>
            <a:ln w="9525">
              <a:solidFill>
                <a:schemeClr val="bg1">
                  <a:lumMod val="50000"/>
                  <a:lumOff val="50000"/>
                </a:schemeClr>
              </a:solidFill>
              <a:miter lim="800000"/>
              <a:headEnd/>
              <a:tailEnd/>
            </a:ln>
          </p:spPr>
        </p:pic>
        <p:sp>
          <p:nvSpPr>
            <p:cNvPr id="9" name="Oval 8"/>
            <p:cNvSpPr/>
            <p:nvPr/>
          </p:nvSpPr>
          <p:spPr>
            <a:xfrm>
              <a:off x="2400300" y="4453565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871627" y="4526788"/>
              <a:ext cx="90967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Huntsville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1" name="Oval 10"/>
          <p:cNvSpPr/>
          <p:nvPr/>
        </p:nvSpPr>
        <p:spPr>
          <a:xfrm>
            <a:off x="723900" y="2400300"/>
            <a:ext cx="114300" cy="1143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/>
          </a:p>
        </p:txBody>
      </p:sp>
      <p:sp>
        <p:nvSpPr>
          <p:cNvPr id="12" name="Rectangle 11"/>
          <p:cNvSpPr/>
          <p:nvPr/>
        </p:nvSpPr>
        <p:spPr>
          <a:xfrm>
            <a:off x="762000" y="2057400"/>
            <a:ext cx="76200" cy="76200"/>
          </a:xfrm>
          <a:prstGeom prst="rect">
            <a:avLst/>
          </a:prstGeom>
          <a:solidFill>
            <a:srgbClr val="1C1696"/>
          </a:solidFill>
          <a:ln>
            <a:solidFill>
              <a:srgbClr val="1C16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3"/>
          <p:cNvSpPr txBox="1">
            <a:spLocks/>
          </p:cNvSpPr>
          <p:nvPr/>
        </p:nvSpPr>
        <p:spPr>
          <a:xfrm>
            <a:off x="2311400" y="5184381"/>
            <a:ext cx="2590800" cy="530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91440" algn="r" defTabSz="457200">
              <a:spcBef>
                <a:spcPts val="0"/>
              </a:spcBef>
              <a:buClr>
                <a:schemeClr val="tx1"/>
              </a:buClr>
              <a:buFont typeface="Arial" pitchFamily="34" charset="0"/>
              <a:buChar char="•"/>
              <a:tabLst>
                <a:tab pos="91440" algn="l"/>
              </a:tabLst>
            </a:pPr>
            <a:r>
              <a:rPr lang="en-US" sz="2400" dirty="0" smtClean="0"/>
              <a:t> NALMA Domain</a:t>
            </a:r>
          </a:p>
          <a:p>
            <a:pPr algn="r"/>
            <a:endParaRPr lang="en-US" dirty="0"/>
          </a:p>
        </p:txBody>
      </p:sp>
      <p:sp>
        <p:nvSpPr>
          <p:cNvPr id="15" name="Text Placeholder 3"/>
          <p:cNvSpPr txBox="1">
            <a:spLocks/>
          </p:cNvSpPr>
          <p:nvPr/>
        </p:nvSpPr>
        <p:spPr>
          <a:xfrm>
            <a:off x="457200" y="3211710"/>
            <a:ext cx="3505200" cy="18174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91440" defTabSz="457200">
              <a:spcBef>
                <a:spcPts val="0"/>
              </a:spcBef>
              <a:buFont typeface="Arial" pitchFamily="34" charset="0"/>
              <a:buChar char="•"/>
              <a:tabLst>
                <a:tab pos="91440" algn="l"/>
              </a:tabLst>
            </a:pPr>
            <a:r>
              <a:rPr lang="en-US" sz="2400" dirty="0" smtClean="0"/>
              <a:t>Creation in 2001, data transition to HUN in 2003</a:t>
            </a:r>
          </a:p>
          <a:p>
            <a:pPr marL="285750" indent="-91440" defTabSz="457200">
              <a:spcBef>
                <a:spcPts val="0"/>
              </a:spcBef>
              <a:buFont typeface="Arial" pitchFamily="34" charset="0"/>
              <a:buChar char="•"/>
              <a:tabLst>
                <a:tab pos="91440" algn="l"/>
              </a:tabLst>
            </a:pPr>
            <a:r>
              <a:rPr lang="en-US" sz="2400" dirty="0" smtClean="0"/>
              <a:t>Provides </a:t>
            </a:r>
            <a:r>
              <a:rPr lang="en-US" sz="2400" b="1" i="1" dirty="0" smtClean="0"/>
              <a:t>total</a:t>
            </a:r>
            <a:r>
              <a:rPr lang="en-US" sz="2400" dirty="0" smtClean="0"/>
              <a:t> lightning</a:t>
            </a:r>
          </a:p>
          <a:p>
            <a:pPr marL="285750" indent="-91440" defTabSz="457200">
              <a:spcBef>
                <a:spcPts val="0"/>
              </a:spcBef>
              <a:buFont typeface="Arial" pitchFamily="34" charset="0"/>
              <a:buChar char="•"/>
              <a:tabLst>
                <a:tab pos="91440" algn="l"/>
              </a:tabLst>
            </a:pPr>
            <a:r>
              <a:rPr lang="en-US" sz="2400" dirty="0" smtClean="0"/>
              <a:t>Proxy for GLM </a:t>
            </a:r>
          </a:p>
          <a:p>
            <a:pPr marL="285750" indent="-91440" defTabSz="457200">
              <a:spcBef>
                <a:spcPts val="0"/>
              </a:spcBef>
              <a:buFont typeface="Arial" pitchFamily="34" charset="0"/>
              <a:buChar char="•"/>
              <a:tabLst>
                <a:tab pos="91440" algn="l"/>
              </a:tabLst>
            </a:pPr>
            <a:endParaRPr lang="en-US" sz="2400" dirty="0" smtClean="0"/>
          </a:p>
          <a:p>
            <a:pPr marL="285750" indent="-91440" defTabSz="457200">
              <a:spcBef>
                <a:spcPts val="0"/>
              </a:spcBef>
              <a:buFont typeface="Arial" pitchFamily="34" charset="0"/>
              <a:buChar char="•"/>
              <a:tabLst>
                <a:tab pos="91440" algn="l"/>
              </a:tabLst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508043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LMA Data in the March 2, 2012 Severe Weather Event</a:t>
            </a:r>
            <a:endParaRPr lang="en-US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1993900"/>
          </a:xfrm>
        </p:spPr>
        <p:txBody>
          <a:bodyPr>
            <a:normAutofit fontScale="92500"/>
          </a:bodyPr>
          <a:lstStyle/>
          <a:p>
            <a:pPr marL="285750" indent="-91440" defTabSz="457200">
              <a:spcBef>
                <a:spcPts val="0"/>
              </a:spcBef>
              <a:buFont typeface="Arial" pitchFamily="34" charset="0"/>
              <a:buChar char="•"/>
              <a:tabLst>
                <a:tab pos="91440" algn="l"/>
              </a:tabLst>
            </a:pPr>
            <a:r>
              <a:rPr lang="en-US" sz="2000" dirty="0" smtClean="0"/>
              <a:t>0.5 degree radar imagery at 1430Z (830 am CST)</a:t>
            </a:r>
          </a:p>
          <a:p>
            <a:pPr marL="285750" indent="-91440" defTabSz="457200">
              <a:spcBef>
                <a:spcPts val="0"/>
              </a:spcBef>
              <a:buFont typeface="Arial" pitchFamily="34" charset="0"/>
              <a:buChar char="•"/>
              <a:tabLst>
                <a:tab pos="91440" algn="l"/>
              </a:tabLst>
            </a:pPr>
            <a:endParaRPr lang="en-US" sz="2000" dirty="0"/>
          </a:p>
          <a:p>
            <a:pPr marL="285750" indent="-91440" defTabSz="457200">
              <a:spcBef>
                <a:spcPts val="0"/>
              </a:spcBef>
              <a:buFont typeface="Arial" pitchFamily="34" charset="0"/>
              <a:buChar char="•"/>
              <a:tabLst>
                <a:tab pos="91440" algn="l"/>
              </a:tabLst>
            </a:pPr>
            <a:r>
              <a:rPr lang="en-US" sz="2000" dirty="0" smtClean="0"/>
              <a:t>Low source values from the LMA in NW Alabama at start</a:t>
            </a:r>
          </a:p>
          <a:p>
            <a:pPr marL="285750" indent="-91440" defTabSz="457200">
              <a:spcBef>
                <a:spcPts val="0"/>
              </a:spcBef>
              <a:buFont typeface="Arial" pitchFamily="34" charset="0"/>
              <a:buChar char="•"/>
              <a:tabLst>
                <a:tab pos="91440" algn="l"/>
              </a:tabLst>
            </a:pPr>
            <a:endParaRPr lang="en-US" sz="2000" dirty="0"/>
          </a:p>
          <a:p>
            <a:pPr marL="285750" indent="-91440" defTabSz="457200">
              <a:spcBef>
                <a:spcPts val="0"/>
              </a:spcBef>
              <a:buFont typeface="Arial" pitchFamily="34" charset="0"/>
              <a:buChar char="•"/>
              <a:tabLst>
                <a:tab pos="91440" algn="l"/>
              </a:tabLst>
            </a:pPr>
            <a:endParaRPr lang="en-US" sz="2000" dirty="0"/>
          </a:p>
          <a:p>
            <a:pPr marL="194310" defTabSz="457200">
              <a:spcBef>
                <a:spcPts val="0"/>
              </a:spcBef>
              <a:tabLst>
                <a:tab pos="91440" algn="l"/>
              </a:tabLst>
            </a:pPr>
            <a:endParaRPr lang="en-US" sz="2000" dirty="0"/>
          </a:p>
          <a:p>
            <a:pPr marL="194310" defTabSz="457200">
              <a:spcBef>
                <a:spcPts val="0"/>
              </a:spcBef>
              <a:tabLst>
                <a:tab pos="91440" algn="l"/>
              </a:tabLst>
            </a:pPr>
            <a:endParaRPr lang="en-US" sz="2000" dirty="0"/>
          </a:p>
        </p:txBody>
      </p:sp>
      <p:pic>
        <p:nvPicPr>
          <p:cNvPr id="16" name="Content Placeholder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3" t="8722" b="2075"/>
          <a:stretch/>
        </p:blipFill>
        <p:spPr>
          <a:xfrm>
            <a:off x="3581400" y="899825"/>
            <a:ext cx="5105399" cy="4604453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3581400" y="2785702"/>
            <a:ext cx="5105400" cy="2776898"/>
            <a:chOff x="4572000" y="2938046"/>
            <a:chExt cx="4124633" cy="2167354"/>
          </a:xfrm>
        </p:grpSpPr>
        <p:sp>
          <p:nvSpPr>
            <p:cNvPr id="18" name="TextBox 17"/>
            <p:cNvSpPr txBox="1"/>
            <p:nvPr/>
          </p:nvSpPr>
          <p:spPr>
            <a:xfrm>
              <a:off x="4572000" y="4766846"/>
              <a:ext cx="206588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Correlation Coefficient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639233" y="4766846"/>
              <a:ext cx="2057399" cy="264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Storm-relative Velocity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629399" y="2938046"/>
              <a:ext cx="20672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Reflectivity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572000" y="2938046"/>
              <a:ext cx="20672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LMA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122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3008313" cy="1832977"/>
          </a:xfrm>
        </p:spPr>
        <p:txBody>
          <a:bodyPr>
            <a:noAutofit/>
          </a:bodyPr>
          <a:lstStyle/>
          <a:p>
            <a:r>
              <a:rPr lang="en-US" sz="2400" dirty="0" smtClean="0"/>
              <a:t>LMA Data as a supplemental decision support tool in the March 2, 2012 Severe Weather Event</a:t>
            </a:r>
            <a:endParaRPr lang="en-US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61578"/>
            <a:ext cx="3008313" cy="1993900"/>
          </a:xfrm>
        </p:spPr>
        <p:txBody>
          <a:bodyPr>
            <a:normAutofit/>
          </a:bodyPr>
          <a:lstStyle/>
          <a:p>
            <a:pPr marL="285750" indent="-91440" defTabSz="457200">
              <a:spcBef>
                <a:spcPts val="0"/>
              </a:spcBef>
              <a:buFont typeface="Arial" pitchFamily="34" charset="0"/>
              <a:buChar char="•"/>
              <a:tabLst>
                <a:tab pos="91440" algn="l"/>
              </a:tabLst>
            </a:pPr>
            <a:r>
              <a:rPr lang="en-US" sz="2000" dirty="0" smtClean="0"/>
              <a:t>0.5 degree radar imagery from 1430Z (830 am CST) to 1512Z (912 CST) </a:t>
            </a:r>
          </a:p>
          <a:p>
            <a:pPr marL="285750" indent="-91440" defTabSz="457200">
              <a:spcBef>
                <a:spcPts val="0"/>
              </a:spcBef>
              <a:buFont typeface="Arial" pitchFamily="34" charset="0"/>
              <a:buChar char="•"/>
              <a:tabLst>
                <a:tab pos="91440" algn="l"/>
              </a:tabLst>
            </a:pPr>
            <a:endParaRPr lang="en-US" sz="2000" dirty="0"/>
          </a:p>
          <a:p>
            <a:pPr marL="285750" indent="-91440" defTabSz="457200">
              <a:spcBef>
                <a:spcPts val="0"/>
              </a:spcBef>
              <a:buFont typeface="Arial" pitchFamily="34" charset="0"/>
              <a:buChar char="•"/>
              <a:tabLst>
                <a:tab pos="91440" algn="l"/>
              </a:tabLst>
            </a:pPr>
            <a:endParaRPr lang="en-US" sz="2000" dirty="0"/>
          </a:p>
          <a:p>
            <a:pPr marL="285750" indent="-91440" defTabSz="457200">
              <a:spcBef>
                <a:spcPts val="0"/>
              </a:spcBef>
              <a:buFont typeface="Arial" pitchFamily="34" charset="0"/>
              <a:buChar char="•"/>
              <a:tabLst>
                <a:tab pos="91440" algn="l"/>
              </a:tabLst>
            </a:pPr>
            <a:endParaRPr lang="en-US" sz="2000" dirty="0"/>
          </a:p>
          <a:p>
            <a:pPr marL="194310" defTabSz="457200">
              <a:spcBef>
                <a:spcPts val="0"/>
              </a:spcBef>
              <a:tabLst>
                <a:tab pos="91440" algn="l"/>
              </a:tabLst>
            </a:pPr>
            <a:endParaRPr lang="en-US" sz="2000" dirty="0"/>
          </a:p>
          <a:p>
            <a:pPr marL="194310" defTabSz="457200">
              <a:spcBef>
                <a:spcPts val="0"/>
              </a:spcBef>
              <a:tabLst>
                <a:tab pos="91440" algn="l"/>
              </a:tabLst>
            </a:pPr>
            <a:endParaRPr lang="en-US" sz="2000" dirty="0"/>
          </a:p>
        </p:txBody>
      </p:sp>
      <p:sp>
        <p:nvSpPr>
          <p:cNvPr id="13" name="Text Placeholder 3"/>
          <p:cNvSpPr txBox="1">
            <a:spLocks/>
          </p:cNvSpPr>
          <p:nvPr/>
        </p:nvSpPr>
        <p:spPr>
          <a:xfrm>
            <a:off x="457200" y="3522077"/>
            <a:ext cx="3008313" cy="15071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91440" defTabSz="457200">
              <a:spcBef>
                <a:spcPts val="0"/>
              </a:spcBef>
              <a:buFont typeface="Arial" pitchFamily="34" charset="0"/>
              <a:buChar char="•"/>
              <a:tabLst>
                <a:tab pos="91440" algn="l"/>
              </a:tabLst>
            </a:pPr>
            <a:r>
              <a:rPr lang="en-US" sz="2000" dirty="0" smtClean="0"/>
              <a:t>Notice the time step of the LMA data is every two minutes</a:t>
            </a:r>
          </a:p>
          <a:p>
            <a:pPr marL="285750" indent="-91440" defTabSz="457200">
              <a:spcBef>
                <a:spcPts val="0"/>
              </a:spcBef>
              <a:buFont typeface="Arial" pitchFamily="34" charset="0"/>
              <a:buChar char="•"/>
              <a:tabLst>
                <a:tab pos="91440" algn="l"/>
              </a:tabLst>
            </a:pPr>
            <a:endParaRPr lang="en-US" sz="2000" dirty="0" smtClean="0"/>
          </a:p>
          <a:p>
            <a:pPr marL="194310" defTabSz="457200">
              <a:spcBef>
                <a:spcPts val="0"/>
              </a:spcBef>
              <a:tabLst>
                <a:tab pos="91440" algn="l"/>
              </a:tabLst>
            </a:pPr>
            <a:endParaRPr lang="en-US" sz="2000" dirty="0" smtClean="0"/>
          </a:p>
          <a:p>
            <a:pPr marL="194310" defTabSz="457200">
              <a:spcBef>
                <a:spcPts val="0"/>
              </a:spcBef>
              <a:tabLst>
                <a:tab pos="91440" algn="l"/>
              </a:tabLst>
            </a:pPr>
            <a:endParaRPr lang="en-US" sz="2000" dirty="0"/>
          </a:p>
        </p:txBody>
      </p:sp>
      <p:pic>
        <p:nvPicPr>
          <p:cNvPr id="19" name="1_Storm1_LawrenceLimestone_zoom_loop.gif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75050" y="896938"/>
            <a:ext cx="5111750" cy="4603750"/>
          </a:xfrm>
        </p:spPr>
      </p:pic>
      <p:grpSp>
        <p:nvGrpSpPr>
          <p:cNvPr id="20" name="Group 19"/>
          <p:cNvGrpSpPr/>
          <p:nvPr/>
        </p:nvGrpSpPr>
        <p:grpSpPr>
          <a:xfrm>
            <a:off x="3581400" y="2785702"/>
            <a:ext cx="5105400" cy="2776898"/>
            <a:chOff x="4572000" y="2938046"/>
            <a:chExt cx="4124633" cy="2167354"/>
          </a:xfrm>
        </p:grpSpPr>
        <p:sp>
          <p:nvSpPr>
            <p:cNvPr id="21" name="TextBox 20"/>
            <p:cNvSpPr txBox="1"/>
            <p:nvPr/>
          </p:nvSpPr>
          <p:spPr>
            <a:xfrm>
              <a:off x="4572000" y="4766846"/>
              <a:ext cx="206588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Correlation Coefficient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639233" y="4766846"/>
              <a:ext cx="2057399" cy="264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Storm-relative Velocity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629399" y="2938046"/>
              <a:ext cx="20672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Reflectivity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572000" y="2938046"/>
              <a:ext cx="20672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LMA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2129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 title="Maximum Source Densities for Storm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9329991"/>
              </p:ext>
            </p:extLst>
          </p:nvPr>
        </p:nvGraphicFramePr>
        <p:xfrm>
          <a:off x="381000" y="228600"/>
          <a:ext cx="8305800" cy="5988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10276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3008313" cy="1832977"/>
          </a:xfrm>
        </p:spPr>
        <p:txBody>
          <a:bodyPr>
            <a:noAutofit/>
          </a:bodyPr>
          <a:lstStyle/>
          <a:p>
            <a:r>
              <a:rPr lang="en-US" sz="2400" dirty="0" smtClean="0"/>
              <a:t>LMA Data as a supplemental decision support tool in the March 2, 2012 Severe Weather Event</a:t>
            </a:r>
            <a:endParaRPr lang="en-US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61578"/>
            <a:ext cx="3008313" cy="1367422"/>
          </a:xfrm>
        </p:spPr>
        <p:txBody>
          <a:bodyPr>
            <a:normAutofit/>
          </a:bodyPr>
          <a:lstStyle/>
          <a:p>
            <a:pPr marL="285750" indent="-91440" defTabSz="457200">
              <a:spcBef>
                <a:spcPts val="0"/>
              </a:spcBef>
              <a:buFont typeface="Arial" pitchFamily="34" charset="0"/>
              <a:buChar char="•"/>
              <a:tabLst>
                <a:tab pos="91440" algn="l"/>
              </a:tabLst>
            </a:pPr>
            <a:r>
              <a:rPr lang="en-US" sz="2000" dirty="0" smtClean="0"/>
              <a:t>0.5 degree radar imagery from 1430Z (830 am CST) to 1514Z (912 CST) </a:t>
            </a:r>
          </a:p>
          <a:p>
            <a:pPr marL="285750" indent="-91440" defTabSz="457200">
              <a:spcBef>
                <a:spcPts val="0"/>
              </a:spcBef>
              <a:buFont typeface="Arial" pitchFamily="34" charset="0"/>
              <a:buChar char="•"/>
              <a:tabLst>
                <a:tab pos="91440" algn="l"/>
              </a:tabLst>
            </a:pPr>
            <a:endParaRPr lang="en-US" sz="2000" dirty="0"/>
          </a:p>
          <a:p>
            <a:pPr marL="285750" indent="-91440" defTabSz="457200">
              <a:spcBef>
                <a:spcPts val="0"/>
              </a:spcBef>
              <a:buFont typeface="Arial" pitchFamily="34" charset="0"/>
              <a:buChar char="•"/>
              <a:tabLst>
                <a:tab pos="91440" algn="l"/>
              </a:tabLst>
            </a:pPr>
            <a:endParaRPr lang="en-US" sz="2000" dirty="0"/>
          </a:p>
          <a:p>
            <a:pPr marL="285750" indent="-91440" defTabSz="457200">
              <a:spcBef>
                <a:spcPts val="0"/>
              </a:spcBef>
              <a:buFont typeface="Arial" pitchFamily="34" charset="0"/>
              <a:buChar char="•"/>
              <a:tabLst>
                <a:tab pos="91440" algn="l"/>
              </a:tabLst>
            </a:pPr>
            <a:endParaRPr lang="en-US" sz="2000" dirty="0"/>
          </a:p>
          <a:p>
            <a:pPr marL="194310" defTabSz="457200">
              <a:spcBef>
                <a:spcPts val="0"/>
              </a:spcBef>
              <a:tabLst>
                <a:tab pos="91440" algn="l"/>
              </a:tabLst>
            </a:pPr>
            <a:endParaRPr lang="en-US" sz="2000" dirty="0"/>
          </a:p>
          <a:p>
            <a:pPr marL="194310" defTabSz="457200">
              <a:spcBef>
                <a:spcPts val="0"/>
              </a:spcBef>
              <a:tabLst>
                <a:tab pos="91440" algn="l"/>
              </a:tabLst>
            </a:pPr>
            <a:endParaRPr lang="en-US" sz="2000" dirty="0"/>
          </a:p>
        </p:txBody>
      </p:sp>
      <p:pic>
        <p:nvPicPr>
          <p:cNvPr id="19" name="1_Storm1_LawrenceLimestone_zoom_loop.gif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0" y="152400"/>
            <a:ext cx="5111750" cy="4603750"/>
          </a:xfrm>
        </p:spPr>
      </p:pic>
      <p:grpSp>
        <p:nvGrpSpPr>
          <p:cNvPr id="20" name="Group 19"/>
          <p:cNvGrpSpPr/>
          <p:nvPr/>
        </p:nvGrpSpPr>
        <p:grpSpPr>
          <a:xfrm>
            <a:off x="3886200" y="2057400"/>
            <a:ext cx="4953000" cy="2700698"/>
            <a:chOff x="4572000" y="2938046"/>
            <a:chExt cx="4124633" cy="2167354"/>
          </a:xfrm>
        </p:grpSpPr>
        <p:sp>
          <p:nvSpPr>
            <p:cNvPr id="21" name="TextBox 20"/>
            <p:cNvSpPr txBox="1"/>
            <p:nvPr/>
          </p:nvSpPr>
          <p:spPr>
            <a:xfrm>
              <a:off x="4572000" y="4766846"/>
              <a:ext cx="206588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Correlation Coefficient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639233" y="4766846"/>
              <a:ext cx="2057399" cy="264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Storm-relative Velocity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629399" y="2938046"/>
              <a:ext cx="20672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Reflectivity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572000" y="2938046"/>
              <a:ext cx="20672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LMA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26" name="Chart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7910816"/>
              </p:ext>
            </p:extLst>
          </p:nvPr>
        </p:nvGraphicFramePr>
        <p:xfrm>
          <a:off x="80779" y="3352800"/>
          <a:ext cx="3724642" cy="27799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27" name="Group 26"/>
          <p:cNvGrpSpPr/>
          <p:nvPr/>
        </p:nvGrpSpPr>
        <p:grpSpPr>
          <a:xfrm>
            <a:off x="2980267" y="3810000"/>
            <a:ext cx="5844951" cy="1905000"/>
            <a:chOff x="2980267" y="3810000"/>
            <a:chExt cx="5844951" cy="1905000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2980267" y="3810000"/>
              <a:ext cx="0" cy="1905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3809999" y="5181600"/>
              <a:ext cx="5015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itchFamily="34" charset="0"/>
                <a:buChar char="•"/>
              </a:pPr>
              <a:r>
                <a:rPr lang="en-US" dirty="0" smtClean="0">
                  <a:solidFill>
                    <a:srgbClr val="FF0000"/>
                  </a:solidFill>
                </a:rPr>
                <a:t>1505Z - First severe weather report, 1 inch hail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057400" y="3810000"/>
            <a:ext cx="6333852" cy="1905000"/>
            <a:chOff x="2057400" y="3810000"/>
            <a:chExt cx="6333852" cy="1905000"/>
          </a:xfrm>
        </p:grpSpPr>
        <p:cxnSp>
          <p:nvCxnSpPr>
            <p:cNvPr id="31" name="Straight Connector 30"/>
            <p:cNvCxnSpPr/>
            <p:nvPr/>
          </p:nvCxnSpPr>
          <p:spPr>
            <a:xfrm>
              <a:off x="2057400" y="3810000"/>
              <a:ext cx="0" cy="1905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3809998" y="4876800"/>
              <a:ext cx="45812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itchFamily="34" charset="0"/>
                <a:buChar char="•"/>
              </a:pPr>
              <a:r>
                <a:rPr lang="en-US" dirty="0" smtClean="0">
                  <a:solidFill>
                    <a:srgbClr val="FF0000"/>
                  </a:solidFill>
                </a:rPr>
                <a:t>1451Z </a:t>
              </a:r>
              <a:r>
                <a:rPr lang="en-US" dirty="0" smtClean="0">
                  <a:solidFill>
                    <a:srgbClr val="FF0000"/>
                  </a:solidFill>
                </a:rPr>
                <a:t>- First severe weather warning issued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319272" y="3805598"/>
            <a:ext cx="5596127" cy="2327133"/>
            <a:chOff x="3319272" y="3805598"/>
            <a:chExt cx="5596127" cy="2327133"/>
          </a:xfrm>
        </p:grpSpPr>
        <p:sp>
          <p:nvSpPr>
            <p:cNvPr id="34" name="TextBox 33"/>
            <p:cNvSpPr txBox="1"/>
            <p:nvPr/>
          </p:nvSpPr>
          <p:spPr>
            <a:xfrm>
              <a:off x="3810000" y="5486400"/>
              <a:ext cx="51053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itchFamily="34" charset="0"/>
                <a:buChar char="•"/>
              </a:pPr>
              <a:r>
                <a:rPr lang="en-US" dirty="0" smtClean="0">
                  <a:solidFill>
                    <a:srgbClr val="FF0000"/>
                  </a:solidFill>
                </a:rPr>
                <a:t>1512Z - 1.75 inch hail and 70 mph winds reported by law enforcement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3319272" y="3805598"/>
              <a:ext cx="0" cy="1905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21884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896</TotalTime>
  <Words>756</Words>
  <Application>Microsoft Office PowerPoint</Application>
  <PresentationFormat>On-screen Show (4:3)</PresentationFormat>
  <Paragraphs>137</Paragraphs>
  <Slides>15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1_Office Theme</vt:lpstr>
      <vt:lpstr>An Investigation of North Alabama Lightning Mapping Array data and usage in the real-time operational warning environment during the March 2, 2012 severe weather outbreak in northern Alabama</vt:lpstr>
      <vt:lpstr>March 2, 2012  Event Overview</vt:lpstr>
      <vt:lpstr>March 2, 2012  Event Overview</vt:lpstr>
      <vt:lpstr>SPC Day 1 Outlooks</vt:lpstr>
      <vt:lpstr>The North Alabama Lightning Mapping Array</vt:lpstr>
      <vt:lpstr>LMA Data in the March 2, 2012 Severe Weather Event</vt:lpstr>
      <vt:lpstr>LMA Data as a supplemental decision support tool in the March 2, 2012 Severe Weather Event</vt:lpstr>
      <vt:lpstr>PowerPoint Presentation</vt:lpstr>
      <vt:lpstr>LMA Data as a supplemental decision support tool in the March 2, 2012 Severe Weather Event</vt:lpstr>
      <vt:lpstr>LMA Data as a supplemental decision support tool in the March 2, 2012 Severe Weather Event</vt:lpstr>
      <vt:lpstr>LMA Data and the 1st  morning tornado of  the March 2, 2012 Severe Weather Event</vt:lpstr>
      <vt:lpstr>PowerPoint Presentation</vt:lpstr>
      <vt:lpstr>LMA Data and the 2nd morning tornado of  the March 2, 2012 Severe Weather Event</vt:lpstr>
      <vt:lpstr>Summary and Future Work</vt:lpstr>
      <vt:lpstr>Questions?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 White</dc:creator>
  <cp:lastModifiedBy>Stano, Geoffrey T. (MSFC-ZP11)[ENSCO INC]</cp:lastModifiedBy>
  <cp:revision>61</cp:revision>
  <dcterms:created xsi:type="dcterms:W3CDTF">2012-08-06T16:48:32Z</dcterms:created>
  <dcterms:modified xsi:type="dcterms:W3CDTF">2012-09-11T16:29:43Z</dcterms:modified>
</cp:coreProperties>
</file>