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handoutMasterIdLst>
    <p:handoutMasterId r:id="rId18"/>
  </p:handoutMasterIdLst>
  <p:sldIdLst>
    <p:sldId id="373" r:id="rId2"/>
    <p:sldId id="349" r:id="rId3"/>
    <p:sldId id="410" r:id="rId4"/>
    <p:sldId id="400" r:id="rId5"/>
    <p:sldId id="433" r:id="rId6"/>
    <p:sldId id="434" r:id="rId7"/>
    <p:sldId id="435" r:id="rId8"/>
    <p:sldId id="408" r:id="rId9"/>
    <p:sldId id="411" r:id="rId10"/>
    <p:sldId id="402" r:id="rId11"/>
    <p:sldId id="436" r:id="rId12"/>
    <p:sldId id="437" r:id="rId13"/>
    <p:sldId id="407" r:id="rId14"/>
    <p:sldId id="409" r:id="rId15"/>
    <p:sldId id="438" r:id="rId16"/>
  </p:sldIdLst>
  <p:sldSz cx="9144000" cy="6858000" type="screen4x3"/>
  <p:notesSz cx="7086600" cy="9429750"/>
  <p:custDataLst>
    <p:tags r:id="rId19"/>
  </p:custDataLst>
  <p:defaultTextStyle>
    <a:defPPr>
      <a:defRPr lang="en-US"/>
    </a:defPPr>
    <a:lvl1pPr algn="l" rtl="0" fontAlgn="base">
      <a:spcBef>
        <a:spcPct val="0"/>
      </a:spcBef>
      <a:spcAft>
        <a:spcPct val="0"/>
      </a:spcAft>
      <a:defRPr sz="2200" b="1" kern="1200">
        <a:solidFill>
          <a:schemeClr val="tx1"/>
        </a:solidFill>
        <a:latin typeface="Arial" charset="0"/>
        <a:ea typeface="+mn-ea"/>
        <a:cs typeface="+mn-cs"/>
      </a:defRPr>
    </a:lvl1pPr>
    <a:lvl2pPr marL="457200" algn="l" rtl="0" fontAlgn="base">
      <a:spcBef>
        <a:spcPct val="0"/>
      </a:spcBef>
      <a:spcAft>
        <a:spcPct val="0"/>
      </a:spcAft>
      <a:defRPr sz="2200" b="1" kern="1200">
        <a:solidFill>
          <a:schemeClr val="tx1"/>
        </a:solidFill>
        <a:latin typeface="Arial" charset="0"/>
        <a:ea typeface="+mn-ea"/>
        <a:cs typeface="+mn-cs"/>
      </a:defRPr>
    </a:lvl2pPr>
    <a:lvl3pPr marL="914400" algn="l" rtl="0" fontAlgn="base">
      <a:spcBef>
        <a:spcPct val="0"/>
      </a:spcBef>
      <a:spcAft>
        <a:spcPct val="0"/>
      </a:spcAft>
      <a:defRPr sz="2200" b="1" kern="1200">
        <a:solidFill>
          <a:schemeClr val="tx1"/>
        </a:solidFill>
        <a:latin typeface="Arial" charset="0"/>
        <a:ea typeface="+mn-ea"/>
        <a:cs typeface="+mn-cs"/>
      </a:defRPr>
    </a:lvl3pPr>
    <a:lvl4pPr marL="1371600" algn="l" rtl="0" fontAlgn="base">
      <a:spcBef>
        <a:spcPct val="0"/>
      </a:spcBef>
      <a:spcAft>
        <a:spcPct val="0"/>
      </a:spcAft>
      <a:defRPr sz="2200" b="1" kern="1200">
        <a:solidFill>
          <a:schemeClr val="tx1"/>
        </a:solidFill>
        <a:latin typeface="Arial" charset="0"/>
        <a:ea typeface="+mn-ea"/>
        <a:cs typeface="+mn-cs"/>
      </a:defRPr>
    </a:lvl4pPr>
    <a:lvl5pPr marL="1828800" algn="l" rtl="0" fontAlgn="base">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51E1"/>
    <a:srgbClr val="08599C"/>
    <a:srgbClr val="7E0000"/>
    <a:srgbClr val="0060A8"/>
    <a:srgbClr val="CD823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1" autoAdjust="0"/>
    <p:restoredTop sz="94261" autoAdjust="0"/>
  </p:normalViewPr>
  <p:slideViewPr>
    <p:cSldViewPr>
      <p:cViewPr varScale="1">
        <p:scale>
          <a:sx n="122" d="100"/>
          <a:sy n="122" d="100"/>
        </p:scale>
        <p:origin x="-7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avewe\Usr\gstano\Dissertation\Final_Characteristics\final_event_char_for_calculat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accent1">
                <a:lumMod val="40000"/>
                <a:lumOff val="60000"/>
              </a:schemeClr>
            </a:solidFill>
            <a:ln>
              <a:solidFill>
                <a:srgbClr val="000000"/>
              </a:solidFill>
            </a:ln>
          </c:spPr>
          <c:invertIfNegative val="0"/>
          <c:cat>
            <c:numRef>
              <c:f>charts_for_variables!$Q$16:$Q$26</c:f>
              <c:numCache>
                <c:formatCode>General</c:formatCode>
                <c:ptCount val="11"/>
                <c:pt idx="0">
                  <c:v>5</c:v>
                </c:pt>
                <c:pt idx="1">
                  <c:v>10</c:v>
                </c:pt>
                <c:pt idx="2">
                  <c:v>15</c:v>
                </c:pt>
                <c:pt idx="3">
                  <c:v>20</c:v>
                </c:pt>
                <c:pt idx="4">
                  <c:v>25</c:v>
                </c:pt>
                <c:pt idx="5">
                  <c:v>30</c:v>
                </c:pt>
                <c:pt idx="6">
                  <c:v>40</c:v>
                </c:pt>
                <c:pt idx="7">
                  <c:v>45</c:v>
                </c:pt>
                <c:pt idx="8">
                  <c:v>50</c:v>
                </c:pt>
                <c:pt idx="9">
                  <c:v>55</c:v>
                </c:pt>
                <c:pt idx="10">
                  <c:v>60</c:v>
                </c:pt>
              </c:numCache>
            </c:numRef>
          </c:cat>
          <c:val>
            <c:numRef>
              <c:f>charts_for_variables!$R$16:$R$26</c:f>
              <c:numCache>
                <c:formatCode>General</c:formatCode>
                <c:ptCount val="11"/>
                <c:pt idx="0">
                  <c:v>52</c:v>
                </c:pt>
                <c:pt idx="1">
                  <c:v>20</c:v>
                </c:pt>
                <c:pt idx="2">
                  <c:v>10</c:v>
                </c:pt>
                <c:pt idx="3">
                  <c:v>8</c:v>
                </c:pt>
                <c:pt idx="4">
                  <c:v>1</c:v>
                </c:pt>
                <c:pt idx="5">
                  <c:v>0</c:v>
                </c:pt>
                <c:pt idx="6">
                  <c:v>2</c:v>
                </c:pt>
                <c:pt idx="7">
                  <c:v>0</c:v>
                </c:pt>
                <c:pt idx="8">
                  <c:v>1</c:v>
                </c:pt>
                <c:pt idx="9">
                  <c:v>0</c:v>
                </c:pt>
                <c:pt idx="10">
                  <c:v>2</c:v>
                </c:pt>
              </c:numCache>
            </c:numRef>
          </c:val>
        </c:ser>
        <c:dLbls>
          <c:showLegendKey val="0"/>
          <c:showVal val="0"/>
          <c:showCatName val="0"/>
          <c:showSerName val="0"/>
          <c:showPercent val="0"/>
          <c:showBubbleSize val="0"/>
        </c:dLbls>
        <c:gapWidth val="150"/>
        <c:axId val="152892928"/>
        <c:axId val="157386432"/>
      </c:barChart>
      <c:catAx>
        <c:axId val="152892928"/>
        <c:scaling>
          <c:orientation val="minMax"/>
        </c:scaling>
        <c:delete val="0"/>
        <c:axPos val="b"/>
        <c:numFmt formatCode="General" sourceLinked="1"/>
        <c:majorTickMark val="out"/>
        <c:minorTickMark val="none"/>
        <c:tickLblPos val="nextTo"/>
        <c:txPr>
          <a:bodyPr/>
          <a:lstStyle/>
          <a:p>
            <a:pPr>
              <a:defRPr sz="1400" b="1">
                <a:solidFill>
                  <a:schemeClr val="tx1">
                    <a:lumMod val="85000"/>
                  </a:schemeClr>
                </a:solidFill>
              </a:defRPr>
            </a:pPr>
            <a:endParaRPr lang="en-US"/>
          </a:p>
        </c:txPr>
        <c:crossAx val="157386432"/>
        <c:crosses val="autoZero"/>
        <c:auto val="1"/>
        <c:lblAlgn val="ctr"/>
        <c:lblOffset val="100"/>
        <c:noMultiLvlLbl val="0"/>
      </c:catAx>
      <c:valAx>
        <c:axId val="157386432"/>
        <c:scaling>
          <c:orientation val="minMax"/>
        </c:scaling>
        <c:delete val="0"/>
        <c:axPos val="l"/>
        <c:majorGridlines/>
        <c:numFmt formatCode="General" sourceLinked="1"/>
        <c:majorTickMark val="out"/>
        <c:minorTickMark val="none"/>
        <c:tickLblPos val="nextTo"/>
        <c:txPr>
          <a:bodyPr/>
          <a:lstStyle/>
          <a:p>
            <a:pPr>
              <a:defRPr sz="1400" b="1">
                <a:solidFill>
                  <a:schemeClr val="tx1">
                    <a:lumMod val="85000"/>
                  </a:schemeClr>
                </a:solidFill>
              </a:defRPr>
            </a:pPr>
            <a:endParaRPr lang="en-US"/>
          </a:p>
        </c:txPr>
        <c:crossAx val="152892928"/>
        <c:crosses val="autoZero"/>
        <c:crossBetween val="between"/>
      </c:valAx>
    </c:plotArea>
    <c:plotVisOnly val="1"/>
    <c:dispBlanksAs val="gap"/>
    <c:showDLblsOverMax val="0"/>
  </c:chart>
  <c:spPr>
    <a:solidFill>
      <a:schemeClr val="tx2">
        <a:lumMod val="10000"/>
      </a:schemeClr>
    </a:solidFill>
    <a:ln w="19050">
      <a:solidFill>
        <a:schemeClr val="bg1">
          <a:lumMod val="50000"/>
          <a:lumOff val="50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b="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b="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b="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b="0">
                <a:latin typeface="Arial" charset="0"/>
              </a:defRPr>
            </a:lvl1pPr>
          </a:lstStyle>
          <a:p>
            <a:pPr>
              <a:defRPr/>
            </a:pPr>
            <a:fld id="{42D8DF4A-062F-42CA-8A85-68B13CE0A506}" type="slidenum">
              <a:rPr lang="en-US"/>
              <a:pPr>
                <a:defRPr/>
              </a:pPr>
              <a:t>‹#›</a:t>
            </a:fld>
            <a:endParaRPr lang="en-US"/>
          </a:p>
        </p:txBody>
      </p:sp>
    </p:spTree>
    <p:extLst>
      <p:ext uri="{BB962C8B-B14F-4D97-AF65-F5344CB8AC3E}">
        <p14:creationId xmlns:p14="http://schemas.microsoft.com/office/powerpoint/2010/main" val="1526769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b="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25" y="4479925"/>
            <a:ext cx="5670550"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b="0">
                <a:latin typeface="Arial" charset="0"/>
              </a:defRPr>
            </a:lvl1pPr>
          </a:lstStyle>
          <a:p>
            <a:pPr>
              <a:defRPr/>
            </a:pPr>
            <a:fld id="{6A47BF55-82DE-48B7-BDCE-75A7AC9E6B9F}" type="slidenum">
              <a:rPr lang="en-US"/>
              <a:pPr>
                <a:defRPr/>
              </a:pPr>
              <a:t>‹#›</a:t>
            </a:fld>
            <a:endParaRPr lang="en-US"/>
          </a:p>
        </p:txBody>
      </p:sp>
    </p:spTree>
    <p:extLst>
      <p:ext uri="{BB962C8B-B14F-4D97-AF65-F5344CB8AC3E}">
        <p14:creationId xmlns:p14="http://schemas.microsoft.com/office/powerpoint/2010/main" val="309186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39EBEDB0-6CCB-4991-8F3F-33E65850BB9B}" type="slidenum">
              <a:rPr lang="en-US" sz="1200" b="0"/>
              <a:pPr algn="r" eaLnBrk="1" hangingPunct="1"/>
              <a:t>1</a:t>
            </a:fld>
            <a:endParaRPr 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FC7F794A-D88F-4A48-95A2-EB4B3860FAB2}" type="slidenum">
              <a:rPr lang="en-US" sz="1200" b="0"/>
              <a:pPr algn="r" eaLnBrk="1" hangingPunct="1"/>
              <a:t>10</a:t>
            </a:fld>
            <a:endParaRPr lang="en-US" sz="1200" b="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FC7F794A-D88F-4A48-95A2-EB4B3860FAB2}" type="slidenum">
              <a:rPr lang="en-US" sz="1200" b="0"/>
              <a:pPr algn="r" eaLnBrk="1" hangingPunct="1"/>
              <a:t>11</a:t>
            </a:fld>
            <a:endParaRPr lang="en-US" sz="1200" b="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FC7F794A-D88F-4A48-95A2-EB4B3860FAB2}" type="slidenum">
              <a:rPr lang="en-US" sz="1200" b="0"/>
              <a:pPr algn="r" eaLnBrk="1" hangingPunct="1"/>
              <a:t>12</a:t>
            </a:fld>
            <a:endParaRPr lang="en-US" sz="1200"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74B6079E-49B1-4C14-ABC3-98CC1F5FC078}" type="slidenum">
              <a:rPr lang="en-US" sz="1200" b="0"/>
              <a:pPr algn="r" eaLnBrk="1" hangingPunct="1"/>
              <a:t>13</a:t>
            </a:fld>
            <a:endParaRPr lang="en-US" sz="1200" b="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41F14F81-03AB-4BE9-A1E4-F3F4E412286F}" type="slidenum">
              <a:rPr lang="en-US" sz="1200" b="0"/>
              <a:pPr algn="r" eaLnBrk="1" hangingPunct="1"/>
              <a:t>14</a:t>
            </a:fld>
            <a:endParaRPr 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eaLnBrk="1" hangingPunct="1"/>
            <a:fld id="{D9AD9C98-ABDF-4047-9542-DD909C161AC3}" type="slidenum">
              <a:rPr lang="en-US" sz="1200" b="0" smtClean="0"/>
              <a:pPr eaLnBrk="1" hangingPunct="1"/>
              <a:t>2</a:t>
            </a:fld>
            <a:endParaRPr lang="en-US" sz="1200"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eaLnBrk="1" hangingPunct="1"/>
            <a:fld id="{EFD4CE9B-791D-42C0-ADD2-253BED8D2329}" type="slidenum">
              <a:rPr lang="en-US" sz="1200" b="0" smtClean="0"/>
              <a:pPr eaLnBrk="1" hangingPunct="1"/>
              <a:t>3</a:t>
            </a:fld>
            <a:endParaRPr lang="en-US" sz="12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A45ABE49-6F3A-4EB7-996F-4A303DBBE7A5}" type="slidenum">
              <a:rPr lang="en-US" sz="1200" b="0"/>
              <a:pPr algn="r" eaLnBrk="1" hangingPunct="1"/>
              <a:t>4</a:t>
            </a:fld>
            <a:endParaRPr lang="en-US" sz="1200" b="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9" tIns="47185" rIns="94369" bIns="47185" anchor="b"/>
          <a:lstStyle>
            <a:lvl1pPr defTabSz="941388" eaLnBrk="0" hangingPunct="0">
              <a:defRPr sz="2200" b="1">
                <a:solidFill>
                  <a:schemeClr val="tx1"/>
                </a:solidFill>
                <a:latin typeface="Arial" charset="0"/>
              </a:defRPr>
            </a:lvl1pPr>
            <a:lvl2pPr marL="742950" indent="-285750" defTabSz="941388" eaLnBrk="0" hangingPunct="0">
              <a:defRPr sz="2200" b="1">
                <a:solidFill>
                  <a:schemeClr val="tx1"/>
                </a:solidFill>
                <a:latin typeface="Arial" charset="0"/>
              </a:defRPr>
            </a:lvl2pPr>
            <a:lvl3pPr marL="1143000" indent="-228600" defTabSz="941388" eaLnBrk="0" hangingPunct="0">
              <a:defRPr sz="2200" b="1">
                <a:solidFill>
                  <a:schemeClr val="tx1"/>
                </a:solidFill>
                <a:latin typeface="Arial" charset="0"/>
              </a:defRPr>
            </a:lvl3pPr>
            <a:lvl4pPr marL="1600200" indent="-228600" defTabSz="941388" eaLnBrk="0" hangingPunct="0">
              <a:defRPr sz="2200" b="1">
                <a:solidFill>
                  <a:schemeClr val="tx1"/>
                </a:solidFill>
                <a:latin typeface="Arial" charset="0"/>
              </a:defRPr>
            </a:lvl4pPr>
            <a:lvl5pPr marL="2057400" indent="-228600" defTabSz="941388" eaLnBrk="0" hangingPunct="0">
              <a:defRPr sz="2200" b="1">
                <a:solidFill>
                  <a:schemeClr val="tx1"/>
                </a:solidFill>
                <a:latin typeface="Arial" charset="0"/>
              </a:defRPr>
            </a:lvl5pPr>
            <a:lvl6pPr marL="2514600" indent="-228600" defTabSz="941388" eaLnBrk="0" fontAlgn="base" hangingPunct="0">
              <a:spcBef>
                <a:spcPct val="0"/>
              </a:spcBef>
              <a:spcAft>
                <a:spcPct val="0"/>
              </a:spcAft>
              <a:defRPr sz="2200" b="1">
                <a:solidFill>
                  <a:schemeClr val="tx1"/>
                </a:solidFill>
                <a:latin typeface="Arial" charset="0"/>
              </a:defRPr>
            </a:lvl6pPr>
            <a:lvl7pPr marL="2971800" indent="-228600" defTabSz="941388" eaLnBrk="0" fontAlgn="base" hangingPunct="0">
              <a:spcBef>
                <a:spcPct val="0"/>
              </a:spcBef>
              <a:spcAft>
                <a:spcPct val="0"/>
              </a:spcAft>
              <a:defRPr sz="2200" b="1">
                <a:solidFill>
                  <a:schemeClr val="tx1"/>
                </a:solidFill>
                <a:latin typeface="Arial" charset="0"/>
              </a:defRPr>
            </a:lvl7pPr>
            <a:lvl8pPr marL="3429000" indent="-228600" defTabSz="941388" eaLnBrk="0" fontAlgn="base" hangingPunct="0">
              <a:spcBef>
                <a:spcPct val="0"/>
              </a:spcBef>
              <a:spcAft>
                <a:spcPct val="0"/>
              </a:spcAft>
              <a:defRPr sz="2200" b="1">
                <a:solidFill>
                  <a:schemeClr val="tx1"/>
                </a:solidFill>
                <a:latin typeface="Arial" charset="0"/>
              </a:defRPr>
            </a:lvl8pPr>
            <a:lvl9pPr marL="3886200" indent="-228600" defTabSz="941388" eaLnBrk="0" fontAlgn="base" hangingPunct="0">
              <a:spcBef>
                <a:spcPct val="0"/>
              </a:spcBef>
              <a:spcAft>
                <a:spcPct val="0"/>
              </a:spcAft>
              <a:defRPr sz="2200" b="1">
                <a:solidFill>
                  <a:schemeClr val="tx1"/>
                </a:solidFill>
                <a:latin typeface="Arial" charset="0"/>
              </a:defRPr>
            </a:lvl9pPr>
          </a:lstStyle>
          <a:p>
            <a:pPr algn="r" eaLnBrk="1" hangingPunct="1"/>
            <a:fld id="{E353D55F-7AB0-46D4-A281-F96DF1F2AFAC}" type="slidenum">
              <a:rPr lang="en-US" sz="1200" b="0"/>
              <a:pPr algn="r" eaLnBrk="1" hangingPunct="1"/>
              <a:t>5</a:t>
            </a:fld>
            <a:endParaRPr 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has been stated several times that the source densities can be used to infer storm strength and severity.  This and the following slide will give an example of how. Notice the trends of intra-cloud lightning, in red, and cloud-to-ground lightning, in blue, leading up to a tornado touchdown in the graphic provided. The additional intra-cloud observations show a clear trend.  The source densities are increasing as the vortex “spins-up” and the updraft intensifies. Conversely, the cloud-to-ground observations show no clear change leading up to the touchdown. This shows that the intra-cloud flashes correlate with the storm updraft strength as well as the incipient storm severity. This source density “jump” is noted in advance of many severe weather occurrences.  Let’s return to the original animation example.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9" tIns="47185" rIns="94369" bIns="47185" anchor="b"/>
          <a:lstStyle>
            <a:lvl1pPr defTabSz="941388" eaLnBrk="0" hangingPunct="0">
              <a:defRPr sz="2200" b="1">
                <a:solidFill>
                  <a:schemeClr val="tx1"/>
                </a:solidFill>
                <a:latin typeface="Arial" charset="0"/>
              </a:defRPr>
            </a:lvl1pPr>
            <a:lvl2pPr marL="742950" indent="-285750" defTabSz="941388" eaLnBrk="0" hangingPunct="0">
              <a:defRPr sz="2200" b="1">
                <a:solidFill>
                  <a:schemeClr val="tx1"/>
                </a:solidFill>
                <a:latin typeface="Arial" charset="0"/>
              </a:defRPr>
            </a:lvl2pPr>
            <a:lvl3pPr marL="1143000" indent="-228600" defTabSz="941388" eaLnBrk="0" hangingPunct="0">
              <a:defRPr sz="2200" b="1">
                <a:solidFill>
                  <a:schemeClr val="tx1"/>
                </a:solidFill>
                <a:latin typeface="Arial" charset="0"/>
              </a:defRPr>
            </a:lvl3pPr>
            <a:lvl4pPr marL="1600200" indent="-228600" defTabSz="941388" eaLnBrk="0" hangingPunct="0">
              <a:defRPr sz="2200" b="1">
                <a:solidFill>
                  <a:schemeClr val="tx1"/>
                </a:solidFill>
                <a:latin typeface="Arial" charset="0"/>
              </a:defRPr>
            </a:lvl4pPr>
            <a:lvl5pPr marL="2057400" indent="-228600" defTabSz="941388" eaLnBrk="0" hangingPunct="0">
              <a:defRPr sz="2200" b="1">
                <a:solidFill>
                  <a:schemeClr val="tx1"/>
                </a:solidFill>
                <a:latin typeface="Arial" charset="0"/>
              </a:defRPr>
            </a:lvl5pPr>
            <a:lvl6pPr marL="2514600" indent="-228600" defTabSz="941388" eaLnBrk="0" fontAlgn="base" hangingPunct="0">
              <a:spcBef>
                <a:spcPct val="0"/>
              </a:spcBef>
              <a:spcAft>
                <a:spcPct val="0"/>
              </a:spcAft>
              <a:defRPr sz="2200" b="1">
                <a:solidFill>
                  <a:schemeClr val="tx1"/>
                </a:solidFill>
                <a:latin typeface="Arial" charset="0"/>
              </a:defRPr>
            </a:lvl6pPr>
            <a:lvl7pPr marL="2971800" indent="-228600" defTabSz="941388" eaLnBrk="0" fontAlgn="base" hangingPunct="0">
              <a:spcBef>
                <a:spcPct val="0"/>
              </a:spcBef>
              <a:spcAft>
                <a:spcPct val="0"/>
              </a:spcAft>
              <a:defRPr sz="2200" b="1">
                <a:solidFill>
                  <a:schemeClr val="tx1"/>
                </a:solidFill>
                <a:latin typeface="Arial" charset="0"/>
              </a:defRPr>
            </a:lvl7pPr>
            <a:lvl8pPr marL="3429000" indent="-228600" defTabSz="941388" eaLnBrk="0" fontAlgn="base" hangingPunct="0">
              <a:spcBef>
                <a:spcPct val="0"/>
              </a:spcBef>
              <a:spcAft>
                <a:spcPct val="0"/>
              </a:spcAft>
              <a:defRPr sz="2200" b="1">
                <a:solidFill>
                  <a:schemeClr val="tx1"/>
                </a:solidFill>
                <a:latin typeface="Arial" charset="0"/>
              </a:defRPr>
            </a:lvl8pPr>
            <a:lvl9pPr marL="3886200" indent="-228600" defTabSz="941388" eaLnBrk="0" fontAlgn="base" hangingPunct="0">
              <a:spcBef>
                <a:spcPct val="0"/>
              </a:spcBef>
              <a:spcAft>
                <a:spcPct val="0"/>
              </a:spcAft>
              <a:defRPr sz="2200" b="1">
                <a:solidFill>
                  <a:schemeClr val="tx1"/>
                </a:solidFill>
                <a:latin typeface="Arial" charset="0"/>
              </a:defRPr>
            </a:lvl9pPr>
          </a:lstStyle>
          <a:p>
            <a:pPr algn="r" eaLnBrk="1" hangingPunct="1"/>
            <a:fld id="{E353D55F-7AB0-46D4-A281-F96DF1F2AFAC}" type="slidenum">
              <a:rPr lang="en-US" sz="1200" b="0"/>
              <a:pPr algn="r" eaLnBrk="1" hangingPunct="1"/>
              <a:t>6</a:t>
            </a:fld>
            <a:endParaRPr 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has been stated several times that the source densities can be used to infer storm strength and severity.  This and the following slide will give an example of how. Notice the trends of intra-cloud lightning, in red, and cloud-to-ground lightning, in blue, leading up to a tornado touchdown in the graphic provided. The additional intra-cloud observations show a clear trend.  The source densities are increasing as the vortex “spins-up” and the updraft intensifies. Conversely, the cloud-to-ground observations show no clear change leading up to the touchdown. This shows that the intra-cloud flashes correlate with the storm updraft strength as well as the incipient storm severity. This source density “jump” is noted in advance of many severe weather occurrences.  Let’s return to the original animation example.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9" tIns="47185" rIns="94369" bIns="47185" anchor="b"/>
          <a:lstStyle>
            <a:lvl1pPr defTabSz="941388" eaLnBrk="0" hangingPunct="0">
              <a:defRPr sz="2200" b="1">
                <a:solidFill>
                  <a:schemeClr val="tx1"/>
                </a:solidFill>
                <a:latin typeface="Arial" charset="0"/>
              </a:defRPr>
            </a:lvl1pPr>
            <a:lvl2pPr marL="742950" indent="-285750" defTabSz="941388" eaLnBrk="0" hangingPunct="0">
              <a:defRPr sz="2200" b="1">
                <a:solidFill>
                  <a:schemeClr val="tx1"/>
                </a:solidFill>
                <a:latin typeface="Arial" charset="0"/>
              </a:defRPr>
            </a:lvl2pPr>
            <a:lvl3pPr marL="1143000" indent="-228600" defTabSz="941388" eaLnBrk="0" hangingPunct="0">
              <a:defRPr sz="2200" b="1">
                <a:solidFill>
                  <a:schemeClr val="tx1"/>
                </a:solidFill>
                <a:latin typeface="Arial" charset="0"/>
              </a:defRPr>
            </a:lvl3pPr>
            <a:lvl4pPr marL="1600200" indent="-228600" defTabSz="941388" eaLnBrk="0" hangingPunct="0">
              <a:defRPr sz="2200" b="1">
                <a:solidFill>
                  <a:schemeClr val="tx1"/>
                </a:solidFill>
                <a:latin typeface="Arial" charset="0"/>
              </a:defRPr>
            </a:lvl4pPr>
            <a:lvl5pPr marL="2057400" indent="-228600" defTabSz="941388" eaLnBrk="0" hangingPunct="0">
              <a:defRPr sz="2200" b="1">
                <a:solidFill>
                  <a:schemeClr val="tx1"/>
                </a:solidFill>
                <a:latin typeface="Arial" charset="0"/>
              </a:defRPr>
            </a:lvl5pPr>
            <a:lvl6pPr marL="2514600" indent="-228600" defTabSz="941388" eaLnBrk="0" fontAlgn="base" hangingPunct="0">
              <a:spcBef>
                <a:spcPct val="0"/>
              </a:spcBef>
              <a:spcAft>
                <a:spcPct val="0"/>
              </a:spcAft>
              <a:defRPr sz="2200" b="1">
                <a:solidFill>
                  <a:schemeClr val="tx1"/>
                </a:solidFill>
                <a:latin typeface="Arial" charset="0"/>
              </a:defRPr>
            </a:lvl6pPr>
            <a:lvl7pPr marL="2971800" indent="-228600" defTabSz="941388" eaLnBrk="0" fontAlgn="base" hangingPunct="0">
              <a:spcBef>
                <a:spcPct val="0"/>
              </a:spcBef>
              <a:spcAft>
                <a:spcPct val="0"/>
              </a:spcAft>
              <a:defRPr sz="2200" b="1">
                <a:solidFill>
                  <a:schemeClr val="tx1"/>
                </a:solidFill>
                <a:latin typeface="Arial" charset="0"/>
              </a:defRPr>
            </a:lvl7pPr>
            <a:lvl8pPr marL="3429000" indent="-228600" defTabSz="941388" eaLnBrk="0" fontAlgn="base" hangingPunct="0">
              <a:spcBef>
                <a:spcPct val="0"/>
              </a:spcBef>
              <a:spcAft>
                <a:spcPct val="0"/>
              </a:spcAft>
              <a:defRPr sz="2200" b="1">
                <a:solidFill>
                  <a:schemeClr val="tx1"/>
                </a:solidFill>
                <a:latin typeface="Arial" charset="0"/>
              </a:defRPr>
            </a:lvl8pPr>
            <a:lvl9pPr marL="3886200" indent="-228600" defTabSz="941388" eaLnBrk="0" fontAlgn="base" hangingPunct="0">
              <a:spcBef>
                <a:spcPct val="0"/>
              </a:spcBef>
              <a:spcAft>
                <a:spcPct val="0"/>
              </a:spcAft>
              <a:defRPr sz="2200" b="1">
                <a:solidFill>
                  <a:schemeClr val="tx1"/>
                </a:solidFill>
                <a:latin typeface="Arial" charset="0"/>
              </a:defRPr>
            </a:lvl9pPr>
          </a:lstStyle>
          <a:p>
            <a:pPr algn="r" eaLnBrk="1" hangingPunct="1"/>
            <a:fld id="{E353D55F-7AB0-46D4-A281-F96DF1F2AFAC}" type="slidenum">
              <a:rPr lang="en-US" sz="1200" b="0"/>
              <a:pPr algn="r" eaLnBrk="1" hangingPunct="1"/>
              <a:t>7</a:t>
            </a:fld>
            <a:endParaRPr 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has been stated several times that the source densities can be used to infer storm strength and severity.  This and the following slide will give an example of how. Notice the trends of intra-cloud lightning, in red, and cloud-to-ground lightning, in blue, leading up to a tornado touchdown in the graphic provided. The additional intra-cloud observations show a clear trend.  The source densities are increasing as the vortex “spins-up” and the updraft intensifies. Conversely, the cloud-to-ground observations show no clear change leading up to the touchdown. This shows that the intra-cloud flashes correlate with the storm updraft strength as well as the incipient storm severity. This source density “jump” is noted in advance of many severe weather occurrences.  Let’s return to the original animation example.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DF22B7E8-8A00-4238-AD7C-5093BD11FBC8}" type="slidenum">
              <a:rPr lang="en-US" sz="1200" b="0"/>
              <a:pPr algn="r" eaLnBrk="1" hangingPunct="1"/>
              <a:t>8</a:t>
            </a:fld>
            <a:endParaRPr lang="en-US" sz="1200" b="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014788" y="8956675"/>
            <a:ext cx="307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defTabSz="942975" eaLnBrk="0" hangingPunct="0">
              <a:defRPr sz="2200" b="1">
                <a:solidFill>
                  <a:schemeClr val="tx1"/>
                </a:solidFill>
                <a:latin typeface="Arial" charset="0"/>
              </a:defRPr>
            </a:lvl1pPr>
            <a:lvl2pPr marL="742950" indent="-285750" defTabSz="942975" eaLnBrk="0" hangingPunct="0">
              <a:defRPr sz="2200" b="1">
                <a:solidFill>
                  <a:schemeClr val="tx1"/>
                </a:solidFill>
                <a:latin typeface="Arial" charset="0"/>
              </a:defRPr>
            </a:lvl2pPr>
            <a:lvl3pPr marL="1143000" indent="-228600" defTabSz="942975" eaLnBrk="0" hangingPunct="0">
              <a:defRPr sz="2200" b="1">
                <a:solidFill>
                  <a:schemeClr val="tx1"/>
                </a:solidFill>
                <a:latin typeface="Arial" charset="0"/>
              </a:defRPr>
            </a:lvl3pPr>
            <a:lvl4pPr marL="1600200" indent="-228600" defTabSz="942975" eaLnBrk="0" hangingPunct="0">
              <a:defRPr sz="2200" b="1">
                <a:solidFill>
                  <a:schemeClr val="tx1"/>
                </a:solidFill>
                <a:latin typeface="Arial" charset="0"/>
              </a:defRPr>
            </a:lvl4pPr>
            <a:lvl5pPr marL="2057400" indent="-228600" defTabSz="942975" eaLnBrk="0" hangingPunct="0">
              <a:defRPr sz="2200" b="1">
                <a:solidFill>
                  <a:schemeClr val="tx1"/>
                </a:solidFill>
                <a:latin typeface="Arial" charset="0"/>
              </a:defRPr>
            </a:lvl5pPr>
            <a:lvl6pPr marL="2514600" indent="-228600" defTabSz="942975" eaLnBrk="0" fontAlgn="base" hangingPunct="0">
              <a:spcBef>
                <a:spcPct val="0"/>
              </a:spcBef>
              <a:spcAft>
                <a:spcPct val="0"/>
              </a:spcAft>
              <a:defRPr sz="2200" b="1">
                <a:solidFill>
                  <a:schemeClr val="tx1"/>
                </a:solidFill>
                <a:latin typeface="Arial" charset="0"/>
              </a:defRPr>
            </a:lvl6pPr>
            <a:lvl7pPr marL="2971800" indent="-228600" defTabSz="942975" eaLnBrk="0" fontAlgn="base" hangingPunct="0">
              <a:spcBef>
                <a:spcPct val="0"/>
              </a:spcBef>
              <a:spcAft>
                <a:spcPct val="0"/>
              </a:spcAft>
              <a:defRPr sz="2200" b="1">
                <a:solidFill>
                  <a:schemeClr val="tx1"/>
                </a:solidFill>
                <a:latin typeface="Arial" charset="0"/>
              </a:defRPr>
            </a:lvl7pPr>
            <a:lvl8pPr marL="3429000" indent="-228600" defTabSz="942975" eaLnBrk="0" fontAlgn="base" hangingPunct="0">
              <a:spcBef>
                <a:spcPct val="0"/>
              </a:spcBef>
              <a:spcAft>
                <a:spcPct val="0"/>
              </a:spcAft>
              <a:defRPr sz="2200" b="1">
                <a:solidFill>
                  <a:schemeClr val="tx1"/>
                </a:solidFill>
                <a:latin typeface="Arial" charset="0"/>
              </a:defRPr>
            </a:lvl8pPr>
            <a:lvl9pPr marL="3886200" indent="-228600" defTabSz="942975" eaLnBrk="0" fontAlgn="base" hangingPunct="0">
              <a:spcBef>
                <a:spcPct val="0"/>
              </a:spcBef>
              <a:spcAft>
                <a:spcPct val="0"/>
              </a:spcAft>
              <a:defRPr sz="2200" b="1">
                <a:solidFill>
                  <a:schemeClr val="tx1"/>
                </a:solidFill>
                <a:latin typeface="Arial" charset="0"/>
              </a:defRPr>
            </a:lvl9pPr>
          </a:lstStyle>
          <a:p>
            <a:pPr algn="r" eaLnBrk="1" hangingPunct="1"/>
            <a:fld id="{D202C1D9-F074-4F7D-99DB-F9C5C48190B8}" type="slidenum">
              <a:rPr lang="en-US" sz="1200" b="0"/>
              <a:pPr algn="r" eaLnBrk="1" hangingPunct="1"/>
              <a:t>9</a:t>
            </a:fld>
            <a:endParaRPr lang="en-US" sz="1200" b="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B511F503-2BD9-4DA6-8929-B5BC5FE653ED}" type="slidenum">
              <a:rPr lang="en-US"/>
              <a:pPr>
                <a:defRPr/>
              </a:pPr>
              <a:t>‹#›</a:t>
            </a:fld>
            <a:endParaRPr lang="en-US"/>
          </a:p>
        </p:txBody>
      </p:sp>
    </p:spTree>
    <p:extLst>
      <p:ext uri="{BB962C8B-B14F-4D97-AF65-F5344CB8AC3E}">
        <p14:creationId xmlns:p14="http://schemas.microsoft.com/office/powerpoint/2010/main" val="206252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867BA7-4E3C-48DA-B032-2BFB1ADD8014}" type="slidenum">
              <a:rPr lang="en-US"/>
              <a:pPr>
                <a:defRPr/>
              </a:pPr>
              <a:t>‹#›</a:t>
            </a:fld>
            <a:endParaRPr lang="en-US"/>
          </a:p>
        </p:txBody>
      </p:sp>
    </p:spTree>
    <p:extLst>
      <p:ext uri="{BB962C8B-B14F-4D97-AF65-F5344CB8AC3E}">
        <p14:creationId xmlns:p14="http://schemas.microsoft.com/office/powerpoint/2010/main" val="45079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D894AC1-B2AC-47AD-91EC-BC1A17F53B85}" type="slidenum">
              <a:rPr lang="en-US"/>
              <a:pPr>
                <a:defRPr/>
              </a:pPr>
              <a:t>‹#›</a:t>
            </a:fld>
            <a:endParaRPr lang="en-US"/>
          </a:p>
        </p:txBody>
      </p:sp>
    </p:spTree>
    <p:extLst>
      <p:ext uri="{BB962C8B-B14F-4D97-AF65-F5344CB8AC3E}">
        <p14:creationId xmlns:p14="http://schemas.microsoft.com/office/powerpoint/2010/main" val="359010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A36F24-100D-42FB-8E93-7E86692E5F3B}" type="slidenum">
              <a:rPr lang="en-US"/>
              <a:pPr>
                <a:defRPr/>
              </a:pPr>
              <a:t>‹#›</a:t>
            </a:fld>
            <a:endParaRPr lang="en-US"/>
          </a:p>
        </p:txBody>
      </p:sp>
    </p:spTree>
    <p:extLst>
      <p:ext uri="{BB962C8B-B14F-4D97-AF65-F5344CB8AC3E}">
        <p14:creationId xmlns:p14="http://schemas.microsoft.com/office/powerpoint/2010/main" val="308167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5" name="Freeform 4"/>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71BC5520-EFBD-4B2C-B960-D38FA6C32B6F}" type="slidenum">
              <a:rPr lang="en-US"/>
              <a:pPr>
                <a:defRPr/>
              </a:pPr>
              <a:t>‹#›</a:t>
            </a:fld>
            <a:endParaRPr lang="en-US"/>
          </a:p>
        </p:txBody>
      </p:sp>
    </p:spTree>
    <p:extLst>
      <p:ext uri="{BB962C8B-B14F-4D97-AF65-F5344CB8AC3E}">
        <p14:creationId xmlns:p14="http://schemas.microsoft.com/office/powerpoint/2010/main" val="149774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9D477F8-4796-41BB-B2B3-499C7BC68EE3}" type="slidenum">
              <a:rPr lang="en-US"/>
              <a:pPr>
                <a:defRPr/>
              </a:pPr>
              <a:t>‹#›</a:t>
            </a:fld>
            <a:endParaRPr lang="en-US"/>
          </a:p>
        </p:txBody>
      </p:sp>
    </p:spTree>
    <p:extLst>
      <p:ext uri="{BB962C8B-B14F-4D97-AF65-F5344CB8AC3E}">
        <p14:creationId xmlns:p14="http://schemas.microsoft.com/office/powerpoint/2010/main" val="115310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6BBCF97C-A69D-43DE-8230-476C89563074}" type="slidenum">
              <a:rPr lang="en-US"/>
              <a:pPr>
                <a:defRPr/>
              </a:pPr>
              <a:t>‹#›</a:t>
            </a:fld>
            <a:endParaRPr lang="en-US"/>
          </a:p>
        </p:txBody>
      </p:sp>
    </p:spTree>
    <p:extLst>
      <p:ext uri="{BB962C8B-B14F-4D97-AF65-F5344CB8AC3E}">
        <p14:creationId xmlns:p14="http://schemas.microsoft.com/office/powerpoint/2010/main" val="64746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A7F5062-0601-4BED-8809-8D5CD8B7F2D5}" type="slidenum">
              <a:rPr lang="en-US"/>
              <a:pPr>
                <a:defRPr/>
              </a:pPr>
              <a:t>‹#›</a:t>
            </a:fld>
            <a:endParaRPr lang="en-US"/>
          </a:p>
        </p:txBody>
      </p:sp>
    </p:spTree>
    <p:extLst>
      <p:ext uri="{BB962C8B-B14F-4D97-AF65-F5344CB8AC3E}">
        <p14:creationId xmlns:p14="http://schemas.microsoft.com/office/powerpoint/2010/main" val="170992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F46AE3B-67FA-44C8-9FEE-40A8D919BC23}" type="slidenum">
              <a:rPr lang="en-US"/>
              <a:pPr>
                <a:defRPr/>
              </a:pPr>
              <a:t>‹#›</a:t>
            </a:fld>
            <a:endParaRPr lang="en-US"/>
          </a:p>
        </p:txBody>
      </p:sp>
    </p:spTree>
    <p:extLst>
      <p:ext uri="{BB962C8B-B14F-4D97-AF65-F5344CB8AC3E}">
        <p14:creationId xmlns:p14="http://schemas.microsoft.com/office/powerpoint/2010/main" val="186184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345E1FA-40A6-474A-922A-1BA7744692FD}" type="slidenum">
              <a:rPr lang="en-US"/>
              <a:pPr>
                <a:defRPr/>
              </a:pPr>
              <a:t>‹#›</a:t>
            </a:fld>
            <a:endParaRPr lang="en-US"/>
          </a:p>
        </p:txBody>
      </p:sp>
    </p:spTree>
    <p:extLst>
      <p:ext uri="{BB962C8B-B14F-4D97-AF65-F5344CB8AC3E}">
        <p14:creationId xmlns:p14="http://schemas.microsoft.com/office/powerpoint/2010/main" val="243441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07506"/>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06531"/>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07506"/>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06531"/>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07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06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04D0BE53-2049-4846-BEB8-D35BEFF19C99}" type="slidenum">
              <a:rPr lang="en-US"/>
              <a:pPr>
                <a:defRPr/>
              </a:pPr>
              <a:t>‹#›</a:t>
            </a:fld>
            <a:endParaRPr lang="en-US"/>
          </a:p>
        </p:txBody>
      </p:sp>
    </p:spTree>
    <p:extLst>
      <p:ext uri="{BB962C8B-B14F-4D97-AF65-F5344CB8AC3E}">
        <p14:creationId xmlns:p14="http://schemas.microsoft.com/office/powerpoint/2010/main" val="413823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charset="0"/>
              </a:defRPr>
            </a:lvl1pPr>
            <a:extLst/>
          </a:lstStyle>
          <a:p>
            <a:pPr>
              <a:defRPr/>
            </a:pPr>
            <a:fld id="{A85816F3-66C6-4AEE-9BA7-8B69151764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74" r:id="rId2"/>
    <p:sldLayoutId id="2147484680" r:id="rId3"/>
    <p:sldLayoutId id="2147484681" r:id="rId4"/>
    <p:sldLayoutId id="2147484682" r:id="rId5"/>
    <p:sldLayoutId id="2147484675" r:id="rId6"/>
    <p:sldLayoutId id="2147484683" r:id="rId7"/>
    <p:sldLayoutId id="2147484676" r:id="rId8"/>
    <p:sldLayoutId id="2147484684" r:id="rId9"/>
    <p:sldLayoutId id="2147484677" r:id="rId10"/>
    <p:sldLayoutId id="2147484678"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eather.msfc.nasa.gov/sport/lma/nalma.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9.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jpeg"/><Relationship Id="rId11" Type="http://schemas.openxmlformats.org/officeDocument/2006/relationships/image" Target="../media/image5.png"/><Relationship Id="rId5" Type="http://schemas.openxmlformats.org/officeDocument/2006/relationships/image" Target="../media/image8.jpeg"/><Relationship Id="rId10" Type="http://schemas.openxmlformats.org/officeDocument/2006/relationships/image" Target="../media/image4.png"/><Relationship Id="rId4" Type="http://schemas.openxmlformats.org/officeDocument/2006/relationships/image" Target="../media/image18.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8382000" cy="2438400"/>
          </a:xfrm>
          <a:prstGeom prst="rect">
            <a:avLst/>
          </a:prstGeom>
        </p:spPr>
        <p:txBody>
          <a:bodyPr/>
          <a:lstStyle/>
          <a:p>
            <a:pPr fontAlgn="auto">
              <a:spcAft>
                <a:spcPts val="0"/>
              </a:spcAft>
              <a:defRPr/>
            </a:pPr>
            <a:r>
              <a:rPr lang="en-US" sz="40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Use of Total Lightning Data at  </a:t>
            </a:r>
          </a:p>
          <a:p>
            <a:pPr fontAlgn="auto">
              <a:spcAft>
                <a:spcPts val="0"/>
              </a:spcAft>
              <a:defRPr/>
            </a:pPr>
            <a:r>
              <a:rPr lang="en-US" sz="40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Chattanooga, Tennessee (Hamilton County) For Public Safety and Decision Making</a:t>
            </a:r>
          </a:p>
          <a:p>
            <a:pPr fontAlgn="auto">
              <a:spcAft>
                <a:spcPts val="0"/>
              </a:spcAft>
              <a:defRPr/>
            </a:pPr>
            <a:r>
              <a:rPr lang="en-US" sz="2400" b="0" dirty="0">
                <a:gradFill>
                  <a:gsLst>
                    <a:gs pos="0">
                      <a:srgbClr val="FFFF00"/>
                    </a:gs>
                    <a:gs pos="50000">
                      <a:schemeClr val="accent1">
                        <a:tint val="44500"/>
                        <a:satMod val="160000"/>
                      </a:schemeClr>
                    </a:gs>
                    <a:gs pos="100000">
                      <a:schemeClr val="accent1">
                        <a:tint val="23500"/>
                        <a:satMod val="160000"/>
                      </a:schemeClr>
                    </a:gs>
                  </a:gsLst>
                  <a:lin ang="5400000" scaled="0"/>
                </a:gradFill>
                <a:latin typeface="Candara" pitchFamily="34" charset="0"/>
              </a:rPr>
              <a:t>What is the utility of </a:t>
            </a:r>
            <a:r>
              <a:rPr lang="en-US" sz="2400" b="0" dirty="0">
                <a:gradFill>
                  <a:gsLst>
                    <a:gs pos="0">
                      <a:srgbClr val="FFFF00"/>
                    </a:gs>
                    <a:gs pos="50000">
                      <a:schemeClr val="accent1">
                        <a:tint val="44500"/>
                        <a:satMod val="160000"/>
                      </a:schemeClr>
                    </a:gs>
                    <a:gs pos="100000">
                      <a:schemeClr val="accent1">
                        <a:tint val="23500"/>
                        <a:satMod val="160000"/>
                      </a:schemeClr>
                    </a:gs>
                  </a:gsLst>
                  <a:lin ang="5400000" scaled="0"/>
                </a:gradFill>
                <a:latin typeface="Candara" pitchFamily="34" charset="0"/>
              </a:rPr>
              <a:t>using Lightning Mapping Array (LMA) </a:t>
            </a:r>
            <a:r>
              <a:rPr lang="en-US" sz="2400" b="0" dirty="0">
                <a:gradFill>
                  <a:gsLst>
                    <a:gs pos="0">
                      <a:srgbClr val="FFFF00"/>
                    </a:gs>
                    <a:gs pos="50000">
                      <a:schemeClr val="accent1">
                        <a:tint val="44500"/>
                        <a:satMod val="160000"/>
                      </a:schemeClr>
                    </a:gs>
                    <a:gs pos="100000">
                      <a:schemeClr val="accent1">
                        <a:tint val="23500"/>
                        <a:satMod val="160000"/>
                      </a:schemeClr>
                    </a:gs>
                  </a:gsLst>
                  <a:lin ang="5400000" scaled="0"/>
                </a:gradFill>
                <a:latin typeface="Candara" pitchFamily="34" charset="0"/>
              </a:rPr>
              <a:t>data for public safety and decision making for Emergency Management?</a:t>
            </a:r>
            <a:endParaRPr lang="en-US" sz="24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sp>
        <p:nvSpPr>
          <p:cNvPr id="3" name="TextBox 2"/>
          <p:cNvSpPr txBox="1"/>
          <p:nvPr/>
        </p:nvSpPr>
        <p:spPr>
          <a:xfrm>
            <a:off x="228600" y="4114800"/>
            <a:ext cx="8763000" cy="1938338"/>
          </a:xfrm>
          <a:prstGeom prst="rect">
            <a:avLst/>
          </a:prstGeom>
          <a:noFill/>
        </p:spPr>
        <p:txBody>
          <a:bodyPr>
            <a:spAutoFit/>
          </a:bodyPr>
          <a:lstStyle/>
          <a:p>
            <a:pPr>
              <a:spcAft>
                <a:spcPts val="600"/>
              </a:spcAft>
              <a:defRPr/>
            </a:pPr>
            <a:r>
              <a:rPr lang="en-US" sz="2000" b="0" dirty="0">
                <a:solidFill>
                  <a:schemeClr val="accent3">
                    <a:lumMod val="40000"/>
                    <a:lumOff val="60000"/>
                  </a:schemeClr>
                </a:solidFill>
                <a:latin typeface="Candara" pitchFamily="34" charset="0"/>
              </a:rPr>
              <a:t>Geoffrey Stano</a:t>
            </a:r>
            <a:r>
              <a:rPr lang="en-US" sz="2000" b="0" dirty="0">
                <a:solidFill>
                  <a:srgbClr val="7F7F7F"/>
                </a:solidFill>
                <a:latin typeface="Candara" pitchFamily="34" charset="0"/>
              </a:rPr>
              <a:t>		                                 </a:t>
            </a:r>
            <a:r>
              <a:rPr lang="en-US" sz="2000" b="0" dirty="0">
                <a:solidFill>
                  <a:schemeClr val="accent3">
                    <a:lumMod val="40000"/>
                    <a:lumOff val="60000"/>
                  </a:schemeClr>
                </a:solidFill>
                <a:latin typeface="Candara" pitchFamily="34" charset="0"/>
              </a:rPr>
              <a:t>– ENSCO / </a:t>
            </a:r>
            <a:r>
              <a:rPr lang="en-US" sz="2000" b="0" dirty="0" err="1">
                <a:solidFill>
                  <a:schemeClr val="accent3">
                    <a:lumMod val="40000"/>
                    <a:lumOff val="60000"/>
                  </a:schemeClr>
                </a:solidFill>
                <a:latin typeface="Candara" pitchFamily="34" charset="0"/>
              </a:rPr>
              <a:t>SPoRT</a:t>
            </a:r>
            <a:endParaRPr lang="en-US" sz="2000" b="0" dirty="0">
              <a:solidFill>
                <a:schemeClr val="accent3">
                  <a:lumMod val="40000"/>
                  <a:lumOff val="60000"/>
                </a:schemeClr>
              </a:solidFill>
              <a:latin typeface="Candara" pitchFamily="34" charset="0"/>
            </a:endParaRPr>
          </a:p>
          <a:p>
            <a:pPr>
              <a:spcAft>
                <a:spcPts val="600"/>
              </a:spcAft>
              <a:defRPr/>
            </a:pPr>
            <a:r>
              <a:rPr lang="en-US" sz="2000" b="0" dirty="0">
                <a:solidFill>
                  <a:schemeClr val="accent3">
                    <a:lumMod val="40000"/>
                    <a:lumOff val="60000"/>
                  </a:schemeClr>
                </a:solidFill>
                <a:latin typeface="Candara" pitchFamily="34" charset="0"/>
              </a:rPr>
              <a:t>David Hotz and Anthony </a:t>
            </a:r>
            <a:r>
              <a:rPr lang="en-US" sz="2000" b="0" dirty="0" err="1">
                <a:solidFill>
                  <a:schemeClr val="accent3">
                    <a:lumMod val="40000"/>
                    <a:lumOff val="60000"/>
                  </a:schemeClr>
                </a:solidFill>
                <a:latin typeface="Candara" pitchFamily="34" charset="0"/>
              </a:rPr>
              <a:t>Cavalluci</a:t>
            </a:r>
            <a:r>
              <a:rPr lang="en-US" sz="2000" b="0" dirty="0">
                <a:solidFill>
                  <a:srgbClr val="7F7F7F"/>
                </a:solidFill>
                <a:latin typeface="Candara" pitchFamily="34" charset="0"/>
              </a:rPr>
              <a:t>		</a:t>
            </a:r>
            <a:r>
              <a:rPr lang="en-US" sz="2000" b="0" dirty="0">
                <a:solidFill>
                  <a:schemeClr val="accent3">
                    <a:lumMod val="40000"/>
                    <a:lumOff val="60000"/>
                  </a:schemeClr>
                </a:solidFill>
                <a:latin typeface="Candara" pitchFamily="34" charset="0"/>
              </a:rPr>
              <a:t>– WFO Morristown, </a:t>
            </a:r>
            <a:r>
              <a:rPr lang="en-US" sz="2000" b="0" dirty="0">
                <a:solidFill>
                  <a:schemeClr val="accent3">
                    <a:lumMod val="40000"/>
                    <a:lumOff val="60000"/>
                  </a:schemeClr>
                </a:solidFill>
                <a:latin typeface="Candara" pitchFamily="34" charset="0"/>
              </a:rPr>
              <a:t>TN</a:t>
            </a:r>
          </a:p>
          <a:p>
            <a:pPr>
              <a:spcAft>
                <a:spcPts val="600"/>
              </a:spcAft>
              <a:defRPr/>
            </a:pPr>
            <a:r>
              <a:rPr lang="en-US" sz="2000" b="0" dirty="0">
                <a:solidFill>
                  <a:schemeClr val="accent3">
                    <a:lumMod val="40000"/>
                    <a:lumOff val="60000"/>
                  </a:schemeClr>
                </a:solidFill>
                <a:latin typeface="Candara" pitchFamily="34" charset="0"/>
              </a:rPr>
              <a:t>Tony </a:t>
            </a:r>
            <a:r>
              <a:rPr lang="en-US" sz="2000" b="0" dirty="0" err="1">
                <a:solidFill>
                  <a:schemeClr val="accent3">
                    <a:lumMod val="40000"/>
                    <a:lumOff val="60000"/>
                  </a:schemeClr>
                </a:solidFill>
                <a:latin typeface="Candara" pitchFamily="34" charset="0"/>
              </a:rPr>
              <a:t>Reavley</a:t>
            </a:r>
            <a:r>
              <a:rPr lang="en-US" sz="2000" b="0" dirty="0">
                <a:solidFill>
                  <a:schemeClr val="accent3">
                    <a:lumMod val="40000"/>
                    <a:lumOff val="60000"/>
                  </a:schemeClr>
                </a:solidFill>
                <a:latin typeface="Candara" pitchFamily="34" charset="0"/>
              </a:rPr>
              <a:t>                                                         – Director of Emergency Services</a:t>
            </a:r>
          </a:p>
          <a:p>
            <a:pPr>
              <a:spcAft>
                <a:spcPts val="600"/>
              </a:spcAft>
              <a:defRPr/>
            </a:pPr>
            <a:r>
              <a:rPr lang="en-US" sz="2000" b="0" dirty="0">
                <a:solidFill>
                  <a:schemeClr val="accent3">
                    <a:lumMod val="40000"/>
                    <a:lumOff val="60000"/>
                  </a:schemeClr>
                </a:solidFill>
                <a:latin typeface="Candara" pitchFamily="34" charset="0"/>
              </a:rPr>
              <a:t> </a:t>
            </a:r>
            <a:r>
              <a:rPr lang="en-US" sz="2000" b="0" dirty="0">
                <a:solidFill>
                  <a:schemeClr val="accent3">
                    <a:lumMod val="40000"/>
                    <a:lumOff val="60000"/>
                  </a:schemeClr>
                </a:solidFill>
                <a:latin typeface="Candara" pitchFamily="34" charset="0"/>
              </a:rPr>
              <a:t>                                                                                     &amp; Homeland Security of Hamilton</a:t>
            </a:r>
          </a:p>
          <a:p>
            <a:pPr>
              <a:spcAft>
                <a:spcPts val="600"/>
              </a:spcAft>
              <a:defRPr/>
            </a:pPr>
            <a:r>
              <a:rPr lang="en-US" sz="2000" b="0" dirty="0">
                <a:solidFill>
                  <a:schemeClr val="accent3">
                    <a:lumMod val="40000"/>
                    <a:lumOff val="60000"/>
                  </a:schemeClr>
                </a:solidFill>
                <a:latin typeface="Candara" pitchFamily="34" charset="0"/>
              </a:rPr>
              <a:t> </a:t>
            </a:r>
            <a:r>
              <a:rPr lang="en-US" sz="2000" b="0" dirty="0">
                <a:solidFill>
                  <a:schemeClr val="accent3">
                    <a:lumMod val="40000"/>
                    <a:lumOff val="60000"/>
                  </a:schemeClr>
                </a:solidFill>
                <a:latin typeface="Candara" pitchFamily="34" charset="0"/>
              </a:rPr>
              <a:t>                                                                                     County (Tennessee)</a:t>
            </a:r>
            <a:endParaRPr lang="en-US" sz="2000" b="0" dirty="0">
              <a:solidFill>
                <a:schemeClr val="accent3">
                  <a:lumMod val="40000"/>
                  <a:lumOff val="60000"/>
                </a:schemeClr>
              </a:solidFill>
              <a:latin typeface="Candara" pitchFamily="34" charset="0"/>
            </a:endParaRPr>
          </a:p>
        </p:txBody>
      </p:sp>
      <p:sp>
        <p:nvSpPr>
          <p:cNvPr id="5" name="TextBox 4"/>
          <p:cNvSpPr txBox="1"/>
          <p:nvPr/>
        </p:nvSpPr>
        <p:spPr>
          <a:xfrm>
            <a:off x="0" y="6581775"/>
            <a:ext cx="1295400" cy="276225"/>
          </a:xfrm>
          <a:prstGeom prst="rect">
            <a:avLst/>
          </a:prstGeom>
          <a:noFill/>
        </p:spPr>
        <p:txBody>
          <a:bodyPr>
            <a:spAutoFit/>
          </a:bodyPr>
          <a:lstStyle/>
          <a:p>
            <a:pPr>
              <a:defRPr/>
            </a:pPr>
            <a:r>
              <a:rPr lang="en-US" sz="1200" b="0" dirty="0">
                <a:solidFill>
                  <a:schemeClr val="accent3">
                    <a:lumMod val="40000"/>
                    <a:lumOff val="60000"/>
                  </a:schemeClr>
                </a:solidFill>
                <a:latin typeface="Candara" pitchFamily="34" charset="0"/>
              </a:rPr>
              <a:t>September </a:t>
            </a:r>
            <a:r>
              <a:rPr lang="en-US" sz="1200" b="0" dirty="0">
                <a:solidFill>
                  <a:schemeClr val="accent3">
                    <a:lumMod val="40000"/>
                    <a:lumOff val="60000"/>
                  </a:schemeClr>
                </a:solidFill>
                <a:latin typeface="Candara" pitchFamily="34" charset="0"/>
              </a:rPr>
              <a:t>2012</a:t>
            </a:r>
          </a:p>
        </p:txBody>
      </p:sp>
      <p:grpSp>
        <p:nvGrpSpPr>
          <p:cNvPr id="2" name="Group 1"/>
          <p:cNvGrpSpPr/>
          <p:nvPr/>
        </p:nvGrpSpPr>
        <p:grpSpPr>
          <a:xfrm>
            <a:off x="5943600" y="6248400"/>
            <a:ext cx="3048000" cy="609600"/>
            <a:chOff x="5943600" y="6248400"/>
            <a:chExt cx="3048000" cy="609600"/>
          </a:xfrm>
        </p:grpSpPr>
        <p:pic>
          <p:nvPicPr>
            <p:cNvPr id="8199"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0"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381000"/>
            <a:ext cx="8839200" cy="679450"/>
          </a:xfrm>
          <a:prstGeom prst="rect">
            <a:avLst/>
          </a:prstGeom>
        </p:spPr>
        <p:txBody>
          <a:bodyPr/>
          <a:lstStyle/>
          <a:p>
            <a:pPr algn="ctr" fontAlgn="auto">
              <a:spcAft>
                <a:spcPts val="0"/>
              </a:spcAft>
              <a:defRPr/>
            </a:pPr>
            <a:r>
              <a:rPr lang="en-US" sz="3500" b="0" dirty="0" smtClean="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Tools for Viewing Total Lightning Data</a:t>
            </a:r>
            <a:endPar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grpSp>
        <p:nvGrpSpPr>
          <p:cNvPr id="11" name="Group 10"/>
          <p:cNvGrpSpPr/>
          <p:nvPr/>
        </p:nvGrpSpPr>
        <p:grpSpPr>
          <a:xfrm>
            <a:off x="5943600" y="6248400"/>
            <a:ext cx="3048000" cy="609600"/>
            <a:chOff x="5943600" y="6248400"/>
            <a:chExt cx="3048000" cy="609600"/>
          </a:xfrm>
        </p:grpSpPr>
        <p:pic>
          <p:nvPicPr>
            <p:cNvPr id="12"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7"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pic>
        <p:nvPicPr>
          <p:cNvPr id="18" name="Picture 2" descr="B:\2200_lmaoverlayed.png"/>
          <p:cNvPicPr>
            <a:picLocks noChangeAspect="1" noChangeArrowheads="1"/>
          </p:cNvPicPr>
          <p:nvPr/>
        </p:nvPicPr>
        <p:blipFill>
          <a:blip r:embed="rId8" cstate="print"/>
          <a:srcRect l="5833" t="8333" b="2779"/>
          <a:stretch>
            <a:fillRect/>
          </a:stretch>
        </p:blipFill>
        <p:spPr bwMode="auto">
          <a:xfrm>
            <a:off x="4741652" y="1115569"/>
            <a:ext cx="2725948" cy="2161031"/>
          </a:xfrm>
          <a:prstGeom prst="roundRect">
            <a:avLst/>
          </a:prstGeom>
          <a:noFill/>
          <a:ln w="12700">
            <a:solidFill>
              <a:schemeClr val="bg1">
                <a:lumMod val="50000"/>
                <a:lumOff val="50000"/>
              </a:schemeClr>
            </a:solidFill>
            <a:miter lim="800000"/>
            <a:headEnd/>
            <a:tailEnd/>
          </a:ln>
        </p:spPr>
      </p:pic>
      <p:pic>
        <p:nvPicPr>
          <p:cNvPr id="19" name="Picture 2" descr="B:\2204_lmaoverlayed.png"/>
          <p:cNvPicPr>
            <a:picLocks noChangeAspect="1" noChangeArrowheads="1"/>
          </p:cNvPicPr>
          <p:nvPr/>
        </p:nvPicPr>
        <p:blipFill>
          <a:blip r:embed="rId9" cstate="print"/>
          <a:srcRect l="5833" t="8333" b="2779"/>
          <a:stretch>
            <a:fillRect/>
          </a:stretch>
        </p:blipFill>
        <p:spPr bwMode="auto">
          <a:xfrm>
            <a:off x="5655767" y="2334769"/>
            <a:ext cx="2726233" cy="2161031"/>
          </a:xfrm>
          <a:prstGeom prst="roundRect">
            <a:avLst/>
          </a:prstGeom>
          <a:noFill/>
          <a:ln w="12700">
            <a:solidFill>
              <a:schemeClr val="bg1">
                <a:lumMod val="50000"/>
                <a:lumOff val="50000"/>
              </a:schemeClr>
            </a:solidFill>
            <a:miter lim="800000"/>
            <a:headEnd/>
            <a:tailEnd/>
          </a:ln>
        </p:spPr>
      </p:pic>
      <p:pic>
        <p:nvPicPr>
          <p:cNvPr id="20" name="Picture 2" descr="B:\2230_lmaoverlayed.png"/>
          <p:cNvPicPr>
            <a:picLocks noChangeAspect="1" noChangeArrowheads="1"/>
          </p:cNvPicPr>
          <p:nvPr/>
        </p:nvPicPr>
        <p:blipFill>
          <a:blip r:embed="rId10" cstate="print"/>
          <a:srcRect l="5833" t="8333" b="4167"/>
          <a:stretch>
            <a:fillRect/>
          </a:stretch>
        </p:blipFill>
        <p:spPr bwMode="auto">
          <a:xfrm>
            <a:off x="6257501" y="3886200"/>
            <a:ext cx="2734099" cy="2133600"/>
          </a:xfrm>
          <a:prstGeom prst="roundRect">
            <a:avLst/>
          </a:prstGeom>
          <a:noFill/>
          <a:ln w="12700">
            <a:solidFill>
              <a:schemeClr val="bg1">
                <a:lumMod val="50000"/>
                <a:lumOff val="50000"/>
              </a:schemeClr>
            </a:solidFill>
            <a:miter lim="800000"/>
            <a:headEnd/>
            <a:tailEnd/>
          </a:ln>
        </p:spPr>
      </p:pic>
      <p:sp>
        <p:nvSpPr>
          <p:cNvPr id="21" name="Text Box 9"/>
          <p:cNvSpPr txBox="1">
            <a:spLocks noChangeArrowheads="1"/>
          </p:cNvSpPr>
          <p:nvPr/>
        </p:nvSpPr>
        <p:spPr bwMode="auto">
          <a:xfrm>
            <a:off x="381000" y="2438400"/>
            <a:ext cx="3810000" cy="2743200"/>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22" name="Rectangle 21"/>
          <p:cNvSpPr/>
          <p:nvPr/>
        </p:nvSpPr>
        <p:spPr>
          <a:xfrm>
            <a:off x="685800" y="2575560"/>
            <a:ext cx="3276600" cy="2477601"/>
          </a:xfrm>
          <a:prstGeom prst="rect">
            <a:avLst/>
          </a:prstGeom>
        </p:spPr>
        <p:txBody>
          <a:bodyPr wrap="square">
            <a:spAutoFit/>
          </a:bodyPr>
          <a:lstStyle/>
          <a:p>
            <a:pPr marL="514350" indent="-514350">
              <a:spcAft>
                <a:spcPts val="600"/>
              </a:spcAft>
            </a:pPr>
            <a:r>
              <a:rPr lang="en-US" sz="2000" dirty="0" smtClean="0">
                <a:solidFill>
                  <a:schemeClr val="tx2">
                    <a:lumMod val="40000"/>
                    <a:lumOff val="60000"/>
                  </a:schemeClr>
                </a:solidFill>
                <a:latin typeface="Calibri" pitchFamily="34" charset="0"/>
              </a:rPr>
              <a:t>Traditional Paradigm</a:t>
            </a:r>
            <a:endParaRPr lang="en-US" sz="2000" dirty="0" smtClean="0">
              <a:solidFill>
                <a:schemeClr val="tx2">
                  <a:lumMod val="40000"/>
                  <a:lumOff val="6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AWIPS</a:t>
            </a:r>
            <a:endParaRPr lang="en-US" sz="2000" b="0" dirty="0" smtClean="0">
              <a:solidFill>
                <a:schemeClr val="accent3">
                  <a:lumMod val="20000"/>
                  <a:lumOff val="8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Main NWS decision support system</a:t>
            </a:r>
            <a:endParaRPr lang="en-US" sz="2000" b="0" dirty="0" smtClean="0">
              <a:solidFill>
                <a:schemeClr val="accent3">
                  <a:lumMod val="20000"/>
                  <a:lumOff val="80000"/>
                </a:schemeClr>
              </a:solidFill>
              <a:latin typeface="Calibri" pitchFamily="34" charset="0"/>
            </a:endParaRP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EMA does not have this</a:t>
            </a:r>
            <a:endParaRPr lang="en-US" sz="2000" b="0" dirty="0" smtClean="0">
              <a:solidFill>
                <a:schemeClr val="accent3">
                  <a:lumMod val="20000"/>
                  <a:lumOff val="80000"/>
                </a:schemeClr>
              </a:solidFill>
              <a:latin typeface="Calibri" pitchFamily="34" charset="0"/>
            </a:endParaRPr>
          </a:p>
          <a:p>
            <a:pPr marL="230188" indent="-230188">
              <a:spcAft>
                <a:spcPts val="600"/>
              </a:spcAft>
            </a:pPr>
            <a:r>
              <a:rPr lang="en-US" sz="2000" dirty="0" smtClean="0">
                <a:solidFill>
                  <a:schemeClr val="tx2">
                    <a:lumMod val="40000"/>
                    <a:lumOff val="60000"/>
                  </a:schemeClr>
                </a:solidFill>
                <a:latin typeface="Calibri" pitchFamily="34" charset="0"/>
              </a:rPr>
              <a:t>Solution</a:t>
            </a:r>
            <a:endParaRPr lang="en-US" sz="2000" dirty="0" smtClean="0">
              <a:solidFill>
                <a:schemeClr val="tx2">
                  <a:lumMod val="40000"/>
                  <a:lumOff val="6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Web-based product</a:t>
            </a:r>
            <a:endParaRPr lang="en-US" sz="2000" b="0" dirty="0" smtClean="0">
              <a:solidFill>
                <a:schemeClr val="accent3">
                  <a:lumMod val="20000"/>
                  <a:lumOff val="80000"/>
                </a:schemeClr>
              </a:solidFill>
              <a:latin typeface="Calibri" pitchFamily="34" charset="0"/>
            </a:endParaRPr>
          </a:p>
        </p:txBody>
      </p:sp>
      <p:sp>
        <p:nvSpPr>
          <p:cNvPr id="23" name="Text Box 7_1"/>
          <p:cNvSpPr txBox="1">
            <a:spLocks noChangeArrowheads="1"/>
          </p:cNvSpPr>
          <p:nvPr/>
        </p:nvSpPr>
        <p:spPr bwMode="auto">
          <a:xfrm>
            <a:off x="4571999" y="4863703"/>
            <a:ext cx="2446883" cy="851297"/>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lgn="ctr">
              <a:spcBef>
                <a:spcPct val="50000"/>
              </a:spcBef>
              <a:defRPr/>
            </a:pPr>
            <a:r>
              <a:rPr lang="en-US" b="0" dirty="0" err="1" smtClean="0">
                <a:solidFill>
                  <a:schemeClr val="accent3">
                    <a:lumMod val="20000"/>
                    <a:lumOff val="80000"/>
                  </a:schemeClr>
                </a:solidFill>
                <a:latin typeface="Candara" pitchFamily="34" charset="0"/>
              </a:rPr>
              <a:t>LMA+radar+NLDN</a:t>
            </a:r>
            <a:r>
              <a:rPr lang="en-US" b="0" dirty="0" smtClean="0">
                <a:solidFill>
                  <a:schemeClr val="accent3">
                    <a:lumMod val="20000"/>
                    <a:lumOff val="80000"/>
                  </a:schemeClr>
                </a:solidFill>
                <a:latin typeface="Candara" pitchFamily="34" charset="0"/>
              </a:rPr>
              <a:t> in AWIPS</a:t>
            </a:r>
            <a:endParaRPr lang="en-US" b="0" dirty="0">
              <a:solidFill>
                <a:schemeClr val="accent3">
                  <a:lumMod val="20000"/>
                  <a:lumOff val="80000"/>
                </a:schemeClr>
              </a:solidFill>
              <a:latin typeface="Candara"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381000"/>
            <a:ext cx="8839200" cy="679450"/>
          </a:xfrm>
          <a:prstGeom prst="rect">
            <a:avLst/>
          </a:prstGeom>
        </p:spPr>
        <p:txBody>
          <a:bodyPr/>
          <a:lstStyle/>
          <a:p>
            <a:pPr algn="ctr" fontAlgn="auto">
              <a:spcAft>
                <a:spcPts val="0"/>
              </a:spcAft>
              <a:defRPr/>
            </a:pPr>
            <a:r>
              <a:rPr lang="en-US" sz="3500" b="0" dirty="0" smtClean="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Current Web Display</a:t>
            </a:r>
            <a:endPar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grpSp>
        <p:nvGrpSpPr>
          <p:cNvPr id="11" name="Group 10"/>
          <p:cNvGrpSpPr/>
          <p:nvPr/>
        </p:nvGrpSpPr>
        <p:grpSpPr>
          <a:xfrm>
            <a:off x="5943600" y="6248400"/>
            <a:ext cx="3048000" cy="609600"/>
            <a:chOff x="5943600" y="6248400"/>
            <a:chExt cx="3048000" cy="609600"/>
          </a:xfrm>
        </p:grpSpPr>
        <p:pic>
          <p:nvPicPr>
            <p:cNvPr id="12"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7"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pic>
        <p:nvPicPr>
          <p:cNvPr id="419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263" y="1219200"/>
            <a:ext cx="4376737" cy="4938712"/>
          </a:xfrm>
          <a:prstGeom prst="rect">
            <a:avLst/>
          </a:prstGeom>
          <a:noFill/>
          <a:ln w="12700">
            <a:solidFill>
              <a:schemeClr val="bg1">
                <a:lumMod val="50000"/>
                <a:lumOff val="50000"/>
              </a:schemeClr>
            </a:solidFill>
            <a:miter lim="800000"/>
            <a:headEnd/>
            <a:tailEnd/>
          </a:ln>
          <a:effectLst>
            <a:outerShdw blurRad="50800" dist="101600" dir="2700000" algn="ctr" rotWithShape="0">
              <a:srgbClr val="0070C0"/>
            </a:outerShdw>
          </a:effectLst>
          <a:extLst>
            <a:ext uri="{909E8E84-426E-40DD-AFC4-6F175D3DCCD1}">
              <a14:hiddenFill xmlns:a14="http://schemas.microsoft.com/office/drawing/2010/main">
                <a:solidFill>
                  <a:schemeClr val="accent1"/>
                </a:solidFill>
              </a14:hiddenFill>
            </a:ext>
          </a:extLst>
        </p:spPr>
      </p:pic>
      <p:sp>
        <p:nvSpPr>
          <p:cNvPr id="18" name="Text Box 9"/>
          <p:cNvSpPr txBox="1">
            <a:spLocks noChangeArrowheads="1"/>
          </p:cNvSpPr>
          <p:nvPr/>
        </p:nvSpPr>
        <p:spPr bwMode="auto">
          <a:xfrm>
            <a:off x="5029200" y="1219200"/>
            <a:ext cx="3810000" cy="1828800"/>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19" name="Rectangle 18"/>
          <p:cNvSpPr/>
          <p:nvPr/>
        </p:nvSpPr>
        <p:spPr>
          <a:xfrm>
            <a:off x="5334000" y="1280160"/>
            <a:ext cx="3276600" cy="1708160"/>
          </a:xfrm>
          <a:prstGeom prst="rect">
            <a:avLst/>
          </a:prstGeom>
        </p:spPr>
        <p:txBody>
          <a:bodyPr wrap="square">
            <a:spAutoFit/>
          </a:bodyPr>
          <a:lstStyle/>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Excellent page for overview</a:t>
            </a:r>
            <a:endParaRPr lang="en-US" sz="2000" b="0" dirty="0" smtClean="0">
              <a:solidFill>
                <a:schemeClr val="accent3">
                  <a:lumMod val="20000"/>
                  <a:lumOff val="8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Browse past events</a:t>
            </a:r>
            <a:endParaRPr lang="en-US" sz="2000" b="0" dirty="0" smtClean="0">
              <a:solidFill>
                <a:schemeClr val="accent3">
                  <a:lumMod val="20000"/>
                  <a:lumOff val="80000"/>
                </a:schemeClr>
              </a:solidFill>
              <a:latin typeface="Calibri" pitchFamily="34" charset="0"/>
            </a:endParaRP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Main issue for project</a:t>
            </a:r>
            <a:endParaRPr lang="en-US" sz="2000" b="0" dirty="0" smtClean="0">
              <a:solidFill>
                <a:schemeClr val="accent3">
                  <a:lumMod val="20000"/>
                  <a:lumOff val="80000"/>
                </a:schemeClr>
              </a:solidFill>
              <a:latin typeface="Calibri" pitchFamily="34" charset="0"/>
            </a:endParaRPr>
          </a:p>
          <a:p>
            <a:pPr marL="687388" lvl="1" indent="-230188">
              <a:buFont typeface="Arial" pitchFamily="34" charset="0"/>
              <a:buChar char="•"/>
            </a:pPr>
            <a:r>
              <a:rPr lang="en-US" sz="2000" b="0" dirty="0" smtClean="0">
                <a:solidFill>
                  <a:schemeClr val="accent3">
                    <a:lumMod val="20000"/>
                    <a:lumOff val="80000"/>
                  </a:schemeClr>
                </a:solidFill>
                <a:latin typeface="Calibri" pitchFamily="34" charset="0"/>
              </a:rPr>
              <a:t>10 min summaries</a:t>
            </a:r>
          </a:p>
          <a:p>
            <a:pPr marL="687388" lvl="1" indent="-230188">
              <a:buFont typeface="Arial" pitchFamily="34" charset="0"/>
              <a:buChar char="•"/>
            </a:pPr>
            <a:r>
              <a:rPr lang="en-US" sz="2000" b="0" dirty="0" smtClean="0">
                <a:solidFill>
                  <a:schemeClr val="accent3">
                    <a:lumMod val="20000"/>
                    <a:lumOff val="80000"/>
                  </a:schemeClr>
                </a:solidFill>
                <a:latin typeface="Calibri" pitchFamily="34" charset="0"/>
              </a:rPr>
              <a:t>No animation</a:t>
            </a:r>
            <a:endParaRPr lang="en-US" sz="2000" b="0" dirty="0" smtClean="0">
              <a:solidFill>
                <a:schemeClr val="accent3">
                  <a:lumMod val="20000"/>
                  <a:lumOff val="80000"/>
                </a:schemeClr>
              </a:solidFill>
              <a:latin typeface="Calibri" pitchFamily="34" charset="0"/>
            </a:endParaRPr>
          </a:p>
        </p:txBody>
      </p:sp>
      <p:pic>
        <p:nvPicPr>
          <p:cNvPr id="4198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5842" y="3505199"/>
            <a:ext cx="2438958" cy="2447925"/>
          </a:xfrm>
          <a:prstGeom prst="rect">
            <a:avLst/>
          </a:prstGeom>
          <a:noFill/>
          <a:ln w="9525">
            <a:solidFill>
              <a:schemeClr val="bg1">
                <a:lumMod val="50000"/>
                <a:lumOff val="50000"/>
              </a:schemeClr>
            </a:solidFill>
            <a:miter lim="800000"/>
            <a:headEnd/>
            <a:tailEnd/>
          </a:ln>
          <a:effectLst>
            <a:outerShdw blurRad="50800" dist="101600" dir="2700000" algn="ctr" rotWithShape="0">
              <a:srgbClr val="0070C0"/>
            </a:outerShdw>
          </a:effectLst>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a:off x="4267200" y="2286000"/>
            <a:ext cx="1218642" cy="1219199"/>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7200" y="3124200"/>
            <a:ext cx="1218642" cy="2828925"/>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039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381000"/>
            <a:ext cx="8839200" cy="679450"/>
          </a:xfrm>
          <a:prstGeom prst="rect">
            <a:avLst/>
          </a:prstGeom>
        </p:spPr>
        <p:txBody>
          <a:bodyPr/>
          <a:lstStyle/>
          <a:p>
            <a:pPr algn="ctr" fontAlgn="auto">
              <a:spcAft>
                <a:spcPts val="0"/>
              </a:spcAft>
              <a:defRPr/>
            </a:pPr>
            <a:r>
              <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How Do You Access the Total Lightning Data</a:t>
            </a:r>
          </a:p>
        </p:txBody>
      </p:sp>
      <p:grpSp>
        <p:nvGrpSpPr>
          <p:cNvPr id="12293" name="Group 11"/>
          <p:cNvGrpSpPr>
            <a:grpSpLocks/>
          </p:cNvGrpSpPr>
          <p:nvPr/>
        </p:nvGrpSpPr>
        <p:grpSpPr bwMode="auto">
          <a:xfrm>
            <a:off x="701675" y="1798638"/>
            <a:ext cx="7985125" cy="3167062"/>
            <a:chOff x="152400" y="4221162"/>
            <a:chExt cx="6994681" cy="4932166"/>
          </a:xfrm>
        </p:grpSpPr>
        <p:sp>
          <p:nvSpPr>
            <p:cNvPr id="13" name="Text Box 9"/>
            <p:cNvSpPr txBox="1">
              <a:spLocks noChangeArrowheads="1"/>
            </p:cNvSpPr>
            <p:nvPr/>
          </p:nvSpPr>
          <p:spPr bwMode="auto">
            <a:xfrm>
              <a:off x="152400" y="4221162"/>
              <a:ext cx="6994681" cy="4932166"/>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14" name="TextBox 13"/>
            <p:cNvSpPr txBox="1"/>
            <p:nvPr/>
          </p:nvSpPr>
          <p:spPr>
            <a:xfrm>
              <a:off x="248351" y="4327469"/>
              <a:ext cx="6631736" cy="4410519"/>
            </a:xfrm>
            <a:prstGeom prst="rect">
              <a:avLst/>
            </a:prstGeom>
            <a:noFill/>
          </p:spPr>
          <p:txBody>
            <a:bodyPr>
              <a:spAutoFit/>
            </a:bodyPr>
            <a:lstStyle/>
            <a:p>
              <a:pPr>
                <a:spcAft>
                  <a:spcPts val="1200"/>
                </a:spcAft>
                <a:defRPr/>
              </a:pPr>
              <a:r>
                <a:rPr lang="en-US" sz="2000" b="0" dirty="0">
                  <a:solidFill>
                    <a:schemeClr val="accent3">
                      <a:lumMod val="20000"/>
                      <a:lumOff val="80000"/>
                    </a:schemeClr>
                  </a:solidFill>
                  <a:latin typeface="+mn-lt"/>
                </a:rPr>
                <a:t>NASA </a:t>
              </a:r>
              <a:r>
                <a:rPr lang="en-US" sz="2000" b="0" dirty="0" err="1">
                  <a:solidFill>
                    <a:schemeClr val="accent3">
                      <a:lumMod val="20000"/>
                      <a:lumOff val="80000"/>
                    </a:schemeClr>
                  </a:solidFill>
                  <a:latin typeface="+mn-lt"/>
                </a:rPr>
                <a:t>SPoRT</a:t>
              </a:r>
              <a:r>
                <a:rPr lang="en-US" sz="2000" b="0" dirty="0">
                  <a:solidFill>
                    <a:schemeClr val="accent3">
                      <a:lumMod val="20000"/>
                      <a:lumOff val="80000"/>
                    </a:schemeClr>
                  </a:solidFill>
                  <a:latin typeface="+mn-lt"/>
                </a:rPr>
                <a:t> has developed on-line access to the total lightning data.  The link is the following:</a:t>
              </a:r>
            </a:p>
            <a:p>
              <a:pPr>
                <a:spcAft>
                  <a:spcPts val="1200"/>
                </a:spcAft>
                <a:defRPr/>
              </a:pPr>
              <a:r>
                <a:rPr lang="en-US" sz="2400" dirty="0">
                  <a:solidFill>
                    <a:schemeClr val="accent3">
                      <a:lumMod val="20000"/>
                      <a:lumOff val="80000"/>
                    </a:schemeClr>
                  </a:solidFill>
                  <a:latin typeface="+mn-lt"/>
                  <a:hlinkClick r:id="rId4"/>
                </a:rPr>
                <a:t>http://weather.msfc.nasa.gov/sport/lma/nalma.html</a:t>
              </a:r>
              <a:endParaRPr lang="en-US" sz="2400" dirty="0">
                <a:solidFill>
                  <a:schemeClr val="accent3">
                    <a:lumMod val="20000"/>
                    <a:lumOff val="80000"/>
                  </a:schemeClr>
                </a:solidFill>
                <a:latin typeface="+mn-lt"/>
              </a:endParaRPr>
            </a:p>
            <a:p>
              <a:pPr>
                <a:spcAft>
                  <a:spcPts val="1200"/>
                </a:spcAft>
                <a:defRPr/>
              </a:pPr>
              <a:endParaRPr lang="en-US" sz="2400" dirty="0">
                <a:solidFill>
                  <a:schemeClr val="accent3">
                    <a:lumMod val="20000"/>
                    <a:lumOff val="80000"/>
                  </a:schemeClr>
                </a:solidFill>
                <a:latin typeface="+mn-lt"/>
              </a:endParaRPr>
            </a:p>
            <a:p>
              <a:pPr>
                <a:spcAft>
                  <a:spcPts val="1200"/>
                </a:spcAft>
                <a:defRPr/>
              </a:pPr>
              <a:r>
                <a:rPr lang="en-US" sz="2000" b="0" dirty="0">
                  <a:solidFill>
                    <a:schemeClr val="accent3">
                      <a:lumMod val="20000"/>
                      <a:lumOff val="80000"/>
                    </a:schemeClr>
                  </a:solidFill>
                  <a:latin typeface="+mn-lt"/>
                </a:rPr>
                <a:t>The internet access is a Google Earth page.  The page will overlay the data over Google Earth allowing you to zoom in and out of the area of interest.  </a:t>
              </a:r>
            </a:p>
          </p:txBody>
        </p:sp>
      </p:grpSp>
      <p:grpSp>
        <p:nvGrpSpPr>
          <p:cNvPr id="11" name="Group 10"/>
          <p:cNvGrpSpPr/>
          <p:nvPr/>
        </p:nvGrpSpPr>
        <p:grpSpPr>
          <a:xfrm>
            <a:off x="5943600" y="6248400"/>
            <a:ext cx="3048000" cy="609600"/>
            <a:chOff x="5943600" y="6248400"/>
            <a:chExt cx="3048000" cy="609600"/>
          </a:xfrm>
        </p:grpSpPr>
        <p:pic>
          <p:nvPicPr>
            <p:cNvPr id="12" name="Picture 9" descr="http://www.tnema.org/images/TEMA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http://i631.photobucket.com/albums/uu38/Crestwood_EMA/MySpace%20Things/NationalWeatherServ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S:\SPoRT Logo\NASA_Lg.PNG"/>
            <p:cNvPicPr>
              <a:picLocks noChangeAspect="1" noChangeArrowheads="1"/>
            </p:cNvPicPr>
            <p:nvPr/>
          </p:nvPicPr>
          <p:blipFill>
            <a:blip r:embed="rId7" cstate="print"/>
            <a:srcRect/>
            <a:stretch>
              <a:fillRect/>
            </a:stretch>
          </p:blipFill>
          <p:spPr bwMode="auto">
            <a:xfrm>
              <a:off x="7467600" y="6342856"/>
              <a:ext cx="525467" cy="420687"/>
            </a:xfrm>
            <a:prstGeom prst="rect">
              <a:avLst/>
            </a:prstGeom>
            <a:noFill/>
            <a:ln w="9525">
              <a:noFill/>
              <a:miter lim="800000"/>
              <a:headEnd/>
              <a:tailEnd/>
            </a:ln>
          </p:spPr>
        </p:pic>
        <p:pic>
          <p:nvPicPr>
            <p:cNvPr id="17" name="Picture 2" descr="sport_redblue_lg_trans"/>
            <p:cNvPicPr>
              <a:picLocks noChangeAspect="1" noChangeArrowheads="1"/>
            </p:cNvPicPr>
            <p:nvPr/>
          </p:nvPicPr>
          <p:blipFill>
            <a:blip r:embed="rId8"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extLst>
      <p:ext uri="{BB962C8B-B14F-4D97-AF65-F5344CB8AC3E}">
        <p14:creationId xmlns:p14="http://schemas.microsoft.com/office/powerpoint/2010/main" val="1435200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_1"/>
          <p:cNvSpPr txBox="1">
            <a:spLocks noChangeArrowheads="1"/>
          </p:cNvSpPr>
          <p:nvPr/>
        </p:nvSpPr>
        <p:spPr bwMode="auto">
          <a:xfrm>
            <a:off x="152400" y="152400"/>
            <a:ext cx="88392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Example Output of Total Lightning Data</a:t>
            </a:r>
          </a:p>
        </p:txBody>
      </p:sp>
      <p:pic>
        <p:nvPicPr>
          <p:cNvPr id="13315" name="Picture 25" descr="Lightning-lo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39800"/>
            <a:ext cx="4572000" cy="5080000"/>
          </a:xfrm>
          <a:prstGeom prst="rect">
            <a:avLst/>
          </a:prstGeom>
          <a:noFill/>
          <a:ln w="9525">
            <a:solidFill>
              <a:schemeClr val="bg1">
                <a:lumMod val="50000"/>
                <a:lumOff val="50000"/>
              </a:schemeClr>
            </a:solidFill>
            <a:miter lim="800000"/>
            <a:headEnd/>
            <a:tailEnd/>
          </a:ln>
          <a:effectLst>
            <a:outerShdw blurRad="50800" dist="114300" dir="2700000" algn="tl" rotWithShape="0">
              <a:srgbClr val="0070C0"/>
            </a:outerShdw>
          </a:effectLst>
          <a:extLst>
            <a:ext uri="{909E8E84-426E-40DD-AFC4-6F175D3DCCD1}">
              <a14:hiddenFill xmlns:a14="http://schemas.microsoft.com/office/drawing/2010/main">
                <a:solidFill>
                  <a:srgbClr val="FFFFFF"/>
                </a:solidFill>
              </a14:hiddenFill>
            </a:ext>
          </a:extLst>
        </p:spPr>
      </p:pic>
      <p:sp>
        <p:nvSpPr>
          <p:cNvPr id="27" name="Text Box 7_1"/>
          <p:cNvSpPr txBox="1">
            <a:spLocks noChangeArrowheads="1"/>
          </p:cNvSpPr>
          <p:nvPr/>
        </p:nvSpPr>
        <p:spPr bwMode="auto">
          <a:xfrm>
            <a:off x="5562600" y="1295400"/>
            <a:ext cx="3429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How to Read the Data</a:t>
            </a:r>
          </a:p>
        </p:txBody>
      </p:sp>
      <p:sp>
        <p:nvSpPr>
          <p:cNvPr id="28" name="Text Box 7_1"/>
          <p:cNvSpPr txBox="1">
            <a:spLocks noChangeArrowheads="1"/>
          </p:cNvSpPr>
          <p:nvPr/>
        </p:nvSpPr>
        <p:spPr bwMode="auto">
          <a:xfrm>
            <a:off x="5486400" y="2209800"/>
            <a:ext cx="3505200" cy="3098721"/>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spcBef>
                <a:spcPct val="50000"/>
              </a:spcBef>
              <a:defRPr/>
            </a:pPr>
            <a:r>
              <a:rPr lang="en-US" b="0" dirty="0">
                <a:solidFill>
                  <a:schemeClr val="accent3">
                    <a:lumMod val="20000"/>
                    <a:lumOff val="80000"/>
                  </a:schemeClr>
                </a:solidFill>
                <a:latin typeface="Candara" pitchFamily="34" charset="0"/>
              </a:rPr>
              <a:t>Data is updated every </a:t>
            </a:r>
            <a:r>
              <a:rPr lang="en-US" b="0" dirty="0">
                <a:solidFill>
                  <a:schemeClr val="accent3">
                    <a:lumMod val="20000"/>
                    <a:lumOff val="80000"/>
                  </a:schemeClr>
                </a:solidFill>
                <a:latin typeface="Candara" pitchFamily="34" charset="0"/>
              </a:rPr>
              <a:t>2</a:t>
            </a:r>
            <a:r>
              <a:rPr lang="en-US" b="0" dirty="0" smtClean="0">
                <a:solidFill>
                  <a:schemeClr val="accent3">
                    <a:lumMod val="20000"/>
                    <a:lumOff val="80000"/>
                  </a:schemeClr>
                </a:solidFill>
                <a:latin typeface="Candara" pitchFamily="34" charset="0"/>
              </a:rPr>
              <a:t> </a:t>
            </a:r>
            <a:r>
              <a:rPr lang="en-US" b="0" dirty="0">
                <a:solidFill>
                  <a:schemeClr val="accent3">
                    <a:lumMod val="20000"/>
                    <a:lumOff val="80000"/>
                  </a:schemeClr>
                </a:solidFill>
                <a:latin typeface="Candara" pitchFamily="34" charset="0"/>
              </a:rPr>
              <a:t>minutes.</a:t>
            </a:r>
          </a:p>
          <a:p>
            <a:pPr>
              <a:spcBef>
                <a:spcPct val="50000"/>
              </a:spcBef>
              <a:defRPr/>
            </a:pPr>
            <a:r>
              <a:rPr lang="en-US" b="0" dirty="0">
                <a:solidFill>
                  <a:schemeClr val="accent3">
                    <a:lumMod val="20000"/>
                    <a:lumOff val="80000"/>
                  </a:schemeClr>
                </a:solidFill>
                <a:latin typeface="Candara" pitchFamily="34" charset="0"/>
              </a:rPr>
              <a:t>Source Density Scale:</a:t>
            </a:r>
          </a:p>
          <a:p>
            <a:pPr>
              <a:spcBef>
                <a:spcPct val="50000"/>
              </a:spcBef>
              <a:defRPr/>
            </a:pPr>
            <a:r>
              <a:rPr lang="en-US" b="0" dirty="0">
                <a:solidFill>
                  <a:schemeClr val="accent3">
                    <a:lumMod val="20000"/>
                    <a:lumOff val="80000"/>
                  </a:schemeClr>
                </a:solidFill>
                <a:latin typeface="Candara" pitchFamily="34" charset="0"/>
              </a:rPr>
              <a:t>Measures the number of </a:t>
            </a:r>
            <a:r>
              <a:rPr lang="en-US" b="0" dirty="0" smtClean="0">
                <a:solidFill>
                  <a:schemeClr val="accent3">
                    <a:lumMod val="20000"/>
                    <a:lumOff val="80000"/>
                  </a:schemeClr>
                </a:solidFill>
                <a:latin typeface="Candara" pitchFamily="34" charset="0"/>
              </a:rPr>
              <a:t>sources (pieces of a lightning flash) over the past 2 minutes.</a:t>
            </a:r>
            <a:endParaRPr lang="en-US" b="0" dirty="0">
              <a:solidFill>
                <a:schemeClr val="accent3">
                  <a:lumMod val="20000"/>
                  <a:lumOff val="80000"/>
                </a:schemeClr>
              </a:solidFill>
              <a:latin typeface="Candara" pitchFamily="34" charset="0"/>
            </a:endParaRPr>
          </a:p>
        </p:txBody>
      </p:sp>
      <p:sp>
        <p:nvSpPr>
          <p:cNvPr id="35" name="Text Box 7_1"/>
          <p:cNvSpPr txBox="1">
            <a:spLocks noChangeArrowheads="1"/>
          </p:cNvSpPr>
          <p:nvPr/>
        </p:nvSpPr>
        <p:spPr bwMode="auto">
          <a:xfrm>
            <a:off x="228600" y="6248400"/>
            <a:ext cx="86868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rgbClr val="FFFF00"/>
                </a:solidFill>
                <a:latin typeface="Candara" pitchFamily="34" charset="0"/>
              </a:rPr>
              <a:t>Source Density Data on October 7</a:t>
            </a:r>
            <a:r>
              <a:rPr lang="en-US" b="0" baseline="30000" dirty="0">
                <a:solidFill>
                  <a:srgbClr val="FFFF00"/>
                </a:solidFill>
                <a:latin typeface="Candara" pitchFamily="34" charset="0"/>
              </a:rPr>
              <a:t>th</a:t>
            </a:r>
            <a:r>
              <a:rPr lang="en-US" b="0" dirty="0">
                <a:solidFill>
                  <a:srgbClr val="FFFF00"/>
                </a:solidFill>
                <a:latin typeface="Candara" pitchFamily="34" charset="0"/>
              </a:rPr>
              <a:t>, 2009 between 0600-0630 UTC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28"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381000"/>
            <a:ext cx="8839200" cy="762000"/>
          </a:xfrm>
          <a:prstGeom prst="rect">
            <a:avLst/>
          </a:prstGeom>
        </p:spPr>
        <p:txBody>
          <a:bodyPr/>
          <a:lstStyle/>
          <a:p>
            <a:pPr algn="ctr" fontAlgn="auto">
              <a:spcAft>
                <a:spcPts val="0"/>
              </a:spcAft>
              <a:defRPr/>
            </a:pP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Future of Total Lightning Data</a:t>
            </a:r>
          </a:p>
        </p:txBody>
      </p:sp>
      <p:grpSp>
        <p:nvGrpSpPr>
          <p:cNvPr id="17413" name="Group 11"/>
          <p:cNvGrpSpPr>
            <a:grpSpLocks/>
          </p:cNvGrpSpPr>
          <p:nvPr/>
        </p:nvGrpSpPr>
        <p:grpSpPr bwMode="auto">
          <a:xfrm>
            <a:off x="152400" y="1295400"/>
            <a:ext cx="8839200" cy="4724400"/>
            <a:chOff x="152400" y="4221162"/>
            <a:chExt cx="6994681" cy="3167232"/>
          </a:xfrm>
        </p:grpSpPr>
        <p:sp>
          <p:nvSpPr>
            <p:cNvPr id="13" name="Text Box 9"/>
            <p:cNvSpPr txBox="1">
              <a:spLocks noChangeArrowheads="1"/>
            </p:cNvSpPr>
            <p:nvPr/>
          </p:nvSpPr>
          <p:spPr bwMode="auto">
            <a:xfrm>
              <a:off x="152400" y="4221162"/>
              <a:ext cx="6994681" cy="3167232"/>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14" name="TextBox 13"/>
            <p:cNvSpPr txBox="1"/>
            <p:nvPr/>
          </p:nvSpPr>
          <p:spPr>
            <a:xfrm>
              <a:off x="247873" y="4327588"/>
              <a:ext cx="6011054" cy="400161"/>
            </a:xfrm>
            <a:prstGeom prst="rect">
              <a:avLst/>
            </a:prstGeom>
            <a:noFill/>
          </p:spPr>
          <p:txBody>
            <a:bodyPr>
              <a:spAutoFit/>
            </a:bodyPr>
            <a:lstStyle/>
            <a:p>
              <a:pPr>
                <a:spcAft>
                  <a:spcPts val="1200"/>
                </a:spcAft>
                <a:defRPr/>
              </a:pPr>
              <a:endParaRPr lang="en-US" sz="2000" b="0" dirty="0">
                <a:solidFill>
                  <a:schemeClr val="accent3">
                    <a:lumMod val="20000"/>
                    <a:lumOff val="80000"/>
                  </a:schemeClr>
                </a:solidFill>
                <a:latin typeface="+mn-lt"/>
              </a:endParaRPr>
            </a:p>
          </p:txBody>
        </p:sp>
      </p:grpSp>
      <p:sp>
        <p:nvSpPr>
          <p:cNvPr id="12" name="Rectangle 11"/>
          <p:cNvSpPr/>
          <p:nvPr/>
        </p:nvSpPr>
        <p:spPr>
          <a:xfrm>
            <a:off x="533400" y="1600200"/>
            <a:ext cx="8229600" cy="4154488"/>
          </a:xfrm>
          <a:prstGeom prst="rect">
            <a:avLst/>
          </a:prstGeom>
        </p:spPr>
        <p:txBody>
          <a:bodyPr>
            <a:spAutoFit/>
          </a:bodyPr>
          <a:lstStyle/>
          <a:p>
            <a:pPr>
              <a:defRPr/>
            </a:pPr>
            <a:r>
              <a:rPr lang="en-US" sz="2400" dirty="0"/>
              <a:t>The LMAs have a short range of no more than 200 km. This is being addressed with the next generation geostationary satellite, GOES-R, which will boast the Geostationary Lightning </a:t>
            </a:r>
            <a:r>
              <a:rPr lang="en-US" sz="2400" dirty="0" err="1"/>
              <a:t>Mapper</a:t>
            </a:r>
            <a:r>
              <a:rPr lang="en-US" sz="2400" dirty="0"/>
              <a:t> (GLM). </a:t>
            </a:r>
            <a:r>
              <a:rPr lang="en-US" sz="2400" dirty="0" err="1"/>
              <a:t>SPoRT</a:t>
            </a:r>
            <a:r>
              <a:rPr lang="en-US" sz="2400" dirty="0"/>
              <a:t>, in conjunction with NOAA’s GOES-R Proving Ground, is working to prepare the end user community for the GLM era using the LMA observations as a demonstration tool. Working collaboratively with our NWS partners, </a:t>
            </a:r>
            <a:r>
              <a:rPr lang="en-US" sz="2400" dirty="0" err="1"/>
              <a:t>SPoRT</a:t>
            </a:r>
            <a:r>
              <a:rPr lang="en-US" sz="2400" dirty="0"/>
              <a:t> is working to determine how best to integrate these future observations to improve both severe storm warnings and lightning safety. </a:t>
            </a:r>
            <a:endParaRPr lang="en-US" sz="2400" b="0" dirty="0">
              <a:solidFill>
                <a:schemeClr val="accent3">
                  <a:lumMod val="20000"/>
                  <a:lumOff val="80000"/>
                </a:schemeClr>
              </a:solidFill>
            </a:endParaRPr>
          </a:p>
        </p:txBody>
      </p:sp>
      <p:grpSp>
        <p:nvGrpSpPr>
          <p:cNvPr id="11" name="Group 10"/>
          <p:cNvGrpSpPr/>
          <p:nvPr/>
        </p:nvGrpSpPr>
        <p:grpSpPr>
          <a:xfrm>
            <a:off x="5943600" y="6248400"/>
            <a:ext cx="3048000" cy="609600"/>
            <a:chOff x="5943600" y="6248400"/>
            <a:chExt cx="3048000" cy="609600"/>
          </a:xfrm>
        </p:grpSpPr>
        <p:pic>
          <p:nvPicPr>
            <p:cNvPr id="15"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8"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447800"/>
            <a:ext cx="5381625" cy="4676775"/>
          </a:xfrm>
          <a:prstGeom prst="rect">
            <a:avLst/>
          </a:prstGeom>
          <a:noFill/>
          <a:ln w="12700">
            <a:solidFill>
              <a:schemeClr val="bg1">
                <a:lumMod val="50000"/>
                <a:lumOff val="50000"/>
              </a:schemeClr>
            </a:solidFill>
            <a:miter lim="800000"/>
            <a:headEnd/>
            <a:tailEnd/>
          </a:ln>
          <a:effectLst>
            <a:outerShdw blurRad="50800" dist="101600" dir="2700000" algn="ctr" rotWithShape="0">
              <a:srgbClr val="0070C0"/>
            </a:outerShdw>
          </a:effectLst>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5943600" y="6248400"/>
            <a:ext cx="3048000" cy="609600"/>
            <a:chOff x="5943600" y="6248400"/>
            <a:chExt cx="3048000" cy="609600"/>
          </a:xfrm>
        </p:grpSpPr>
        <p:pic>
          <p:nvPicPr>
            <p:cNvPr id="4" name="Picture 9" descr="http://www.tnema.org/images/TEMA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i631.photobucket.com/albums/uu38/Crestwood_EMA/MySpace%20Things/NationalWeatherServ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SPoRT Logo\NASA_Lg.PNG"/>
            <p:cNvPicPr>
              <a:picLocks noChangeAspect="1" noChangeArrowheads="1"/>
            </p:cNvPicPr>
            <p:nvPr/>
          </p:nvPicPr>
          <p:blipFill>
            <a:blip r:embed="rId5" cstate="print"/>
            <a:srcRect/>
            <a:stretch>
              <a:fillRect/>
            </a:stretch>
          </p:blipFill>
          <p:spPr bwMode="auto">
            <a:xfrm>
              <a:off x="7467600" y="6342856"/>
              <a:ext cx="525467" cy="420687"/>
            </a:xfrm>
            <a:prstGeom prst="rect">
              <a:avLst/>
            </a:prstGeom>
            <a:noFill/>
            <a:ln w="9525">
              <a:noFill/>
              <a:miter lim="800000"/>
              <a:headEnd/>
              <a:tailEnd/>
            </a:ln>
          </p:spPr>
        </p:pic>
        <p:pic>
          <p:nvPicPr>
            <p:cNvPr id="7" name="Picture 2" descr="sport_redblue_lg_trans"/>
            <p:cNvPicPr>
              <a:picLocks noChangeAspect="1" noChangeArrowheads="1"/>
            </p:cNvPicPr>
            <p:nvPr/>
          </p:nvPicPr>
          <p:blipFill>
            <a:blip r:embed="rId6" cstate="print"/>
            <a:srcRect/>
            <a:stretch>
              <a:fillRect/>
            </a:stretch>
          </p:blipFill>
          <p:spPr bwMode="auto">
            <a:xfrm>
              <a:off x="8077200" y="6430513"/>
              <a:ext cx="914400" cy="245371"/>
            </a:xfrm>
            <a:prstGeom prst="rect">
              <a:avLst/>
            </a:prstGeom>
            <a:noFill/>
            <a:ln w="9525" algn="in">
              <a:noFill/>
              <a:miter lim="800000"/>
              <a:headEnd/>
              <a:tailEnd/>
            </a:ln>
            <a:effectLst/>
          </p:spPr>
        </p:pic>
      </p:grpSp>
      <p:sp>
        <p:nvSpPr>
          <p:cNvPr id="8" name="Title 1"/>
          <p:cNvSpPr txBox="1">
            <a:spLocks/>
          </p:cNvSpPr>
          <p:nvPr/>
        </p:nvSpPr>
        <p:spPr>
          <a:xfrm>
            <a:off x="152400" y="381000"/>
            <a:ext cx="8839200" cy="762000"/>
          </a:xfrm>
          <a:prstGeom prst="rect">
            <a:avLst/>
          </a:prstGeom>
        </p:spPr>
        <p:txBody>
          <a:bodyPr/>
          <a:lstStyle/>
          <a:p>
            <a:pPr algn="ctr" fontAlgn="auto">
              <a:spcAft>
                <a:spcPts val="0"/>
              </a:spcAft>
              <a:defRPr/>
            </a:pP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Future of Total Lightning Data</a:t>
            </a:r>
          </a:p>
        </p:txBody>
      </p:sp>
      <p:sp>
        <p:nvSpPr>
          <p:cNvPr id="9" name="Text Box 9"/>
          <p:cNvSpPr txBox="1">
            <a:spLocks noChangeArrowheads="1"/>
          </p:cNvSpPr>
          <p:nvPr/>
        </p:nvSpPr>
        <p:spPr bwMode="auto">
          <a:xfrm>
            <a:off x="5868660" y="1996440"/>
            <a:ext cx="3122940" cy="3566160"/>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10" name="Rectangle 9"/>
          <p:cNvSpPr/>
          <p:nvPr/>
        </p:nvSpPr>
        <p:spPr>
          <a:xfrm>
            <a:off x="6019800" y="2133600"/>
            <a:ext cx="2971800" cy="3323987"/>
          </a:xfrm>
          <a:prstGeom prst="rect">
            <a:avLst/>
          </a:prstGeom>
        </p:spPr>
        <p:txBody>
          <a:bodyPr wrap="square">
            <a:spAutoFit/>
          </a:bodyPr>
          <a:lstStyle/>
          <a:p>
            <a:pPr marL="514350" indent="-514350">
              <a:spcAft>
                <a:spcPts val="600"/>
              </a:spcAft>
            </a:pPr>
            <a:r>
              <a:rPr lang="en-US" sz="2000" dirty="0" smtClean="0">
                <a:solidFill>
                  <a:schemeClr val="tx2">
                    <a:lumMod val="40000"/>
                    <a:lumOff val="60000"/>
                  </a:schemeClr>
                </a:solidFill>
                <a:latin typeface="Calibri" pitchFamily="34" charset="0"/>
              </a:rPr>
              <a:t>Pseudo-GLM (PGLM)</a:t>
            </a:r>
            <a:endParaRPr lang="en-US" sz="2000" dirty="0" smtClean="0">
              <a:solidFill>
                <a:schemeClr val="tx2">
                  <a:lumMod val="40000"/>
                  <a:lumOff val="6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Demo tool of future GLM observations</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Uses LMA data</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10 km resolution</a:t>
            </a:r>
            <a:endParaRPr lang="en-US" sz="2000" b="0" dirty="0" smtClean="0">
              <a:solidFill>
                <a:schemeClr val="accent3">
                  <a:lumMod val="20000"/>
                  <a:lumOff val="80000"/>
                </a:schemeClr>
              </a:solidFill>
              <a:latin typeface="Calibri" pitchFamily="34" charset="0"/>
            </a:endParaRPr>
          </a:p>
          <a:p>
            <a:pPr marL="230188" indent="-230188">
              <a:spcAft>
                <a:spcPts val="600"/>
              </a:spcAft>
            </a:pPr>
            <a:r>
              <a:rPr lang="en-US" sz="2000" dirty="0" smtClean="0">
                <a:solidFill>
                  <a:schemeClr val="tx2">
                    <a:lumMod val="40000"/>
                    <a:lumOff val="60000"/>
                  </a:schemeClr>
                </a:solidFill>
                <a:latin typeface="Calibri" pitchFamily="34" charset="0"/>
              </a:rPr>
              <a:t>Advantages</a:t>
            </a:r>
            <a:endParaRPr lang="en-US" sz="2000" dirty="0" smtClean="0">
              <a:solidFill>
                <a:schemeClr val="tx2">
                  <a:lumMod val="40000"/>
                  <a:lumOff val="60000"/>
                </a:schemeClr>
              </a:solidFill>
              <a:latin typeface="Calibri" pitchFamily="34" charset="0"/>
            </a:endParaRP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Flash-based product</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Learn operational uses now ahead of GOES-R launch</a:t>
            </a:r>
            <a:endParaRPr lang="en-US" sz="2000" b="0" dirty="0" smtClean="0">
              <a:solidFill>
                <a:schemeClr val="accent3">
                  <a:lumMod val="20000"/>
                  <a:lumOff val="80000"/>
                </a:schemeClr>
              </a:solidFill>
              <a:latin typeface="Calibri" pitchFamily="34" charset="0"/>
            </a:endParaRPr>
          </a:p>
        </p:txBody>
      </p:sp>
      <p:sp>
        <p:nvSpPr>
          <p:cNvPr id="11" name="Text Box 7_1"/>
          <p:cNvSpPr txBox="1">
            <a:spLocks noChangeArrowheads="1"/>
          </p:cNvSpPr>
          <p:nvPr/>
        </p:nvSpPr>
        <p:spPr bwMode="auto">
          <a:xfrm>
            <a:off x="2743200" y="4648200"/>
            <a:ext cx="2743200" cy="1174790"/>
          </a:xfrm>
          <a:prstGeom prst="roundRect">
            <a:avLst/>
          </a:prstGeom>
          <a:solidFill>
            <a:schemeClr val="tx2">
              <a:lumMod val="25000"/>
            </a:schemeClr>
          </a:solidFill>
          <a:ln w="9525">
            <a:solidFill>
              <a:schemeClr val="tx1">
                <a:lumMod val="95000"/>
              </a:schemeClr>
            </a:solidFill>
            <a:miter lim="800000"/>
            <a:headEnd/>
            <a:tailEnd/>
          </a:ln>
        </p:spPr>
        <p:txBody>
          <a:bodyPr wrap="square">
            <a:spAutoFit/>
          </a:bodyPr>
          <a:lstStyle/>
          <a:p>
            <a:pPr algn="ctr">
              <a:spcBef>
                <a:spcPct val="50000"/>
              </a:spcBef>
              <a:defRPr/>
            </a:pPr>
            <a:r>
              <a:rPr lang="en-US" sz="1800" b="0" dirty="0" smtClean="0">
                <a:solidFill>
                  <a:schemeClr val="accent3">
                    <a:lumMod val="20000"/>
                    <a:lumOff val="80000"/>
                  </a:schemeClr>
                </a:solidFill>
                <a:latin typeface="Candara" pitchFamily="34" charset="0"/>
              </a:rPr>
              <a:t>PGLM Flash Density</a:t>
            </a:r>
          </a:p>
          <a:p>
            <a:pPr algn="ctr">
              <a:spcBef>
                <a:spcPct val="50000"/>
              </a:spcBef>
              <a:defRPr/>
            </a:pPr>
            <a:r>
              <a:rPr lang="en-US" sz="1800" b="0" dirty="0" smtClean="0">
                <a:solidFill>
                  <a:schemeClr val="accent3">
                    <a:lumMod val="20000"/>
                    <a:lumOff val="80000"/>
                  </a:schemeClr>
                </a:solidFill>
                <a:latin typeface="Candara" pitchFamily="34" charset="0"/>
              </a:rPr>
              <a:t>(Chattanooga-centered Google Earth display)</a:t>
            </a:r>
            <a:endParaRPr lang="en-US" sz="1800" b="0" dirty="0">
              <a:solidFill>
                <a:schemeClr val="accent3">
                  <a:lumMod val="20000"/>
                  <a:lumOff val="80000"/>
                </a:schemeClr>
              </a:solidFill>
              <a:latin typeface="Candara" pitchFamily="34" charset="0"/>
            </a:endParaRPr>
          </a:p>
        </p:txBody>
      </p:sp>
    </p:spTree>
    <p:extLst>
      <p:ext uri="{BB962C8B-B14F-4D97-AF65-F5344CB8AC3E}">
        <p14:creationId xmlns:p14="http://schemas.microsoft.com/office/powerpoint/2010/main" val="309584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5"/>
          <p:cNvGrpSpPr>
            <a:grpSpLocks/>
          </p:cNvGrpSpPr>
          <p:nvPr/>
        </p:nvGrpSpPr>
        <p:grpSpPr bwMode="auto">
          <a:xfrm>
            <a:off x="320675" y="2332038"/>
            <a:ext cx="4937125" cy="2925762"/>
            <a:chOff x="152400" y="4221162"/>
            <a:chExt cx="4937125" cy="2926080"/>
          </a:xfrm>
        </p:grpSpPr>
        <p:sp>
          <p:nvSpPr>
            <p:cNvPr id="72" name="Text Box 9"/>
            <p:cNvSpPr txBox="1">
              <a:spLocks noChangeArrowheads="1"/>
            </p:cNvSpPr>
            <p:nvPr/>
          </p:nvSpPr>
          <p:spPr bwMode="auto">
            <a:xfrm>
              <a:off x="152400" y="4221162"/>
              <a:ext cx="4937125" cy="292608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80" name="TextBox 79"/>
            <p:cNvSpPr txBox="1"/>
            <p:nvPr/>
          </p:nvSpPr>
          <p:spPr>
            <a:xfrm>
              <a:off x="288925" y="4343412"/>
              <a:ext cx="4800600" cy="2708569"/>
            </a:xfrm>
            <a:prstGeom prst="rect">
              <a:avLst/>
            </a:prstGeom>
            <a:noFill/>
          </p:spPr>
          <p:txBody>
            <a:bodyPr>
              <a:spAutoFit/>
            </a:bodyPr>
            <a:lstStyle/>
            <a:p>
              <a:pPr>
                <a:spcAft>
                  <a:spcPts val="1200"/>
                </a:spcAft>
                <a:defRPr/>
              </a:pPr>
              <a:r>
                <a:rPr lang="en-US" sz="2000" b="0" dirty="0">
                  <a:solidFill>
                    <a:schemeClr val="accent3">
                      <a:lumMod val="20000"/>
                      <a:lumOff val="80000"/>
                    </a:schemeClr>
                  </a:solidFill>
                  <a:latin typeface="+mn-lt"/>
                </a:rPr>
                <a:t>The Lightning Mapping Array (LMA) observes the individual stepped leaders of the entire flash, also called sources</a:t>
              </a:r>
            </a:p>
            <a:p>
              <a:pPr>
                <a:spcAft>
                  <a:spcPts val="1200"/>
                </a:spcAft>
                <a:defRPr/>
              </a:pPr>
              <a:r>
                <a:rPr lang="en-US" sz="2000" b="0" dirty="0">
                  <a:solidFill>
                    <a:schemeClr val="accent3">
                      <a:lumMod val="20000"/>
                      <a:lumOff val="80000"/>
                    </a:schemeClr>
                  </a:solidFill>
                  <a:latin typeface="+mn-lt"/>
                </a:rPr>
                <a:t>Observes flashes not detected by the NLDN</a:t>
              </a:r>
            </a:p>
            <a:p>
              <a:pPr>
                <a:spcAft>
                  <a:spcPts val="1200"/>
                </a:spcAft>
                <a:defRPr/>
              </a:pPr>
              <a:r>
                <a:rPr lang="en-US" sz="2000" b="0" dirty="0">
                  <a:solidFill>
                    <a:schemeClr val="accent3">
                      <a:lumMod val="20000"/>
                      <a:lumOff val="80000"/>
                    </a:schemeClr>
                  </a:solidFill>
                  <a:latin typeface="+mn-lt"/>
                </a:rPr>
                <a:t>Observes intra-cloud and cloud-to-ground lightning</a:t>
              </a:r>
            </a:p>
            <a:p>
              <a:pPr lvl="1">
                <a:spcAft>
                  <a:spcPts val="1200"/>
                </a:spcAft>
                <a:buClr>
                  <a:schemeClr val="accent3">
                    <a:lumMod val="75000"/>
                  </a:schemeClr>
                </a:buClr>
                <a:buFont typeface="Arial" pitchFamily="34" charset="0"/>
                <a:buChar char="•"/>
                <a:defRPr/>
              </a:pPr>
              <a:r>
                <a:rPr lang="en-US" sz="2000" b="0" dirty="0">
                  <a:solidFill>
                    <a:schemeClr val="accent3">
                      <a:lumMod val="20000"/>
                      <a:lumOff val="80000"/>
                    </a:schemeClr>
                  </a:solidFill>
                  <a:latin typeface="+mn-lt"/>
                </a:rPr>
                <a:t>  Related to the strength of storm</a:t>
              </a:r>
            </a:p>
          </p:txBody>
        </p:sp>
      </p:grpSp>
      <p:grpSp>
        <p:nvGrpSpPr>
          <p:cNvPr id="9219" name="Group 73"/>
          <p:cNvGrpSpPr>
            <a:grpSpLocks/>
          </p:cNvGrpSpPr>
          <p:nvPr/>
        </p:nvGrpSpPr>
        <p:grpSpPr bwMode="auto">
          <a:xfrm>
            <a:off x="5953125" y="1905000"/>
            <a:ext cx="2428875" cy="3810000"/>
            <a:chOff x="5724525" y="1524000"/>
            <a:chExt cx="2428875" cy="3810000"/>
          </a:xfrm>
        </p:grpSpPr>
        <p:pic>
          <p:nvPicPr>
            <p:cNvPr id="12292" name="Picture 73"/>
            <p:cNvPicPr>
              <a:picLocks noChangeAspect="1" noChangeArrowheads="1"/>
            </p:cNvPicPr>
            <p:nvPr/>
          </p:nvPicPr>
          <p:blipFill>
            <a:blip r:embed="rId4" cstate="print"/>
            <a:srcRect/>
            <a:stretch>
              <a:fillRect/>
            </a:stretch>
          </p:blipFill>
          <p:spPr bwMode="auto">
            <a:xfrm>
              <a:off x="5724525" y="1524000"/>
              <a:ext cx="2428875" cy="3810000"/>
            </a:xfrm>
            <a:prstGeom prst="roundRect">
              <a:avLst/>
            </a:prstGeom>
            <a:noFill/>
            <a:ln w="12700">
              <a:solidFill>
                <a:schemeClr val="bg1">
                  <a:lumMod val="50000"/>
                  <a:lumOff val="50000"/>
                </a:schemeClr>
              </a:solidFill>
              <a:miter lim="800000"/>
              <a:headEnd/>
              <a:tailEnd/>
            </a:ln>
          </p:spPr>
        </p:pic>
        <p:sp>
          <p:nvSpPr>
            <p:cNvPr id="83" name="Oval 82"/>
            <p:cNvSpPr/>
            <p:nvPr/>
          </p:nvSpPr>
          <p:spPr>
            <a:xfrm>
              <a:off x="7620000" y="1600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7543800" y="1752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7467600" y="1828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7467600" y="1981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7315200" y="1981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7162800" y="4800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7086600" y="4648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7010400" y="4495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7010400" y="4267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7010400" y="4038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7010400" y="3810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7086600" y="3657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7162800" y="3505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7162800" y="3276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7086600" y="3124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7010400" y="2971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6934200" y="2743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6934200" y="2590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6934200" y="2362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7086600" y="2209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7162800" y="2057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a:off x="7010400" y="4724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a:off x="6934200" y="4572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6934200" y="4343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a:off x="6858000" y="4419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6934200" y="3886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6858000" y="4038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6781800" y="4191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6781800" y="3886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6629400" y="3962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7315200" y="3581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7391400" y="3733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7467600" y="3810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15"/>
            <p:cNvSpPr/>
            <p:nvPr/>
          </p:nvSpPr>
          <p:spPr>
            <a:xfrm>
              <a:off x="7543800" y="3962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p:nvPr/>
          </p:nvSpPr>
          <p:spPr>
            <a:xfrm>
              <a:off x="7696200" y="4038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a:xfrm>
              <a:off x="7924800" y="4038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p:nvPr/>
          </p:nvSpPr>
          <p:spPr>
            <a:xfrm>
              <a:off x="7239000" y="2209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7391400" y="2209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p:nvPr/>
          </p:nvSpPr>
          <p:spPr>
            <a:xfrm>
              <a:off x="7543800" y="2209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a:off x="7772400" y="2133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7848600" y="1905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6858000" y="2286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6781800" y="2362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6705600" y="2438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6629400" y="2362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6553200" y="2514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6477000" y="2667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p:nvPr/>
          </p:nvSpPr>
          <p:spPr>
            <a:xfrm>
              <a:off x="6477000" y="2819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6781800" y="2590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6705600" y="2819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6629400" y="3048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6324600" y="2590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6324600" y="2819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6172200" y="2971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6096000" y="3200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5943600" y="3352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6172200" y="2514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7086600" y="1905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7010400" y="1752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a:off x="6858000" y="1600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7010400" y="2057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6858000" y="1981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6858000" y="1752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7239000" y="1676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7391400" y="1600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5" name="Title 1"/>
          <p:cNvSpPr txBox="1">
            <a:spLocks/>
          </p:cNvSpPr>
          <p:nvPr/>
        </p:nvSpPr>
        <p:spPr>
          <a:xfrm>
            <a:off x="1066800" y="381000"/>
            <a:ext cx="7010400" cy="679450"/>
          </a:xfrm>
          <a:prstGeom prst="rect">
            <a:avLst/>
          </a:prstGeom>
        </p:spPr>
        <p:txBody>
          <a:bodyPr/>
          <a:lstStyle/>
          <a:p>
            <a:pPr algn="ctr" fontAlgn="auto">
              <a:spcAft>
                <a:spcPts val="0"/>
              </a:spcAft>
              <a:defRPr/>
            </a:pPr>
            <a:r>
              <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What is Meant by Total Lightning?</a:t>
            </a:r>
          </a:p>
        </p:txBody>
      </p:sp>
      <p:grpSp>
        <p:nvGrpSpPr>
          <p:cNvPr id="77" name="Group 76"/>
          <p:cNvGrpSpPr/>
          <p:nvPr/>
        </p:nvGrpSpPr>
        <p:grpSpPr>
          <a:xfrm>
            <a:off x="5943600" y="6248400"/>
            <a:ext cx="3048000" cy="609600"/>
            <a:chOff x="5943600" y="6248400"/>
            <a:chExt cx="3048000" cy="609600"/>
          </a:xfrm>
        </p:grpSpPr>
        <p:pic>
          <p:nvPicPr>
            <p:cNvPr id="78" name="Picture 9" descr="http://www.tnema.org/images/TEMA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 descr="http://i631.photobucket.com/albums/uu38/Crestwood_EMA/MySpace%20Things/NationalWeatherServ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 descr="S:\SPoRT Logo\NASA_Lg.PNG"/>
            <p:cNvPicPr>
              <a:picLocks noChangeAspect="1" noChangeArrowheads="1"/>
            </p:cNvPicPr>
            <p:nvPr/>
          </p:nvPicPr>
          <p:blipFill>
            <a:blip r:embed="rId7" cstate="print"/>
            <a:srcRect/>
            <a:stretch>
              <a:fillRect/>
            </a:stretch>
          </p:blipFill>
          <p:spPr bwMode="auto">
            <a:xfrm>
              <a:off x="7467600" y="6342856"/>
              <a:ext cx="525467" cy="420687"/>
            </a:xfrm>
            <a:prstGeom prst="rect">
              <a:avLst/>
            </a:prstGeom>
            <a:noFill/>
            <a:ln w="9525">
              <a:noFill/>
              <a:miter lim="800000"/>
              <a:headEnd/>
              <a:tailEnd/>
            </a:ln>
          </p:spPr>
        </p:pic>
        <p:pic>
          <p:nvPicPr>
            <p:cNvPr id="82" name="Picture 2" descr="sport_redblue_lg_trans"/>
            <p:cNvPicPr>
              <a:picLocks noChangeAspect="1" noChangeArrowheads="1"/>
            </p:cNvPicPr>
            <p:nvPr/>
          </p:nvPicPr>
          <p:blipFill>
            <a:blip r:embed="rId8"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5"/>
          <p:cNvGrpSpPr>
            <a:grpSpLocks/>
          </p:cNvGrpSpPr>
          <p:nvPr/>
        </p:nvGrpSpPr>
        <p:grpSpPr bwMode="auto">
          <a:xfrm>
            <a:off x="838200" y="990600"/>
            <a:ext cx="7467600" cy="4663439"/>
            <a:chOff x="799234" y="3431812"/>
            <a:chExt cx="9579648" cy="3529566"/>
          </a:xfrm>
        </p:grpSpPr>
        <p:sp>
          <p:nvSpPr>
            <p:cNvPr id="72" name="Text Box 9"/>
            <p:cNvSpPr txBox="1">
              <a:spLocks noChangeArrowheads="1"/>
            </p:cNvSpPr>
            <p:nvPr/>
          </p:nvSpPr>
          <p:spPr bwMode="auto">
            <a:xfrm>
              <a:off x="799234" y="3431812"/>
              <a:ext cx="9579648" cy="3529566"/>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80" name="TextBox 79"/>
            <p:cNvSpPr txBox="1"/>
            <p:nvPr/>
          </p:nvSpPr>
          <p:spPr>
            <a:xfrm>
              <a:off x="1483495" y="3662503"/>
              <a:ext cx="8382192" cy="3098704"/>
            </a:xfrm>
            <a:prstGeom prst="rect">
              <a:avLst/>
            </a:prstGeom>
            <a:noFill/>
          </p:spPr>
          <p:txBody>
            <a:bodyPr>
              <a:spAutoFit/>
            </a:bodyPr>
            <a:lstStyle/>
            <a:p>
              <a:pPr>
                <a:spcAft>
                  <a:spcPts val="1200"/>
                </a:spcAft>
                <a:defRPr/>
              </a:pPr>
              <a:r>
                <a:rPr lang="en-US" sz="2000" b="0" dirty="0">
                  <a:solidFill>
                    <a:srgbClr val="FEB80A">
                      <a:lumMod val="20000"/>
                      <a:lumOff val="80000"/>
                    </a:srgbClr>
                  </a:solidFill>
                  <a:latin typeface="Corbel"/>
                </a:rPr>
                <a:t>This is a collaboration project between ENSCO/</a:t>
              </a:r>
              <a:r>
                <a:rPr lang="en-US" sz="2000" b="0" dirty="0" err="1">
                  <a:solidFill>
                    <a:srgbClr val="FEB80A">
                      <a:lumMod val="20000"/>
                      <a:lumOff val="80000"/>
                    </a:srgbClr>
                  </a:solidFill>
                  <a:latin typeface="Corbel"/>
                </a:rPr>
                <a:t>SPoRT</a:t>
              </a:r>
              <a:r>
                <a:rPr lang="en-US" sz="2000" b="0" dirty="0">
                  <a:solidFill>
                    <a:srgbClr val="FEB80A">
                      <a:lumMod val="20000"/>
                      <a:lumOff val="80000"/>
                    </a:srgbClr>
                  </a:solidFill>
                  <a:latin typeface="Corbel"/>
                </a:rPr>
                <a:t>, NWS Morristown, Tennessee, and Chattanooga EMA to evaluate the </a:t>
              </a:r>
              <a:r>
                <a:rPr lang="en-US" sz="2000" b="0" dirty="0">
                  <a:solidFill>
                    <a:schemeClr val="accent3">
                      <a:lumMod val="20000"/>
                      <a:lumOff val="80000"/>
                    </a:schemeClr>
                  </a:solidFill>
                  <a:latin typeface="+mn-lt"/>
                </a:rPr>
                <a:t>usefulness of using LMA data at the local Emergency Management (EM) level for public safety.  </a:t>
              </a:r>
            </a:p>
            <a:p>
              <a:pPr>
                <a:spcAft>
                  <a:spcPts val="1200"/>
                </a:spcAft>
                <a:defRPr/>
              </a:pPr>
              <a:r>
                <a:rPr lang="en-US" sz="2000" b="0" dirty="0">
                  <a:solidFill>
                    <a:schemeClr val="accent3">
                      <a:lumMod val="20000"/>
                      <a:lumOff val="80000"/>
                    </a:schemeClr>
                  </a:solidFill>
                  <a:latin typeface="+mn-lt"/>
                </a:rPr>
                <a:t>The local EM will have access to the latest LMA output to aid in public safety decisions.  We will stress to the EM that the total lightning data is experimental and should be used in conjunction with other preparedness tools, such as the </a:t>
              </a:r>
              <a:r>
                <a:rPr lang="en-US" sz="2000" b="0" dirty="0" err="1">
                  <a:solidFill>
                    <a:schemeClr val="accent3">
                      <a:lumMod val="20000"/>
                      <a:lumOff val="80000"/>
                    </a:schemeClr>
                  </a:solidFill>
                  <a:latin typeface="+mn-lt"/>
                </a:rPr>
                <a:t>doppler</a:t>
              </a:r>
              <a:r>
                <a:rPr lang="en-US" sz="2000" b="0" dirty="0">
                  <a:solidFill>
                    <a:schemeClr val="accent3">
                      <a:lumMod val="20000"/>
                      <a:lumOff val="80000"/>
                    </a:schemeClr>
                  </a:solidFill>
                  <a:latin typeface="+mn-lt"/>
                </a:rPr>
                <a:t> radar.</a:t>
              </a:r>
            </a:p>
            <a:p>
              <a:pPr>
                <a:spcAft>
                  <a:spcPts val="1200"/>
                </a:spcAft>
                <a:defRPr/>
              </a:pPr>
              <a:r>
                <a:rPr lang="en-US" sz="2000" b="0" dirty="0">
                  <a:solidFill>
                    <a:schemeClr val="accent3">
                      <a:lumMod val="20000"/>
                      <a:lumOff val="80000"/>
                    </a:schemeClr>
                  </a:solidFill>
                  <a:latin typeface="+mn-lt"/>
                </a:rPr>
                <a:t>Before  and during the project, ENSCO/</a:t>
              </a:r>
              <a:r>
                <a:rPr lang="en-US" sz="2000" b="0" dirty="0" err="1">
                  <a:solidFill>
                    <a:schemeClr val="accent3">
                      <a:lumMod val="20000"/>
                      <a:lumOff val="80000"/>
                    </a:schemeClr>
                  </a:solidFill>
                  <a:latin typeface="+mn-lt"/>
                </a:rPr>
                <a:t>SPoRT</a:t>
              </a:r>
              <a:r>
                <a:rPr lang="en-US" sz="2000" b="0" dirty="0">
                  <a:solidFill>
                    <a:schemeClr val="accent3">
                      <a:lumMod val="20000"/>
                      <a:lumOff val="80000"/>
                    </a:schemeClr>
                  </a:solidFill>
                  <a:latin typeface="+mn-lt"/>
                </a:rPr>
                <a:t> and NWS will provide training  to the local EM on the best ways to evaluate the total lightning data.</a:t>
              </a:r>
              <a:endParaRPr lang="en-US" sz="2000" b="0" dirty="0">
                <a:solidFill>
                  <a:schemeClr val="accent3">
                    <a:lumMod val="20000"/>
                    <a:lumOff val="80000"/>
                  </a:schemeClr>
                </a:solidFill>
                <a:latin typeface="+mn-lt"/>
              </a:endParaRPr>
            </a:p>
          </p:txBody>
        </p:sp>
      </p:grpSp>
      <p:sp>
        <p:nvSpPr>
          <p:cNvPr id="75" name="Title 1"/>
          <p:cNvSpPr txBox="1">
            <a:spLocks/>
          </p:cNvSpPr>
          <p:nvPr/>
        </p:nvSpPr>
        <p:spPr>
          <a:xfrm>
            <a:off x="1066800" y="152400"/>
            <a:ext cx="7010400" cy="533400"/>
          </a:xfrm>
          <a:prstGeom prst="rect">
            <a:avLst/>
          </a:prstGeom>
        </p:spPr>
        <p:txBody>
          <a:bodyPr/>
          <a:lstStyle/>
          <a:p>
            <a:pPr algn="ctr" fontAlgn="auto">
              <a:spcAft>
                <a:spcPts val="0"/>
              </a:spcAft>
              <a:defRPr/>
            </a:pPr>
            <a:r>
              <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What is </a:t>
            </a:r>
            <a:r>
              <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the Purpose of the Study?</a:t>
            </a:r>
            <a:endPar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grpSp>
        <p:nvGrpSpPr>
          <p:cNvPr id="10" name="Group 9"/>
          <p:cNvGrpSpPr/>
          <p:nvPr/>
        </p:nvGrpSpPr>
        <p:grpSpPr>
          <a:xfrm>
            <a:off x="5943600" y="6248400"/>
            <a:ext cx="3048000" cy="609600"/>
            <a:chOff x="5943600" y="6248400"/>
            <a:chExt cx="3048000" cy="609600"/>
          </a:xfrm>
        </p:grpSpPr>
        <p:pic>
          <p:nvPicPr>
            <p:cNvPr id="11"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4"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C:\Documents and Settings\gstano\My Documents\Liason\Lightning_work\Morristown_training\Morristown_request\morristown3_small_blank.PNG"/>
          <p:cNvPicPr>
            <a:picLocks noChangeAspect="1" noChangeArrowheads="1"/>
          </p:cNvPicPr>
          <p:nvPr/>
        </p:nvPicPr>
        <p:blipFill>
          <a:blip r:embed="rId4" cstate="print"/>
          <a:srcRect/>
          <a:stretch>
            <a:fillRect/>
          </a:stretch>
        </p:blipFill>
        <p:spPr bwMode="auto">
          <a:xfrm>
            <a:off x="4038600" y="1933575"/>
            <a:ext cx="4972050" cy="3781425"/>
          </a:xfrm>
          <a:prstGeom prst="roundRect">
            <a:avLst/>
          </a:prstGeom>
          <a:blipFill>
            <a:blip r:embed="rId5" cstate="print"/>
            <a:tile tx="0" ty="0" sx="100000" sy="100000" flip="none" algn="tl"/>
          </a:blipFill>
          <a:ln>
            <a:solidFill>
              <a:schemeClr val="bg1">
                <a:lumMod val="50000"/>
                <a:lumOff val="50000"/>
              </a:schemeClr>
            </a:solidFill>
          </a:ln>
        </p:spPr>
      </p:pic>
      <p:sp>
        <p:nvSpPr>
          <p:cNvPr id="8" name="Title 1"/>
          <p:cNvSpPr txBox="1">
            <a:spLocks/>
          </p:cNvSpPr>
          <p:nvPr/>
        </p:nvSpPr>
        <p:spPr>
          <a:xfrm>
            <a:off x="533400" y="381000"/>
            <a:ext cx="8077200" cy="679450"/>
          </a:xfrm>
          <a:prstGeom prst="rect">
            <a:avLst/>
          </a:prstGeom>
        </p:spPr>
        <p:txBody>
          <a:bodyPr/>
          <a:lstStyle/>
          <a:p>
            <a:pPr algn="ctr" fontAlgn="auto">
              <a:spcAft>
                <a:spcPts val="0"/>
              </a:spcAft>
              <a:defRPr/>
            </a:pPr>
            <a:r>
              <a:rPr lang="en-US" sz="3500" b="0" dirty="0" smtClean="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Why Focus on Chattanooga?</a:t>
            </a:r>
            <a:endPar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pic>
        <p:nvPicPr>
          <p:cNvPr id="52228" name="Picture 3" descr="Z:\chris.darden\Research_Publications\AMS 2009\lma_domain.png"/>
          <p:cNvPicPr>
            <a:picLocks noChangeAspect="1" noChangeArrowheads="1"/>
          </p:cNvPicPr>
          <p:nvPr/>
        </p:nvPicPr>
        <p:blipFill>
          <a:blip r:embed="rId6" cstate="print"/>
          <a:srcRect/>
          <a:stretch>
            <a:fillRect/>
          </a:stretch>
        </p:blipFill>
        <p:spPr bwMode="auto">
          <a:xfrm>
            <a:off x="152400" y="1905000"/>
            <a:ext cx="3733800" cy="3743683"/>
          </a:xfrm>
          <a:prstGeom prst="roundRect">
            <a:avLst/>
          </a:prstGeom>
          <a:noFill/>
          <a:ln w="12700">
            <a:solidFill>
              <a:schemeClr val="bg1">
                <a:lumMod val="50000"/>
                <a:lumOff val="50000"/>
              </a:schemeClr>
            </a:solidFill>
            <a:miter lim="800000"/>
            <a:headEnd/>
            <a:tailEnd/>
          </a:ln>
        </p:spPr>
      </p:pic>
      <p:pic>
        <p:nvPicPr>
          <p:cNvPr id="52230" name="Picture 6" descr="C:\Documents and Settings\gstano\My Documents\Liason\Lightning_work\Morristown_training\Morristown_request\morristown3_small_red.PNG"/>
          <p:cNvPicPr>
            <a:picLocks noChangeAspect="1" noChangeArrowheads="1"/>
          </p:cNvPicPr>
          <p:nvPr/>
        </p:nvPicPr>
        <p:blipFill>
          <a:blip r:embed="rId7" cstate="print"/>
          <a:srcRect/>
          <a:stretch>
            <a:fillRect/>
          </a:stretch>
        </p:blipFill>
        <p:spPr bwMode="auto">
          <a:xfrm>
            <a:off x="4038600" y="1933575"/>
            <a:ext cx="4972050" cy="3781425"/>
          </a:xfrm>
          <a:prstGeom prst="roundRect">
            <a:avLst/>
          </a:prstGeom>
          <a:noFill/>
          <a:ln>
            <a:solidFill>
              <a:schemeClr val="bg1">
                <a:lumMod val="50000"/>
                <a:lumOff val="50000"/>
              </a:schemeClr>
            </a:solidFill>
          </a:ln>
        </p:spPr>
      </p:pic>
      <p:pic>
        <p:nvPicPr>
          <p:cNvPr id="52231" name="Picture 7" descr="C:\Documents and Settings\gstano\My Documents\Liason\Lightning_work\Morristown_training\Morristown_request\morristown3_small_yellow.PNG"/>
          <p:cNvPicPr>
            <a:picLocks noChangeAspect="1" noChangeArrowheads="1"/>
          </p:cNvPicPr>
          <p:nvPr/>
        </p:nvPicPr>
        <p:blipFill>
          <a:blip r:embed="rId8" cstate="print"/>
          <a:srcRect/>
          <a:stretch>
            <a:fillRect/>
          </a:stretch>
        </p:blipFill>
        <p:spPr bwMode="auto">
          <a:xfrm>
            <a:off x="4038600" y="1933575"/>
            <a:ext cx="4972050" cy="3781425"/>
          </a:xfrm>
          <a:prstGeom prst="roundRect">
            <a:avLst/>
          </a:prstGeom>
          <a:noFill/>
          <a:ln>
            <a:solidFill>
              <a:schemeClr val="bg1">
                <a:lumMod val="50000"/>
                <a:lumOff val="50000"/>
              </a:schemeClr>
            </a:solidFill>
          </a:ln>
        </p:spPr>
      </p:pic>
      <p:pic>
        <p:nvPicPr>
          <p:cNvPr id="52232" name="Picture 8" descr="C:\Documents and Settings\gstano\My Documents\Liason\Lightning_work\Morristown_training\Morristown_request\morristown3_small_green.PNG"/>
          <p:cNvPicPr>
            <a:picLocks noChangeAspect="1" noChangeArrowheads="1"/>
          </p:cNvPicPr>
          <p:nvPr/>
        </p:nvPicPr>
        <p:blipFill>
          <a:blip r:embed="rId9" cstate="print"/>
          <a:srcRect/>
          <a:stretch>
            <a:fillRect/>
          </a:stretch>
        </p:blipFill>
        <p:spPr bwMode="auto">
          <a:xfrm>
            <a:off x="4038600" y="1933575"/>
            <a:ext cx="4972050" cy="3781425"/>
          </a:xfrm>
          <a:prstGeom prst="roundRect">
            <a:avLst/>
          </a:prstGeom>
          <a:noFill/>
          <a:ln>
            <a:solidFill>
              <a:schemeClr val="bg1">
                <a:lumMod val="50000"/>
                <a:lumOff val="50000"/>
              </a:schemeClr>
            </a:solidFill>
          </a:ln>
        </p:spPr>
      </p:pic>
      <p:pic>
        <p:nvPicPr>
          <p:cNvPr id="52227" name="Picture 3" descr="C:\Documents and Settings\gstano\My Documents\Liason\Lightning_work\Morristown_training\Morristown_request\morristown_small.PNG"/>
          <p:cNvPicPr>
            <a:picLocks noChangeAspect="1" noChangeArrowheads="1"/>
          </p:cNvPicPr>
          <p:nvPr/>
        </p:nvPicPr>
        <p:blipFill>
          <a:blip r:embed="rId10" cstate="print"/>
          <a:srcRect/>
          <a:stretch>
            <a:fillRect/>
          </a:stretch>
        </p:blipFill>
        <p:spPr bwMode="auto">
          <a:xfrm>
            <a:off x="4038600" y="1933575"/>
            <a:ext cx="4972050" cy="3781425"/>
          </a:xfrm>
          <a:prstGeom prst="roundRect">
            <a:avLst/>
          </a:prstGeom>
          <a:noFill/>
          <a:ln w="12700">
            <a:solidFill>
              <a:schemeClr val="bg1">
                <a:lumMod val="50000"/>
                <a:lumOff val="50000"/>
              </a:schemeClr>
            </a:solidFill>
          </a:ln>
        </p:spPr>
      </p:pic>
      <p:sp>
        <p:nvSpPr>
          <p:cNvPr id="15" name="Text Box 7_1"/>
          <p:cNvSpPr txBox="1">
            <a:spLocks noChangeArrowheads="1"/>
          </p:cNvSpPr>
          <p:nvPr/>
        </p:nvSpPr>
        <p:spPr bwMode="auto">
          <a:xfrm>
            <a:off x="381000" y="1676400"/>
            <a:ext cx="2286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NALMA Domain</a:t>
            </a:r>
          </a:p>
        </p:txBody>
      </p:sp>
      <p:sp>
        <p:nvSpPr>
          <p:cNvPr id="16" name="Text Box 7_1"/>
          <p:cNvSpPr txBox="1">
            <a:spLocks noChangeArrowheads="1"/>
          </p:cNvSpPr>
          <p:nvPr/>
        </p:nvSpPr>
        <p:spPr bwMode="auto">
          <a:xfrm>
            <a:off x="4038600" y="1676400"/>
            <a:ext cx="2286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No Coverage</a:t>
            </a:r>
          </a:p>
        </p:txBody>
      </p:sp>
      <p:sp>
        <p:nvSpPr>
          <p:cNvPr id="17" name="Text Box 7_1"/>
          <p:cNvSpPr txBox="1">
            <a:spLocks noChangeArrowheads="1"/>
          </p:cNvSpPr>
          <p:nvPr/>
        </p:nvSpPr>
        <p:spPr bwMode="auto">
          <a:xfrm>
            <a:off x="4038600" y="1676400"/>
            <a:ext cx="2286000" cy="476250"/>
          </a:xfrm>
          <a:prstGeom prst="roundRect">
            <a:avLst/>
          </a:prstGeom>
          <a:solidFill>
            <a:schemeClr val="tx2">
              <a:lumMod val="25000"/>
            </a:schemeClr>
          </a:solidFill>
          <a:ln w="9525">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Partial Coverage</a:t>
            </a:r>
          </a:p>
        </p:txBody>
      </p:sp>
      <p:sp>
        <p:nvSpPr>
          <p:cNvPr id="18" name="Text Box 7_1"/>
          <p:cNvSpPr txBox="1">
            <a:spLocks noChangeArrowheads="1"/>
          </p:cNvSpPr>
          <p:nvPr/>
        </p:nvSpPr>
        <p:spPr bwMode="auto">
          <a:xfrm>
            <a:off x="4038600" y="1676400"/>
            <a:ext cx="2286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Full Coverage</a:t>
            </a:r>
          </a:p>
        </p:txBody>
      </p:sp>
      <p:sp>
        <p:nvSpPr>
          <p:cNvPr id="21" name="Right Arrow 20"/>
          <p:cNvSpPr/>
          <p:nvPr/>
        </p:nvSpPr>
        <p:spPr>
          <a:xfrm>
            <a:off x="4191000" y="5105400"/>
            <a:ext cx="977900" cy="484188"/>
          </a:xfrm>
          <a:prstGeom prst="rightArrow">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943600" y="6248400"/>
            <a:ext cx="3048000" cy="609600"/>
            <a:chOff x="5943600" y="6248400"/>
            <a:chExt cx="3048000" cy="609600"/>
          </a:xfrm>
        </p:grpSpPr>
        <p:pic>
          <p:nvPicPr>
            <p:cNvPr id="20" name="Picture 9" descr="http://www.tnema.org/images/TEMA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http://i631.photobucket.com/albums/uu38/Crestwood_EMA/MySpace%20Things/NationalWeatherServic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S:\SPoRT Logo\NASA_Lg.PNG"/>
            <p:cNvPicPr>
              <a:picLocks noChangeAspect="1" noChangeArrowheads="1"/>
            </p:cNvPicPr>
            <p:nvPr/>
          </p:nvPicPr>
          <p:blipFill>
            <a:blip r:embed="rId13" cstate="print"/>
            <a:srcRect/>
            <a:stretch>
              <a:fillRect/>
            </a:stretch>
          </p:blipFill>
          <p:spPr bwMode="auto">
            <a:xfrm>
              <a:off x="7467600" y="6342856"/>
              <a:ext cx="525467" cy="420687"/>
            </a:xfrm>
            <a:prstGeom prst="rect">
              <a:avLst/>
            </a:prstGeom>
            <a:noFill/>
            <a:ln w="9525">
              <a:noFill/>
              <a:miter lim="800000"/>
              <a:headEnd/>
              <a:tailEnd/>
            </a:ln>
          </p:spPr>
        </p:pic>
        <p:pic>
          <p:nvPicPr>
            <p:cNvPr id="24" name="Picture 2" descr="sport_redblue_lg_trans"/>
            <p:cNvPicPr>
              <a:picLocks noChangeAspect="1" noChangeArrowheads="1"/>
            </p:cNvPicPr>
            <p:nvPr/>
          </p:nvPicPr>
          <p:blipFill>
            <a:blip r:embed="rId14"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222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3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223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223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223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227"/>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223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auto">
          <a:xfrm>
            <a:off x="381000" y="2438400"/>
            <a:ext cx="4114800" cy="3167063"/>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5" name="Title 1"/>
          <p:cNvSpPr txBox="1">
            <a:spLocks/>
          </p:cNvSpPr>
          <p:nvPr/>
        </p:nvSpPr>
        <p:spPr>
          <a:xfrm>
            <a:off x="0" y="381000"/>
            <a:ext cx="9144000" cy="679450"/>
          </a:xfrm>
          <a:prstGeom prst="rect">
            <a:avLst/>
          </a:prstGeom>
        </p:spPr>
        <p:txBody>
          <a:bodyPr/>
          <a:lstStyle/>
          <a:p>
            <a:pPr algn="ctr" fontAlgn="auto">
              <a:spcAft>
                <a:spcPts val="0"/>
              </a:spcAft>
              <a:defRPr/>
            </a:pP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What is the Practical </a:t>
            </a: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Benefit of Total Lightning?</a:t>
            </a:r>
            <a:endParaRPr lang="en-US" sz="3500" b="0" dirty="0">
              <a:solidFill>
                <a:srgbClr val="FFFF00"/>
              </a:solidFill>
              <a:effectLst>
                <a:reflection blurRad="6350" stA="55000" endA="300" endPos="25500" dir="5400000" sy="-100000" algn="bl" rotWithShape="0"/>
              </a:effectLst>
              <a:latin typeface="Candara" pitchFamily="34" charset="0"/>
              <a:ea typeface="+mj-ea"/>
              <a:cs typeface="+mj-cs"/>
            </a:endParaRPr>
          </a:p>
        </p:txBody>
      </p:sp>
      <p:sp>
        <p:nvSpPr>
          <p:cNvPr id="147" name="TextBox 146"/>
          <p:cNvSpPr txBox="1"/>
          <p:nvPr/>
        </p:nvSpPr>
        <p:spPr>
          <a:xfrm>
            <a:off x="381000" y="2667000"/>
            <a:ext cx="4114800" cy="2862263"/>
          </a:xfrm>
          <a:prstGeom prst="rect">
            <a:avLst/>
          </a:prstGeom>
          <a:noFill/>
        </p:spPr>
        <p:txBody>
          <a:bodyPr>
            <a:spAutoFit/>
          </a:bodyPr>
          <a:lstStyle/>
          <a:p>
            <a:pPr marL="457200" indent="-457200">
              <a:spcAft>
                <a:spcPts val="1200"/>
              </a:spcAft>
              <a:defRPr/>
            </a:pPr>
            <a:r>
              <a:rPr lang="en-US" sz="2000" b="0" dirty="0">
                <a:solidFill>
                  <a:schemeClr val="accent3">
                    <a:lumMod val="20000"/>
                    <a:lumOff val="80000"/>
                  </a:schemeClr>
                </a:solidFill>
                <a:latin typeface="Candara" pitchFamily="34" charset="0"/>
              </a:rPr>
              <a:t>Intra-cloud lightning generally occurs between 5 and 10 minutes before Cloud to Ground Lightning</a:t>
            </a:r>
          </a:p>
          <a:p>
            <a:pPr marL="457200" indent="-457200">
              <a:spcAft>
                <a:spcPts val="1200"/>
              </a:spcAft>
              <a:defRPr/>
            </a:pPr>
            <a:endParaRPr lang="en-US" sz="2000" b="0" dirty="0">
              <a:solidFill>
                <a:schemeClr val="accent3">
                  <a:lumMod val="20000"/>
                  <a:lumOff val="80000"/>
                </a:schemeClr>
              </a:solidFill>
              <a:latin typeface="Candara" pitchFamily="34" charset="0"/>
            </a:endParaRPr>
          </a:p>
          <a:p>
            <a:pPr marL="457200" indent="-457200">
              <a:spcAft>
                <a:spcPts val="1200"/>
              </a:spcAft>
              <a:defRPr/>
            </a:pPr>
            <a:r>
              <a:rPr lang="en-US" sz="2000" b="0" dirty="0">
                <a:solidFill>
                  <a:schemeClr val="accent3">
                    <a:lumMod val="20000"/>
                    <a:lumOff val="80000"/>
                  </a:schemeClr>
                </a:solidFill>
                <a:latin typeface="Candara" pitchFamily="34" charset="0"/>
              </a:rPr>
              <a:t>Source </a:t>
            </a:r>
            <a:r>
              <a:rPr lang="en-US" sz="2000" b="0" dirty="0">
                <a:solidFill>
                  <a:schemeClr val="accent3">
                    <a:lumMod val="20000"/>
                    <a:lumOff val="80000"/>
                  </a:schemeClr>
                </a:solidFill>
                <a:latin typeface="Candara" pitchFamily="34" charset="0"/>
              </a:rPr>
              <a:t>density “jump” noted in advance of many severe weather occurrences</a:t>
            </a:r>
          </a:p>
        </p:txBody>
      </p:sp>
      <p:pic>
        <p:nvPicPr>
          <p:cNvPr id="9" name="Picture 8" descr="C:\Documents and Settings\gstano\My Documents\Liason\Lightning_work\Morristown_training\Morristown_request\morristown3_small_green.PNG"/>
          <p:cNvPicPr>
            <a:picLocks noChangeAspect="1" noChangeArrowheads="1"/>
          </p:cNvPicPr>
          <p:nvPr/>
        </p:nvPicPr>
        <p:blipFill>
          <a:blip r:embed="rId4" cstate="print"/>
          <a:stretch>
            <a:fillRect/>
          </a:stretch>
        </p:blipFill>
        <p:spPr bwMode="auto">
          <a:xfrm>
            <a:off x="4800600" y="2514600"/>
            <a:ext cx="3962401" cy="2971800"/>
          </a:xfrm>
          <a:prstGeom prst="roundRect">
            <a:avLst/>
          </a:prstGeom>
          <a:noFill/>
          <a:ln w="12700">
            <a:solidFill>
              <a:schemeClr val="bg1">
                <a:lumMod val="50000"/>
                <a:lumOff val="50000"/>
              </a:schemeClr>
            </a:solidFill>
          </a:ln>
        </p:spPr>
      </p:pic>
      <p:grpSp>
        <p:nvGrpSpPr>
          <p:cNvPr id="10" name="Group 9"/>
          <p:cNvGrpSpPr/>
          <p:nvPr/>
        </p:nvGrpSpPr>
        <p:grpSpPr>
          <a:xfrm>
            <a:off x="5943600" y="6248400"/>
            <a:ext cx="3048000" cy="609600"/>
            <a:chOff x="5943600" y="6248400"/>
            <a:chExt cx="3048000" cy="609600"/>
          </a:xfrm>
        </p:grpSpPr>
        <p:pic>
          <p:nvPicPr>
            <p:cNvPr id="11" name="Picture 9" descr="http://www.tnema.org/images/TEMA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i631.photobucket.com/albums/uu38/Crestwood_EMA/MySpace%20Things/NationalWeatherServ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SPoRT Logo\NASA_Lg.PNG"/>
            <p:cNvPicPr>
              <a:picLocks noChangeAspect="1" noChangeArrowheads="1"/>
            </p:cNvPicPr>
            <p:nvPr/>
          </p:nvPicPr>
          <p:blipFill>
            <a:blip r:embed="rId7" cstate="print"/>
            <a:srcRect/>
            <a:stretch>
              <a:fillRect/>
            </a:stretch>
          </p:blipFill>
          <p:spPr bwMode="auto">
            <a:xfrm>
              <a:off x="7467600" y="6342856"/>
              <a:ext cx="525467" cy="420687"/>
            </a:xfrm>
            <a:prstGeom prst="rect">
              <a:avLst/>
            </a:prstGeom>
            <a:noFill/>
            <a:ln w="9525">
              <a:noFill/>
              <a:miter lim="800000"/>
              <a:headEnd/>
              <a:tailEnd/>
            </a:ln>
          </p:spPr>
        </p:pic>
        <p:pic>
          <p:nvPicPr>
            <p:cNvPr id="14" name="Picture 2" descr="sport_redblue_lg_trans"/>
            <p:cNvPicPr>
              <a:picLocks noChangeAspect="1" noChangeArrowheads="1"/>
            </p:cNvPicPr>
            <p:nvPr/>
          </p:nvPicPr>
          <p:blipFill>
            <a:blip r:embed="rId8"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extLst>
      <p:ext uri="{BB962C8B-B14F-4D97-AF65-F5344CB8AC3E}">
        <p14:creationId xmlns:p14="http://schemas.microsoft.com/office/powerpoint/2010/main" val="303550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auto">
          <a:xfrm>
            <a:off x="304800" y="1889760"/>
            <a:ext cx="3810000" cy="3749040"/>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5" name="Title 1"/>
          <p:cNvSpPr txBox="1">
            <a:spLocks/>
          </p:cNvSpPr>
          <p:nvPr/>
        </p:nvSpPr>
        <p:spPr>
          <a:xfrm>
            <a:off x="0" y="381000"/>
            <a:ext cx="9144000" cy="679450"/>
          </a:xfrm>
          <a:prstGeom prst="rect">
            <a:avLst/>
          </a:prstGeom>
        </p:spPr>
        <p:txBody>
          <a:bodyPr/>
          <a:lstStyle/>
          <a:p>
            <a:pPr algn="ctr" fontAlgn="auto">
              <a:spcAft>
                <a:spcPts val="0"/>
              </a:spcAft>
              <a:defRPr/>
            </a:pPr>
            <a:r>
              <a:rPr lang="en-US" sz="3500" b="0" dirty="0" smtClean="0">
                <a:solidFill>
                  <a:srgbClr val="FFFF00"/>
                </a:solidFill>
                <a:effectLst>
                  <a:reflection blurRad="6350" stA="55000" endA="300" endPos="25500" dir="5400000" sy="-100000" algn="bl" rotWithShape="0"/>
                </a:effectLst>
                <a:latin typeface="Candara" pitchFamily="34" charset="0"/>
                <a:ea typeface="+mj-ea"/>
                <a:cs typeface="+mj-cs"/>
              </a:rPr>
              <a:t>Benefit: Lead time for first Cloud-to-Ground</a:t>
            </a:r>
            <a:endParaRPr lang="en-US" sz="3500" b="0" dirty="0">
              <a:solidFill>
                <a:srgbClr val="FFFF00"/>
              </a:solidFill>
              <a:effectLst>
                <a:reflection blurRad="6350" stA="55000" endA="300" endPos="25500" dir="5400000" sy="-100000" algn="bl" rotWithShape="0"/>
              </a:effectLst>
              <a:latin typeface="Candara" pitchFamily="34" charset="0"/>
              <a:ea typeface="+mj-ea"/>
              <a:cs typeface="+mj-cs"/>
            </a:endParaRPr>
          </a:p>
        </p:txBody>
      </p:sp>
      <p:grpSp>
        <p:nvGrpSpPr>
          <p:cNvPr id="10" name="Group 9"/>
          <p:cNvGrpSpPr/>
          <p:nvPr/>
        </p:nvGrpSpPr>
        <p:grpSpPr>
          <a:xfrm>
            <a:off x="5943600" y="6248400"/>
            <a:ext cx="3048000" cy="609600"/>
            <a:chOff x="5943600" y="6248400"/>
            <a:chExt cx="3048000" cy="609600"/>
          </a:xfrm>
        </p:grpSpPr>
        <p:pic>
          <p:nvPicPr>
            <p:cNvPr id="11"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4"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grpSp>
        <p:nvGrpSpPr>
          <p:cNvPr id="15" name="Group 14"/>
          <p:cNvGrpSpPr/>
          <p:nvPr/>
        </p:nvGrpSpPr>
        <p:grpSpPr>
          <a:xfrm>
            <a:off x="4419600" y="1905000"/>
            <a:ext cx="4572000" cy="3657600"/>
            <a:chOff x="4419600" y="1981200"/>
            <a:chExt cx="4572000" cy="3657600"/>
          </a:xfrm>
        </p:grpSpPr>
        <p:graphicFrame>
          <p:nvGraphicFramePr>
            <p:cNvPr id="16" name="Chart 15"/>
            <p:cNvGraphicFramePr>
              <a:graphicFrameLocks/>
            </p:cNvGraphicFramePr>
            <p:nvPr>
              <p:extLst>
                <p:ext uri="{D42A27DB-BD31-4B8C-83A1-F6EECF244321}">
                  <p14:modId xmlns:p14="http://schemas.microsoft.com/office/powerpoint/2010/main" val="2060224713"/>
                </p:ext>
              </p:extLst>
            </p:nvPr>
          </p:nvGraphicFramePr>
          <p:xfrm>
            <a:off x="4876800" y="2438400"/>
            <a:ext cx="4114800" cy="2667000"/>
          </p:xfrm>
          <a:graphic>
            <a:graphicData uri="http://schemas.openxmlformats.org/drawingml/2006/chart">
              <c:chart xmlns:c="http://schemas.openxmlformats.org/drawingml/2006/chart" xmlns:r="http://schemas.openxmlformats.org/officeDocument/2006/relationships" r:id="rId8"/>
            </a:graphicData>
          </a:graphic>
        </p:graphicFrame>
        <p:sp>
          <p:nvSpPr>
            <p:cNvPr id="17" name="Rounded Rectangle 16"/>
            <p:cNvSpPr/>
            <p:nvPr/>
          </p:nvSpPr>
          <p:spPr>
            <a:xfrm>
              <a:off x="6477000" y="5257800"/>
              <a:ext cx="1143000" cy="381000"/>
            </a:xfrm>
            <a:prstGeom prst="roundRect">
              <a:avLst/>
            </a:prstGeom>
            <a:solidFill>
              <a:schemeClr val="tx2">
                <a:lumMod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3">
                      <a:lumMod val="20000"/>
                      <a:lumOff val="80000"/>
                    </a:schemeClr>
                  </a:solidFill>
                  <a:latin typeface="Calibri" pitchFamily="34" charset="0"/>
                </a:rPr>
                <a:t>Time (min)</a:t>
              </a:r>
              <a:endParaRPr lang="en-US" sz="1600" dirty="0">
                <a:solidFill>
                  <a:schemeClr val="accent3">
                    <a:lumMod val="20000"/>
                    <a:lumOff val="80000"/>
                  </a:schemeClr>
                </a:solidFill>
                <a:latin typeface="Calibri" pitchFamily="34" charset="0"/>
              </a:endParaRPr>
            </a:p>
          </p:txBody>
        </p:sp>
        <p:sp>
          <p:nvSpPr>
            <p:cNvPr id="18" name="Rounded Rectangle 17"/>
            <p:cNvSpPr/>
            <p:nvPr/>
          </p:nvSpPr>
          <p:spPr>
            <a:xfrm rot="16200000">
              <a:off x="3581400" y="3581400"/>
              <a:ext cx="2057400" cy="381000"/>
            </a:xfrm>
            <a:prstGeom prst="roundRect">
              <a:avLst/>
            </a:prstGeom>
            <a:solidFill>
              <a:schemeClr val="tx2">
                <a:lumMod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3">
                      <a:lumMod val="20000"/>
                      <a:lumOff val="80000"/>
                    </a:schemeClr>
                  </a:solidFill>
                  <a:latin typeface="Calibri" pitchFamily="34" charset="0"/>
                </a:rPr>
                <a:t>Number of Storms</a:t>
              </a:r>
              <a:endParaRPr lang="en-US" sz="1600" dirty="0">
                <a:solidFill>
                  <a:schemeClr val="accent3">
                    <a:lumMod val="20000"/>
                    <a:lumOff val="80000"/>
                  </a:schemeClr>
                </a:solidFill>
                <a:latin typeface="Calibri" pitchFamily="34" charset="0"/>
              </a:endParaRPr>
            </a:p>
          </p:txBody>
        </p:sp>
        <p:sp>
          <p:nvSpPr>
            <p:cNvPr id="19" name="Rounded Rectangle 18"/>
            <p:cNvSpPr/>
            <p:nvPr/>
          </p:nvSpPr>
          <p:spPr>
            <a:xfrm>
              <a:off x="5943600" y="1981200"/>
              <a:ext cx="2286000" cy="381000"/>
            </a:xfrm>
            <a:prstGeom prst="roundRect">
              <a:avLst/>
            </a:prstGeom>
            <a:solidFill>
              <a:schemeClr val="tx2">
                <a:lumMod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3">
                      <a:lumMod val="20000"/>
                      <a:lumOff val="80000"/>
                    </a:schemeClr>
                  </a:solidFill>
                  <a:latin typeface="Calibri" pitchFamily="34" charset="0"/>
                </a:rPr>
                <a:t>First IC to First CG Delay</a:t>
              </a:r>
              <a:endParaRPr lang="en-US" sz="1600" dirty="0">
                <a:solidFill>
                  <a:schemeClr val="accent3">
                    <a:lumMod val="20000"/>
                    <a:lumOff val="80000"/>
                  </a:schemeClr>
                </a:solidFill>
                <a:latin typeface="Calibri" pitchFamily="34" charset="0"/>
              </a:endParaRPr>
            </a:p>
          </p:txBody>
        </p:sp>
      </p:grpSp>
      <p:sp>
        <p:nvSpPr>
          <p:cNvPr id="20" name="Rectangle 19"/>
          <p:cNvSpPr/>
          <p:nvPr/>
        </p:nvSpPr>
        <p:spPr>
          <a:xfrm>
            <a:off x="609600" y="2042160"/>
            <a:ext cx="3276600" cy="3477875"/>
          </a:xfrm>
          <a:prstGeom prst="rect">
            <a:avLst/>
          </a:prstGeom>
        </p:spPr>
        <p:txBody>
          <a:bodyPr wrap="square">
            <a:spAutoFit/>
          </a:bodyPr>
          <a:lstStyle/>
          <a:p>
            <a:pPr marL="514350" indent="-514350">
              <a:spcAft>
                <a:spcPts val="600"/>
              </a:spcAft>
            </a:pPr>
            <a:r>
              <a:rPr lang="en-US" sz="2000" dirty="0" smtClean="0">
                <a:solidFill>
                  <a:schemeClr val="tx2">
                    <a:lumMod val="40000"/>
                    <a:lumOff val="60000"/>
                  </a:schemeClr>
                </a:solidFill>
                <a:latin typeface="Calibri" pitchFamily="34" charset="0"/>
              </a:rPr>
              <a:t>“First Strike” Forecasting</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90% of lightning intra-cloud</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Lead time for initial cloud-to-ground strike</a:t>
            </a: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First IC typically precedes first CG by 5-10 min</a:t>
            </a:r>
          </a:p>
          <a:p>
            <a:pPr marL="230188" indent="-230188">
              <a:spcAft>
                <a:spcPts val="600"/>
              </a:spcAft>
            </a:pPr>
            <a:r>
              <a:rPr lang="en-US" sz="2000" dirty="0" smtClean="0">
                <a:solidFill>
                  <a:schemeClr val="tx2">
                    <a:lumMod val="40000"/>
                    <a:lumOff val="60000"/>
                  </a:schemeClr>
                </a:solidFill>
                <a:latin typeface="Calibri" pitchFamily="34" charset="0"/>
              </a:rPr>
              <a:t>Aviation applications</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Update TAFs</a:t>
            </a: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Airport Weather </a:t>
            </a:r>
            <a:r>
              <a:rPr lang="en-US" sz="2000" b="0" dirty="0" smtClean="0">
                <a:solidFill>
                  <a:schemeClr val="accent3">
                    <a:lumMod val="20000"/>
                    <a:lumOff val="80000"/>
                  </a:schemeClr>
                </a:solidFill>
                <a:latin typeface="Calibri" pitchFamily="34" charset="0"/>
              </a:rPr>
              <a:t>Warnings</a:t>
            </a: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Public service applications</a:t>
            </a:r>
            <a:endParaRPr lang="en-US" sz="2000" b="0" dirty="0" smtClean="0">
              <a:solidFill>
                <a:schemeClr val="accent3">
                  <a:lumMod val="20000"/>
                  <a:lumOff val="80000"/>
                </a:schemeClr>
              </a:solidFill>
              <a:latin typeface="Calibri" pitchFamily="34" charset="0"/>
            </a:endParaRPr>
          </a:p>
        </p:txBody>
      </p:sp>
    </p:spTree>
    <p:custDataLst>
      <p:tags r:id="rId1"/>
    </p:custDataLst>
    <p:extLst>
      <p:ext uri="{BB962C8B-B14F-4D97-AF65-F5344CB8AC3E}">
        <p14:creationId xmlns:p14="http://schemas.microsoft.com/office/powerpoint/2010/main" val="3505184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auto">
          <a:xfrm>
            <a:off x="4038599" y="1158240"/>
            <a:ext cx="4716467" cy="2651760"/>
          </a:xfrm>
          <a:prstGeom prst="roundRect">
            <a:avLst/>
          </a:prstGeom>
          <a:solidFill>
            <a:schemeClr val="tx2">
              <a:lumMod val="25000"/>
            </a:schemeClr>
          </a:solidFill>
          <a:ln w="12700">
            <a:solidFill>
              <a:schemeClr val="bg1">
                <a:lumMod val="50000"/>
                <a:lumOff val="50000"/>
              </a:schemeClr>
            </a:solidFill>
            <a:miter lim="800000"/>
            <a:headEnd/>
            <a:tailEnd/>
          </a:ln>
        </p:spPr>
        <p:txBody>
          <a:bodyPr wrap="square">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5" name="Title 1"/>
          <p:cNvSpPr txBox="1">
            <a:spLocks/>
          </p:cNvSpPr>
          <p:nvPr/>
        </p:nvSpPr>
        <p:spPr>
          <a:xfrm>
            <a:off x="0" y="381000"/>
            <a:ext cx="9144000" cy="679450"/>
          </a:xfrm>
          <a:prstGeom prst="rect">
            <a:avLst/>
          </a:prstGeom>
        </p:spPr>
        <p:txBody>
          <a:bodyPr/>
          <a:lstStyle/>
          <a:p>
            <a:pPr algn="ctr" fontAlgn="auto">
              <a:spcAft>
                <a:spcPts val="0"/>
              </a:spcAft>
              <a:defRPr/>
            </a:pPr>
            <a:r>
              <a:rPr lang="en-US" sz="3500" b="0" dirty="0" smtClean="0">
                <a:solidFill>
                  <a:srgbClr val="FFFF00"/>
                </a:solidFill>
                <a:effectLst>
                  <a:reflection blurRad="6350" stA="55000" endA="300" endPos="25500" dir="5400000" sy="-100000" algn="bl" rotWithShape="0"/>
                </a:effectLst>
                <a:latin typeface="Candara" pitchFamily="34" charset="0"/>
                <a:ea typeface="+mj-ea"/>
                <a:cs typeface="+mj-cs"/>
              </a:rPr>
              <a:t>Benefit: Spatial Extent</a:t>
            </a:r>
            <a:endParaRPr lang="en-US" sz="3500" b="0" dirty="0">
              <a:solidFill>
                <a:srgbClr val="FFFF00"/>
              </a:solidFill>
              <a:effectLst>
                <a:reflection blurRad="6350" stA="55000" endA="300" endPos="25500" dir="5400000" sy="-100000" algn="bl" rotWithShape="0"/>
              </a:effectLst>
              <a:latin typeface="Candara" pitchFamily="34" charset="0"/>
              <a:ea typeface="+mj-ea"/>
              <a:cs typeface="+mj-cs"/>
            </a:endParaRPr>
          </a:p>
        </p:txBody>
      </p:sp>
      <p:grpSp>
        <p:nvGrpSpPr>
          <p:cNvPr id="10" name="Group 9"/>
          <p:cNvGrpSpPr/>
          <p:nvPr/>
        </p:nvGrpSpPr>
        <p:grpSpPr>
          <a:xfrm>
            <a:off x="5943600" y="6248400"/>
            <a:ext cx="3048000" cy="609600"/>
            <a:chOff x="5943600" y="6248400"/>
            <a:chExt cx="3048000" cy="609600"/>
          </a:xfrm>
        </p:grpSpPr>
        <p:pic>
          <p:nvPicPr>
            <p:cNvPr id="11"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4"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pic>
        <p:nvPicPr>
          <p:cNvPr id="21" name="Picture 4" descr="C:\Documents and Settings\gstano\My Documents\My Pictures\Lightning\Bolt From Blue - 4Oct97 - Cabo Rojo PR.jpg"/>
          <p:cNvPicPr>
            <a:picLocks noChangeAspect="1" noChangeArrowheads="1"/>
          </p:cNvPicPr>
          <p:nvPr/>
        </p:nvPicPr>
        <p:blipFill>
          <a:blip r:embed="rId8" cstate="print"/>
          <a:srcRect/>
          <a:stretch>
            <a:fillRect/>
          </a:stretch>
        </p:blipFill>
        <p:spPr bwMode="auto">
          <a:xfrm>
            <a:off x="4920883" y="4033562"/>
            <a:ext cx="2851517" cy="2138638"/>
          </a:xfrm>
          <a:prstGeom prst="roundRect">
            <a:avLst/>
          </a:prstGeom>
          <a:noFill/>
          <a:ln w="12700">
            <a:solidFill>
              <a:schemeClr val="bg1">
                <a:lumMod val="50000"/>
                <a:lumOff val="50000"/>
              </a:schemeClr>
            </a:solidFill>
          </a:ln>
        </p:spPr>
      </p:pic>
      <p:pic>
        <p:nvPicPr>
          <p:cNvPr id="22" name="Picture 3"/>
          <p:cNvPicPr>
            <a:picLocks noChangeAspect="1" noChangeArrowheads="1"/>
          </p:cNvPicPr>
          <p:nvPr/>
        </p:nvPicPr>
        <p:blipFill>
          <a:blip r:embed="rId9" cstate="print"/>
          <a:srcRect/>
          <a:stretch>
            <a:fillRect/>
          </a:stretch>
        </p:blipFill>
        <p:spPr bwMode="auto">
          <a:xfrm>
            <a:off x="661199" y="3911571"/>
            <a:ext cx="2844001" cy="2555468"/>
          </a:xfrm>
          <a:prstGeom prst="roundRect">
            <a:avLst/>
          </a:prstGeom>
          <a:noFill/>
          <a:ln w="12700">
            <a:solidFill>
              <a:schemeClr val="bg1">
                <a:lumMod val="50000"/>
                <a:lumOff val="50000"/>
              </a:schemeClr>
            </a:solidFill>
            <a:miter lim="800000"/>
            <a:headEnd/>
            <a:tailEnd/>
          </a:ln>
        </p:spPr>
      </p:pic>
      <p:pic>
        <p:nvPicPr>
          <p:cNvPr id="23" name="Picture 2"/>
          <p:cNvPicPr>
            <a:picLocks noChangeAspect="1" noChangeArrowheads="1"/>
          </p:cNvPicPr>
          <p:nvPr/>
        </p:nvPicPr>
        <p:blipFill>
          <a:blip r:embed="rId10" cstate="print"/>
          <a:srcRect/>
          <a:stretch>
            <a:fillRect/>
          </a:stretch>
        </p:blipFill>
        <p:spPr bwMode="auto">
          <a:xfrm>
            <a:off x="914400" y="1162073"/>
            <a:ext cx="2378232" cy="2479577"/>
          </a:xfrm>
          <a:prstGeom prst="roundRect">
            <a:avLst/>
          </a:prstGeom>
          <a:noFill/>
          <a:ln w="12700">
            <a:solidFill>
              <a:schemeClr val="bg1">
                <a:lumMod val="50000"/>
                <a:lumOff val="50000"/>
              </a:schemeClr>
            </a:solidFill>
            <a:miter lim="800000"/>
            <a:headEnd/>
            <a:tailEnd/>
          </a:ln>
        </p:spPr>
      </p:pic>
      <p:sp>
        <p:nvSpPr>
          <p:cNvPr id="24" name="Oval 23"/>
          <p:cNvSpPr/>
          <p:nvPr/>
        </p:nvSpPr>
        <p:spPr>
          <a:xfrm rot="2626437">
            <a:off x="1886640" y="2179463"/>
            <a:ext cx="1432382" cy="887353"/>
          </a:xfrm>
          <a:prstGeom prst="ellipse">
            <a:avLst/>
          </a:prstGeom>
          <a:solidFill>
            <a:schemeClr val="tx1">
              <a:lumMod val="95000"/>
              <a:alpha val="9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626437">
            <a:off x="1322586" y="4706879"/>
            <a:ext cx="1679806" cy="1026974"/>
          </a:xfrm>
          <a:prstGeom prst="ellipse">
            <a:avLst/>
          </a:prstGeom>
          <a:solidFill>
            <a:schemeClr val="tx1">
              <a:lumMod val="95000"/>
              <a:alpha val="9000"/>
            </a:schemeClr>
          </a:solidFill>
          <a:ln w="28575">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67200" y="1264180"/>
            <a:ext cx="4648200" cy="2477601"/>
          </a:xfrm>
          <a:prstGeom prst="rect">
            <a:avLst/>
          </a:prstGeom>
        </p:spPr>
        <p:txBody>
          <a:bodyPr wrap="square">
            <a:spAutoFit/>
          </a:bodyPr>
          <a:lstStyle/>
          <a:p>
            <a:pPr marL="514350" indent="-514350">
              <a:spcAft>
                <a:spcPts val="600"/>
              </a:spcAft>
            </a:pPr>
            <a:r>
              <a:rPr lang="en-US" sz="2000" dirty="0" smtClean="0">
                <a:solidFill>
                  <a:schemeClr val="tx2">
                    <a:lumMod val="40000"/>
                    <a:lumOff val="60000"/>
                  </a:schemeClr>
                </a:solidFill>
                <a:latin typeface="Calibri" pitchFamily="34" charset="0"/>
              </a:rPr>
              <a:t>Lightning Awareness</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Total lightning not a point observation</a:t>
            </a:r>
          </a:p>
          <a:p>
            <a:pPr marL="230188" indent="-230188">
              <a:spcAft>
                <a:spcPts val="0"/>
              </a:spcAft>
              <a:buFont typeface="Arial" pitchFamily="34" charset="0"/>
              <a:buChar char="•"/>
            </a:pPr>
            <a:r>
              <a:rPr lang="en-US" sz="2000" b="0" dirty="0" smtClean="0">
                <a:solidFill>
                  <a:schemeClr val="accent3">
                    <a:lumMod val="20000"/>
                    <a:lumOff val="80000"/>
                  </a:schemeClr>
                </a:solidFill>
                <a:latin typeface="Calibri" pitchFamily="34" charset="0"/>
              </a:rPr>
              <a:t>Observes spatial extent</a:t>
            </a:r>
          </a:p>
          <a:p>
            <a:pPr marL="230188" indent="-230188">
              <a:spcAft>
                <a:spcPts val="600"/>
              </a:spcAft>
              <a:buFont typeface="Arial" pitchFamily="34" charset="0"/>
              <a:buChar char="•"/>
            </a:pPr>
            <a:r>
              <a:rPr lang="en-US" sz="2000" b="0" dirty="0" smtClean="0">
                <a:solidFill>
                  <a:schemeClr val="accent3">
                    <a:lumMod val="20000"/>
                    <a:lumOff val="80000"/>
                  </a:schemeClr>
                </a:solidFill>
                <a:latin typeface="Calibri" pitchFamily="34" charset="0"/>
              </a:rPr>
              <a:t>Lightning may extend many miles from storm’s core</a:t>
            </a:r>
          </a:p>
          <a:p>
            <a:pPr marL="230188" indent="-230188">
              <a:spcAft>
                <a:spcPts val="600"/>
              </a:spcAft>
            </a:pPr>
            <a:r>
              <a:rPr lang="en-US" sz="2000" dirty="0" smtClean="0">
                <a:solidFill>
                  <a:schemeClr val="tx2">
                    <a:lumMod val="40000"/>
                    <a:lumOff val="60000"/>
                  </a:schemeClr>
                </a:solidFill>
                <a:latin typeface="Calibri" pitchFamily="34" charset="0"/>
              </a:rPr>
              <a:t>Typical Horizontal Extent</a:t>
            </a:r>
          </a:p>
          <a:p>
            <a:pPr marL="230188" indent="-230188">
              <a:buFont typeface="Arial" pitchFamily="34" charset="0"/>
              <a:buChar char="•"/>
            </a:pPr>
            <a:r>
              <a:rPr lang="en-US" sz="2000" b="0" dirty="0" smtClean="0">
                <a:solidFill>
                  <a:schemeClr val="accent3">
                    <a:lumMod val="20000"/>
                    <a:lumOff val="80000"/>
                  </a:schemeClr>
                </a:solidFill>
                <a:latin typeface="Calibri" pitchFamily="34" charset="0"/>
              </a:rPr>
              <a:t>Within 10 miles</a:t>
            </a:r>
          </a:p>
        </p:txBody>
      </p:sp>
      <p:sp>
        <p:nvSpPr>
          <p:cNvPr id="27" name="Text Box 7_1"/>
          <p:cNvSpPr txBox="1">
            <a:spLocks noChangeArrowheads="1"/>
          </p:cNvSpPr>
          <p:nvPr/>
        </p:nvSpPr>
        <p:spPr bwMode="auto">
          <a:xfrm>
            <a:off x="940199" y="3511415"/>
            <a:ext cx="2286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smtClean="0">
                <a:solidFill>
                  <a:schemeClr val="accent3">
                    <a:lumMod val="20000"/>
                    <a:lumOff val="80000"/>
                  </a:schemeClr>
                </a:solidFill>
                <a:latin typeface="Candara" pitchFamily="34" charset="0"/>
              </a:rPr>
              <a:t>40 km Flash</a:t>
            </a:r>
            <a:endParaRPr lang="en-US" b="0" dirty="0">
              <a:solidFill>
                <a:schemeClr val="accent3">
                  <a:lumMod val="20000"/>
                  <a:lumOff val="80000"/>
                </a:schemeClr>
              </a:solidFill>
              <a:latin typeface="Candara" pitchFamily="34" charset="0"/>
            </a:endParaRPr>
          </a:p>
        </p:txBody>
      </p:sp>
    </p:spTree>
    <p:custDataLst>
      <p:tags r:id="rId1"/>
    </p:custDataLst>
    <p:extLst>
      <p:ext uri="{BB962C8B-B14F-4D97-AF65-F5344CB8AC3E}">
        <p14:creationId xmlns:p14="http://schemas.microsoft.com/office/powerpoint/2010/main" val="102094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152400"/>
            <a:ext cx="8839200" cy="1143000"/>
          </a:xfrm>
          <a:prstGeom prst="rect">
            <a:avLst/>
          </a:prstGeom>
        </p:spPr>
        <p:txBody>
          <a:bodyPr/>
          <a:lstStyle/>
          <a:p>
            <a:pPr algn="ctr" fontAlgn="auto">
              <a:spcAft>
                <a:spcPts val="0"/>
              </a:spcAft>
              <a:defRPr/>
            </a:pP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We need your evaluation of Total </a:t>
            </a:r>
          </a:p>
          <a:p>
            <a:pPr algn="ctr" fontAlgn="auto">
              <a:spcAft>
                <a:spcPts val="0"/>
              </a:spcAft>
              <a:defRPr/>
            </a:pPr>
            <a:r>
              <a:rPr lang="en-US" sz="3500" b="0" dirty="0">
                <a:solidFill>
                  <a:srgbClr val="FFFF00"/>
                </a:solidFill>
                <a:effectLst>
                  <a:reflection blurRad="6350" stA="55000" endA="300" endPos="25500" dir="5400000" sy="-100000" algn="bl" rotWithShape="0"/>
                </a:effectLst>
                <a:latin typeface="Candara" pitchFamily="34" charset="0"/>
                <a:ea typeface="+mj-ea"/>
                <a:cs typeface="+mj-cs"/>
              </a:rPr>
              <a:t>Lightning Data and the Display</a:t>
            </a:r>
          </a:p>
        </p:txBody>
      </p:sp>
      <p:grpSp>
        <p:nvGrpSpPr>
          <p:cNvPr id="15365" name="Group 11"/>
          <p:cNvGrpSpPr>
            <a:grpSpLocks/>
          </p:cNvGrpSpPr>
          <p:nvPr/>
        </p:nvGrpSpPr>
        <p:grpSpPr bwMode="auto">
          <a:xfrm>
            <a:off x="152400" y="1661160"/>
            <a:ext cx="8839200" cy="4206240"/>
            <a:chOff x="152400" y="4221161"/>
            <a:chExt cx="6994681" cy="3014331"/>
          </a:xfrm>
        </p:grpSpPr>
        <p:sp>
          <p:nvSpPr>
            <p:cNvPr id="13" name="Text Box 9"/>
            <p:cNvSpPr txBox="1">
              <a:spLocks noChangeArrowheads="1"/>
            </p:cNvSpPr>
            <p:nvPr/>
          </p:nvSpPr>
          <p:spPr bwMode="auto">
            <a:xfrm>
              <a:off x="152400" y="4221161"/>
              <a:ext cx="6994681" cy="3014331"/>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a:p>
              <a:pPr>
                <a:defRPr/>
              </a:pPr>
              <a:endParaRPr lang="en-US" sz="1800" b="0" dirty="0">
                <a:solidFill>
                  <a:schemeClr val="accent3">
                    <a:lumMod val="20000"/>
                    <a:lumOff val="80000"/>
                  </a:schemeClr>
                </a:solidFill>
                <a:latin typeface="Candara" pitchFamily="34" charset="0"/>
              </a:endParaRPr>
            </a:p>
          </p:txBody>
        </p:sp>
        <p:sp>
          <p:nvSpPr>
            <p:cNvPr id="14" name="TextBox 13"/>
            <p:cNvSpPr txBox="1"/>
            <p:nvPr/>
          </p:nvSpPr>
          <p:spPr>
            <a:xfrm>
              <a:off x="247873" y="4326964"/>
              <a:ext cx="6011054" cy="400455"/>
            </a:xfrm>
            <a:prstGeom prst="rect">
              <a:avLst/>
            </a:prstGeom>
            <a:noFill/>
          </p:spPr>
          <p:txBody>
            <a:bodyPr>
              <a:spAutoFit/>
            </a:bodyPr>
            <a:lstStyle/>
            <a:p>
              <a:pPr>
                <a:spcAft>
                  <a:spcPts val="1200"/>
                </a:spcAft>
                <a:defRPr/>
              </a:pPr>
              <a:endParaRPr lang="en-US" sz="2000" b="0" dirty="0">
                <a:solidFill>
                  <a:schemeClr val="accent3">
                    <a:lumMod val="20000"/>
                    <a:lumOff val="80000"/>
                  </a:schemeClr>
                </a:solidFill>
                <a:latin typeface="+mn-lt"/>
              </a:endParaRPr>
            </a:p>
          </p:txBody>
        </p:sp>
      </p:grpSp>
      <p:sp>
        <p:nvSpPr>
          <p:cNvPr id="12" name="Rectangle 11"/>
          <p:cNvSpPr/>
          <p:nvPr/>
        </p:nvSpPr>
        <p:spPr>
          <a:xfrm>
            <a:off x="533400" y="1889760"/>
            <a:ext cx="8229600" cy="3816429"/>
          </a:xfrm>
          <a:prstGeom prst="rect">
            <a:avLst/>
          </a:prstGeom>
        </p:spPr>
        <p:txBody>
          <a:bodyPr>
            <a:spAutoFit/>
          </a:bodyPr>
          <a:lstStyle/>
          <a:p>
            <a:pPr>
              <a:spcAft>
                <a:spcPts val="1200"/>
              </a:spcAft>
              <a:defRPr/>
            </a:pPr>
            <a:r>
              <a:rPr lang="en-US" sz="2400" dirty="0" smtClean="0">
                <a:solidFill>
                  <a:schemeClr val="tx2">
                    <a:lumMod val="40000"/>
                    <a:lumOff val="60000"/>
                  </a:schemeClr>
                </a:solidFill>
                <a:latin typeface="Arial" pitchFamily="34" charset="0"/>
                <a:cs typeface="Arial" pitchFamily="34" charset="0"/>
              </a:rPr>
              <a:t>Some potential evaluation questions:</a:t>
            </a:r>
            <a:endParaRPr lang="en-US" sz="2400" b="0" dirty="0">
              <a:solidFill>
                <a:schemeClr val="accent3">
                  <a:lumMod val="20000"/>
                  <a:lumOff val="80000"/>
                </a:schemeClr>
              </a:solidFill>
              <a:latin typeface="Arial" pitchFamily="34" charset="0"/>
              <a:cs typeface="Arial" pitchFamily="34" charset="0"/>
            </a:endParaRPr>
          </a:p>
          <a:p>
            <a:pPr marL="344488" indent="-344488">
              <a:spcAft>
                <a:spcPts val="1200"/>
              </a:spcAft>
              <a:buFont typeface="Wingdings" pitchFamily="2" charset="2"/>
              <a:buChar char="§"/>
              <a:defRPr/>
            </a:pPr>
            <a:r>
              <a:rPr lang="en-US" sz="2400" b="0" dirty="0" smtClean="0">
                <a:solidFill>
                  <a:schemeClr val="accent3">
                    <a:lumMod val="20000"/>
                    <a:lumOff val="80000"/>
                  </a:schemeClr>
                </a:solidFill>
              </a:rPr>
              <a:t>Want </a:t>
            </a:r>
            <a:r>
              <a:rPr lang="en-US" sz="2400" b="0" dirty="0">
                <a:solidFill>
                  <a:schemeClr val="accent3">
                    <a:lumMod val="20000"/>
                    <a:lumOff val="80000"/>
                  </a:schemeClr>
                </a:solidFill>
              </a:rPr>
              <a:t>to get a sense of the pros and cons of the current lightning data.</a:t>
            </a:r>
          </a:p>
          <a:p>
            <a:pPr>
              <a:spcAft>
                <a:spcPts val="1200"/>
              </a:spcAft>
              <a:buFont typeface="Wingdings" pitchFamily="2" charset="2"/>
              <a:buChar char="§"/>
              <a:defRPr/>
            </a:pPr>
            <a:r>
              <a:rPr lang="en-US" sz="2400" b="0" dirty="0" smtClean="0">
                <a:solidFill>
                  <a:schemeClr val="accent3">
                    <a:lumMod val="20000"/>
                    <a:lumOff val="80000"/>
                  </a:schemeClr>
                </a:solidFill>
              </a:rPr>
              <a:t>  How </a:t>
            </a:r>
            <a:r>
              <a:rPr lang="en-US" sz="2400" b="0" dirty="0">
                <a:solidFill>
                  <a:schemeClr val="accent3">
                    <a:lumMod val="20000"/>
                    <a:lumOff val="80000"/>
                  </a:schemeClr>
                </a:solidFill>
              </a:rPr>
              <a:t>to improve the display </a:t>
            </a:r>
            <a:r>
              <a:rPr lang="en-US" sz="2400" b="0" dirty="0" smtClean="0">
                <a:solidFill>
                  <a:schemeClr val="accent3">
                    <a:lumMod val="20000"/>
                    <a:lumOff val="80000"/>
                  </a:schemeClr>
                </a:solidFill>
              </a:rPr>
              <a:t>GUI?  </a:t>
            </a:r>
            <a:endParaRPr lang="en-US" sz="2400" b="0" dirty="0">
              <a:solidFill>
                <a:schemeClr val="accent3">
                  <a:lumMod val="20000"/>
                  <a:lumOff val="80000"/>
                </a:schemeClr>
              </a:solidFill>
            </a:endParaRPr>
          </a:p>
          <a:p>
            <a:pPr marL="288925" indent="-288925">
              <a:spcAft>
                <a:spcPts val="1200"/>
              </a:spcAft>
              <a:buFont typeface="Wingdings" pitchFamily="2" charset="2"/>
              <a:buChar char="§"/>
              <a:defRPr/>
            </a:pPr>
            <a:r>
              <a:rPr lang="en-US" sz="2400" b="0" dirty="0" smtClean="0">
                <a:solidFill>
                  <a:schemeClr val="accent3">
                    <a:lumMod val="20000"/>
                    <a:lumOff val="80000"/>
                  </a:schemeClr>
                </a:solidFill>
              </a:rPr>
              <a:t>Is the lightning data valuable to your operations and decision making?  </a:t>
            </a:r>
            <a:endParaRPr lang="en-US" sz="2400" b="0" dirty="0">
              <a:solidFill>
                <a:schemeClr val="accent3">
                  <a:lumMod val="20000"/>
                  <a:lumOff val="80000"/>
                </a:schemeClr>
              </a:solidFill>
            </a:endParaRPr>
          </a:p>
          <a:p>
            <a:pPr>
              <a:spcAft>
                <a:spcPts val="1200"/>
              </a:spcAft>
              <a:buFont typeface="Wingdings" pitchFamily="2" charset="2"/>
              <a:buChar char="§"/>
              <a:defRPr/>
            </a:pPr>
            <a:r>
              <a:rPr lang="en-US" sz="2400" b="0" dirty="0" smtClean="0">
                <a:solidFill>
                  <a:schemeClr val="accent3">
                    <a:lumMod val="20000"/>
                    <a:lumOff val="80000"/>
                  </a:schemeClr>
                </a:solidFill>
              </a:rPr>
              <a:t>  If </a:t>
            </a:r>
            <a:r>
              <a:rPr lang="en-US" sz="2400" b="0" dirty="0">
                <a:solidFill>
                  <a:schemeClr val="accent3">
                    <a:lumMod val="20000"/>
                    <a:lumOff val="80000"/>
                  </a:schemeClr>
                </a:solidFill>
              </a:rPr>
              <a:t>so, how did you use the </a:t>
            </a:r>
            <a:r>
              <a:rPr lang="en-US" sz="2400" b="0" dirty="0" smtClean="0">
                <a:solidFill>
                  <a:schemeClr val="accent3">
                    <a:lumMod val="20000"/>
                    <a:lumOff val="80000"/>
                  </a:schemeClr>
                </a:solidFill>
              </a:rPr>
              <a:t>data?</a:t>
            </a:r>
          </a:p>
          <a:p>
            <a:pPr>
              <a:spcAft>
                <a:spcPts val="1200"/>
              </a:spcAft>
              <a:buFont typeface="Wingdings" pitchFamily="2" charset="2"/>
              <a:buChar char="§"/>
              <a:defRPr/>
            </a:pPr>
            <a:r>
              <a:rPr lang="en-US" sz="2400" b="0" dirty="0">
                <a:solidFill>
                  <a:schemeClr val="accent3">
                    <a:lumMod val="20000"/>
                    <a:lumOff val="80000"/>
                  </a:schemeClr>
                </a:solidFill>
              </a:rPr>
              <a:t> </a:t>
            </a:r>
            <a:r>
              <a:rPr lang="en-US" sz="2400" b="0" dirty="0" smtClean="0">
                <a:solidFill>
                  <a:schemeClr val="accent3">
                    <a:lumMod val="20000"/>
                    <a:lumOff val="80000"/>
                  </a:schemeClr>
                </a:solidFill>
              </a:rPr>
              <a:t> Are there other EMA operations this can be used with?</a:t>
            </a:r>
            <a:endParaRPr lang="en-US" sz="2400" b="0" dirty="0">
              <a:solidFill>
                <a:schemeClr val="accent3">
                  <a:lumMod val="20000"/>
                  <a:lumOff val="80000"/>
                </a:schemeClr>
              </a:solidFill>
            </a:endParaRPr>
          </a:p>
        </p:txBody>
      </p:sp>
      <p:grpSp>
        <p:nvGrpSpPr>
          <p:cNvPr id="11" name="Group 10"/>
          <p:cNvGrpSpPr/>
          <p:nvPr/>
        </p:nvGrpSpPr>
        <p:grpSpPr>
          <a:xfrm>
            <a:off x="5943600" y="6248400"/>
            <a:ext cx="3048000" cy="609600"/>
            <a:chOff x="5943600" y="6248400"/>
            <a:chExt cx="3048000" cy="609600"/>
          </a:xfrm>
        </p:grpSpPr>
        <p:pic>
          <p:nvPicPr>
            <p:cNvPr id="15" name="Picture 9" descr="http://www.tnema.org/images/TEMA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ttp://i631.photobucket.com/albums/uu38/Crestwood_EMA/MySpace%20Things/NationalWeather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S:\SPoRT Logo\NASA_Lg.PNG"/>
            <p:cNvPicPr>
              <a:picLocks noChangeAspect="1" noChangeArrowheads="1"/>
            </p:cNvPicPr>
            <p:nvPr/>
          </p:nvPicPr>
          <p:blipFill>
            <a:blip r:embed="rId6" cstate="print"/>
            <a:srcRect/>
            <a:stretch>
              <a:fillRect/>
            </a:stretch>
          </p:blipFill>
          <p:spPr bwMode="auto">
            <a:xfrm>
              <a:off x="7467600" y="6342856"/>
              <a:ext cx="525467" cy="420687"/>
            </a:xfrm>
            <a:prstGeom prst="rect">
              <a:avLst/>
            </a:prstGeom>
            <a:noFill/>
            <a:ln w="9525">
              <a:noFill/>
              <a:miter lim="800000"/>
              <a:headEnd/>
              <a:tailEnd/>
            </a:ln>
          </p:spPr>
        </p:pic>
        <p:pic>
          <p:nvPicPr>
            <p:cNvPr id="18" name="Picture 2" descr="sport_redblue_lg_trans"/>
            <p:cNvPicPr>
              <a:picLocks noChangeAspect="1" noChangeArrowheads="1"/>
            </p:cNvPicPr>
            <p:nvPr/>
          </p:nvPicPr>
          <p:blipFill>
            <a:blip r:embed="rId7"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C:\Documents and Settings\gstano\My Documents\Liason\Lightning_work\Morristown_training\Morristown_request\morristown3_small_blank.PNG"/>
          <p:cNvPicPr>
            <a:picLocks noChangeAspect="1" noChangeArrowheads="1"/>
          </p:cNvPicPr>
          <p:nvPr/>
        </p:nvPicPr>
        <p:blipFill>
          <a:blip r:embed="rId4" cstate="print"/>
          <a:stretch>
            <a:fillRect/>
          </a:stretch>
        </p:blipFill>
        <p:spPr bwMode="auto">
          <a:xfrm>
            <a:off x="4038600" y="1959769"/>
            <a:ext cx="4972050" cy="3729037"/>
          </a:xfrm>
          <a:prstGeom prst="roundRect">
            <a:avLst/>
          </a:prstGeom>
          <a:blipFill>
            <a:blip r:embed="rId5" cstate="print"/>
            <a:tile tx="0" ty="0" sx="100000" sy="100000" flip="none" algn="tl"/>
          </a:blipFill>
          <a:ln w="12700">
            <a:solidFill>
              <a:schemeClr val="bg1">
                <a:lumMod val="50000"/>
                <a:lumOff val="50000"/>
              </a:schemeClr>
            </a:solidFill>
          </a:ln>
        </p:spPr>
      </p:pic>
      <p:sp>
        <p:nvSpPr>
          <p:cNvPr id="8" name="Title 1"/>
          <p:cNvSpPr txBox="1">
            <a:spLocks/>
          </p:cNvSpPr>
          <p:nvPr/>
        </p:nvSpPr>
        <p:spPr>
          <a:xfrm>
            <a:off x="533400" y="381000"/>
            <a:ext cx="8458200" cy="679450"/>
          </a:xfrm>
          <a:prstGeom prst="rect">
            <a:avLst/>
          </a:prstGeom>
        </p:spPr>
        <p:txBody>
          <a:bodyPr/>
          <a:lstStyle/>
          <a:p>
            <a:pPr algn="ctr" fontAlgn="auto">
              <a:spcAft>
                <a:spcPts val="0"/>
              </a:spcAft>
              <a:defRPr/>
            </a:pPr>
            <a:r>
              <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rPr>
              <a:t>Increased Awareness of Total Lightning Activity can Save Lives</a:t>
            </a:r>
            <a:endParaRPr lang="en-US" sz="3500" b="0" dirty="0">
              <a:gradFill>
                <a:gsLst>
                  <a:gs pos="0">
                    <a:schemeClr val="tx2">
                      <a:lumMod val="75000"/>
                    </a:schemeClr>
                  </a:gs>
                  <a:gs pos="90000">
                    <a:schemeClr val="bg2">
                      <a:lumMod val="90000"/>
                    </a:schemeClr>
                  </a:gs>
                </a:gsLst>
                <a:lin ang="5400000" scaled="0"/>
              </a:gradFill>
              <a:effectLst>
                <a:reflection blurRad="6350" stA="55000" endA="300" endPos="25500" dir="5400000" sy="-100000" algn="bl" rotWithShape="0"/>
              </a:effectLst>
              <a:latin typeface="Candara" pitchFamily="34" charset="0"/>
              <a:ea typeface="+mj-ea"/>
              <a:cs typeface="+mj-cs"/>
            </a:endParaRPr>
          </a:p>
        </p:txBody>
      </p:sp>
      <p:pic>
        <p:nvPicPr>
          <p:cNvPr id="52228" name="Picture 3" descr="Z:\chris.darden\Research_Publications\AMS 2009\lma_domain.png"/>
          <p:cNvPicPr>
            <a:picLocks noChangeAspect="1" noChangeArrowheads="1"/>
          </p:cNvPicPr>
          <p:nvPr/>
        </p:nvPicPr>
        <p:blipFill>
          <a:blip r:embed="rId6" cstate="print"/>
          <a:stretch>
            <a:fillRect/>
          </a:stretch>
        </p:blipFill>
        <p:spPr bwMode="auto">
          <a:xfrm>
            <a:off x="228600" y="2286000"/>
            <a:ext cx="3733800" cy="2800350"/>
          </a:xfrm>
          <a:prstGeom prst="roundRect">
            <a:avLst/>
          </a:prstGeom>
          <a:noFill/>
          <a:ln w="12700">
            <a:solidFill>
              <a:schemeClr val="bg1">
                <a:lumMod val="50000"/>
                <a:lumOff val="50000"/>
              </a:schemeClr>
            </a:solidFill>
            <a:miter lim="800000"/>
            <a:headEnd/>
            <a:tailEnd/>
          </a:ln>
        </p:spPr>
      </p:pic>
      <p:sp>
        <p:nvSpPr>
          <p:cNvPr id="15" name="Text Box 7_1"/>
          <p:cNvSpPr txBox="1">
            <a:spLocks noChangeArrowheads="1"/>
          </p:cNvSpPr>
          <p:nvPr/>
        </p:nvSpPr>
        <p:spPr bwMode="auto">
          <a:xfrm>
            <a:off x="304800" y="1905000"/>
            <a:ext cx="32004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Outside Sport Activities</a:t>
            </a:r>
            <a:endParaRPr lang="en-US" b="0" dirty="0">
              <a:solidFill>
                <a:schemeClr val="accent3">
                  <a:lumMod val="20000"/>
                  <a:lumOff val="80000"/>
                </a:schemeClr>
              </a:solidFill>
              <a:latin typeface="Candara" pitchFamily="34" charset="0"/>
            </a:endParaRPr>
          </a:p>
        </p:txBody>
      </p:sp>
      <p:sp>
        <p:nvSpPr>
          <p:cNvPr id="18" name="Text Box 7_1"/>
          <p:cNvSpPr txBox="1">
            <a:spLocks noChangeArrowheads="1"/>
          </p:cNvSpPr>
          <p:nvPr/>
        </p:nvSpPr>
        <p:spPr bwMode="auto">
          <a:xfrm>
            <a:off x="4191000" y="1752600"/>
            <a:ext cx="3429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Decision Support Services</a:t>
            </a:r>
            <a:endParaRPr lang="en-US" b="0" dirty="0">
              <a:solidFill>
                <a:schemeClr val="accent3">
                  <a:lumMod val="20000"/>
                  <a:lumOff val="80000"/>
                </a:schemeClr>
              </a:solidFill>
              <a:latin typeface="Candara" pitchFamily="34" charset="0"/>
            </a:endParaRPr>
          </a:p>
        </p:txBody>
      </p:sp>
      <p:pic>
        <p:nvPicPr>
          <p:cNvPr id="21" name="Picture 5" descr="C:\Documents and Settings\gstano\My Documents\Liason\Lightning_work\Morristown_training\Morristown_request\morristown3_small_blank.PNG"/>
          <p:cNvPicPr>
            <a:picLocks noChangeAspect="1" noChangeArrowheads="1"/>
          </p:cNvPicPr>
          <p:nvPr/>
        </p:nvPicPr>
        <p:blipFill>
          <a:blip r:embed="rId7" cstate="print"/>
          <a:stretch>
            <a:fillRect/>
          </a:stretch>
        </p:blipFill>
        <p:spPr bwMode="auto">
          <a:xfrm>
            <a:off x="609600" y="2895600"/>
            <a:ext cx="4972049" cy="3729037"/>
          </a:xfrm>
          <a:prstGeom prst="roundRect">
            <a:avLst/>
          </a:prstGeom>
          <a:blipFill>
            <a:blip r:embed="rId5" cstate="print"/>
            <a:tile tx="0" ty="0" sx="100000" sy="100000" flip="none" algn="tl"/>
          </a:blipFill>
          <a:ln w="12700">
            <a:solidFill>
              <a:schemeClr val="bg1">
                <a:lumMod val="50000"/>
                <a:lumOff val="50000"/>
              </a:schemeClr>
            </a:solidFill>
          </a:ln>
        </p:spPr>
      </p:pic>
      <p:sp>
        <p:nvSpPr>
          <p:cNvPr id="22" name="Text Box 7_1"/>
          <p:cNvSpPr txBox="1">
            <a:spLocks noChangeArrowheads="1"/>
          </p:cNvSpPr>
          <p:nvPr/>
        </p:nvSpPr>
        <p:spPr bwMode="auto">
          <a:xfrm>
            <a:off x="762000" y="2667000"/>
            <a:ext cx="3429000" cy="476250"/>
          </a:xfrm>
          <a:prstGeom prst="roundRect">
            <a:avLst/>
          </a:prstGeom>
          <a:solidFill>
            <a:schemeClr val="tx2">
              <a:lumMod val="25000"/>
            </a:schemeClr>
          </a:solidFill>
          <a:ln w="12700">
            <a:solidFill>
              <a:schemeClr val="bg1">
                <a:lumMod val="50000"/>
                <a:lumOff val="50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Outside Summer Events</a:t>
            </a:r>
            <a:endParaRPr lang="en-US" b="0" dirty="0">
              <a:solidFill>
                <a:schemeClr val="accent3">
                  <a:lumMod val="20000"/>
                  <a:lumOff val="80000"/>
                </a:schemeClr>
              </a:solidFill>
              <a:latin typeface="Candara" pitchFamily="34" charset="0"/>
            </a:endParaRPr>
          </a:p>
        </p:txBody>
      </p:sp>
      <p:grpSp>
        <p:nvGrpSpPr>
          <p:cNvPr id="13" name="Group 12"/>
          <p:cNvGrpSpPr/>
          <p:nvPr/>
        </p:nvGrpSpPr>
        <p:grpSpPr>
          <a:xfrm>
            <a:off x="5943600" y="6248400"/>
            <a:ext cx="3048000" cy="609600"/>
            <a:chOff x="5943600" y="6248400"/>
            <a:chExt cx="3048000" cy="609600"/>
          </a:xfrm>
        </p:grpSpPr>
        <p:pic>
          <p:nvPicPr>
            <p:cNvPr id="14" name="Picture 9" descr="http://www.tnema.org/images/TEMALog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6323013"/>
              <a:ext cx="546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ttp://i631.photobucket.com/albums/uu38/Crestwood_EMA/MySpace%20Things/NationalWeatherServic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S:\SPoRT Logo\NASA_Lg.PNG"/>
            <p:cNvPicPr>
              <a:picLocks noChangeAspect="1" noChangeArrowheads="1"/>
            </p:cNvPicPr>
            <p:nvPr/>
          </p:nvPicPr>
          <p:blipFill>
            <a:blip r:embed="rId10" cstate="print"/>
            <a:srcRect/>
            <a:stretch>
              <a:fillRect/>
            </a:stretch>
          </p:blipFill>
          <p:spPr bwMode="auto">
            <a:xfrm>
              <a:off x="7467600" y="6342856"/>
              <a:ext cx="525467" cy="420687"/>
            </a:xfrm>
            <a:prstGeom prst="rect">
              <a:avLst/>
            </a:prstGeom>
            <a:noFill/>
            <a:ln w="9525">
              <a:noFill/>
              <a:miter lim="800000"/>
              <a:headEnd/>
              <a:tailEnd/>
            </a:ln>
          </p:spPr>
        </p:pic>
        <p:pic>
          <p:nvPicPr>
            <p:cNvPr id="19" name="Picture 2" descr="sport_redblue_lg_trans"/>
            <p:cNvPicPr>
              <a:picLocks noChangeAspect="1" noChangeArrowheads="1"/>
            </p:cNvPicPr>
            <p:nvPr/>
          </p:nvPicPr>
          <p:blipFill>
            <a:blip r:embed="rId11" cstate="print"/>
            <a:srcRect/>
            <a:stretch>
              <a:fillRect/>
            </a:stretch>
          </p:blipFill>
          <p:spPr bwMode="auto">
            <a:xfrm>
              <a:off x="8077200" y="6430513"/>
              <a:ext cx="914400" cy="245371"/>
            </a:xfrm>
            <a:prstGeom prst="rect">
              <a:avLst/>
            </a:prstGeom>
            <a:noFill/>
            <a:ln w="9525" algn="in">
              <a:noFill/>
              <a:miter lim="800000"/>
              <a:headEnd/>
              <a:tailEnd/>
            </a:ln>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2229"/>
                                        </p:tgtEl>
                                        <p:attrNameLst>
                                          <p:attrName>style.visibility</p:attrName>
                                        </p:attrNameLst>
                                      </p:cBhvr>
                                      <p:to>
                                        <p:strVal val="visible"/>
                                      </p:to>
                                    </p:set>
                                    <p:anim calcmode="lin" valueType="num">
                                      <p:cBhvr additive="base">
                                        <p:cTn id="17" dur="500" fill="hold"/>
                                        <p:tgtEl>
                                          <p:spTgt spid="52229"/>
                                        </p:tgtEl>
                                        <p:attrNameLst>
                                          <p:attrName>ppt_x</p:attrName>
                                        </p:attrNameLst>
                                      </p:cBhvr>
                                      <p:tavLst>
                                        <p:tav tm="0">
                                          <p:val>
                                            <p:strVal val="#ppt_x"/>
                                          </p:val>
                                        </p:tav>
                                        <p:tav tm="100000">
                                          <p:val>
                                            <p:strVal val="#ppt_x"/>
                                          </p:val>
                                        </p:tav>
                                      </p:tavLst>
                                    </p:anim>
                                    <p:anim calcmode="lin" valueType="num">
                                      <p:cBhvr additive="base">
                                        <p:cTn id="18" dur="500" fill="hold"/>
                                        <p:tgtEl>
                                          <p:spTgt spid="522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LAUNCHINNEWWINDOW" val="0"/>
  <p:tag name="PRESENTATION_PLAYLIST_COUNT" val="0"/>
  <p:tag name="PRESENTATION_PRESENTER_SLIDE_LEVEL" val="0"/>
  <p:tag name="ART_ENCODE_TYPE" val="2"/>
  <p:tag name="ART_ENCODE_INDEX" val="1"/>
  <p:tag name="ARTICULATE_TEMPLATE" val="LMA Training"/>
  <p:tag name="LMS_PUBLISH" val="No"/>
  <p:tag name="PLAYERLOGOHEIGHT" val="68"/>
  <p:tag name="PLAYERLOGOWIDTH" val="240"/>
  <p:tag name="LASTPUBLISHED" val="C:\Documents and Settings\stanogt\My Documents\Liason\Training\Final_Articulate\Total_Lightning_Training_Part_1\launcher.html"/>
  <p:tag name="PUBLISH_TITLE" val="Total_Lightning_Training_Part_1"/>
  <p:tag name="ARTICULATE_PUBLISH_PATH" val="C:\Documents and Settings\stanogt\My Documents\Liason\Training\Final_Articulate"/>
  <p:tag name="ARTICULATE_LOGO" val="sportredblue.gif"/>
  <p:tag name="ARTICULATE_PRESENTER" val="Dr. Geoffrey Stano"/>
  <p:tag name="ARTICULATE_PRESENTER_GUID" val="CDADB6EDC2D6"/>
  <p:tag name="ARTICULATE_LMS"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What Is Meant by Total Lightning II"/>
  <p:tag name="ARTICULATE_SLIDE_PAUSE" val="0"/>
  <p:tag name="ARTICULATE_NAV_LEVEL" val="1"/>
  <p:tag name="ARTICULATE_PLAYLIST_ID" val="-1"/>
  <p:tag name="ELAPSEDTIME" val="40.719"/>
  <p:tag name="AUDIO_ID" val="349"/>
  <p:tag name="TIMELINE" val="0.4/10.4/15.6/29.8/33.2"/>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What Is Meant by Total Lightning II"/>
  <p:tag name="ARTICULATE_SLIDE_PAUSE" val="0"/>
  <p:tag name="ARTICULATE_NAV_LEVEL" val="1"/>
  <p:tag name="ARTICULATE_PLAYLIST_ID" val="-1"/>
  <p:tag name="ELAPSEDTIME" val="40.719"/>
  <p:tag name="AUDIO_ID" val="349"/>
  <p:tag name="TIMELINE" val="0.4/10.4/15.6/29.8/33.2"/>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What are the Practical Benefits"/>
  <p:tag name="ARTICULATE_SLIDE_PAUSE" val="0"/>
  <p:tag name="ARTICULATE_NAV_LEVEL" val="1"/>
  <p:tag name="ARTICULATE_PLAYLIST_ID" val="-1"/>
  <p:tag name="ELAPSEDTIME" val="48.344"/>
  <p:tag name="AUDIO_ID" val="397"/>
  <p:tag name="TIMELINE" val="10.2/18.4/27.5/33.8/36.5/38.9/41.4"/>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What are the Practical Benefits"/>
  <p:tag name="ARTICULATE_SLIDE_PAUSE" val="0"/>
  <p:tag name="ARTICULATE_NAV_LEVEL" val="1"/>
  <p:tag name="ARTICULATE_PLAYLIST_ID" val="-1"/>
  <p:tag name="ELAPSEDTIME" val="48.344"/>
  <p:tag name="AUDIO_ID" val="397"/>
  <p:tag name="TIMELINE" val="10.2/18.4/27.5/33.8/36.5/38.9/41.4"/>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What are the Practical Benefits"/>
  <p:tag name="ARTICULATE_SLIDE_PAUSE" val="0"/>
  <p:tag name="ARTICULATE_NAV_LEVEL" val="1"/>
  <p:tag name="ARTICULATE_PLAYLIST_ID" val="-1"/>
  <p:tag name="ELAPSEDTIME" val="48.344"/>
  <p:tag name="AUDIO_ID" val="397"/>
  <p:tag name="TIMELINE" val="10.2/18.4/27.5/33.8/36.5/38.9/41.4"/>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art I: What is Total Lightning?"/>
  <p:tag name="ARTICULATE_SLIDE_PAUSE" val="0"/>
  <p:tag name="ARTICULATE_NAV_LEVEL" val="1"/>
  <p:tag name="ARTICULATE_PLAYLIST_ID" val="-1"/>
  <p:tag name="ELAPSEDTIME" val="55.282"/>
  <p:tag name="AUDIO_ID" val="373"/>
  <p:tag name="TIMELINE" val="40.3/41.4/43.0/49.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13719</TotalTime>
  <Words>1184</Words>
  <Application>Microsoft Office PowerPoint</Application>
  <PresentationFormat>On-screen Show (4:3)</PresentationFormat>
  <Paragraphs>201</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Consolas</vt:lpstr>
      <vt:lpstr>Corbel</vt:lpstr>
      <vt:lpstr>Wingdings</vt:lpstr>
      <vt:lpstr>Wingdings 2</vt:lpstr>
      <vt:lpstr>Wingdings 3</vt:lpstr>
      <vt:lpstr>Candara</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Fuelberg Lab</dc:creator>
  <cp:lastModifiedBy>Stano, Geoffrey T. (MSFC-ZP11)[ENSCO INC]</cp:lastModifiedBy>
  <cp:revision>1287</cp:revision>
  <dcterms:created xsi:type="dcterms:W3CDTF">2005-07-19T13:27:29Z</dcterms:created>
  <dcterms:modified xsi:type="dcterms:W3CDTF">2012-09-05T16:57:48Z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Total_Lightning_Part_1_v2</vt:lpwstr>
  </property>
  <property fmtid="{D5CDD505-2E9C-101B-9397-08002B2CF9AE}" pid="3" name="ArticulateGUID">
    <vt:lpwstr>37FB7D44-03D8-43F2-8925-E16D87AEB6FC</vt:lpwstr>
  </property>
</Properties>
</file>