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9" r:id="rId6"/>
    <p:sldId id="258" r:id="rId7"/>
    <p:sldId id="272" r:id="rId8"/>
    <p:sldId id="278" r:id="rId9"/>
    <p:sldId id="264" r:id="rId10"/>
    <p:sldId id="275" r:id="rId11"/>
    <p:sldId id="276" r:id="rId12"/>
    <p:sldId id="263" r:id="rId13"/>
    <p:sldId id="265" r:id="rId14"/>
    <p:sldId id="280" r:id="rId15"/>
    <p:sldId id="262" r:id="rId16"/>
    <p:sldId id="283" r:id="rId17"/>
    <p:sldId id="284" r:id="rId18"/>
    <p:sldId id="285" r:id="rId19"/>
    <p:sldId id="286" r:id="rId20"/>
    <p:sldId id="27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-1710" y="-9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2192" y="6019800"/>
            <a:ext cx="9131808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/>
          <p:cNvGrpSpPr>
            <a:grpSpLocks/>
          </p:cNvGrpSpPr>
          <p:nvPr userDrawn="1"/>
        </p:nvGrpSpPr>
        <p:grpSpPr bwMode="auto">
          <a:xfrm>
            <a:off x="1673935" y="6446151"/>
            <a:ext cx="5784521" cy="179832"/>
            <a:chOff x="2514600" y="5916168"/>
            <a:chExt cx="5784521" cy="179832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697480" y="5916168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2603123" y="6007608"/>
              <a:ext cx="56047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2514600" y="6096000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816608" y="6172200"/>
            <a:ext cx="549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transitioning unique NASA</a:t>
            </a:r>
            <a:r>
              <a:rPr lang="en-US" sz="1200" b="1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 NOAA data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research technologies to operations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4" name="Picture 10" descr="S:\SPoRT Logo\NASA_L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135624"/>
            <a:ext cx="8566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sport_redblue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" y="6309233"/>
            <a:ext cx="1676400" cy="4498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2923032" y="6609772"/>
            <a:ext cx="32855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SPoRT Virtual Workshop </a:t>
            </a:r>
            <a:r>
              <a:rPr lang="en-US" sz="1200" b="1" baseline="0" dirty="0" smtClean="0">
                <a:solidFill>
                  <a:schemeClr val="tx1"/>
                </a:solidFill>
                <a:latin typeface="+mj-lt"/>
              </a:rPr>
              <a:t> 12-13 September, 2012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11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7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5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6C633-C950-42E2-BCB1-77F3A9607D3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748C7-B518-4432-890A-B1A5B6D4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1673935" y="6446151"/>
            <a:ext cx="5784521" cy="179832"/>
            <a:chOff x="2514600" y="5916168"/>
            <a:chExt cx="5784521" cy="179832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697480" y="5916168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603123" y="6007608"/>
              <a:ext cx="56047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2514600" y="6096000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1816608" y="6172200"/>
            <a:ext cx="549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transitioning unique NASA</a:t>
            </a:r>
            <a:r>
              <a:rPr lang="en-US" sz="1200" b="1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 NOAA data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research technologies to operations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Picture 10" descr="S:\SPoRT Logo\NASA_Lg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6135624"/>
            <a:ext cx="8566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sport_redblue_lg_tran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448" y="6309233"/>
            <a:ext cx="1676400" cy="4498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2923032" y="6609772"/>
            <a:ext cx="32855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SPoRT Virtual Workshop </a:t>
            </a:r>
            <a:r>
              <a:rPr lang="en-US" sz="1200" b="1" baseline="0" dirty="0" smtClean="0">
                <a:solidFill>
                  <a:schemeClr val="tx1"/>
                </a:solidFill>
                <a:latin typeface="+mj-lt"/>
              </a:rPr>
              <a:t> 12-13 September, 2012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934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 Virtual Workshop</a:t>
            </a:r>
            <a:br>
              <a:rPr lang="en-US" dirty="0" smtClean="0"/>
            </a:br>
            <a:r>
              <a:rPr lang="en-US" dirty="0" smtClean="0"/>
              <a:t>2012 September 12-13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956" y="4114800"/>
            <a:ext cx="7391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AWIPS II Status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Jason Burks, Matt Smith, Kevin McGrath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5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8388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RGB Products</a:t>
            </a:r>
            <a:endParaRPr lang="en-US" dirty="0"/>
          </a:p>
        </p:txBody>
      </p:sp>
      <p:pic>
        <p:nvPicPr>
          <p:cNvPr id="3" name="Picture 2" descr="E:\goesscienceweek\Images\20120414_2033_sport_modis_cconus_dust_ed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812800"/>
            <a:ext cx="6858000" cy="500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187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E:\goesscienceweek\Images\VIIRS_IR_CONUS_swath_20120424_19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199"/>
            <a:ext cx="8686800" cy="45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660"/>
            <a:ext cx="9144000" cy="11979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Hazard Mapping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Smoke </a:t>
            </a:r>
            <a:r>
              <a:rPr lang="en-US" dirty="0" smtClean="0"/>
              <a:t>&amp; </a:t>
            </a:r>
            <a:r>
              <a:rPr lang="en-US" dirty="0" smtClean="0"/>
              <a:t>Hot Spots</a:t>
            </a:r>
            <a:endParaRPr lang="en-US" dirty="0"/>
          </a:p>
        </p:txBody>
      </p:sp>
      <p:pic>
        <p:nvPicPr>
          <p:cNvPr id="2050" name="Picture 2" descr="C:\Users\msmith\Pictures\smoke and hotspots.png"/>
          <p:cNvPicPr>
            <a:picLocks noChangeAspect="1" noChangeArrowheads="1"/>
          </p:cNvPicPr>
          <p:nvPr/>
        </p:nvPicPr>
        <p:blipFill>
          <a:blip r:embed="rId2" cstate="print"/>
          <a:srcRect t="2292" b="2463"/>
          <a:stretch>
            <a:fillRect/>
          </a:stretch>
        </p:blipFill>
        <p:spPr bwMode="auto">
          <a:xfrm>
            <a:off x="1371600" y="1371600"/>
            <a:ext cx="6400800" cy="3920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11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Convective Initiation</a:t>
            </a:r>
            <a:endParaRPr lang="en-US" dirty="0"/>
          </a:p>
        </p:txBody>
      </p:sp>
      <p:pic>
        <p:nvPicPr>
          <p:cNvPr id="4098" name="Picture 2" descr="C:\Users\msmith\Pictures\UAHCI.png"/>
          <p:cNvPicPr>
            <a:picLocks noChangeAspect="1" noChangeArrowheads="1"/>
          </p:cNvPicPr>
          <p:nvPr/>
        </p:nvPicPr>
        <p:blipFill>
          <a:blip r:embed="rId2" cstate="print"/>
          <a:srcRect t="2261" b="2269"/>
          <a:stretch>
            <a:fillRect/>
          </a:stretch>
        </p:blipFill>
        <p:spPr bwMode="auto">
          <a:xfrm>
            <a:off x="1295400" y="1365118"/>
            <a:ext cx="6786563" cy="358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03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2590800"/>
            <a:ext cx="3544887" cy="1362075"/>
          </a:xfrm>
        </p:spPr>
        <p:txBody>
          <a:bodyPr/>
          <a:lstStyle/>
          <a:p>
            <a:r>
              <a:rPr lang="en-US" dirty="0" smtClean="0"/>
              <a:t>Tool Plug-ins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2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90" y="1209261"/>
            <a:ext cx="6405488" cy="5145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948"/>
            <a:ext cx="9144000" cy="792162"/>
          </a:xfrm>
        </p:spPr>
        <p:txBody>
          <a:bodyPr/>
          <a:lstStyle/>
          <a:p>
            <a:r>
              <a:rPr lang="en-US" dirty="0" smtClean="0"/>
              <a:t>Lightning Tracking Tool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1258162" cy="136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1236053" cy="1343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81528"/>
            <a:ext cx="228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lightning </a:t>
            </a:r>
            <a:r>
              <a:rPr lang="en-US" sz="2000" b="1" i="1" dirty="0" smtClean="0"/>
              <a:t>jumps</a:t>
            </a:r>
            <a:r>
              <a:rPr lang="en-US" sz="2000" dirty="0" smtClean="0"/>
              <a:t> are sometimes related to severe weather. Forecasters can quickly track several storms, charting their intensity.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19800" y="2286000"/>
            <a:ext cx="990600" cy="990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0" t="26904" r="26117" b="54304"/>
          <a:stretch>
            <a:fillRect/>
          </a:stretch>
        </p:blipFill>
        <p:spPr>
          <a:xfrm>
            <a:off x="-1" y="3657600"/>
            <a:ext cx="2282491" cy="2209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0513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and Ongoing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Pioneering NOAA AWIPS II governance procedures</a:t>
            </a:r>
            <a:endParaRPr lang="en-US" dirty="0" smtClean="0"/>
          </a:p>
          <a:p>
            <a:r>
              <a:rPr lang="en-US" dirty="0" smtClean="0"/>
              <a:t>Upcoming SPoRT visit </a:t>
            </a:r>
            <a:r>
              <a:rPr lang="en-US" dirty="0" smtClean="0"/>
              <a:t>to </a:t>
            </a:r>
            <a:r>
              <a:rPr lang="en-US" dirty="0" smtClean="0"/>
              <a:t>CIRA in October 2012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hare AWIPS II development experiences</a:t>
            </a:r>
          </a:p>
          <a:p>
            <a:pPr lvl="1"/>
            <a:r>
              <a:rPr lang="en-US" dirty="0" smtClean="0"/>
              <a:t>Discuss formalized </a:t>
            </a:r>
            <a:r>
              <a:rPr lang="en-US" dirty="0" smtClean="0"/>
              <a:t>collaboration and </a:t>
            </a:r>
            <a:r>
              <a:rPr lang="en-US" dirty="0" smtClean="0"/>
              <a:t>upcoming developer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Upcoming Experimental </a:t>
            </a:r>
            <a:r>
              <a:rPr lang="en-US" dirty="0" smtClean="0"/>
              <a:t>Product Development Team (EPDT) to address SPoRT and PG Applications</a:t>
            </a:r>
          </a:p>
          <a:p>
            <a:pPr lvl="1"/>
            <a:r>
              <a:rPr lang="en-US" dirty="0" smtClean="0"/>
              <a:t>Developer Workshop in mid-November</a:t>
            </a:r>
            <a:endParaRPr lang="en-US" dirty="0" smtClean="0"/>
          </a:p>
          <a:p>
            <a:pPr lvl="2"/>
            <a:r>
              <a:rPr lang="en-US" dirty="0" smtClean="0"/>
              <a:t>~13 people: Some from each NWS Region and Proving Ground Partners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3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33400"/>
            <a:ext cx="1981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Additions to McIDAS </a:t>
            </a:r>
            <a:r>
              <a:rPr lang="en-US" dirty="0" smtClean="0"/>
              <a:t>plug-in</a:t>
            </a:r>
          </a:p>
          <a:p>
            <a:pPr lvl="1"/>
            <a:r>
              <a:rPr lang="en-US" dirty="0" smtClean="0"/>
              <a:t>Additional projections </a:t>
            </a:r>
          </a:p>
          <a:p>
            <a:pPr lvl="1"/>
            <a:r>
              <a:rPr lang="en-US" dirty="0" smtClean="0"/>
              <a:t>Additional products</a:t>
            </a:r>
          </a:p>
          <a:p>
            <a:r>
              <a:rPr lang="en-US" dirty="0" smtClean="0"/>
              <a:t>Implement various RGB approaches for display within the </a:t>
            </a:r>
            <a:r>
              <a:rPr lang="en-US" dirty="0" err="1" smtClean="0"/>
              <a:t>SPoRT</a:t>
            </a:r>
            <a:r>
              <a:rPr lang="en-US" dirty="0" smtClean="0"/>
              <a:t> data feed</a:t>
            </a:r>
          </a:p>
          <a:p>
            <a:r>
              <a:rPr lang="en-US" dirty="0" smtClean="0"/>
              <a:t>Develop more </a:t>
            </a:r>
            <a:r>
              <a:rPr lang="en-US" dirty="0" err="1" smtClean="0"/>
              <a:t>SPoRT</a:t>
            </a:r>
            <a:r>
              <a:rPr lang="en-US" dirty="0" smtClean="0"/>
              <a:t> unique tools and displays for interrogation of data</a:t>
            </a:r>
          </a:p>
          <a:p>
            <a:r>
              <a:rPr lang="en-US" dirty="0" smtClean="0"/>
              <a:t>3D Lightning data, along with cross sections </a:t>
            </a:r>
          </a:p>
        </p:txBody>
      </p:sp>
    </p:spTree>
    <p:extLst>
      <p:ext uri="{BB962C8B-B14F-4D97-AF65-F5344CB8AC3E}">
        <p14:creationId xmlns:p14="http://schemas.microsoft.com/office/powerpoint/2010/main" val="410185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590800"/>
            <a:ext cx="3124200" cy="655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048000"/>
            <a:ext cx="3810000" cy="1676400"/>
          </a:xfrm>
        </p:spPr>
        <p:txBody>
          <a:bodyPr/>
          <a:lstStyle/>
          <a:p>
            <a:r>
              <a:rPr lang="en-US" dirty="0" smtClean="0"/>
              <a:t>BACKUP SLIDES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 I to AWIPS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NWS Moving to AWIPS II, </a:t>
            </a:r>
            <a:r>
              <a:rPr lang="en-US" dirty="0" err="1" smtClean="0"/>
              <a:t>SPoRT</a:t>
            </a:r>
            <a:r>
              <a:rPr lang="en-US" dirty="0" smtClean="0"/>
              <a:t> wants to provide data on native Decision Support System</a:t>
            </a:r>
          </a:p>
          <a:p>
            <a:r>
              <a:rPr lang="en-US" dirty="0" smtClean="0"/>
              <a:t>Assessment of Plug-ins needed at time:	</a:t>
            </a:r>
          </a:p>
          <a:p>
            <a:pPr lvl="1"/>
            <a:r>
              <a:rPr lang="en-US" dirty="0" smtClean="0"/>
              <a:t>MODIS data in </a:t>
            </a:r>
            <a:r>
              <a:rPr lang="en-US" dirty="0" err="1" smtClean="0"/>
              <a:t>McIDAS</a:t>
            </a:r>
            <a:r>
              <a:rPr lang="en-US" dirty="0" smtClean="0"/>
              <a:t> (image)</a:t>
            </a:r>
          </a:p>
          <a:p>
            <a:pPr lvl="1"/>
            <a:r>
              <a:rPr lang="en-US" dirty="0" smtClean="0"/>
              <a:t>LMA data in </a:t>
            </a:r>
            <a:r>
              <a:rPr lang="en-US" dirty="0" err="1" smtClean="0"/>
              <a:t>NetCDF</a:t>
            </a:r>
            <a:r>
              <a:rPr lang="en-US" dirty="0" smtClean="0"/>
              <a:t> (image/3D)</a:t>
            </a:r>
          </a:p>
          <a:p>
            <a:pPr lvl="1"/>
            <a:r>
              <a:rPr lang="en-US" dirty="0" smtClean="0"/>
              <a:t>Other unimplemented in AWIPS I</a:t>
            </a:r>
          </a:p>
          <a:p>
            <a:r>
              <a:rPr lang="en-US" dirty="0" smtClean="0"/>
              <a:t>Surveyed existing Raytheon Plug-ins</a:t>
            </a:r>
          </a:p>
          <a:p>
            <a:pPr lvl="1"/>
            <a:r>
              <a:rPr lang="en-US" dirty="0" smtClean="0"/>
              <a:t>Satellite plug-in</a:t>
            </a:r>
          </a:p>
          <a:p>
            <a:pPr lvl="1"/>
            <a:r>
              <a:rPr lang="en-US" dirty="0" smtClean="0"/>
              <a:t>Grib2 plug-in</a:t>
            </a:r>
          </a:p>
          <a:p>
            <a:r>
              <a:rPr lang="en-US" dirty="0" smtClean="0"/>
              <a:t>Require custom plug-ins.</a:t>
            </a:r>
          </a:p>
        </p:txBody>
      </p:sp>
    </p:spTree>
    <p:extLst>
      <p:ext uri="{BB962C8B-B14F-4D97-AF65-F5344CB8AC3E}">
        <p14:creationId xmlns:p14="http://schemas.microsoft.com/office/powerpoint/2010/main" val="328796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Callout 7"/>
          <p:cNvSpPr/>
          <p:nvPr/>
        </p:nvSpPr>
        <p:spPr>
          <a:xfrm>
            <a:off x="3962400" y="2895600"/>
            <a:ext cx="1524000" cy="1371600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SPoRT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Viz</a:t>
            </a:r>
            <a:r>
              <a:rPr lang="en-US" dirty="0" smtClean="0">
                <a:solidFill>
                  <a:schemeClr val="tx1"/>
                </a:solidFill>
              </a:rPr>
              <a:t> Plug-ins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5181600" y="1447800"/>
            <a:ext cx="1447800" cy="1676400"/>
          </a:xfrm>
          <a:prstGeom prst="lef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SPoRT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Viz</a:t>
            </a:r>
            <a:r>
              <a:rPr lang="en-US" dirty="0" smtClean="0">
                <a:solidFill>
                  <a:schemeClr val="tx1"/>
                </a:solidFill>
              </a:rPr>
              <a:t> Plug-ins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20000" cy="62484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SPoRT</a:t>
            </a:r>
            <a:r>
              <a:rPr lang="en-US" dirty="0" smtClean="0"/>
              <a:t> Common Plug-in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19600"/>
            <a:ext cx="80772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Discovered need for common architecture plug-in</a:t>
            </a:r>
          </a:p>
          <a:p>
            <a:r>
              <a:rPr lang="en-US" dirty="0" smtClean="0"/>
              <a:t>Adds stub menu structure</a:t>
            </a:r>
          </a:p>
          <a:p>
            <a:r>
              <a:rPr lang="en-US" dirty="0" smtClean="0"/>
              <a:t>Adds basic tools needed for plug-ins</a:t>
            </a:r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3429000" y="1447800"/>
            <a:ext cx="1905000" cy="1676400"/>
          </a:xfrm>
          <a:prstGeom prst="leftArrowCallout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SPoRT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Common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Viz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Plug-in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447800"/>
            <a:ext cx="1524000" cy="1676400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CAVE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68552"/>
              </p:ext>
            </p:extLst>
          </p:nvPr>
        </p:nvGraphicFramePr>
        <p:xfrm>
          <a:off x="381000" y="1828800"/>
          <a:ext cx="8458200" cy="3367723"/>
        </p:xfrm>
        <a:graphic>
          <a:graphicData uri="http://schemas.openxmlformats.org/drawingml/2006/table">
            <a:tbl>
              <a:tblPr/>
              <a:tblGrid>
                <a:gridCol w="1856677"/>
                <a:gridCol w="2991315"/>
                <a:gridCol w="3610208"/>
              </a:tblGrid>
              <a:tr h="37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Data Format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Data Name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Data Source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ASCII-&gt;NetCDF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LMA, </a:t>
                      </a:r>
                      <a:r>
                        <a:rPr lang="en-US" sz="18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LDAR, PGLM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NASA, OU, </a:t>
                      </a:r>
                      <a:r>
                        <a:rPr lang="en-US" sz="1800" b="1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NMTech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ASCII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MODIS hotspots</a:t>
                      </a:r>
                      <a:endParaRPr lang="en-US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UM FIRMS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ASCII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POES/GOES </a:t>
                      </a: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hotspots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NOAA Hazard Mapping System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ASCII (KML)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POES/GOES </a:t>
                      </a: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smoke plumes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NOAA Hazard Mapping System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NetCDF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Convective Initiation</a:t>
                      </a:r>
                      <a:endParaRPr lang="en-US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UAHuntsville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McIDAS AREA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Satellite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NASA/SPoRT, </a:t>
                      </a:r>
                      <a:r>
                        <a:rPr lang="en-US" sz="18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UW/SSEC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Binary-&gt;NetCDF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WindSat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NRL/ SPoRT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Binary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Multi-byte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UW/SSEC,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UAF, NRL, NESDIS,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670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data type plug-ins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schedule had almost all WFOs being transitioned to AWIPS II by the end of calendar 2012.</a:t>
            </a:r>
          </a:p>
          <a:p>
            <a:r>
              <a:rPr lang="en-US" dirty="0" smtClean="0"/>
              <a:t>The new schedule has all remaining WFOs transitioning AFTER the approval of all Field OT&amp;E offices.</a:t>
            </a:r>
          </a:p>
          <a:p>
            <a:r>
              <a:rPr lang="en-US" dirty="0" smtClean="0"/>
              <a:t>HUN is an OT&amp;E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8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0" y="1994453"/>
            <a:ext cx="8229600" cy="3644348"/>
          </a:xfrm>
        </p:spPr>
        <p:txBody>
          <a:bodyPr>
            <a:normAutofit/>
          </a:bodyPr>
          <a:lstStyle/>
          <a:p>
            <a:r>
              <a:rPr lang="en-US" dirty="0" smtClean="0"/>
              <a:t>NOAA/NWS and Raytheon are still forging the governance process.</a:t>
            </a:r>
          </a:p>
          <a:p>
            <a:r>
              <a:rPr lang="en-US" dirty="0" smtClean="0"/>
              <a:t>Several groups will be involved (SPoRT, CIMSS, CIRA, Unidata, et al.)</a:t>
            </a:r>
          </a:p>
          <a:p>
            <a:r>
              <a:rPr lang="en-US" dirty="0" smtClean="0"/>
              <a:t>SPoRT is on the cutting edge of trying out governance policy.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1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8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p Arrow Callout 115"/>
          <p:cNvSpPr/>
          <p:nvPr/>
        </p:nvSpPr>
        <p:spPr>
          <a:xfrm>
            <a:off x="7543800" y="2667000"/>
            <a:ext cx="990600" cy="936936"/>
          </a:xfrm>
          <a:prstGeom prst="upArrowCallout">
            <a:avLst/>
          </a:prstGeom>
          <a:solidFill>
            <a:srgbClr val="04921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Viz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752600" y="2209800"/>
            <a:ext cx="1219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EDEX</a:t>
            </a:r>
          </a:p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114" idx="3"/>
            <a:endCxn id="33" idx="1"/>
          </p:cNvCxnSpPr>
          <p:nvPr/>
        </p:nvCxnSpPr>
        <p:spPr>
          <a:xfrm flipV="1">
            <a:off x="1524000" y="2532966"/>
            <a:ext cx="228600" cy="57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4" idx="1"/>
            <a:endCxn id="95" idx="2"/>
          </p:cNvCxnSpPr>
          <p:nvPr/>
        </p:nvCxnSpPr>
        <p:spPr>
          <a:xfrm flipV="1">
            <a:off x="5219700" y="2908479"/>
            <a:ext cx="0" cy="41534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3"/>
            <a:endCxn id="56" idx="1"/>
          </p:cNvCxnSpPr>
          <p:nvPr/>
        </p:nvCxnSpPr>
        <p:spPr>
          <a:xfrm>
            <a:off x="2971800" y="2532966"/>
            <a:ext cx="228600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0" idx="2"/>
            <a:endCxn id="95" idx="0"/>
          </p:cNvCxnSpPr>
          <p:nvPr/>
        </p:nvCxnSpPr>
        <p:spPr>
          <a:xfrm flipH="1">
            <a:off x="5219700" y="1828800"/>
            <a:ext cx="1156" cy="317679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9" idx="3"/>
            <a:endCxn id="42" idx="1"/>
          </p:cNvCxnSpPr>
          <p:nvPr/>
        </p:nvCxnSpPr>
        <p:spPr>
          <a:xfrm>
            <a:off x="7162800" y="2519013"/>
            <a:ext cx="304800" cy="3836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Display 41"/>
          <p:cNvSpPr/>
          <p:nvPr/>
        </p:nvSpPr>
        <p:spPr>
          <a:xfrm>
            <a:off x="7467601" y="2187266"/>
            <a:ext cx="989792" cy="671169"/>
          </a:xfrm>
          <a:prstGeom prst="flowChartDisplay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19"/>
          <p:cNvSpPr txBox="1"/>
          <p:nvPr/>
        </p:nvSpPr>
        <p:spPr>
          <a:xfrm>
            <a:off x="7543800" y="2319439"/>
            <a:ext cx="9897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00400" y="2209800"/>
            <a:ext cx="990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33400" y="4343400"/>
            <a:ext cx="8153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EDEX plug-in </a:t>
            </a:r>
            <a:r>
              <a:rPr lang="en-US" sz="2000" dirty="0" smtClean="0">
                <a:solidFill>
                  <a:schemeClr val="bg1"/>
                </a:solidFill>
              </a:rPr>
              <a:t>- handles data ingest/decoding.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Data plug-in </a:t>
            </a:r>
            <a:r>
              <a:rPr lang="en-US" sz="2000" dirty="0" smtClean="0">
                <a:solidFill>
                  <a:schemeClr val="bg1"/>
                </a:solidFill>
              </a:rPr>
              <a:t>– Object Data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</a:rPr>
              <a:t>Viz</a:t>
            </a:r>
            <a:r>
              <a:rPr lang="en-US" sz="2000" b="1" dirty="0" smtClean="0">
                <a:solidFill>
                  <a:schemeClr val="bg1"/>
                </a:solidFill>
              </a:rPr>
              <a:t> plug-in  </a:t>
            </a:r>
            <a:r>
              <a:rPr lang="en-US" sz="2000" dirty="0" smtClean="0">
                <a:solidFill>
                  <a:schemeClr val="bg1"/>
                </a:solidFill>
              </a:rPr>
              <a:t>- communicates with DAO to retrieve data and provides visualization in CAVE.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02921" y="76200"/>
            <a:ext cx="8183880" cy="67056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AWIPS II Plug-in Architecture</a:t>
            </a:r>
            <a:endParaRPr lang="en-US" dirty="0"/>
          </a:p>
        </p:txBody>
      </p:sp>
      <p:sp>
        <p:nvSpPr>
          <p:cNvPr id="54" name="Flowchart: Magnetic Disk 53"/>
          <p:cNvSpPr/>
          <p:nvPr/>
        </p:nvSpPr>
        <p:spPr>
          <a:xfrm>
            <a:off x="4343400" y="3323820"/>
            <a:ext cx="1752600" cy="762000"/>
          </a:xfrm>
          <a:prstGeom prst="flowChartMagneticDisk">
            <a:avLst/>
          </a:prstGeom>
          <a:solidFill>
            <a:srgbClr val="00206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PostgreSQL</a:t>
            </a:r>
            <a:endParaRPr lang="en-US" dirty="0"/>
          </a:p>
        </p:txBody>
      </p:sp>
      <p:sp>
        <p:nvSpPr>
          <p:cNvPr id="60" name="Folded Corner 59"/>
          <p:cNvSpPr/>
          <p:nvPr/>
        </p:nvSpPr>
        <p:spPr>
          <a:xfrm>
            <a:off x="4763656" y="1066800"/>
            <a:ext cx="914400" cy="762000"/>
          </a:xfrm>
          <a:prstGeom prst="foldedCorner">
            <a:avLst/>
          </a:prstGeom>
          <a:solidFill>
            <a:srgbClr val="00206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172200" y="2195847"/>
            <a:ext cx="990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Plug-in</a:t>
            </a:r>
            <a:endParaRPr lang="en-US" dirty="0"/>
          </a:p>
        </p:txBody>
      </p:sp>
      <p:sp>
        <p:nvSpPr>
          <p:cNvPr id="95" name="Cross 94"/>
          <p:cNvSpPr/>
          <p:nvPr/>
        </p:nvSpPr>
        <p:spPr>
          <a:xfrm>
            <a:off x="4648200" y="2146479"/>
            <a:ext cx="1143000" cy="762000"/>
          </a:xfrm>
          <a:prstGeom prst="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>
            <a:stCxn id="95" idx="1"/>
            <a:endCxn id="56" idx="3"/>
          </p:cNvCxnSpPr>
          <p:nvPr/>
        </p:nvCxnSpPr>
        <p:spPr>
          <a:xfrm flipH="1">
            <a:off x="4191000" y="2527479"/>
            <a:ext cx="457200" cy="5487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9" idx="1"/>
            <a:endCxn id="95" idx="3"/>
          </p:cNvCxnSpPr>
          <p:nvPr/>
        </p:nvCxnSpPr>
        <p:spPr>
          <a:xfrm flipH="1">
            <a:off x="5791200" y="2519013"/>
            <a:ext cx="381000" cy="8466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lowchart: Punched Tape 113"/>
          <p:cNvSpPr/>
          <p:nvPr/>
        </p:nvSpPr>
        <p:spPr>
          <a:xfrm>
            <a:off x="609600" y="2081010"/>
            <a:ext cx="914400" cy="915474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Raw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SPoRT has developed plug-ins for about 90% of SPoRT’s products.</a:t>
            </a:r>
          </a:p>
          <a:p>
            <a:pPr lvl="1"/>
            <a:r>
              <a:rPr lang="en-US" dirty="0" smtClean="0"/>
              <a:t>Total Lightning</a:t>
            </a:r>
          </a:p>
          <a:p>
            <a:pPr lvl="1"/>
            <a:r>
              <a:rPr lang="en-US" dirty="0" smtClean="0"/>
              <a:t>Satellite imagery (McIDAS)</a:t>
            </a:r>
          </a:p>
          <a:p>
            <a:pPr lvl="1"/>
            <a:r>
              <a:rPr lang="en-US" dirty="0" smtClean="0"/>
              <a:t>Convective Initiation</a:t>
            </a:r>
          </a:p>
          <a:p>
            <a:pPr lvl="1"/>
            <a:r>
              <a:rPr lang="en-US" dirty="0" smtClean="0"/>
              <a:t>Smoke (new)</a:t>
            </a:r>
          </a:p>
          <a:p>
            <a:pPr lvl="1"/>
            <a:r>
              <a:rPr lang="en-US" dirty="0" smtClean="0"/>
              <a:t>Hot Spots (new)</a:t>
            </a:r>
          </a:p>
          <a:p>
            <a:r>
              <a:rPr lang="en-US" dirty="0" smtClean="0"/>
              <a:t>We plan to have the final 10% ready within the next several months</a:t>
            </a:r>
          </a:p>
          <a:p>
            <a:pPr lvl="1"/>
            <a:r>
              <a:rPr lang="en-US" dirty="0" smtClean="0"/>
              <a:t>LIS, WRF, other model output (GRIB2)</a:t>
            </a:r>
          </a:p>
          <a:p>
            <a:pPr lvl="1"/>
            <a:r>
              <a:rPr lang="en-US" dirty="0" smtClean="0"/>
              <a:t>Ocean Wind Vector (new)</a:t>
            </a:r>
          </a:p>
        </p:txBody>
      </p:sp>
    </p:spTree>
    <p:extLst>
      <p:ext uri="{BB962C8B-B14F-4D97-AF65-F5344CB8AC3E}">
        <p14:creationId xmlns:p14="http://schemas.microsoft.com/office/powerpoint/2010/main" val="411680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667000"/>
            <a:ext cx="4572000" cy="1362075"/>
          </a:xfrm>
        </p:spPr>
        <p:txBody>
          <a:bodyPr/>
          <a:lstStyle/>
          <a:p>
            <a:r>
              <a:rPr lang="en-US" dirty="0" smtClean="0"/>
              <a:t>Product Plug-ins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0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5532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Lightning Mapping Array</a:t>
            </a:r>
            <a:endParaRPr lang="en-US" dirty="0"/>
          </a:p>
        </p:txBody>
      </p:sp>
      <p:pic>
        <p:nvPicPr>
          <p:cNvPr id="1026" name="Picture 2" descr="C:\Users\msmith\Pictures\LMA 02.png"/>
          <p:cNvPicPr>
            <a:picLocks noChangeAspect="1" noChangeArrowheads="1"/>
          </p:cNvPicPr>
          <p:nvPr/>
        </p:nvPicPr>
        <p:blipFill>
          <a:blip r:embed="rId2" cstate="print"/>
          <a:srcRect t="2232" b="2098"/>
          <a:stretch>
            <a:fillRect/>
          </a:stretch>
        </p:blipFill>
        <p:spPr bwMode="auto">
          <a:xfrm>
            <a:off x="609600" y="990600"/>
            <a:ext cx="768765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660"/>
            <a:ext cx="91440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Satellite / McIDAS AREA</a:t>
            </a:r>
            <a:endParaRPr lang="en-US" dirty="0"/>
          </a:p>
        </p:txBody>
      </p:sp>
      <p:pic>
        <p:nvPicPr>
          <p:cNvPr id="3074" name="Picture 2" descr="C:\Users\msmith\Pictures\True Color New Orleans.png"/>
          <p:cNvPicPr>
            <a:picLocks noChangeAspect="1" noChangeArrowheads="1"/>
          </p:cNvPicPr>
          <p:nvPr/>
        </p:nvPicPr>
        <p:blipFill>
          <a:blip r:embed="rId2" cstate="print"/>
          <a:srcRect t="2247" b="2490"/>
          <a:stretch>
            <a:fillRect/>
          </a:stretch>
        </p:blipFill>
        <p:spPr bwMode="auto">
          <a:xfrm>
            <a:off x="1371600" y="1371600"/>
            <a:ext cx="6400802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29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485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SPoRT Virtual Workshop 2012 September 12-13</vt:lpstr>
      <vt:lpstr>AWIPS I to AWIPS II</vt:lpstr>
      <vt:lpstr>Schedule Change</vt:lpstr>
      <vt:lpstr>Status</vt:lpstr>
      <vt:lpstr>AWIPS II Plug-in Architecture</vt:lpstr>
      <vt:lpstr>Product Status</vt:lpstr>
      <vt:lpstr>Product Plug-ins</vt:lpstr>
      <vt:lpstr>Lightning Mapping Array</vt:lpstr>
      <vt:lpstr>Satellite / McIDAS AREA</vt:lpstr>
      <vt:lpstr>RGB Products</vt:lpstr>
      <vt:lpstr>VIIRS</vt:lpstr>
      <vt:lpstr>Hazard Mapping System Smoke &amp; Hot Spots</vt:lpstr>
      <vt:lpstr>Convective Initiation</vt:lpstr>
      <vt:lpstr>Tool Plug-ins</vt:lpstr>
      <vt:lpstr>Lightning Tracking Tool</vt:lpstr>
      <vt:lpstr>Current and Ongoing</vt:lpstr>
      <vt:lpstr>Future</vt:lpstr>
      <vt:lpstr>Questions?</vt:lpstr>
      <vt:lpstr>PowerPoint Presentation</vt:lpstr>
      <vt:lpstr>SPoRT Common Plug-in</vt:lpstr>
      <vt:lpstr>Summary of data type plug-ins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R. Smith</dc:creator>
  <cp:lastModifiedBy>Matthew R. Smith</cp:lastModifiedBy>
  <cp:revision>17</cp:revision>
  <dcterms:created xsi:type="dcterms:W3CDTF">2012-09-09T20:02:23Z</dcterms:created>
  <dcterms:modified xsi:type="dcterms:W3CDTF">2012-09-12T18:39:20Z</dcterms:modified>
</cp:coreProperties>
</file>