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media1.gif" ContentType="video/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4"/>
  </p:notesMasterIdLst>
  <p:sldIdLst>
    <p:sldId id="258" r:id="rId2"/>
    <p:sldId id="259" r:id="rId3"/>
    <p:sldId id="257" r:id="rId4"/>
    <p:sldId id="261" r:id="rId5"/>
    <p:sldId id="260" r:id="rId6"/>
    <p:sldId id="262" r:id="rId7"/>
    <p:sldId id="265" r:id="rId8"/>
    <p:sldId id="266" r:id="rId9"/>
    <p:sldId id="263" r:id="rId10"/>
    <p:sldId id="264" r:id="rId11"/>
    <p:sldId id="267" r:id="rId12"/>
    <p:sldId id="268" r:id="rId13"/>
    <p:sldId id="270" r:id="rId14"/>
    <p:sldId id="271" r:id="rId15"/>
    <p:sldId id="272" r:id="rId16"/>
    <p:sldId id="269" r:id="rId17"/>
    <p:sldId id="274" r:id="rId18"/>
    <p:sldId id="273" r:id="rId19"/>
    <p:sldId id="276" r:id="rId20"/>
    <p:sldId id="277" r:id="rId21"/>
    <p:sldId id="278" r:id="rId22"/>
    <p:sldId id="279" r:id="rId23"/>
  </p:sldIdLst>
  <p:sldSz cx="9144000" cy="6858000" type="screen4x3"/>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3C3C"/>
    <a:srgbClr val="8C2823"/>
    <a:srgbClr val="328F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6" d="100"/>
          <a:sy n="96" d="100"/>
        </p:scale>
        <p:origin x="-1878" y="-45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F3CE92-ACD7-425F-92F6-F1BC5C12CBFB}" type="datetimeFigureOut">
              <a:rPr lang="en-US" smtClean="0"/>
              <a:t>9/13/2012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058CC6-210F-46C5-80E9-C569FE8465BC}" type="slidenum">
              <a:rPr lang="en-US" smtClean="0"/>
              <a:t>‹#›</a:t>
            </a:fld>
            <a:endParaRPr lang="en-US"/>
          </a:p>
        </p:txBody>
      </p:sp>
    </p:spTree>
    <p:extLst>
      <p:ext uri="{BB962C8B-B14F-4D97-AF65-F5344CB8AC3E}">
        <p14:creationId xmlns:p14="http://schemas.microsoft.com/office/powerpoint/2010/main" val="1053229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058CC6-210F-46C5-80E9-C569FE8465BC}" type="slidenum">
              <a:rPr lang="en-US" smtClean="0"/>
              <a:t>6</a:t>
            </a:fld>
            <a:endParaRPr lang="en-US"/>
          </a:p>
        </p:txBody>
      </p:sp>
    </p:spTree>
    <p:extLst>
      <p:ext uri="{BB962C8B-B14F-4D97-AF65-F5344CB8AC3E}">
        <p14:creationId xmlns:p14="http://schemas.microsoft.com/office/powerpoint/2010/main" val="1075810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058CC6-210F-46C5-80E9-C569FE8465BC}" type="slidenum">
              <a:rPr lang="en-US" smtClean="0"/>
              <a:t>7</a:t>
            </a:fld>
            <a:endParaRPr lang="en-US"/>
          </a:p>
        </p:txBody>
      </p:sp>
    </p:spTree>
    <p:extLst>
      <p:ext uri="{BB962C8B-B14F-4D97-AF65-F5344CB8AC3E}">
        <p14:creationId xmlns:p14="http://schemas.microsoft.com/office/powerpoint/2010/main" val="1075810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058CC6-210F-46C5-80E9-C569FE8465BC}" type="slidenum">
              <a:rPr lang="en-US" smtClean="0"/>
              <a:t>8</a:t>
            </a:fld>
            <a:endParaRPr lang="en-US"/>
          </a:p>
        </p:txBody>
      </p:sp>
    </p:spTree>
    <p:extLst>
      <p:ext uri="{BB962C8B-B14F-4D97-AF65-F5344CB8AC3E}">
        <p14:creationId xmlns:p14="http://schemas.microsoft.com/office/powerpoint/2010/main" val="1075810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058CC6-210F-46C5-80E9-C569FE8465BC}" type="slidenum">
              <a:rPr lang="en-US" smtClean="0"/>
              <a:t>11</a:t>
            </a:fld>
            <a:endParaRPr lang="en-US"/>
          </a:p>
        </p:txBody>
      </p:sp>
    </p:spTree>
    <p:extLst>
      <p:ext uri="{BB962C8B-B14F-4D97-AF65-F5344CB8AC3E}">
        <p14:creationId xmlns:p14="http://schemas.microsoft.com/office/powerpoint/2010/main" val="1075810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058CC6-210F-46C5-80E9-C569FE8465BC}" type="slidenum">
              <a:rPr lang="en-US" smtClean="0"/>
              <a:t>12</a:t>
            </a:fld>
            <a:endParaRPr lang="en-US"/>
          </a:p>
        </p:txBody>
      </p:sp>
    </p:spTree>
    <p:extLst>
      <p:ext uri="{BB962C8B-B14F-4D97-AF65-F5344CB8AC3E}">
        <p14:creationId xmlns:p14="http://schemas.microsoft.com/office/powerpoint/2010/main" val="1075810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11/17/2011</a:t>
            </a: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0C029A-05B1-4C59-88F0-2A3517C847ED}" type="slidenum">
              <a:rPr lang="en-US" smtClean="0"/>
              <a:pPr/>
              <a:t>‹#›</a:t>
            </a:fld>
            <a:endParaRPr lang="en-US"/>
          </a:p>
        </p:txBody>
      </p:sp>
    </p:spTree>
    <p:extLst>
      <p:ext uri="{BB962C8B-B14F-4D97-AF65-F5344CB8AC3E}">
        <p14:creationId xmlns:p14="http://schemas.microsoft.com/office/powerpoint/2010/main" val="225274901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11/17/2011</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C029A-05B1-4C59-88F0-2A3517C847ED}" type="slidenum">
              <a:rPr lang="en-US" smtClean="0"/>
              <a:pPr/>
              <a:t>‹#›</a:t>
            </a:fld>
            <a:endParaRPr lang="en-US"/>
          </a:p>
        </p:txBody>
      </p:sp>
    </p:spTree>
    <p:extLst>
      <p:ext uri="{BB962C8B-B14F-4D97-AF65-F5344CB8AC3E}">
        <p14:creationId xmlns:p14="http://schemas.microsoft.com/office/powerpoint/2010/main" val="1179112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11/17/2011</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C029A-05B1-4C59-88F0-2A3517C847ED}" type="slidenum">
              <a:rPr lang="en-US" smtClean="0"/>
              <a:pPr/>
              <a:t>‹#›</a:t>
            </a:fld>
            <a:endParaRPr lang="en-US"/>
          </a:p>
        </p:txBody>
      </p:sp>
    </p:spTree>
    <p:extLst>
      <p:ext uri="{BB962C8B-B14F-4D97-AF65-F5344CB8AC3E}">
        <p14:creationId xmlns:p14="http://schemas.microsoft.com/office/powerpoint/2010/main" val="1842252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11/17/2011</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C029A-05B1-4C59-88F0-2A3517C847ED}" type="slidenum">
              <a:rPr lang="en-US" smtClean="0"/>
              <a:pPr/>
              <a:t>‹#›</a:t>
            </a:fld>
            <a:endParaRPr lang="en-US"/>
          </a:p>
        </p:txBody>
      </p:sp>
    </p:spTree>
    <p:extLst>
      <p:ext uri="{BB962C8B-B14F-4D97-AF65-F5344CB8AC3E}">
        <p14:creationId xmlns:p14="http://schemas.microsoft.com/office/powerpoint/2010/main" val="1826256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11/17/2011</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C029A-05B1-4C59-88F0-2A3517C847ED}" type="slidenum">
              <a:rPr lang="en-US" smtClean="0"/>
              <a:pPr/>
              <a:t>‹#›</a:t>
            </a:fld>
            <a:endParaRPr lang="en-US"/>
          </a:p>
        </p:txBody>
      </p:sp>
    </p:spTree>
    <p:extLst>
      <p:ext uri="{BB962C8B-B14F-4D97-AF65-F5344CB8AC3E}">
        <p14:creationId xmlns:p14="http://schemas.microsoft.com/office/powerpoint/2010/main" val="3793501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11/17/2011</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C029A-05B1-4C59-88F0-2A3517C847ED}" type="slidenum">
              <a:rPr lang="en-US" smtClean="0"/>
              <a:pPr/>
              <a:t>‹#›</a:t>
            </a:fld>
            <a:endParaRPr lang="en-US"/>
          </a:p>
        </p:txBody>
      </p:sp>
    </p:spTree>
    <p:extLst>
      <p:ext uri="{BB962C8B-B14F-4D97-AF65-F5344CB8AC3E}">
        <p14:creationId xmlns:p14="http://schemas.microsoft.com/office/powerpoint/2010/main" val="3319299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11/17/2011</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0C029A-05B1-4C59-88F0-2A3517C847ED}" type="slidenum">
              <a:rPr lang="en-US" smtClean="0"/>
              <a:pPr/>
              <a:t>‹#›</a:t>
            </a:fld>
            <a:endParaRPr lang="en-US"/>
          </a:p>
        </p:txBody>
      </p:sp>
    </p:spTree>
    <p:extLst>
      <p:ext uri="{BB962C8B-B14F-4D97-AF65-F5344CB8AC3E}">
        <p14:creationId xmlns:p14="http://schemas.microsoft.com/office/powerpoint/2010/main" val="288674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11/17/2011</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0C029A-05B1-4C59-88F0-2A3517C847ED}" type="slidenum">
              <a:rPr lang="en-US" smtClean="0"/>
              <a:pPr/>
              <a:t>‹#›</a:t>
            </a:fld>
            <a:endParaRPr lang="en-US"/>
          </a:p>
        </p:txBody>
      </p:sp>
    </p:spTree>
    <p:extLst>
      <p:ext uri="{BB962C8B-B14F-4D97-AF65-F5344CB8AC3E}">
        <p14:creationId xmlns:p14="http://schemas.microsoft.com/office/powerpoint/2010/main" val="3118848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11/17/2011</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0C029A-05B1-4C59-88F0-2A3517C847ED}" type="slidenum">
              <a:rPr lang="en-US" smtClean="0"/>
              <a:pPr/>
              <a:t>‹#›</a:t>
            </a:fld>
            <a:endParaRPr lang="en-US"/>
          </a:p>
        </p:txBody>
      </p:sp>
    </p:spTree>
    <p:extLst>
      <p:ext uri="{BB962C8B-B14F-4D97-AF65-F5344CB8AC3E}">
        <p14:creationId xmlns:p14="http://schemas.microsoft.com/office/powerpoint/2010/main" val="2102157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11/17/2011</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C029A-05B1-4C59-88F0-2A3517C847ED}" type="slidenum">
              <a:rPr lang="en-US" smtClean="0"/>
              <a:pPr/>
              <a:t>‹#›</a:t>
            </a:fld>
            <a:endParaRPr lang="en-US"/>
          </a:p>
        </p:txBody>
      </p:sp>
    </p:spTree>
    <p:extLst>
      <p:ext uri="{BB962C8B-B14F-4D97-AF65-F5344CB8AC3E}">
        <p14:creationId xmlns:p14="http://schemas.microsoft.com/office/powerpoint/2010/main" val="3650702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11/17/2011</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C029A-05B1-4C59-88F0-2A3517C847ED}" type="slidenum">
              <a:rPr lang="en-US" smtClean="0"/>
              <a:pPr/>
              <a:t>‹#›</a:t>
            </a:fld>
            <a:endParaRPr lang="en-US"/>
          </a:p>
        </p:txBody>
      </p:sp>
    </p:spTree>
    <p:extLst>
      <p:ext uri="{BB962C8B-B14F-4D97-AF65-F5344CB8AC3E}">
        <p14:creationId xmlns:p14="http://schemas.microsoft.com/office/powerpoint/2010/main" val="72695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globe.jpg"/>
          <p:cNvPicPr>
            <a:picLocks noChangeAspect="1"/>
          </p:cNvPicPr>
          <p:nvPr userDrawn="1"/>
        </p:nvPicPr>
        <p:blipFill>
          <a:blip r:embed="rId13" cstate="print"/>
          <a:stretch>
            <a:fillRect/>
          </a:stretch>
        </p:blipFill>
        <p:spPr>
          <a:xfrm>
            <a:off x="0" y="0"/>
            <a:ext cx="5664200" cy="37592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7003721" y="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11/17/2011</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0C029A-05B1-4C59-88F0-2A3517C847ED}" type="slidenum">
              <a:rPr lang="en-US" smtClean="0"/>
              <a:pPr/>
              <a:t>‹#›</a:t>
            </a:fld>
            <a:endParaRPr lang="en-US"/>
          </a:p>
        </p:txBody>
      </p:sp>
      <p:grpSp>
        <p:nvGrpSpPr>
          <p:cNvPr id="8" name="Group 13"/>
          <p:cNvGrpSpPr>
            <a:grpSpLocks/>
          </p:cNvGrpSpPr>
          <p:nvPr userDrawn="1"/>
        </p:nvGrpSpPr>
        <p:grpSpPr bwMode="auto">
          <a:xfrm>
            <a:off x="0" y="6143625"/>
            <a:ext cx="9086850" cy="714375"/>
            <a:chOff x="0" y="6143625"/>
            <a:chExt cx="9086850" cy="714375"/>
          </a:xfrm>
        </p:grpSpPr>
        <p:pic>
          <p:nvPicPr>
            <p:cNvPr id="9" name="Picture 4" descr="sportredblue.gif"/>
            <p:cNvPicPr>
              <a:picLocks noChangeAspect="1"/>
            </p:cNvPicPr>
            <p:nvPr/>
          </p:nvPicPr>
          <p:blipFill>
            <a:blip r:embed="rId14" cstate="print"/>
            <a:srcRect/>
            <a:stretch>
              <a:fillRect/>
            </a:stretch>
          </p:blipFill>
          <p:spPr bwMode="auto">
            <a:xfrm>
              <a:off x="0" y="6209772"/>
              <a:ext cx="2286000" cy="648228"/>
            </a:xfrm>
            <a:prstGeom prst="rect">
              <a:avLst/>
            </a:prstGeom>
            <a:noFill/>
            <a:ln w="9525">
              <a:noFill/>
              <a:miter lim="800000"/>
              <a:headEnd/>
              <a:tailEnd/>
            </a:ln>
          </p:spPr>
        </p:pic>
        <p:pic>
          <p:nvPicPr>
            <p:cNvPr id="10" name="Picture 6" descr="nasa.gif"/>
            <p:cNvPicPr>
              <a:picLocks noChangeAspect="1"/>
            </p:cNvPicPr>
            <p:nvPr/>
          </p:nvPicPr>
          <p:blipFill>
            <a:blip r:embed="rId15" cstate="print">
              <a:clrChange>
                <a:clrFrom>
                  <a:srgbClr val="FFFFFF"/>
                </a:clrFrom>
                <a:clrTo>
                  <a:srgbClr val="FFFFFF">
                    <a:alpha val="0"/>
                  </a:srgbClr>
                </a:clrTo>
              </a:clrChange>
            </a:blip>
            <a:srcRect/>
            <a:stretch>
              <a:fillRect/>
            </a:stretch>
          </p:blipFill>
          <p:spPr bwMode="auto">
            <a:xfrm>
              <a:off x="8229600" y="6143625"/>
              <a:ext cx="857250" cy="714375"/>
            </a:xfrm>
            <a:prstGeom prst="rect">
              <a:avLst/>
            </a:prstGeom>
            <a:noFill/>
            <a:ln w="9525">
              <a:noFill/>
              <a:miter lim="800000"/>
              <a:headEnd/>
              <a:tailEnd/>
            </a:ln>
          </p:spPr>
        </p:pic>
        <p:sp>
          <p:nvSpPr>
            <p:cNvPr id="12" name="Text Box 16"/>
            <p:cNvSpPr txBox="1">
              <a:spLocks noChangeArrowheads="1"/>
            </p:cNvSpPr>
            <p:nvPr/>
          </p:nvSpPr>
          <p:spPr bwMode="auto">
            <a:xfrm>
              <a:off x="2467490" y="6208424"/>
              <a:ext cx="5601641" cy="292388"/>
            </a:xfrm>
            <a:prstGeom prst="rect">
              <a:avLst/>
            </a:prstGeom>
            <a:noFill/>
            <a:ln w="9525">
              <a:noFill/>
              <a:miter lim="800000"/>
              <a:headEnd/>
              <a:tailEnd/>
            </a:ln>
            <a:effectLst/>
          </p:spPr>
          <p:txBody>
            <a:bodyPr wrap="square">
              <a:spAutoFit/>
            </a:bodyPr>
            <a:lstStyle/>
            <a:p>
              <a:pPr>
                <a:defRPr/>
              </a:pPr>
              <a:r>
                <a:rPr lang="en-US" sz="1300" b="1" dirty="0">
                  <a:solidFill>
                    <a:schemeClr val="bg1">
                      <a:lumMod val="50000"/>
                    </a:schemeClr>
                  </a:solidFill>
                  <a:latin typeface="+mn-lt"/>
                </a:rPr>
                <a:t>T</a:t>
              </a:r>
              <a:r>
                <a:rPr lang="en-US" sz="1300" b="1" dirty="0" smtClean="0">
                  <a:solidFill>
                    <a:schemeClr val="bg1">
                      <a:lumMod val="50000"/>
                    </a:schemeClr>
                  </a:solidFill>
                  <a:latin typeface="+mn-lt"/>
                </a:rPr>
                <a:t>ransitioning Unique </a:t>
              </a:r>
              <a:r>
                <a:rPr lang="en-US" sz="1300" b="1" dirty="0">
                  <a:solidFill>
                    <a:schemeClr val="bg1">
                      <a:lumMod val="50000"/>
                    </a:schemeClr>
                  </a:solidFill>
                  <a:latin typeface="+mn-lt"/>
                </a:rPr>
                <a:t>NASA </a:t>
              </a:r>
              <a:r>
                <a:rPr lang="en-US" sz="1300" b="1" dirty="0" smtClean="0">
                  <a:solidFill>
                    <a:schemeClr val="bg1">
                      <a:lumMod val="50000"/>
                    </a:schemeClr>
                  </a:solidFill>
                  <a:latin typeface="+mn-lt"/>
                </a:rPr>
                <a:t>Data </a:t>
              </a:r>
              <a:r>
                <a:rPr lang="en-US" sz="1300" b="1" dirty="0">
                  <a:solidFill>
                    <a:schemeClr val="bg1">
                      <a:lumMod val="50000"/>
                    </a:schemeClr>
                  </a:solidFill>
                  <a:latin typeface="+mn-lt"/>
                </a:rPr>
                <a:t>and </a:t>
              </a:r>
              <a:r>
                <a:rPr lang="en-US" sz="1300" b="1" dirty="0" smtClean="0">
                  <a:solidFill>
                    <a:schemeClr val="bg1">
                      <a:lumMod val="50000"/>
                    </a:schemeClr>
                  </a:solidFill>
                  <a:latin typeface="+mn-lt"/>
                </a:rPr>
                <a:t>Research </a:t>
              </a:r>
              <a:r>
                <a:rPr lang="en-US" sz="1300" b="1" dirty="0">
                  <a:solidFill>
                    <a:schemeClr val="bg1">
                      <a:lumMod val="50000"/>
                    </a:schemeClr>
                  </a:solidFill>
                  <a:latin typeface="+mn-lt"/>
                </a:rPr>
                <a:t>T</a:t>
              </a:r>
              <a:r>
                <a:rPr lang="en-US" sz="1300" b="1" dirty="0" smtClean="0">
                  <a:solidFill>
                    <a:schemeClr val="bg1">
                      <a:lumMod val="50000"/>
                    </a:schemeClr>
                  </a:solidFill>
                  <a:latin typeface="+mn-lt"/>
                </a:rPr>
                <a:t>echnologies </a:t>
              </a:r>
              <a:r>
                <a:rPr lang="en-US" sz="1300" b="1" dirty="0">
                  <a:solidFill>
                    <a:schemeClr val="bg1">
                      <a:lumMod val="50000"/>
                    </a:schemeClr>
                  </a:solidFill>
                  <a:latin typeface="+mn-lt"/>
                </a:rPr>
                <a:t>to </a:t>
              </a:r>
              <a:r>
                <a:rPr lang="en-US" sz="1300" b="1" dirty="0" smtClean="0">
                  <a:solidFill>
                    <a:schemeClr val="bg1">
                      <a:lumMod val="50000"/>
                    </a:schemeClr>
                  </a:solidFill>
                  <a:latin typeface="+mn-lt"/>
                </a:rPr>
                <a:t>Operations</a:t>
              </a:r>
              <a:endParaRPr lang="en-US" sz="1300" b="1" dirty="0">
                <a:solidFill>
                  <a:schemeClr val="bg1">
                    <a:lumMod val="50000"/>
                  </a:schemeClr>
                </a:solidFill>
                <a:latin typeface="+mn-lt"/>
              </a:endParaRPr>
            </a:p>
          </p:txBody>
        </p:sp>
      </p:grpSp>
      <p:grpSp>
        <p:nvGrpSpPr>
          <p:cNvPr id="13" name="Group 12"/>
          <p:cNvGrpSpPr/>
          <p:nvPr userDrawn="1"/>
        </p:nvGrpSpPr>
        <p:grpSpPr>
          <a:xfrm>
            <a:off x="2284611" y="6533886"/>
            <a:ext cx="5784521" cy="179832"/>
            <a:chOff x="2285999" y="6373368"/>
            <a:chExt cx="5784521" cy="179832"/>
          </a:xfrm>
        </p:grpSpPr>
        <p:sp>
          <p:nvSpPr>
            <p:cNvPr id="14" name="Line 13"/>
            <p:cNvSpPr>
              <a:spLocks noChangeShapeType="1"/>
            </p:cNvSpPr>
            <p:nvPr/>
          </p:nvSpPr>
          <p:spPr bwMode="auto">
            <a:xfrm>
              <a:off x="2468879" y="6373368"/>
              <a:ext cx="5601641" cy="0"/>
            </a:xfrm>
            <a:prstGeom prst="line">
              <a:avLst/>
            </a:prstGeom>
            <a:noFill/>
            <a:ln w="38100">
              <a:solidFill>
                <a:srgbClr val="CC0000"/>
              </a:solidFill>
              <a:round/>
              <a:headEnd/>
              <a:tailEnd/>
            </a:ln>
          </p:spPr>
          <p:txBody>
            <a:bodyPr/>
            <a:lstStyle/>
            <a:p>
              <a:endParaRPr lang="en-US"/>
            </a:p>
          </p:txBody>
        </p:sp>
        <p:sp>
          <p:nvSpPr>
            <p:cNvPr id="15" name="Line 14"/>
            <p:cNvSpPr>
              <a:spLocks noChangeShapeType="1"/>
            </p:cNvSpPr>
            <p:nvPr/>
          </p:nvSpPr>
          <p:spPr bwMode="auto">
            <a:xfrm>
              <a:off x="2374522" y="6464808"/>
              <a:ext cx="5604700" cy="0"/>
            </a:xfrm>
            <a:prstGeom prst="line">
              <a:avLst/>
            </a:prstGeom>
            <a:noFill/>
            <a:ln w="38100">
              <a:solidFill>
                <a:srgbClr val="CC0000"/>
              </a:solidFill>
              <a:round/>
              <a:headEnd/>
              <a:tailEnd/>
            </a:ln>
          </p:spPr>
          <p:txBody>
            <a:bodyPr/>
            <a:lstStyle/>
            <a:p>
              <a:endParaRPr lang="en-US"/>
            </a:p>
          </p:txBody>
        </p:sp>
        <p:sp>
          <p:nvSpPr>
            <p:cNvPr id="16" name="Line 15"/>
            <p:cNvSpPr>
              <a:spLocks noChangeShapeType="1"/>
            </p:cNvSpPr>
            <p:nvPr/>
          </p:nvSpPr>
          <p:spPr bwMode="auto">
            <a:xfrm>
              <a:off x="2285999" y="6553200"/>
              <a:ext cx="5601641" cy="0"/>
            </a:xfrm>
            <a:prstGeom prst="line">
              <a:avLst/>
            </a:prstGeom>
            <a:noFill/>
            <a:ln w="38100">
              <a:solidFill>
                <a:srgbClr val="CC0000"/>
              </a:solidFill>
              <a:round/>
              <a:headEnd/>
              <a:tailEnd/>
            </a:ln>
          </p:spPr>
          <p:txBody>
            <a:bodyPr/>
            <a:lstStyle/>
            <a:p>
              <a:endParaRPr lang="en-US"/>
            </a:p>
          </p:txBody>
        </p:sp>
      </p:grpSp>
    </p:spTree>
    <p:extLst>
      <p:ext uri="{BB962C8B-B14F-4D97-AF65-F5344CB8AC3E}">
        <p14:creationId xmlns:p14="http://schemas.microsoft.com/office/powerpoint/2010/main" val="39879778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hf sldNum="0" hdr="0" ftr="0"/>
  <p:txStyles>
    <p:titleStyle>
      <a:lvl1pPr algn="ct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gif"/><Relationship Id="rId1" Type="http://schemas.microsoft.com/office/2007/relationships/media" Target="../media/media1.gif"/><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1"/>
            <a:ext cx="7772400" cy="1771650"/>
          </a:xfrm>
        </p:spPr>
        <p:txBody>
          <a:bodyPr>
            <a:normAutofit fontScale="90000"/>
          </a:bodyPr>
          <a:lstStyle/>
          <a:p>
            <a:r>
              <a:rPr lang="en-US" dirty="0"/>
              <a:t>Demonstration of RGB Composite Imagery at NWS forecast offices in preparation for GOES-R</a:t>
            </a:r>
          </a:p>
        </p:txBody>
      </p:sp>
      <p:sp>
        <p:nvSpPr>
          <p:cNvPr id="3" name="Subtitle 2"/>
          <p:cNvSpPr>
            <a:spLocks noGrp="1"/>
          </p:cNvSpPr>
          <p:nvPr>
            <p:ph type="subTitle" idx="1"/>
          </p:nvPr>
        </p:nvSpPr>
        <p:spPr/>
        <p:txBody>
          <a:bodyPr/>
          <a:lstStyle/>
          <a:p>
            <a:r>
              <a:rPr lang="en-US" dirty="0" smtClean="0"/>
              <a:t>Kristopher D. White</a:t>
            </a:r>
          </a:p>
          <a:p>
            <a:r>
              <a:rPr lang="en-US" dirty="0" smtClean="0"/>
              <a:t>Kevin </a:t>
            </a:r>
            <a:r>
              <a:rPr lang="en-US" dirty="0" err="1" smtClean="0"/>
              <a:t>Fuell</a:t>
            </a:r>
            <a:endParaRPr lang="en-US" dirty="0"/>
          </a:p>
        </p:txBody>
      </p:sp>
    </p:spTree>
    <p:extLst>
      <p:ext uri="{BB962C8B-B14F-4D97-AF65-F5344CB8AC3E}">
        <p14:creationId xmlns:p14="http://schemas.microsoft.com/office/powerpoint/2010/main" val="37445815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505199" cy="641350"/>
          </a:xfrm>
        </p:spPr>
        <p:txBody>
          <a:bodyPr>
            <a:noAutofit/>
          </a:bodyPr>
          <a:lstStyle/>
          <a:p>
            <a:r>
              <a:rPr lang="en-US" sz="2400" dirty="0" smtClean="0"/>
              <a:t>Products and Users – Training</a:t>
            </a:r>
            <a:endParaRPr lang="en-US" sz="2400" dirty="0"/>
          </a:p>
        </p:txBody>
      </p:sp>
      <p:pic>
        <p:nvPicPr>
          <p:cNvPr id="7" name="Content Placeholder 3" descr="RGBQuickGuideCapturePage2AirMass.png"/>
          <p:cNvPicPr>
            <a:picLocks noChangeAspect="1"/>
          </p:cNvPicPr>
          <p:nvPr/>
        </p:nvPicPr>
        <p:blipFill>
          <a:blip r:embed="rId2"/>
          <a:srcRect l="27611" t="15153" r="24371" b="3544"/>
          <a:stretch>
            <a:fillRect/>
          </a:stretch>
        </p:blipFill>
        <p:spPr>
          <a:xfrm>
            <a:off x="4686300" y="708026"/>
            <a:ext cx="4343400" cy="5243512"/>
          </a:xfrm>
          <a:prstGeom prst="rect">
            <a:avLst/>
          </a:prstGeom>
          <a:ln w="38100" cap="sq">
            <a:solidFill>
              <a:srgbClr val="000000"/>
            </a:solidFill>
          </a:ln>
          <a:effectLst>
            <a:outerShdw blurRad="50800" dist="38100" dir="2700000" algn="tl" rotWithShape="0">
              <a:srgbClr val="000000">
                <a:alpha val="43000"/>
              </a:srgbClr>
            </a:outerShdw>
          </a:effectLst>
        </p:spPr>
      </p:pic>
      <p:sp>
        <p:nvSpPr>
          <p:cNvPr id="9" name="TextBox 8"/>
          <p:cNvSpPr txBox="1"/>
          <p:nvPr/>
        </p:nvSpPr>
        <p:spPr>
          <a:xfrm rot="10800000" flipH="1" flipV="1">
            <a:off x="4953000" y="381001"/>
            <a:ext cx="3810000" cy="407987"/>
          </a:xfrm>
          <a:prstGeom prst="roundRect">
            <a:avLst/>
          </a:prstGeom>
          <a:solidFill>
            <a:schemeClr val="bg2">
              <a:lumMod val="50000"/>
            </a:schemeClr>
          </a:solidFill>
          <a:ln>
            <a:solidFill>
              <a:schemeClr val="tx1"/>
            </a:solidFill>
          </a:ln>
        </p:spPr>
        <p:txBody>
          <a:bodyPr>
            <a:spAutoFit/>
          </a:bodyPr>
          <a:lstStyle/>
          <a:p>
            <a:pPr algn="ctr">
              <a:defRPr/>
            </a:pPr>
            <a:r>
              <a:rPr lang="en-US" dirty="0">
                <a:solidFill>
                  <a:schemeClr val="bg1"/>
                </a:solidFill>
                <a:latin typeface="Arial" charset="0"/>
              </a:rPr>
              <a:t>Page 2 of Air Mass Quick Guide</a:t>
            </a:r>
          </a:p>
        </p:txBody>
      </p:sp>
      <p:sp>
        <p:nvSpPr>
          <p:cNvPr id="11" name="Content Placeholder 2"/>
          <p:cNvSpPr txBox="1">
            <a:spLocks/>
          </p:cNvSpPr>
          <p:nvPr/>
        </p:nvSpPr>
        <p:spPr bwMode="auto">
          <a:xfrm>
            <a:off x="228600" y="1143000"/>
            <a:ext cx="4038600" cy="4191000"/>
          </a:xfrm>
          <a:prstGeom prst="rect">
            <a:avLst/>
          </a:prstGeom>
          <a:noFill/>
          <a:ln w="9525">
            <a:noFill/>
            <a:miter lim="800000"/>
            <a:headEnd/>
            <a:tailEnd/>
          </a:ln>
        </p:spPr>
        <p:txBody>
          <a:bodyPr>
            <a:normAutofit/>
          </a:bodyPr>
          <a:lstStyle/>
          <a:p>
            <a:pPr marL="342900" indent="-342900" eaLnBrk="0" hangingPunct="0">
              <a:spcBef>
                <a:spcPct val="20000"/>
              </a:spcBef>
              <a:buFont typeface="Arial" charset="0"/>
              <a:buChar char="•"/>
              <a:defRPr/>
            </a:pPr>
            <a:r>
              <a:rPr lang="en-US" dirty="0">
                <a:latin typeface="+mn-lt"/>
              </a:rPr>
              <a:t>RGB Quick Guides – </a:t>
            </a:r>
            <a:br>
              <a:rPr lang="en-US" dirty="0">
                <a:latin typeface="+mn-lt"/>
              </a:rPr>
            </a:br>
            <a:r>
              <a:rPr lang="en-US" dirty="0">
                <a:latin typeface="+mn-lt"/>
              </a:rPr>
              <a:t>2-3 page document</a:t>
            </a:r>
          </a:p>
          <a:p>
            <a:pPr marL="800100" lvl="1" indent="-342900" eaLnBrk="0" hangingPunct="0">
              <a:spcBef>
                <a:spcPct val="20000"/>
              </a:spcBef>
              <a:buFont typeface="Courier New" pitchFamily="49" charset="0"/>
              <a:buChar char="o"/>
              <a:defRPr/>
            </a:pPr>
            <a:r>
              <a:rPr lang="en-US" dirty="0">
                <a:latin typeface="+mn-lt"/>
              </a:rPr>
              <a:t>Page of text and page with example</a:t>
            </a:r>
          </a:p>
          <a:p>
            <a:pPr marL="800100" lvl="1" indent="-342900" eaLnBrk="0" hangingPunct="0">
              <a:spcBef>
                <a:spcPct val="20000"/>
              </a:spcBef>
              <a:buFont typeface="Courier New" pitchFamily="49" charset="0"/>
              <a:buChar char="o"/>
              <a:defRPr/>
            </a:pPr>
            <a:r>
              <a:rPr lang="en-US" dirty="0">
                <a:latin typeface="+mn-lt"/>
              </a:rPr>
              <a:t>Why is RGB important?</a:t>
            </a:r>
          </a:p>
          <a:p>
            <a:pPr marL="800100" lvl="1" indent="-342900" eaLnBrk="0" hangingPunct="0">
              <a:spcBef>
                <a:spcPct val="20000"/>
              </a:spcBef>
              <a:buFont typeface="Courier New" pitchFamily="49" charset="0"/>
              <a:buChar char="o"/>
              <a:defRPr/>
            </a:pPr>
            <a:r>
              <a:rPr lang="en-US" dirty="0">
                <a:latin typeface="+mn-lt"/>
              </a:rPr>
              <a:t>What </a:t>
            </a:r>
            <a:r>
              <a:rPr lang="en-US" dirty="0" smtClean="0">
                <a:latin typeface="+mn-lt"/>
              </a:rPr>
              <a:t>specifically to look </a:t>
            </a:r>
            <a:r>
              <a:rPr lang="en-US" dirty="0">
                <a:latin typeface="+mn-lt"/>
              </a:rPr>
              <a:t>for in the imagery</a:t>
            </a:r>
          </a:p>
          <a:p>
            <a:pPr marL="800100" lvl="1" indent="-342900" eaLnBrk="0" hangingPunct="0">
              <a:spcBef>
                <a:spcPct val="20000"/>
              </a:spcBef>
              <a:buFont typeface="Courier New" pitchFamily="49" charset="0"/>
              <a:buChar char="o"/>
              <a:defRPr/>
            </a:pPr>
            <a:r>
              <a:rPr lang="en-US" dirty="0" smtClean="0">
                <a:latin typeface="+mn-lt"/>
              </a:rPr>
              <a:t>List of potential caveats </a:t>
            </a:r>
            <a:endParaRPr lang="en-US" dirty="0">
              <a:latin typeface="+mn-lt"/>
            </a:endParaRPr>
          </a:p>
          <a:p>
            <a:pPr marL="342900" indent="-342900" eaLnBrk="0" hangingPunct="0">
              <a:spcBef>
                <a:spcPct val="20000"/>
              </a:spcBef>
              <a:buFont typeface="Arial" pitchFamily="34" charset="0"/>
              <a:buChar char="•"/>
              <a:defRPr/>
            </a:pPr>
            <a:r>
              <a:rPr lang="en-US" dirty="0">
                <a:latin typeface="+mn-lt"/>
              </a:rPr>
              <a:t>Reference </a:t>
            </a:r>
            <a:r>
              <a:rPr lang="en-US" dirty="0" err="1">
                <a:latin typeface="+mn-lt"/>
              </a:rPr>
              <a:t>EUMETrain</a:t>
            </a:r>
            <a:r>
              <a:rPr lang="en-US" dirty="0">
                <a:latin typeface="+mn-lt"/>
              </a:rPr>
              <a:t> and COMET materials</a:t>
            </a:r>
          </a:p>
          <a:p>
            <a:pPr marL="342900" indent="-342900" eaLnBrk="0" hangingPunct="0">
              <a:spcBef>
                <a:spcPct val="20000"/>
              </a:spcBef>
              <a:buFont typeface="Arial" pitchFamily="34" charset="0"/>
              <a:buChar char="•"/>
              <a:defRPr/>
            </a:pPr>
            <a:r>
              <a:rPr lang="en-US" dirty="0" smtClean="0">
                <a:latin typeface="+mn-lt"/>
              </a:rPr>
              <a:t>Future</a:t>
            </a:r>
            <a:r>
              <a:rPr lang="en-US" dirty="0">
                <a:latin typeface="+mn-lt"/>
              </a:rPr>
              <a:t>: Collaborate with users to capture cases for library of examples</a:t>
            </a:r>
          </a:p>
          <a:p>
            <a:pPr marL="342900" indent="-342900" eaLnBrk="0" hangingPunct="0">
              <a:spcBef>
                <a:spcPct val="20000"/>
              </a:spcBef>
              <a:buFont typeface="Arial" pitchFamily="34" charset="0"/>
              <a:buChar char="•"/>
              <a:defRPr/>
            </a:pPr>
            <a:endParaRPr lang="en-US" dirty="0">
              <a:latin typeface="+mn-lt"/>
            </a:endParaRPr>
          </a:p>
          <a:p>
            <a:pPr marL="800100" lvl="1" indent="-342900" eaLnBrk="0" hangingPunct="0">
              <a:spcBef>
                <a:spcPct val="20000"/>
              </a:spcBef>
              <a:buFont typeface="Wingdings" pitchFamily="2" charset="2"/>
              <a:buChar char="Ø"/>
              <a:defRPr/>
            </a:pPr>
            <a:endParaRPr lang="en-US" dirty="0">
              <a:latin typeface="+mn-lt"/>
            </a:endParaRPr>
          </a:p>
        </p:txBody>
      </p:sp>
    </p:spTree>
    <p:extLst>
      <p:ext uri="{BB962C8B-B14F-4D97-AF65-F5344CB8AC3E}">
        <p14:creationId xmlns:p14="http://schemas.microsoft.com/office/powerpoint/2010/main" val="40685890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3008313" cy="990600"/>
          </a:xfrm>
        </p:spPr>
        <p:txBody>
          <a:bodyPr>
            <a:noAutofit/>
          </a:bodyPr>
          <a:lstStyle/>
          <a:p>
            <a:r>
              <a:rPr lang="en-US" dirty="0"/>
              <a:t>How can </a:t>
            </a:r>
            <a:r>
              <a:rPr lang="en-US" dirty="0" smtClean="0"/>
              <a:t>RGBs help with </a:t>
            </a:r>
            <a:r>
              <a:rPr lang="en-US" dirty="0"/>
              <a:t>situational awareness and the forecast process?</a:t>
            </a:r>
          </a:p>
        </p:txBody>
      </p:sp>
      <p:sp>
        <p:nvSpPr>
          <p:cNvPr id="4" name="Text Placeholder 3"/>
          <p:cNvSpPr>
            <a:spLocks noGrp="1"/>
          </p:cNvSpPr>
          <p:nvPr>
            <p:ph type="body" sz="half" idx="2"/>
          </p:nvPr>
        </p:nvSpPr>
        <p:spPr>
          <a:xfrm>
            <a:off x="434975" y="1638311"/>
            <a:ext cx="2689225" cy="457200"/>
          </a:xfrm>
        </p:spPr>
        <p:txBody>
          <a:bodyPr>
            <a:noAutofit/>
          </a:bodyPr>
          <a:lstStyle/>
          <a:p>
            <a:r>
              <a:rPr lang="en-US" sz="1800" dirty="0" smtClean="0"/>
              <a:t>The RGB Dust Product</a:t>
            </a:r>
            <a:endParaRPr lang="en-US" sz="1800" dirty="0"/>
          </a:p>
        </p:txBody>
      </p:sp>
      <p:sp>
        <p:nvSpPr>
          <p:cNvPr id="42" name="Text Placeholder 3"/>
          <p:cNvSpPr txBox="1">
            <a:spLocks/>
          </p:cNvSpPr>
          <p:nvPr/>
        </p:nvSpPr>
        <p:spPr>
          <a:xfrm>
            <a:off x="228600" y="2133599"/>
            <a:ext cx="2895600" cy="2362201"/>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285750" indent="-285750">
              <a:buFont typeface="Arial" pitchFamily="34" charset="0"/>
              <a:buChar char="•"/>
            </a:pPr>
            <a:r>
              <a:rPr lang="en-US" sz="1800" dirty="0" smtClean="0"/>
              <a:t>Especially for western offices that are affected by dust</a:t>
            </a:r>
          </a:p>
          <a:p>
            <a:pPr marL="285750" indent="-285750">
              <a:buFont typeface="Arial" pitchFamily="34" charset="0"/>
              <a:buChar char="•"/>
            </a:pPr>
            <a:r>
              <a:rPr lang="en-US" sz="1800" dirty="0" smtClean="0"/>
              <a:t>Early detection of dust possible, but product timeliness may be an issue (polar orbiter)</a:t>
            </a:r>
            <a:endParaRPr lang="en-US" sz="1600" dirty="0" smtClean="0"/>
          </a:p>
        </p:txBody>
      </p:sp>
      <p:sp>
        <p:nvSpPr>
          <p:cNvPr id="3" name="TextBox 2"/>
          <p:cNvSpPr txBox="1"/>
          <p:nvPr/>
        </p:nvSpPr>
        <p:spPr>
          <a:xfrm>
            <a:off x="6287124" y="2590800"/>
            <a:ext cx="1800225" cy="646331"/>
          </a:xfrm>
          <a:prstGeom prst="rect">
            <a:avLst/>
          </a:prstGeom>
          <a:solidFill>
            <a:schemeClr val="bg1">
              <a:lumMod val="85000"/>
            </a:schemeClr>
          </a:solidFill>
        </p:spPr>
        <p:txBody>
          <a:bodyPr wrap="square" rtlCol="0">
            <a:spAutoFit/>
          </a:bodyPr>
          <a:lstStyle/>
          <a:p>
            <a:r>
              <a:rPr lang="en-US" b="1" dirty="0"/>
              <a:t>Dust = magenta and pinks </a:t>
            </a:r>
            <a:endParaRPr lang="en-US" dirty="0"/>
          </a:p>
        </p:txBody>
      </p:sp>
      <p:cxnSp>
        <p:nvCxnSpPr>
          <p:cNvPr id="13" name="Straight Arrow Connector 12"/>
          <p:cNvCxnSpPr/>
          <p:nvPr/>
        </p:nvCxnSpPr>
        <p:spPr>
          <a:xfrm>
            <a:off x="7782550" y="3276600"/>
            <a:ext cx="123824" cy="1524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011149" y="3276600"/>
            <a:ext cx="152400" cy="3810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8087349" y="2133601"/>
            <a:ext cx="914400" cy="4572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8087349" y="2819400"/>
            <a:ext cx="700087"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670411"/>
            <a:ext cx="5648949" cy="4126777"/>
          </a:xfrm>
          <a:prstGeom prst="rect">
            <a:avLst/>
          </a:prstGeom>
        </p:spPr>
      </p:pic>
      <p:pic>
        <p:nvPicPr>
          <p:cNvPr id="16" name="Picture 173" descr="20120414_2033_sport_modis_reg5_color_DustEvent_at_LUB_wideview"/>
          <p:cNvPicPr>
            <a:picLocks noChangeAspect="1" noChangeArrowheads="1"/>
          </p:cNvPicPr>
          <p:nvPr/>
        </p:nvPicPr>
        <p:blipFill rotWithShape="1">
          <a:blip r:embed="rId4"/>
          <a:srcRect l="20000" t="7886" b="2658"/>
          <a:stretch/>
        </p:blipFill>
        <p:spPr bwMode="auto">
          <a:xfrm>
            <a:off x="4114800" y="1085444"/>
            <a:ext cx="5334000" cy="5162956"/>
          </a:xfrm>
          <a:prstGeom prst="rect">
            <a:avLst/>
          </a:prstGeom>
          <a:solidFill>
            <a:schemeClr val="bg1"/>
          </a:solidFill>
          <a:ln w="38100">
            <a:noFill/>
            <a:miter lim="800000"/>
            <a:headEnd/>
            <a:tailEnd/>
          </a:ln>
        </p:spPr>
      </p:pic>
      <p:pic>
        <p:nvPicPr>
          <p:cNvPr id="17" name="Picture 174" descr="20120414_2033_sport_modis_reg5_vis_DustEvent_at_LUB_wideview"/>
          <p:cNvPicPr>
            <a:picLocks noChangeAspect="1" noChangeArrowheads="1"/>
          </p:cNvPicPr>
          <p:nvPr/>
        </p:nvPicPr>
        <p:blipFill rotWithShape="1">
          <a:blip r:embed="rId5"/>
          <a:srcRect l="20714" t="8050" b="2725"/>
          <a:stretch/>
        </p:blipFill>
        <p:spPr bwMode="auto">
          <a:xfrm>
            <a:off x="4143554" y="1092634"/>
            <a:ext cx="5305245" cy="5188536"/>
          </a:xfrm>
          <a:prstGeom prst="rect">
            <a:avLst/>
          </a:prstGeom>
          <a:solidFill>
            <a:schemeClr val="bg1"/>
          </a:solidFill>
          <a:ln w="38100">
            <a:noFill/>
            <a:miter lim="800000"/>
            <a:headEnd/>
            <a:tailEnd/>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2800" y="1670411"/>
            <a:ext cx="5648949" cy="4128079"/>
          </a:xfrm>
          <a:prstGeom prst="rect">
            <a:avLst/>
          </a:prstGeom>
        </p:spPr>
      </p:pic>
    </p:spTree>
    <p:extLst>
      <p:ext uri="{BB962C8B-B14F-4D97-AF65-F5344CB8AC3E}">
        <p14:creationId xmlns:p14="http://schemas.microsoft.com/office/powerpoint/2010/main" val="412641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3008313" cy="990600"/>
          </a:xfrm>
        </p:spPr>
        <p:txBody>
          <a:bodyPr>
            <a:noAutofit/>
          </a:bodyPr>
          <a:lstStyle/>
          <a:p>
            <a:r>
              <a:rPr lang="en-US" dirty="0"/>
              <a:t>How can </a:t>
            </a:r>
            <a:r>
              <a:rPr lang="en-US" dirty="0" smtClean="0"/>
              <a:t>RGBs help with </a:t>
            </a:r>
            <a:r>
              <a:rPr lang="en-US" dirty="0"/>
              <a:t>situational awareness and the forecast process?</a:t>
            </a:r>
          </a:p>
        </p:txBody>
      </p:sp>
      <p:sp>
        <p:nvSpPr>
          <p:cNvPr id="4" name="Text Placeholder 3"/>
          <p:cNvSpPr>
            <a:spLocks noGrp="1"/>
          </p:cNvSpPr>
          <p:nvPr>
            <p:ph type="body" sz="half" idx="2"/>
          </p:nvPr>
        </p:nvSpPr>
        <p:spPr>
          <a:xfrm>
            <a:off x="434975" y="1638311"/>
            <a:ext cx="2689225" cy="457200"/>
          </a:xfrm>
        </p:spPr>
        <p:txBody>
          <a:bodyPr>
            <a:noAutofit/>
          </a:bodyPr>
          <a:lstStyle/>
          <a:p>
            <a:r>
              <a:rPr lang="en-US" sz="1800" dirty="0" smtClean="0"/>
              <a:t>The RGB Dust Product</a:t>
            </a:r>
            <a:endParaRPr lang="en-US" sz="1800" dirty="0"/>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32012"/>
          <a:stretch/>
        </p:blipFill>
        <p:spPr>
          <a:xfrm>
            <a:off x="3872275" y="457200"/>
            <a:ext cx="4865915" cy="5410200"/>
          </a:xfrm>
          <a:prstGeom prst="rect">
            <a:avLst/>
          </a:prstGeom>
        </p:spPr>
      </p:pic>
      <p:grpSp>
        <p:nvGrpSpPr>
          <p:cNvPr id="5" name="Group 4"/>
          <p:cNvGrpSpPr/>
          <p:nvPr/>
        </p:nvGrpSpPr>
        <p:grpSpPr>
          <a:xfrm>
            <a:off x="228600" y="1509768"/>
            <a:ext cx="7229874" cy="3963317"/>
            <a:chOff x="228600" y="1509768"/>
            <a:chExt cx="7229874" cy="3963317"/>
          </a:xfrm>
        </p:grpSpPr>
        <p:sp>
          <p:nvSpPr>
            <p:cNvPr id="42" name="Text Placeholder 3"/>
            <p:cNvSpPr txBox="1">
              <a:spLocks/>
            </p:cNvSpPr>
            <p:nvPr/>
          </p:nvSpPr>
          <p:spPr>
            <a:xfrm>
              <a:off x="228600" y="2133599"/>
              <a:ext cx="2895600" cy="914401"/>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285750" indent="-285750">
                <a:buFont typeface="Arial" pitchFamily="34" charset="0"/>
                <a:buChar char="•"/>
              </a:pPr>
              <a:r>
                <a:rPr lang="en-US" sz="1800" dirty="0" smtClean="0"/>
                <a:t>Another interesting feature…the </a:t>
              </a:r>
              <a:r>
                <a:rPr lang="en-US" sz="1800" dirty="0" err="1" smtClean="0"/>
                <a:t>dryline</a:t>
              </a:r>
              <a:r>
                <a:rPr lang="en-US" sz="1800" dirty="0" smtClean="0"/>
                <a:t>!</a:t>
              </a:r>
              <a:endParaRPr lang="en-US" sz="1600" dirty="0" smtClean="0"/>
            </a:p>
          </p:txBody>
        </p:sp>
        <p:grpSp>
          <p:nvGrpSpPr>
            <p:cNvPr id="3" name="Group 2"/>
            <p:cNvGrpSpPr/>
            <p:nvPr/>
          </p:nvGrpSpPr>
          <p:grpSpPr>
            <a:xfrm>
              <a:off x="5673834" y="1509768"/>
              <a:ext cx="1784640" cy="3963317"/>
              <a:chOff x="5673834" y="1509768"/>
              <a:chExt cx="1784640" cy="3963317"/>
            </a:xfrm>
          </p:grpSpPr>
          <p:sp>
            <p:nvSpPr>
              <p:cNvPr id="18" name="Freeform 17"/>
              <p:cNvSpPr/>
              <p:nvPr/>
            </p:nvSpPr>
            <p:spPr>
              <a:xfrm>
                <a:off x="6792801" y="1509768"/>
                <a:ext cx="665673" cy="3963317"/>
              </a:xfrm>
              <a:custGeom>
                <a:avLst/>
                <a:gdLst>
                  <a:gd name="connsiteX0" fmla="*/ 643831 w 781831"/>
                  <a:gd name="connsiteY0" fmla="*/ 0 h 4498522"/>
                  <a:gd name="connsiteX1" fmla="*/ 774459 w 781831"/>
                  <a:gd name="connsiteY1" fmla="*/ 351064 h 4498522"/>
                  <a:gd name="connsiteX2" fmla="*/ 447888 w 781831"/>
                  <a:gd name="connsiteY2" fmla="*/ 1045029 h 4498522"/>
                  <a:gd name="connsiteX3" fmla="*/ 268273 w 781831"/>
                  <a:gd name="connsiteY3" fmla="*/ 1265464 h 4498522"/>
                  <a:gd name="connsiteX4" fmla="*/ 488709 w 781831"/>
                  <a:gd name="connsiteY4" fmla="*/ 1347107 h 4498522"/>
                  <a:gd name="connsiteX5" fmla="*/ 586681 w 781831"/>
                  <a:gd name="connsiteY5" fmla="*/ 1191986 h 4498522"/>
                  <a:gd name="connsiteX6" fmla="*/ 684652 w 781831"/>
                  <a:gd name="connsiteY6" fmla="*/ 1330779 h 4498522"/>
                  <a:gd name="connsiteX7" fmla="*/ 398902 w 781831"/>
                  <a:gd name="connsiteY7" fmla="*/ 1910443 h 4498522"/>
                  <a:gd name="connsiteX8" fmla="*/ 480545 w 781831"/>
                  <a:gd name="connsiteY8" fmla="*/ 2000250 h 4498522"/>
                  <a:gd name="connsiteX9" fmla="*/ 219288 w 781831"/>
                  <a:gd name="connsiteY9" fmla="*/ 2530929 h 4498522"/>
                  <a:gd name="connsiteX10" fmla="*/ 15181 w 781831"/>
                  <a:gd name="connsiteY10" fmla="*/ 3257550 h 4498522"/>
                  <a:gd name="connsiteX11" fmla="*/ 47838 w 781831"/>
                  <a:gd name="connsiteY11" fmla="*/ 3820886 h 4498522"/>
                  <a:gd name="connsiteX12" fmla="*/ 309095 w 781831"/>
                  <a:gd name="connsiteY12" fmla="*/ 4204607 h 4498522"/>
                  <a:gd name="connsiteX13" fmla="*/ 145809 w 781831"/>
                  <a:gd name="connsiteY13" fmla="*/ 4498522 h 449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1831" h="4498522">
                    <a:moveTo>
                      <a:pt x="643831" y="0"/>
                    </a:moveTo>
                    <a:cubicBezTo>
                      <a:pt x="725473" y="88446"/>
                      <a:pt x="807116" y="176893"/>
                      <a:pt x="774459" y="351064"/>
                    </a:cubicBezTo>
                    <a:cubicBezTo>
                      <a:pt x="741802" y="525235"/>
                      <a:pt x="532252" y="892629"/>
                      <a:pt x="447888" y="1045029"/>
                    </a:cubicBezTo>
                    <a:cubicBezTo>
                      <a:pt x="363524" y="1197429"/>
                      <a:pt x="261470" y="1215118"/>
                      <a:pt x="268273" y="1265464"/>
                    </a:cubicBezTo>
                    <a:cubicBezTo>
                      <a:pt x="275076" y="1315810"/>
                      <a:pt x="435641" y="1359353"/>
                      <a:pt x="488709" y="1347107"/>
                    </a:cubicBezTo>
                    <a:cubicBezTo>
                      <a:pt x="541777" y="1334861"/>
                      <a:pt x="554024" y="1194707"/>
                      <a:pt x="586681" y="1191986"/>
                    </a:cubicBezTo>
                    <a:cubicBezTo>
                      <a:pt x="619338" y="1189265"/>
                      <a:pt x="715948" y="1211036"/>
                      <a:pt x="684652" y="1330779"/>
                    </a:cubicBezTo>
                    <a:cubicBezTo>
                      <a:pt x="653356" y="1450522"/>
                      <a:pt x="432920" y="1798864"/>
                      <a:pt x="398902" y="1910443"/>
                    </a:cubicBezTo>
                    <a:cubicBezTo>
                      <a:pt x="364884" y="2022022"/>
                      <a:pt x="510481" y="1896836"/>
                      <a:pt x="480545" y="2000250"/>
                    </a:cubicBezTo>
                    <a:cubicBezTo>
                      <a:pt x="450609" y="2103664"/>
                      <a:pt x="296849" y="2321379"/>
                      <a:pt x="219288" y="2530929"/>
                    </a:cubicBezTo>
                    <a:cubicBezTo>
                      <a:pt x="141727" y="2740479"/>
                      <a:pt x="43756" y="3042557"/>
                      <a:pt x="15181" y="3257550"/>
                    </a:cubicBezTo>
                    <a:cubicBezTo>
                      <a:pt x="-13394" y="3472543"/>
                      <a:pt x="-1148" y="3663043"/>
                      <a:pt x="47838" y="3820886"/>
                    </a:cubicBezTo>
                    <a:cubicBezTo>
                      <a:pt x="96824" y="3978729"/>
                      <a:pt x="292767" y="4091668"/>
                      <a:pt x="309095" y="4204607"/>
                    </a:cubicBezTo>
                    <a:cubicBezTo>
                      <a:pt x="325423" y="4317546"/>
                      <a:pt x="235616" y="4408034"/>
                      <a:pt x="145809" y="4498522"/>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6360843" y="3746776"/>
                <a:ext cx="583910" cy="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673834" y="3555654"/>
                <a:ext cx="728717" cy="325391"/>
              </a:xfrm>
              <a:prstGeom prst="rect">
                <a:avLst/>
              </a:prstGeom>
              <a:noFill/>
            </p:spPr>
            <p:txBody>
              <a:bodyPr wrap="none" rtlCol="0">
                <a:spAutoFit/>
              </a:bodyPr>
              <a:lstStyle/>
              <a:p>
                <a:r>
                  <a:rPr lang="en-US" dirty="0" err="1" smtClean="0">
                    <a:solidFill>
                      <a:srgbClr val="FFFF00"/>
                    </a:solidFill>
                  </a:rPr>
                  <a:t>Dryline</a:t>
                </a:r>
                <a:endParaRPr lang="en-US" dirty="0">
                  <a:solidFill>
                    <a:srgbClr val="FFFF00"/>
                  </a:solidFill>
                </a:endParaRPr>
              </a:p>
            </p:txBody>
          </p:sp>
        </p:grp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3525" y="838199"/>
            <a:ext cx="4983414" cy="4724401"/>
          </a:xfrm>
          <a:prstGeom prst="rect">
            <a:avLst/>
          </a:prstGeom>
        </p:spPr>
      </p:pic>
      <p:sp>
        <p:nvSpPr>
          <p:cNvPr id="8" name="Freeform 7"/>
          <p:cNvSpPr/>
          <p:nvPr/>
        </p:nvSpPr>
        <p:spPr>
          <a:xfrm>
            <a:off x="7641771" y="1591294"/>
            <a:ext cx="1098468" cy="3877293"/>
          </a:xfrm>
          <a:custGeom>
            <a:avLst/>
            <a:gdLst>
              <a:gd name="connsiteX0" fmla="*/ 1098468 w 1098468"/>
              <a:gd name="connsiteY0" fmla="*/ 0 h 3877293"/>
              <a:gd name="connsiteX1" fmla="*/ 463138 w 1098468"/>
              <a:gd name="connsiteY1" fmla="*/ 1122218 h 3877293"/>
              <a:gd name="connsiteX2" fmla="*/ 433450 w 1098468"/>
              <a:gd name="connsiteY2" fmla="*/ 1442851 h 3877293"/>
              <a:gd name="connsiteX3" fmla="*/ 670956 w 1098468"/>
              <a:gd name="connsiteY3" fmla="*/ 1466602 h 3877293"/>
              <a:gd name="connsiteX4" fmla="*/ 860961 w 1098468"/>
              <a:gd name="connsiteY4" fmla="*/ 1270659 h 3877293"/>
              <a:gd name="connsiteX5" fmla="*/ 944089 w 1098468"/>
              <a:gd name="connsiteY5" fmla="*/ 1472540 h 3877293"/>
              <a:gd name="connsiteX6" fmla="*/ 712520 w 1098468"/>
              <a:gd name="connsiteY6" fmla="*/ 1805049 h 3877293"/>
              <a:gd name="connsiteX7" fmla="*/ 670956 w 1098468"/>
              <a:gd name="connsiteY7" fmla="*/ 2107870 h 3877293"/>
              <a:gd name="connsiteX8" fmla="*/ 510639 w 1098468"/>
              <a:gd name="connsiteY8" fmla="*/ 2363189 h 3877293"/>
              <a:gd name="connsiteX9" fmla="*/ 510639 w 1098468"/>
              <a:gd name="connsiteY9" fmla="*/ 2535381 h 3877293"/>
              <a:gd name="connsiteX10" fmla="*/ 647206 w 1098468"/>
              <a:gd name="connsiteY10" fmla="*/ 2743200 h 3877293"/>
              <a:gd name="connsiteX11" fmla="*/ 0 w 1098468"/>
              <a:gd name="connsiteY11" fmla="*/ 3877293 h 3877293"/>
              <a:gd name="connsiteX0" fmla="*/ 1098468 w 1098468"/>
              <a:gd name="connsiteY0" fmla="*/ 0 h 3877293"/>
              <a:gd name="connsiteX1" fmla="*/ 463138 w 1098468"/>
              <a:gd name="connsiteY1" fmla="*/ 1122218 h 3877293"/>
              <a:gd name="connsiteX2" fmla="*/ 433450 w 1098468"/>
              <a:gd name="connsiteY2" fmla="*/ 1442851 h 3877293"/>
              <a:gd name="connsiteX3" fmla="*/ 670956 w 1098468"/>
              <a:gd name="connsiteY3" fmla="*/ 1466602 h 3877293"/>
              <a:gd name="connsiteX4" fmla="*/ 872836 w 1098468"/>
              <a:gd name="connsiteY4" fmla="*/ 1193469 h 3877293"/>
              <a:gd name="connsiteX5" fmla="*/ 944089 w 1098468"/>
              <a:gd name="connsiteY5" fmla="*/ 1472540 h 3877293"/>
              <a:gd name="connsiteX6" fmla="*/ 712520 w 1098468"/>
              <a:gd name="connsiteY6" fmla="*/ 1805049 h 3877293"/>
              <a:gd name="connsiteX7" fmla="*/ 670956 w 1098468"/>
              <a:gd name="connsiteY7" fmla="*/ 2107870 h 3877293"/>
              <a:gd name="connsiteX8" fmla="*/ 510639 w 1098468"/>
              <a:gd name="connsiteY8" fmla="*/ 2363189 h 3877293"/>
              <a:gd name="connsiteX9" fmla="*/ 510639 w 1098468"/>
              <a:gd name="connsiteY9" fmla="*/ 2535381 h 3877293"/>
              <a:gd name="connsiteX10" fmla="*/ 647206 w 1098468"/>
              <a:gd name="connsiteY10" fmla="*/ 2743200 h 3877293"/>
              <a:gd name="connsiteX11" fmla="*/ 0 w 1098468"/>
              <a:gd name="connsiteY11" fmla="*/ 3877293 h 3877293"/>
              <a:gd name="connsiteX0" fmla="*/ 1098468 w 1098468"/>
              <a:gd name="connsiteY0" fmla="*/ 0 h 3877293"/>
              <a:gd name="connsiteX1" fmla="*/ 463138 w 1098468"/>
              <a:gd name="connsiteY1" fmla="*/ 1122218 h 3877293"/>
              <a:gd name="connsiteX2" fmla="*/ 433450 w 1098468"/>
              <a:gd name="connsiteY2" fmla="*/ 1442851 h 3877293"/>
              <a:gd name="connsiteX3" fmla="*/ 599704 w 1098468"/>
              <a:gd name="connsiteY3" fmla="*/ 1442851 h 3877293"/>
              <a:gd name="connsiteX4" fmla="*/ 872836 w 1098468"/>
              <a:gd name="connsiteY4" fmla="*/ 1193469 h 3877293"/>
              <a:gd name="connsiteX5" fmla="*/ 944089 w 1098468"/>
              <a:gd name="connsiteY5" fmla="*/ 1472540 h 3877293"/>
              <a:gd name="connsiteX6" fmla="*/ 712520 w 1098468"/>
              <a:gd name="connsiteY6" fmla="*/ 1805049 h 3877293"/>
              <a:gd name="connsiteX7" fmla="*/ 670956 w 1098468"/>
              <a:gd name="connsiteY7" fmla="*/ 2107870 h 3877293"/>
              <a:gd name="connsiteX8" fmla="*/ 510639 w 1098468"/>
              <a:gd name="connsiteY8" fmla="*/ 2363189 h 3877293"/>
              <a:gd name="connsiteX9" fmla="*/ 510639 w 1098468"/>
              <a:gd name="connsiteY9" fmla="*/ 2535381 h 3877293"/>
              <a:gd name="connsiteX10" fmla="*/ 647206 w 1098468"/>
              <a:gd name="connsiteY10" fmla="*/ 2743200 h 3877293"/>
              <a:gd name="connsiteX11" fmla="*/ 0 w 1098468"/>
              <a:gd name="connsiteY11" fmla="*/ 3877293 h 3877293"/>
              <a:gd name="connsiteX0" fmla="*/ 1098468 w 1098468"/>
              <a:gd name="connsiteY0" fmla="*/ 0 h 3877293"/>
              <a:gd name="connsiteX1" fmla="*/ 463138 w 1098468"/>
              <a:gd name="connsiteY1" fmla="*/ 1122218 h 3877293"/>
              <a:gd name="connsiteX2" fmla="*/ 391886 w 1098468"/>
              <a:gd name="connsiteY2" fmla="*/ 1460664 h 3877293"/>
              <a:gd name="connsiteX3" fmla="*/ 599704 w 1098468"/>
              <a:gd name="connsiteY3" fmla="*/ 1442851 h 3877293"/>
              <a:gd name="connsiteX4" fmla="*/ 872836 w 1098468"/>
              <a:gd name="connsiteY4" fmla="*/ 1193469 h 3877293"/>
              <a:gd name="connsiteX5" fmla="*/ 944089 w 1098468"/>
              <a:gd name="connsiteY5" fmla="*/ 1472540 h 3877293"/>
              <a:gd name="connsiteX6" fmla="*/ 712520 w 1098468"/>
              <a:gd name="connsiteY6" fmla="*/ 1805049 h 3877293"/>
              <a:gd name="connsiteX7" fmla="*/ 670956 w 1098468"/>
              <a:gd name="connsiteY7" fmla="*/ 2107870 h 3877293"/>
              <a:gd name="connsiteX8" fmla="*/ 510639 w 1098468"/>
              <a:gd name="connsiteY8" fmla="*/ 2363189 h 3877293"/>
              <a:gd name="connsiteX9" fmla="*/ 510639 w 1098468"/>
              <a:gd name="connsiteY9" fmla="*/ 2535381 h 3877293"/>
              <a:gd name="connsiteX10" fmla="*/ 647206 w 1098468"/>
              <a:gd name="connsiteY10" fmla="*/ 2743200 h 3877293"/>
              <a:gd name="connsiteX11" fmla="*/ 0 w 1098468"/>
              <a:gd name="connsiteY11" fmla="*/ 3877293 h 387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8468" h="3877293">
                <a:moveTo>
                  <a:pt x="1098468" y="0"/>
                </a:moveTo>
                <a:cubicBezTo>
                  <a:pt x="836221" y="440871"/>
                  <a:pt x="580902" y="878774"/>
                  <a:pt x="463138" y="1122218"/>
                </a:cubicBezTo>
                <a:cubicBezTo>
                  <a:pt x="345374" y="1365662"/>
                  <a:pt x="369125" y="1407225"/>
                  <a:pt x="391886" y="1460664"/>
                </a:cubicBezTo>
                <a:cubicBezTo>
                  <a:pt x="414647" y="1514103"/>
                  <a:pt x="519546" y="1487384"/>
                  <a:pt x="599704" y="1442851"/>
                </a:cubicBezTo>
                <a:cubicBezTo>
                  <a:pt x="679862" y="1398319"/>
                  <a:pt x="815439" y="1188521"/>
                  <a:pt x="872836" y="1193469"/>
                </a:cubicBezTo>
                <a:cubicBezTo>
                  <a:pt x="930234" y="1198417"/>
                  <a:pt x="970808" y="1370610"/>
                  <a:pt x="944089" y="1472540"/>
                </a:cubicBezTo>
                <a:cubicBezTo>
                  <a:pt x="917370" y="1574470"/>
                  <a:pt x="758042" y="1699161"/>
                  <a:pt x="712520" y="1805049"/>
                </a:cubicBezTo>
                <a:cubicBezTo>
                  <a:pt x="666998" y="1910937"/>
                  <a:pt x="704603" y="2014847"/>
                  <a:pt x="670956" y="2107870"/>
                </a:cubicBezTo>
                <a:cubicBezTo>
                  <a:pt x="637309" y="2200893"/>
                  <a:pt x="537359" y="2291937"/>
                  <a:pt x="510639" y="2363189"/>
                </a:cubicBezTo>
                <a:cubicBezTo>
                  <a:pt x="483919" y="2434441"/>
                  <a:pt x="487878" y="2472046"/>
                  <a:pt x="510639" y="2535381"/>
                </a:cubicBezTo>
                <a:cubicBezTo>
                  <a:pt x="533400" y="2598716"/>
                  <a:pt x="732312" y="2519548"/>
                  <a:pt x="647206" y="2743200"/>
                </a:cubicBezTo>
                <a:cubicBezTo>
                  <a:pt x="562100" y="2966852"/>
                  <a:pt x="281050" y="3422072"/>
                  <a:pt x="0" y="3877293"/>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726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787201"/>
            <a:ext cx="5111750" cy="4824811"/>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5824" y="782811"/>
            <a:ext cx="5105400" cy="4818818"/>
          </a:xfrm>
          <a:prstGeom prst="rect">
            <a:avLst/>
          </a:prstGeom>
        </p:spPr>
      </p:pic>
      <p:sp>
        <p:nvSpPr>
          <p:cNvPr id="2" name="Title 1"/>
          <p:cNvSpPr>
            <a:spLocks noGrp="1"/>
          </p:cNvSpPr>
          <p:nvPr>
            <p:ph type="title"/>
          </p:nvPr>
        </p:nvSpPr>
        <p:spPr>
          <a:xfrm>
            <a:off x="457200" y="285750"/>
            <a:ext cx="3008313" cy="1162050"/>
          </a:xfrm>
        </p:spPr>
        <p:txBody>
          <a:bodyPr>
            <a:normAutofit/>
          </a:bodyPr>
          <a:lstStyle/>
          <a:p>
            <a:r>
              <a:rPr lang="en-US" dirty="0"/>
              <a:t>How can RGBs help with situational awareness and the forecast process?</a:t>
            </a:r>
          </a:p>
        </p:txBody>
      </p:sp>
      <p:sp>
        <p:nvSpPr>
          <p:cNvPr id="4" name="Text Placeholder 3"/>
          <p:cNvSpPr>
            <a:spLocks noGrp="1"/>
          </p:cNvSpPr>
          <p:nvPr>
            <p:ph type="body" sz="half" idx="2"/>
          </p:nvPr>
        </p:nvSpPr>
        <p:spPr>
          <a:xfrm>
            <a:off x="457200" y="2120900"/>
            <a:ext cx="3008313" cy="1460499"/>
          </a:xfrm>
        </p:spPr>
        <p:txBody>
          <a:bodyPr>
            <a:normAutofit lnSpcReduction="10000"/>
          </a:bodyPr>
          <a:lstStyle/>
          <a:p>
            <a:r>
              <a:rPr lang="en-US" dirty="0" smtClean="0"/>
              <a:t>Notice that some fog appears discernible in the central and southern Appalachian Valleys in this standard MODIS-GOES 11-3.9 µm channel difference product at 0334Z 16 May, 2012.  This is with the MODIS 1 km resolution swath. </a:t>
            </a:r>
            <a:endParaRPr lang="en-US" dirty="0"/>
          </a:p>
        </p:txBody>
      </p:sp>
      <p:sp>
        <p:nvSpPr>
          <p:cNvPr id="7" name="Text Placeholder 3"/>
          <p:cNvSpPr txBox="1">
            <a:spLocks/>
          </p:cNvSpPr>
          <p:nvPr/>
        </p:nvSpPr>
        <p:spPr>
          <a:xfrm>
            <a:off x="496229" y="3733799"/>
            <a:ext cx="3008313" cy="2057401"/>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n-US" dirty="0" smtClean="0"/>
              <a:t>Now, notice have much easier it is to see the fog in the RGB product.  Here, the fog and low clouds appear as the light aqua colors spanning some of the valleys of central and southern Appalachia and are much more  discernible from the mid and high clouds in the region.  This helps to detect fog more readily early in its formative period.  </a:t>
            </a:r>
            <a:endParaRPr lang="en-US" dirty="0"/>
          </a:p>
        </p:txBody>
      </p:sp>
      <p:sp>
        <p:nvSpPr>
          <p:cNvPr id="9" name="Text Placeholder 3"/>
          <p:cNvSpPr txBox="1">
            <a:spLocks/>
          </p:cNvSpPr>
          <p:nvPr/>
        </p:nvSpPr>
        <p:spPr>
          <a:xfrm>
            <a:off x="434975" y="1447800"/>
            <a:ext cx="2689225" cy="6096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n-US" sz="1800" dirty="0" smtClean="0"/>
              <a:t>The RGB Nighttime Microphysics Product</a:t>
            </a:r>
            <a:endParaRPr lang="en-US" sz="1800" dirty="0"/>
          </a:p>
        </p:txBody>
      </p:sp>
    </p:spTree>
    <p:extLst>
      <p:ext uri="{BB962C8B-B14F-4D97-AF65-F5344CB8AC3E}">
        <p14:creationId xmlns:p14="http://schemas.microsoft.com/office/powerpoint/2010/main" val="214450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787201"/>
            <a:ext cx="5111750" cy="4824811"/>
          </a:xfr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778933"/>
            <a:ext cx="5113289" cy="4826264"/>
          </a:xfrm>
          <a:prstGeom prst="rect">
            <a:avLst/>
          </a:prstGeom>
        </p:spPr>
      </p:pic>
      <p:sp>
        <p:nvSpPr>
          <p:cNvPr id="4" name="Text Placeholder 3"/>
          <p:cNvSpPr>
            <a:spLocks noGrp="1"/>
          </p:cNvSpPr>
          <p:nvPr>
            <p:ph type="body" sz="half" idx="2"/>
          </p:nvPr>
        </p:nvSpPr>
        <p:spPr>
          <a:xfrm>
            <a:off x="457200" y="2306904"/>
            <a:ext cx="3008313" cy="1536699"/>
          </a:xfrm>
        </p:spPr>
        <p:txBody>
          <a:bodyPr>
            <a:normAutofit lnSpcReduction="10000"/>
          </a:bodyPr>
          <a:lstStyle/>
          <a:p>
            <a:r>
              <a:rPr lang="en-US" dirty="0"/>
              <a:t>F</a:t>
            </a:r>
            <a:r>
              <a:rPr lang="en-US" dirty="0" smtClean="0"/>
              <a:t>og appears widespread across the valleys of central and southern Appalachia in this standard MODIS-GOES 11-3.9 µm channel difference product from later that morning at 0746Z.  This is with the MODIS 1 km resolution swath. </a:t>
            </a:r>
            <a:endParaRPr lang="en-US" dirty="0"/>
          </a:p>
        </p:txBody>
      </p:sp>
      <p:sp>
        <p:nvSpPr>
          <p:cNvPr id="7" name="Text Placeholder 3"/>
          <p:cNvSpPr txBox="1">
            <a:spLocks/>
          </p:cNvSpPr>
          <p:nvPr/>
        </p:nvSpPr>
        <p:spPr>
          <a:xfrm>
            <a:off x="496229" y="3919803"/>
            <a:ext cx="3008313" cy="1947597"/>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n-US" dirty="0" smtClean="0"/>
              <a:t>In the RGB image, notice the area of clouds (denoted by the yellow colors) in NW North Carolina.  The RGB product tells us that these are mostly mid clouds, which was not possible to detect in the standard 11-3.9 µm imagery.  </a:t>
            </a:r>
            <a:endParaRPr lang="en-US" dirty="0"/>
          </a:p>
        </p:txBody>
      </p:sp>
      <p:sp>
        <p:nvSpPr>
          <p:cNvPr id="12" name="Title 1"/>
          <p:cNvSpPr>
            <a:spLocks noGrp="1"/>
          </p:cNvSpPr>
          <p:nvPr>
            <p:ph type="title"/>
          </p:nvPr>
        </p:nvSpPr>
        <p:spPr>
          <a:xfrm>
            <a:off x="457200" y="285750"/>
            <a:ext cx="3008313" cy="1162050"/>
          </a:xfrm>
        </p:spPr>
        <p:txBody>
          <a:bodyPr>
            <a:normAutofit/>
          </a:bodyPr>
          <a:lstStyle/>
          <a:p>
            <a:r>
              <a:rPr lang="en-US" dirty="0"/>
              <a:t>How can RGBs help with situational awareness and the forecast process?</a:t>
            </a:r>
          </a:p>
        </p:txBody>
      </p:sp>
      <p:sp>
        <p:nvSpPr>
          <p:cNvPr id="13" name="Text Placeholder 3"/>
          <p:cNvSpPr txBox="1">
            <a:spLocks/>
          </p:cNvSpPr>
          <p:nvPr/>
        </p:nvSpPr>
        <p:spPr>
          <a:xfrm>
            <a:off x="434975" y="1524000"/>
            <a:ext cx="2689225" cy="6096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n-US" sz="1800" dirty="0" smtClean="0"/>
              <a:t>The RGB Nighttime Microphysics Product</a:t>
            </a:r>
            <a:endParaRPr lang="en-US" sz="1800" dirty="0"/>
          </a:p>
        </p:txBody>
      </p:sp>
    </p:spTree>
    <p:extLst>
      <p:ext uri="{BB962C8B-B14F-4D97-AF65-F5344CB8AC3E}">
        <p14:creationId xmlns:p14="http://schemas.microsoft.com/office/powerpoint/2010/main" val="61095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kris.white\SPORT\RGB\Hybrid_11-3.9_Fog_May232012_0345Z.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447800"/>
            <a:ext cx="5116423" cy="4191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a:xfrm>
            <a:off x="457200" y="2306905"/>
            <a:ext cx="3008313" cy="969696"/>
          </a:xfrm>
        </p:spPr>
        <p:txBody>
          <a:bodyPr>
            <a:normAutofit/>
          </a:bodyPr>
          <a:lstStyle/>
          <a:p>
            <a:pPr marL="285750" indent="-285750">
              <a:buFont typeface="Arial" pitchFamily="34" charset="0"/>
              <a:buChar char="•"/>
            </a:pPr>
            <a:r>
              <a:rPr lang="en-US" dirty="0" smtClean="0"/>
              <a:t>Easier to distinguish between low and mid level clouds</a:t>
            </a:r>
            <a:endParaRPr lang="en-US" dirty="0"/>
          </a:p>
        </p:txBody>
      </p:sp>
      <p:sp>
        <p:nvSpPr>
          <p:cNvPr id="12" name="Title 1"/>
          <p:cNvSpPr>
            <a:spLocks noGrp="1"/>
          </p:cNvSpPr>
          <p:nvPr>
            <p:ph type="title"/>
          </p:nvPr>
        </p:nvSpPr>
        <p:spPr>
          <a:xfrm>
            <a:off x="457200" y="285750"/>
            <a:ext cx="3008313" cy="1162050"/>
          </a:xfrm>
        </p:spPr>
        <p:txBody>
          <a:bodyPr>
            <a:normAutofit/>
          </a:bodyPr>
          <a:lstStyle/>
          <a:p>
            <a:r>
              <a:rPr lang="en-US" dirty="0"/>
              <a:t>How can RGBs help with situational awareness and the forecast process?</a:t>
            </a:r>
          </a:p>
        </p:txBody>
      </p:sp>
      <p:sp>
        <p:nvSpPr>
          <p:cNvPr id="13" name="Text Placeholder 3"/>
          <p:cNvSpPr txBox="1">
            <a:spLocks/>
          </p:cNvSpPr>
          <p:nvPr/>
        </p:nvSpPr>
        <p:spPr>
          <a:xfrm>
            <a:off x="434975" y="1524000"/>
            <a:ext cx="2689225" cy="6096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n-US" sz="1800" dirty="0" smtClean="0"/>
              <a:t>The RGB Nighttime Microphysics Product</a:t>
            </a:r>
            <a:endParaRPr lang="en-US" sz="1800" dirty="0"/>
          </a:p>
        </p:txBody>
      </p:sp>
      <p:pic>
        <p:nvPicPr>
          <p:cNvPr id="14"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819525" y="1447800"/>
            <a:ext cx="5106898" cy="4185487"/>
          </a:xfrm>
          <a:ln>
            <a:solidFill>
              <a:schemeClr val="tx1"/>
            </a:solidFill>
            <a:miter lim="800000"/>
            <a:headEnd/>
            <a:tailEnd/>
          </a:ln>
        </p:spPr>
      </p:pic>
    </p:spTree>
    <p:extLst>
      <p:ext uri="{BB962C8B-B14F-4D97-AF65-F5344CB8AC3E}">
        <p14:creationId xmlns:p14="http://schemas.microsoft.com/office/powerpoint/2010/main" val="202308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RGBs help with situational awareness and the forecast process?</a:t>
            </a:r>
          </a:p>
        </p:txBody>
      </p:sp>
      <p:sp>
        <p:nvSpPr>
          <p:cNvPr id="4" name="Text Placeholder 3"/>
          <p:cNvSpPr>
            <a:spLocks noGrp="1"/>
          </p:cNvSpPr>
          <p:nvPr>
            <p:ph type="body" sz="half" idx="2"/>
          </p:nvPr>
        </p:nvSpPr>
        <p:spPr>
          <a:xfrm>
            <a:off x="457200" y="1614488"/>
            <a:ext cx="3008313" cy="4100512"/>
          </a:xfrm>
        </p:spPr>
        <p:txBody>
          <a:bodyPr>
            <a:normAutofit/>
          </a:bodyPr>
          <a:lstStyle/>
          <a:p>
            <a:r>
              <a:rPr lang="en-US" sz="1800" dirty="0" smtClean="0"/>
              <a:t>The RGB Nighttime Microphysics Product</a:t>
            </a:r>
          </a:p>
          <a:p>
            <a:endParaRPr lang="en-US" sz="1800" dirty="0"/>
          </a:p>
          <a:p>
            <a:pPr marL="285750" indent="-285750">
              <a:buFont typeface="Arial" pitchFamily="34" charset="0"/>
              <a:buChar char="•"/>
            </a:pPr>
            <a:r>
              <a:rPr lang="en-US" sz="1800" dirty="0" smtClean="0"/>
              <a:t>Awareness of visibility and airborne hazards to aviation for TAF forecasts</a:t>
            </a:r>
          </a:p>
          <a:p>
            <a:pPr marL="285750" indent="-285750">
              <a:buFont typeface="Arial" pitchFamily="34" charset="0"/>
              <a:buChar char="•"/>
            </a:pPr>
            <a:r>
              <a:rPr lang="en-US" sz="1800" dirty="0" smtClean="0"/>
              <a:t>Communication to public for travelling hazards</a:t>
            </a:r>
            <a:endParaRPr lang="en-US" sz="1800" dirty="0"/>
          </a:p>
        </p:txBody>
      </p:sp>
      <p:pic>
        <p:nvPicPr>
          <p:cNvPr id="6" name="CRP NT micro" descr="Sport_MODIS_FOG_RGB_example_from_CRP.png"/>
          <p:cNvPicPr>
            <a:picLocks noChangeAspect="1"/>
          </p:cNvPicPr>
          <p:nvPr/>
        </p:nvPicPr>
        <p:blipFill>
          <a:blip r:embed="rId2"/>
          <a:srcRect/>
          <a:stretch>
            <a:fillRect/>
          </a:stretch>
        </p:blipFill>
        <p:spPr bwMode="auto">
          <a:xfrm>
            <a:off x="3657600" y="1600200"/>
            <a:ext cx="5247216" cy="3935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2004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1600200"/>
            <a:ext cx="5508172" cy="3855720"/>
          </a:xfrm>
          <a:prstGeom prst="rect">
            <a:avLst/>
          </a:prstGeom>
        </p:spPr>
      </p:pic>
      <p:sp>
        <p:nvSpPr>
          <p:cNvPr id="15" name="Text Placeholder 3"/>
          <p:cNvSpPr>
            <a:spLocks noGrp="1"/>
          </p:cNvSpPr>
          <p:nvPr>
            <p:ph type="body" sz="half" idx="2"/>
          </p:nvPr>
        </p:nvSpPr>
        <p:spPr>
          <a:xfrm>
            <a:off x="457201" y="1614488"/>
            <a:ext cx="2667000" cy="2347912"/>
          </a:xfrm>
        </p:spPr>
        <p:txBody>
          <a:bodyPr>
            <a:normAutofit/>
          </a:bodyPr>
          <a:lstStyle/>
          <a:p>
            <a:r>
              <a:rPr lang="en-US" sz="1800" dirty="0" smtClean="0"/>
              <a:t>The RGB Airmass Product</a:t>
            </a:r>
          </a:p>
          <a:p>
            <a:endParaRPr lang="en-US" sz="1800" dirty="0"/>
          </a:p>
          <a:p>
            <a:pPr marL="285750" indent="-285750">
              <a:buFont typeface="Arial" pitchFamily="34" charset="0"/>
              <a:buChar char="•"/>
            </a:pPr>
            <a:r>
              <a:rPr lang="en-US" sz="1800" dirty="0" smtClean="0"/>
              <a:t>Detection of rapid cyclogenesis</a:t>
            </a:r>
          </a:p>
          <a:p>
            <a:pPr marL="285750" indent="-285750">
              <a:buFont typeface="Arial" pitchFamily="34" charset="0"/>
              <a:buChar char="•"/>
            </a:pPr>
            <a:r>
              <a:rPr lang="en-US" sz="1800" dirty="0" smtClean="0"/>
              <a:t>Jet stream analysis</a:t>
            </a:r>
          </a:p>
          <a:p>
            <a:pPr marL="285750" indent="-285750">
              <a:buFont typeface="Arial" pitchFamily="34" charset="0"/>
              <a:buChar char="•"/>
            </a:pPr>
            <a:r>
              <a:rPr lang="en-US" sz="1800" dirty="0" smtClean="0"/>
              <a:t>PV analysis</a:t>
            </a:r>
            <a:endParaRPr lang="en-US" sz="1800" dirty="0"/>
          </a:p>
        </p:txBody>
      </p:sp>
      <p:sp>
        <p:nvSpPr>
          <p:cNvPr id="18" name="Title 1"/>
          <p:cNvSpPr>
            <a:spLocks noGrp="1"/>
          </p:cNvSpPr>
          <p:nvPr>
            <p:ph type="title"/>
          </p:nvPr>
        </p:nvSpPr>
        <p:spPr>
          <a:xfrm>
            <a:off x="457200" y="273050"/>
            <a:ext cx="2819400" cy="1162050"/>
          </a:xfrm>
        </p:spPr>
        <p:txBody>
          <a:bodyPr>
            <a:noAutofit/>
          </a:bodyPr>
          <a:lstStyle/>
          <a:p>
            <a:r>
              <a:rPr lang="en-US" dirty="0"/>
              <a:t>How can RGBs help with situational awareness and the forecast process?</a:t>
            </a:r>
          </a:p>
        </p:txBody>
      </p:sp>
      <p:grpSp>
        <p:nvGrpSpPr>
          <p:cNvPr id="19" name="Group 18"/>
          <p:cNvGrpSpPr/>
          <p:nvPr/>
        </p:nvGrpSpPr>
        <p:grpSpPr>
          <a:xfrm>
            <a:off x="3515035" y="2792942"/>
            <a:ext cx="2668051" cy="1093258"/>
            <a:chOff x="3272223" y="2461685"/>
            <a:chExt cx="2668051" cy="1093258"/>
          </a:xfrm>
        </p:grpSpPr>
        <p:sp>
          <p:nvSpPr>
            <p:cNvPr id="20" name="TextBox 19"/>
            <p:cNvSpPr txBox="1"/>
            <p:nvPr/>
          </p:nvSpPr>
          <p:spPr>
            <a:xfrm>
              <a:off x="3272223" y="2461685"/>
              <a:ext cx="2123017" cy="738664"/>
            </a:xfrm>
            <a:prstGeom prst="rect">
              <a:avLst/>
            </a:prstGeom>
            <a:solidFill>
              <a:schemeClr val="bg1">
                <a:lumMod val="50000"/>
              </a:schemeClr>
            </a:solidFill>
          </p:spPr>
          <p:txBody>
            <a:bodyPr wrap="none" rtlCol="0">
              <a:spAutoFit/>
            </a:bodyPr>
            <a:lstStyle/>
            <a:p>
              <a:r>
                <a:rPr lang="en-US" sz="1400" dirty="0" smtClean="0">
                  <a:solidFill>
                    <a:srgbClr val="FFFF00"/>
                  </a:solidFill>
                </a:rPr>
                <a:t>Red areas indicate dry air</a:t>
              </a:r>
            </a:p>
            <a:p>
              <a:r>
                <a:rPr lang="en-US" sz="1400" dirty="0" smtClean="0">
                  <a:solidFill>
                    <a:srgbClr val="FFFF00"/>
                  </a:solidFill>
                </a:rPr>
                <a:t>and subsidence associated</a:t>
              </a:r>
            </a:p>
            <a:p>
              <a:r>
                <a:rPr lang="en-US" sz="1400" dirty="0" smtClean="0">
                  <a:solidFill>
                    <a:srgbClr val="FFFF00"/>
                  </a:solidFill>
                </a:rPr>
                <a:t>with complex jet structure</a:t>
              </a:r>
            </a:p>
          </p:txBody>
        </p:sp>
        <p:cxnSp>
          <p:nvCxnSpPr>
            <p:cNvPr id="21" name="Straight Arrow Connector 20"/>
            <p:cNvCxnSpPr/>
            <p:nvPr/>
          </p:nvCxnSpPr>
          <p:spPr>
            <a:xfrm>
              <a:off x="5319788" y="3162202"/>
              <a:ext cx="620486" cy="392741"/>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cxnSp>
        <p:nvCxnSpPr>
          <p:cNvPr id="24" name="Straight Arrow Connector 23"/>
          <p:cNvCxnSpPr/>
          <p:nvPr/>
        </p:nvCxnSpPr>
        <p:spPr>
          <a:xfrm>
            <a:off x="5562600" y="3493459"/>
            <a:ext cx="1371600" cy="545141"/>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71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2819400" cy="1162050"/>
          </a:xfrm>
        </p:spPr>
        <p:txBody>
          <a:bodyPr>
            <a:noAutofit/>
          </a:bodyPr>
          <a:lstStyle/>
          <a:p>
            <a:r>
              <a:rPr lang="en-US" dirty="0"/>
              <a:t>How can RGBs help with situational awareness and the forecast process?</a:t>
            </a:r>
          </a:p>
        </p:txBody>
      </p:sp>
      <p:sp>
        <p:nvSpPr>
          <p:cNvPr id="4" name="Text Placeholder 3"/>
          <p:cNvSpPr>
            <a:spLocks noGrp="1"/>
          </p:cNvSpPr>
          <p:nvPr>
            <p:ph type="body" sz="half" idx="2"/>
          </p:nvPr>
        </p:nvSpPr>
        <p:spPr>
          <a:xfrm>
            <a:off x="457201" y="1614488"/>
            <a:ext cx="2667000" cy="2347912"/>
          </a:xfrm>
        </p:spPr>
        <p:txBody>
          <a:bodyPr>
            <a:normAutofit/>
          </a:bodyPr>
          <a:lstStyle/>
          <a:p>
            <a:r>
              <a:rPr lang="en-US" sz="1800" dirty="0" smtClean="0"/>
              <a:t>The RGB Airmass Product</a:t>
            </a:r>
          </a:p>
          <a:p>
            <a:endParaRPr lang="en-US" sz="1800" dirty="0"/>
          </a:p>
          <a:p>
            <a:pPr marL="285750" indent="-285750">
              <a:buFont typeface="Arial" pitchFamily="34" charset="0"/>
              <a:buChar char="•"/>
            </a:pPr>
            <a:r>
              <a:rPr lang="en-US" sz="1800" dirty="0" smtClean="0"/>
              <a:t>Detection of rapid cyclogenesis</a:t>
            </a:r>
          </a:p>
          <a:p>
            <a:pPr marL="285750" indent="-285750">
              <a:buFont typeface="Arial" pitchFamily="34" charset="0"/>
              <a:buChar char="•"/>
            </a:pPr>
            <a:r>
              <a:rPr lang="en-US" sz="1800" dirty="0" smtClean="0"/>
              <a:t>Jet stream analysis</a:t>
            </a:r>
          </a:p>
          <a:p>
            <a:pPr marL="285750" indent="-285750">
              <a:buFont typeface="Arial" pitchFamily="34" charset="0"/>
              <a:buChar char="•"/>
            </a:pPr>
            <a:r>
              <a:rPr lang="en-US" sz="1800" dirty="0" smtClean="0"/>
              <a:t>PV analysis</a:t>
            </a:r>
            <a:endParaRPr lang="en-US" sz="1800" dirty="0"/>
          </a:p>
        </p:txBody>
      </p:sp>
      <p:pic>
        <p:nvPicPr>
          <p:cNvPr id="5" name="Picture 2" descr="F:\NASA_SPoRT\Training\RGB_Air_mass\imagesForAMmodule\McIDAS Images\SEVIRI_6.2um_WV_20111008_115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525280"/>
            <a:ext cx="5817325" cy="4106347"/>
          </a:xfrm>
          <a:prstGeom prst="rect">
            <a:avLst/>
          </a:prstGeom>
          <a:ln w="28575">
            <a:solidFill>
              <a:schemeClr val="bg1"/>
            </a:solidFill>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1524000"/>
            <a:ext cx="5817326" cy="4072128"/>
          </a:xfrm>
          <a:prstGeom prst="rect">
            <a:avLst/>
          </a:prstGeom>
          <a:ln w="28575">
            <a:solidFill>
              <a:schemeClr val="bg1"/>
            </a:solidFill>
          </a:ln>
        </p:spPr>
      </p:pic>
      <p:grpSp>
        <p:nvGrpSpPr>
          <p:cNvPr id="11" name="Group 10"/>
          <p:cNvGrpSpPr/>
          <p:nvPr/>
        </p:nvGrpSpPr>
        <p:grpSpPr>
          <a:xfrm>
            <a:off x="3947421" y="1517095"/>
            <a:ext cx="4256545" cy="2713772"/>
            <a:chOff x="3947421" y="1517095"/>
            <a:chExt cx="4256545" cy="2713772"/>
          </a:xfrm>
        </p:grpSpPr>
        <p:sp>
          <p:nvSpPr>
            <p:cNvPr id="8" name="Freeform 7"/>
            <p:cNvSpPr/>
            <p:nvPr/>
          </p:nvSpPr>
          <p:spPr>
            <a:xfrm>
              <a:off x="3947421" y="1517095"/>
              <a:ext cx="4256545" cy="2713772"/>
            </a:xfrm>
            <a:custGeom>
              <a:avLst/>
              <a:gdLst>
                <a:gd name="connsiteX0" fmla="*/ 598151 w 4256545"/>
                <a:gd name="connsiteY0" fmla="*/ 2267358 h 2713772"/>
                <a:gd name="connsiteX1" fmla="*/ 323303 w 4256545"/>
                <a:gd name="connsiteY1" fmla="*/ 2425925 h 2713772"/>
                <a:gd name="connsiteX2" fmla="*/ 6170 w 4256545"/>
                <a:gd name="connsiteY2" fmla="*/ 2484066 h 2713772"/>
                <a:gd name="connsiteX3" fmla="*/ 122452 w 4256545"/>
                <a:gd name="connsiteY3" fmla="*/ 2695488 h 2713772"/>
                <a:gd name="connsiteX4" fmla="*/ 233448 w 4256545"/>
                <a:gd name="connsiteY4" fmla="*/ 2695488 h 2713772"/>
                <a:gd name="connsiteX5" fmla="*/ 444870 w 4256545"/>
                <a:gd name="connsiteY5" fmla="*/ 2632061 h 2713772"/>
                <a:gd name="connsiteX6" fmla="*/ 814859 w 4256545"/>
                <a:gd name="connsiteY6" fmla="*/ 2515779 h 2713772"/>
                <a:gd name="connsiteX7" fmla="*/ 1073851 w 4256545"/>
                <a:gd name="connsiteY7" fmla="*/ 2357213 h 2713772"/>
                <a:gd name="connsiteX8" fmla="*/ 1105564 w 4256545"/>
                <a:gd name="connsiteY8" fmla="*/ 2119363 h 2713772"/>
                <a:gd name="connsiteX9" fmla="*/ 1311700 w 4256545"/>
                <a:gd name="connsiteY9" fmla="*/ 1992510 h 2713772"/>
                <a:gd name="connsiteX10" fmla="*/ 1464981 w 4256545"/>
                <a:gd name="connsiteY10" fmla="*/ 1913226 h 2713772"/>
                <a:gd name="connsiteX11" fmla="*/ 1623548 w 4256545"/>
                <a:gd name="connsiteY11" fmla="*/ 1574951 h 2713772"/>
                <a:gd name="connsiteX12" fmla="*/ 1935395 w 4256545"/>
                <a:gd name="connsiteY12" fmla="*/ 1315959 h 2713772"/>
                <a:gd name="connsiteX13" fmla="*/ 2268385 w 4256545"/>
                <a:gd name="connsiteY13" fmla="*/ 1072824 h 2713772"/>
                <a:gd name="connsiteX14" fmla="*/ 2722942 w 4256545"/>
                <a:gd name="connsiteY14" fmla="*/ 782119 h 2713772"/>
                <a:gd name="connsiteX15" fmla="*/ 2971363 w 4256545"/>
                <a:gd name="connsiteY15" fmla="*/ 639409 h 2713772"/>
                <a:gd name="connsiteX16" fmla="*/ 3595058 w 4256545"/>
                <a:gd name="connsiteY16" fmla="*/ 311705 h 2713772"/>
                <a:gd name="connsiteX17" fmla="*/ 4091899 w 4256545"/>
                <a:gd name="connsiteY17" fmla="*/ 126711 h 2713772"/>
                <a:gd name="connsiteX18" fmla="*/ 4118327 w 4256545"/>
                <a:gd name="connsiteY18" fmla="*/ 21000 h 2713772"/>
                <a:gd name="connsiteX19" fmla="*/ 2405809 w 4256545"/>
                <a:gd name="connsiteY19" fmla="*/ 42142 h 2713772"/>
                <a:gd name="connsiteX20" fmla="*/ 1903682 w 4256545"/>
                <a:gd name="connsiteY20" fmla="*/ 438558 h 2713772"/>
                <a:gd name="connsiteX21" fmla="*/ 1475552 w 4256545"/>
                <a:gd name="connsiteY21" fmla="*/ 961828 h 2713772"/>
                <a:gd name="connsiteX22" fmla="*/ 1131992 w 4256545"/>
                <a:gd name="connsiteY22" fmla="*/ 1294817 h 2713772"/>
                <a:gd name="connsiteX23" fmla="*/ 999853 w 4256545"/>
                <a:gd name="connsiteY23" fmla="*/ 2050651 h 2713772"/>
                <a:gd name="connsiteX24" fmla="*/ 777860 w 4256545"/>
                <a:gd name="connsiteY24" fmla="*/ 2203932 h 2713772"/>
                <a:gd name="connsiteX25" fmla="*/ 598151 w 4256545"/>
                <a:gd name="connsiteY25" fmla="*/ 2267358 h 271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6545" h="2713772">
                  <a:moveTo>
                    <a:pt x="598151" y="2267358"/>
                  </a:moveTo>
                  <a:cubicBezTo>
                    <a:pt x="522392" y="2304357"/>
                    <a:pt x="421966" y="2389807"/>
                    <a:pt x="323303" y="2425925"/>
                  </a:cubicBezTo>
                  <a:cubicBezTo>
                    <a:pt x="224640" y="2462043"/>
                    <a:pt x="39645" y="2439139"/>
                    <a:pt x="6170" y="2484066"/>
                  </a:cubicBezTo>
                  <a:cubicBezTo>
                    <a:pt x="-27305" y="2528993"/>
                    <a:pt x="84572" y="2660251"/>
                    <a:pt x="122452" y="2695488"/>
                  </a:cubicBezTo>
                  <a:cubicBezTo>
                    <a:pt x="160332" y="2730725"/>
                    <a:pt x="179712" y="2706059"/>
                    <a:pt x="233448" y="2695488"/>
                  </a:cubicBezTo>
                  <a:cubicBezTo>
                    <a:pt x="287184" y="2684917"/>
                    <a:pt x="444870" y="2632061"/>
                    <a:pt x="444870" y="2632061"/>
                  </a:cubicBezTo>
                  <a:cubicBezTo>
                    <a:pt x="541772" y="2602110"/>
                    <a:pt x="710029" y="2561587"/>
                    <a:pt x="814859" y="2515779"/>
                  </a:cubicBezTo>
                  <a:cubicBezTo>
                    <a:pt x="919689" y="2469971"/>
                    <a:pt x="1025400" y="2423282"/>
                    <a:pt x="1073851" y="2357213"/>
                  </a:cubicBezTo>
                  <a:cubicBezTo>
                    <a:pt x="1122302" y="2291144"/>
                    <a:pt x="1065923" y="2180147"/>
                    <a:pt x="1105564" y="2119363"/>
                  </a:cubicBezTo>
                  <a:cubicBezTo>
                    <a:pt x="1145206" y="2058579"/>
                    <a:pt x="1251797" y="2026866"/>
                    <a:pt x="1311700" y="1992510"/>
                  </a:cubicBezTo>
                  <a:cubicBezTo>
                    <a:pt x="1371603" y="1958154"/>
                    <a:pt x="1413006" y="1982819"/>
                    <a:pt x="1464981" y="1913226"/>
                  </a:cubicBezTo>
                  <a:cubicBezTo>
                    <a:pt x="1516956" y="1843633"/>
                    <a:pt x="1545146" y="1674495"/>
                    <a:pt x="1623548" y="1574951"/>
                  </a:cubicBezTo>
                  <a:cubicBezTo>
                    <a:pt x="1701950" y="1475406"/>
                    <a:pt x="1827922" y="1399647"/>
                    <a:pt x="1935395" y="1315959"/>
                  </a:cubicBezTo>
                  <a:cubicBezTo>
                    <a:pt x="2042868" y="1232271"/>
                    <a:pt x="2137127" y="1161797"/>
                    <a:pt x="2268385" y="1072824"/>
                  </a:cubicBezTo>
                  <a:cubicBezTo>
                    <a:pt x="2399643" y="983851"/>
                    <a:pt x="2605779" y="854355"/>
                    <a:pt x="2722942" y="782119"/>
                  </a:cubicBezTo>
                  <a:cubicBezTo>
                    <a:pt x="2840105" y="709883"/>
                    <a:pt x="2826010" y="717811"/>
                    <a:pt x="2971363" y="639409"/>
                  </a:cubicBezTo>
                  <a:cubicBezTo>
                    <a:pt x="3116716" y="561007"/>
                    <a:pt x="3408302" y="397155"/>
                    <a:pt x="3595058" y="311705"/>
                  </a:cubicBezTo>
                  <a:cubicBezTo>
                    <a:pt x="3781814" y="226255"/>
                    <a:pt x="4004688" y="175162"/>
                    <a:pt x="4091899" y="126711"/>
                  </a:cubicBezTo>
                  <a:cubicBezTo>
                    <a:pt x="4179111" y="78260"/>
                    <a:pt x="4399342" y="35095"/>
                    <a:pt x="4118327" y="21000"/>
                  </a:cubicBezTo>
                  <a:cubicBezTo>
                    <a:pt x="3837312" y="6905"/>
                    <a:pt x="2774916" y="-27451"/>
                    <a:pt x="2405809" y="42142"/>
                  </a:cubicBezTo>
                  <a:cubicBezTo>
                    <a:pt x="2036702" y="111735"/>
                    <a:pt x="2058725" y="285277"/>
                    <a:pt x="1903682" y="438558"/>
                  </a:cubicBezTo>
                  <a:cubicBezTo>
                    <a:pt x="1748639" y="591839"/>
                    <a:pt x="1604167" y="819118"/>
                    <a:pt x="1475552" y="961828"/>
                  </a:cubicBezTo>
                  <a:cubicBezTo>
                    <a:pt x="1346937" y="1104538"/>
                    <a:pt x="1211275" y="1113347"/>
                    <a:pt x="1131992" y="1294817"/>
                  </a:cubicBezTo>
                  <a:cubicBezTo>
                    <a:pt x="1052709" y="1476287"/>
                    <a:pt x="1058875" y="1899132"/>
                    <a:pt x="999853" y="2050651"/>
                  </a:cubicBezTo>
                  <a:cubicBezTo>
                    <a:pt x="940831" y="2202170"/>
                    <a:pt x="849215" y="2164291"/>
                    <a:pt x="777860" y="2203932"/>
                  </a:cubicBezTo>
                  <a:cubicBezTo>
                    <a:pt x="706505" y="2243573"/>
                    <a:pt x="673910" y="2230359"/>
                    <a:pt x="598151" y="2267358"/>
                  </a:cubicBezTo>
                  <a:close/>
                </a:path>
              </a:pathLst>
            </a:cu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4143871" y="1585665"/>
              <a:ext cx="2827768" cy="2500064"/>
            </a:xfrm>
            <a:custGeom>
              <a:avLst/>
              <a:gdLst>
                <a:gd name="connsiteX0" fmla="*/ 0 w 2827768"/>
                <a:gd name="connsiteY0" fmla="*/ 2500064 h 2500064"/>
                <a:gd name="connsiteX1" fmla="*/ 634265 w 2827768"/>
                <a:gd name="connsiteY1" fmla="*/ 2288643 h 2500064"/>
                <a:gd name="connsiteX2" fmla="*/ 1072966 w 2827768"/>
                <a:gd name="connsiteY2" fmla="*/ 1580379 h 2500064"/>
                <a:gd name="connsiteX3" fmla="*/ 1072966 w 2827768"/>
                <a:gd name="connsiteY3" fmla="*/ 1590950 h 2500064"/>
                <a:gd name="connsiteX4" fmla="*/ 1654376 w 2827768"/>
                <a:gd name="connsiteY4" fmla="*/ 903829 h 2500064"/>
                <a:gd name="connsiteX5" fmla="*/ 2827768 w 2827768"/>
                <a:gd name="connsiteY5" fmla="*/ 0 h 250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7768" h="2500064">
                  <a:moveTo>
                    <a:pt x="0" y="2500064"/>
                  </a:moveTo>
                  <a:cubicBezTo>
                    <a:pt x="227718" y="2470994"/>
                    <a:pt x="455437" y="2441924"/>
                    <a:pt x="634265" y="2288643"/>
                  </a:cubicBezTo>
                  <a:cubicBezTo>
                    <a:pt x="813093" y="2135362"/>
                    <a:pt x="999849" y="1696661"/>
                    <a:pt x="1072966" y="1580379"/>
                  </a:cubicBezTo>
                  <a:cubicBezTo>
                    <a:pt x="1146083" y="1464097"/>
                    <a:pt x="976064" y="1703708"/>
                    <a:pt x="1072966" y="1590950"/>
                  </a:cubicBezTo>
                  <a:cubicBezTo>
                    <a:pt x="1169868" y="1478192"/>
                    <a:pt x="1361909" y="1168987"/>
                    <a:pt x="1654376" y="903829"/>
                  </a:cubicBezTo>
                  <a:cubicBezTo>
                    <a:pt x="1946843" y="638671"/>
                    <a:pt x="2827768" y="0"/>
                    <a:pt x="2827768" y="0"/>
                  </a:cubicBezTo>
                </a:path>
              </a:pathLst>
            </a:custGeom>
            <a:noFill/>
            <a:ln>
              <a:solidFill>
                <a:schemeClr val="tx1"/>
              </a:solid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19229597">
              <a:off x="5456619" y="1981733"/>
              <a:ext cx="1092543" cy="369332"/>
            </a:xfrm>
            <a:prstGeom prst="rect">
              <a:avLst/>
            </a:prstGeom>
            <a:noFill/>
          </p:spPr>
          <p:txBody>
            <a:bodyPr wrap="none" rtlCol="0">
              <a:spAutoFit/>
            </a:bodyPr>
            <a:lstStyle/>
            <a:p>
              <a:r>
                <a:rPr lang="en-US" dirty="0" smtClean="0"/>
                <a:t>Jet Streak</a:t>
              </a:r>
              <a:endParaRPr lang="en-US" dirty="0"/>
            </a:p>
          </p:txBody>
        </p:sp>
      </p:grpSp>
      <p:grpSp>
        <p:nvGrpSpPr>
          <p:cNvPr id="17" name="Group 16"/>
          <p:cNvGrpSpPr/>
          <p:nvPr/>
        </p:nvGrpSpPr>
        <p:grpSpPr>
          <a:xfrm>
            <a:off x="3272223" y="2461685"/>
            <a:ext cx="1531701" cy="814915"/>
            <a:chOff x="3272223" y="2461685"/>
            <a:chExt cx="1531701" cy="814915"/>
          </a:xfrm>
        </p:grpSpPr>
        <p:sp>
          <p:nvSpPr>
            <p:cNvPr id="12" name="TextBox 11"/>
            <p:cNvSpPr txBox="1"/>
            <p:nvPr/>
          </p:nvSpPr>
          <p:spPr>
            <a:xfrm>
              <a:off x="3272223" y="2461685"/>
              <a:ext cx="1531701" cy="523220"/>
            </a:xfrm>
            <a:prstGeom prst="rect">
              <a:avLst/>
            </a:prstGeom>
            <a:solidFill>
              <a:schemeClr val="bg1">
                <a:lumMod val="50000"/>
              </a:schemeClr>
            </a:solidFill>
          </p:spPr>
          <p:txBody>
            <a:bodyPr wrap="none" rtlCol="0">
              <a:spAutoFit/>
            </a:bodyPr>
            <a:lstStyle/>
            <a:p>
              <a:r>
                <a:rPr lang="en-US" sz="1400" dirty="0" smtClean="0">
                  <a:solidFill>
                    <a:srgbClr val="FFFF00"/>
                  </a:solidFill>
                </a:rPr>
                <a:t>Pink area denotes </a:t>
              </a:r>
            </a:p>
            <a:p>
              <a:r>
                <a:rPr lang="en-US" sz="1400" dirty="0" smtClean="0">
                  <a:solidFill>
                    <a:srgbClr val="FFFF00"/>
                  </a:solidFill>
                </a:rPr>
                <a:t>PV anomaly</a:t>
              </a:r>
              <a:endParaRPr lang="en-US" sz="1400" dirty="0">
                <a:solidFill>
                  <a:srgbClr val="FFFF00"/>
                </a:solidFill>
              </a:endParaRPr>
            </a:p>
          </p:txBody>
        </p:sp>
        <p:cxnSp>
          <p:nvCxnSpPr>
            <p:cNvPr id="14" name="Straight Arrow Connector 13"/>
            <p:cNvCxnSpPr/>
            <p:nvPr/>
          </p:nvCxnSpPr>
          <p:spPr>
            <a:xfrm>
              <a:off x="4343400" y="2835697"/>
              <a:ext cx="381000" cy="440903"/>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996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2819400" cy="946150"/>
          </a:xfrm>
        </p:spPr>
        <p:txBody>
          <a:bodyPr>
            <a:noAutofit/>
          </a:bodyPr>
          <a:lstStyle/>
          <a:p>
            <a:r>
              <a:rPr lang="en-US" dirty="0" smtClean="0"/>
              <a:t>What is in store for the future of this imagery?</a:t>
            </a:r>
            <a:endParaRPr lang="en-US" dirty="0"/>
          </a:p>
        </p:txBody>
      </p:sp>
      <p:pic>
        <p:nvPicPr>
          <p:cNvPr id="6" name="Philippe_Hurricane.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575050" y="1282700"/>
            <a:ext cx="5111750" cy="3833813"/>
          </a:xfrm>
        </p:spPr>
      </p:pic>
      <p:sp>
        <p:nvSpPr>
          <p:cNvPr id="7" name="Text Placeholder 3"/>
          <p:cNvSpPr>
            <a:spLocks noGrp="1"/>
          </p:cNvSpPr>
          <p:nvPr>
            <p:ph type="body" sz="half" idx="2"/>
          </p:nvPr>
        </p:nvSpPr>
        <p:spPr>
          <a:xfrm>
            <a:off x="457201" y="1614488"/>
            <a:ext cx="2743200" cy="2119312"/>
          </a:xfrm>
        </p:spPr>
        <p:txBody>
          <a:bodyPr>
            <a:normAutofit/>
          </a:bodyPr>
          <a:lstStyle/>
          <a:p>
            <a:r>
              <a:rPr lang="en-US" sz="1800" dirty="0" smtClean="0"/>
              <a:t>GOES-R Capabilities</a:t>
            </a:r>
          </a:p>
          <a:p>
            <a:endParaRPr lang="en-US" sz="1800" dirty="0"/>
          </a:p>
          <a:p>
            <a:pPr marL="285750" indent="-285750">
              <a:buFont typeface="Arial" pitchFamily="34" charset="0"/>
              <a:buChar char="•"/>
            </a:pPr>
            <a:r>
              <a:rPr lang="en-US" sz="1800" dirty="0" smtClean="0"/>
              <a:t>RGB capability and more rapid updates with GOES-R era of satellites</a:t>
            </a:r>
            <a:endParaRPr lang="en-US" sz="1800" dirty="0"/>
          </a:p>
        </p:txBody>
      </p:sp>
    </p:spTree>
    <p:extLst>
      <p:ext uri="{BB962C8B-B14F-4D97-AF65-F5344CB8AC3E}">
        <p14:creationId xmlns:p14="http://schemas.microsoft.com/office/powerpoint/2010/main" val="33499684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 covered…</a:t>
            </a:r>
            <a:endParaRPr lang="en-US" dirty="0"/>
          </a:p>
        </p:txBody>
      </p:sp>
      <p:sp>
        <p:nvSpPr>
          <p:cNvPr id="3" name="Content Placeholder 2"/>
          <p:cNvSpPr>
            <a:spLocks noGrp="1"/>
          </p:cNvSpPr>
          <p:nvPr>
            <p:ph idx="1"/>
          </p:nvPr>
        </p:nvSpPr>
        <p:spPr/>
        <p:txBody>
          <a:bodyPr/>
          <a:lstStyle/>
          <a:p>
            <a:r>
              <a:rPr lang="en-US" dirty="0" smtClean="0"/>
              <a:t>What is RGB imagery and how is it made?</a:t>
            </a:r>
          </a:p>
          <a:p>
            <a:r>
              <a:rPr lang="en-US" dirty="0" smtClean="0"/>
              <a:t>What are some of the RGB products available?</a:t>
            </a:r>
          </a:p>
          <a:p>
            <a:r>
              <a:rPr lang="en-US" dirty="0" smtClean="0"/>
              <a:t>Who is using it?</a:t>
            </a:r>
          </a:p>
          <a:p>
            <a:r>
              <a:rPr lang="en-US" dirty="0" smtClean="0"/>
              <a:t>How can it help with situational awareness and the forecast process?</a:t>
            </a:r>
          </a:p>
          <a:p>
            <a:r>
              <a:rPr lang="en-US" dirty="0" smtClean="0"/>
              <a:t>What is in store for the future of this imagery?</a:t>
            </a:r>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11/17/2011</a:t>
            </a:r>
            <a:endParaRPr lang="en-US"/>
          </a:p>
        </p:txBody>
      </p:sp>
    </p:spTree>
    <p:extLst>
      <p:ext uri="{BB962C8B-B14F-4D97-AF65-F5344CB8AC3E}">
        <p14:creationId xmlns:p14="http://schemas.microsoft.com/office/powerpoint/2010/main" val="10752732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7200" y="1435101"/>
            <a:ext cx="3008313" cy="2298700"/>
          </a:xfrm>
        </p:spPr>
        <p:txBody>
          <a:bodyPr>
            <a:noAutofit/>
          </a:bodyPr>
          <a:lstStyle/>
          <a:p>
            <a:r>
              <a:rPr lang="en-US" sz="1800" dirty="0" smtClean="0"/>
              <a:t>Incorporation of data from the VIIRS instrument aboard the </a:t>
            </a:r>
            <a:r>
              <a:rPr lang="en-US" sz="1800" dirty="0" err="1" smtClean="0"/>
              <a:t>Suomi</a:t>
            </a:r>
            <a:r>
              <a:rPr lang="en-US" sz="1800" dirty="0" smtClean="0"/>
              <a:t> NPP satellite</a:t>
            </a:r>
          </a:p>
          <a:p>
            <a:pPr marL="285750" indent="-285750">
              <a:buFont typeface="Arial" pitchFamily="34" charset="0"/>
              <a:buChar char="•"/>
            </a:pPr>
            <a:endParaRPr lang="en-US" sz="1800" dirty="0"/>
          </a:p>
          <a:p>
            <a:pPr marL="285750" indent="-285750">
              <a:buFont typeface="Arial" pitchFamily="34" charset="0"/>
              <a:buChar char="•"/>
            </a:pPr>
            <a:r>
              <a:rPr lang="en-US" sz="1800" dirty="0" smtClean="0"/>
              <a:t>Wider swath widths</a:t>
            </a:r>
          </a:p>
          <a:p>
            <a:pPr marL="285750" indent="-285750">
              <a:buFont typeface="Arial" pitchFamily="34" charset="0"/>
              <a:buChar char="•"/>
            </a:pPr>
            <a:r>
              <a:rPr lang="en-US" sz="1800" dirty="0" smtClean="0"/>
              <a:t>Higher temporal resolution when included in the hybrid (loop) product</a:t>
            </a:r>
            <a:endParaRPr lang="en-US" sz="1800"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3265" t="22927" r="6996" b="22812"/>
          <a:stretch/>
        </p:blipFill>
        <p:spPr bwMode="auto">
          <a:xfrm>
            <a:off x="3962400" y="914400"/>
            <a:ext cx="4942114" cy="5094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457200" y="273050"/>
            <a:ext cx="2819400" cy="946150"/>
          </a:xfrm>
        </p:spPr>
        <p:txBody>
          <a:bodyPr>
            <a:noAutofit/>
          </a:bodyPr>
          <a:lstStyle/>
          <a:p>
            <a:r>
              <a:rPr lang="en-US" dirty="0" smtClean="0"/>
              <a:t>What is in store for the future of this imagery?</a:t>
            </a:r>
            <a:endParaRPr lang="en-US" dirty="0"/>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8512" t="33284" r="842" b="23579"/>
          <a:stretch/>
        </p:blipFill>
        <p:spPr bwMode="auto">
          <a:xfrm>
            <a:off x="3962400" y="1905000"/>
            <a:ext cx="4800600" cy="3812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259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7200" y="1435100"/>
            <a:ext cx="3008313" cy="2984499"/>
          </a:xfrm>
        </p:spPr>
        <p:txBody>
          <a:bodyPr>
            <a:noAutofit/>
          </a:bodyPr>
          <a:lstStyle/>
          <a:p>
            <a:r>
              <a:rPr lang="en-US" sz="1800" dirty="0" smtClean="0"/>
              <a:t>Evaluation of VIIRS RGB Products </a:t>
            </a:r>
          </a:p>
          <a:p>
            <a:endParaRPr lang="en-US" sz="1800" dirty="0"/>
          </a:p>
          <a:p>
            <a:pPr marL="285750" indent="-285750">
              <a:buFont typeface="Arial" pitchFamily="34" charset="0"/>
              <a:buChar char="•"/>
            </a:pPr>
            <a:r>
              <a:rPr lang="en-US" sz="1800" dirty="0" smtClean="0"/>
              <a:t>Fall 2012 </a:t>
            </a:r>
          </a:p>
          <a:p>
            <a:pPr marL="742950" lvl="1" indent="-285750">
              <a:buFont typeface="Arial" pitchFamily="34" charset="0"/>
              <a:buChar char="•"/>
            </a:pPr>
            <a:r>
              <a:rPr lang="en-US" sz="1600" dirty="0" smtClean="0"/>
              <a:t>BHM</a:t>
            </a:r>
          </a:p>
          <a:p>
            <a:pPr marL="742950" lvl="1" indent="-285750">
              <a:buFont typeface="Arial" pitchFamily="34" charset="0"/>
              <a:buChar char="•"/>
            </a:pPr>
            <a:r>
              <a:rPr lang="en-US" sz="1600" dirty="0" smtClean="0"/>
              <a:t>HUN</a:t>
            </a:r>
          </a:p>
          <a:p>
            <a:pPr marL="742950" lvl="1" indent="-285750">
              <a:buFont typeface="Arial" pitchFamily="34" charset="0"/>
              <a:buChar char="•"/>
            </a:pPr>
            <a:r>
              <a:rPr lang="en-US" sz="1600" smtClean="0"/>
              <a:t>RAH</a:t>
            </a:r>
            <a:endParaRPr lang="en-US" sz="1600" dirty="0" smtClean="0"/>
          </a:p>
          <a:p>
            <a:pPr marL="742950" lvl="1" indent="-285750">
              <a:buFont typeface="Arial" pitchFamily="34" charset="0"/>
              <a:buChar char="•"/>
            </a:pPr>
            <a:r>
              <a:rPr lang="en-US" sz="1600" dirty="0" smtClean="0"/>
              <a:t>OHX</a:t>
            </a:r>
          </a:p>
          <a:p>
            <a:pPr marL="742950" lvl="1" indent="-285750">
              <a:buFont typeface="Arial" pitchFamily="34" charset="0"/>
              <a:buChar char="•"/>
            </a:pPr>
            <a:r>
              <a:rPr lang="en-US" sz="1600" dirty="0" smtClean="0"/>
              <a:t>MRX</a:t>
            </a:r>
            <a:endParaRPr lang="en-US" sz="1600" dirty="0"/>
          </a:p>
        </p:txBody>
      </p:sp>
      <p:sp>
        <p:nvSpPr>
          <p:cNvPr id="7" name="Title 1"/>
          <p:cNvSpPr>
            <a:spLocks noGrp="1"/>
          </p:cNvSpPr>
          <p:nvPr>
            <p:ph type="title"/>
          </p:nvPr>
        </p:nvSpPr>
        <p:spPr>
          <a:xfrm>
            <a:off x="457200" y="273050"/>
            <a:ext cx="2819400" cy="946150"/>
          </a:xfrm>
        </p:spPr>
        <p:txBody>
          <a:bodyPr>
            <a:noAutofit/>
          </a:bodyPr>
          <a:lstStyle/>
          <a:p>
            <a:r>
              <a:rPr lang="en-US" dirty="0" smtClean="0"/>
              <a:t>What is in store for the future of this imagery?</a:t>
            </a:r>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484" t="8774" b="3226"/>
          <a:stretch/>
        </p:blipFill>
        <p:spPr bwMode="auto">
          <a:xfrm>
            <a:off x="3505200" y="1180696"/>
            <a:ext cx="5429641" cy="453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62703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90800"/>
            <a:ext cx="8229600" cy="1143000"/>
          </a:xfrm>
        </p:spPr>
        <p:txBody>
          <a:bodyPr/>
          <a:lstStyle/>
          <a:p>
            <a:r>
              <a:rPr lang="en-US" dirty="0" smtClean="0"/>
              <a:t>Questions?</a:t>
            </a:r>
            <a:endParaRPr lang="en-US" dirty="0"/>
          </a:p>
        </p:txBody>
      </p:sp>
    </p:spTree>
    <p:extLst>
      <p:ext uri="{BB962C8B-B14F-4D97-AF65-F5344CB8AC3E}">
        <p14:creationId xmlns:p14="http://schemas.microsoft.com/office/powerpoint/2010/main" val="226997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641350"/>
          </a:xfrm>
        </p:spPr>
        <p:txBody>
          <a:bodyPr/>
          <a:lstStyle/>
          <a:p>
            <a:r>
              <a:rPr lang="en-US" dirty="0" smtClean="0"/>
              <a:t>What is RGB Imagery?</a:t>
            </a:r>
            <a:endParaRPr lang="en-US" dirty="0"/>
          </a:p>
        </p:txBody>
      </p:sp>
      <p:sp>
        <p:nvSpPr>
          <p:cNvPr id="4" name="Text Placeholder 3"/>
          <p:cNvSpPr>
            <a:spLocks noGrp="1"/>
          </p:cNvSpPr>
          <p:nvPr>
            <p:ph type="body" sz="half" idx="2"/>
          </p:nvPr>
        </p:nvSpPr>
        <p:spPr>
          <a:xfrm>
            <a:off x="228601" y="1219201"/>
            <a:ext cx="3008313" cy="990599"/>
          </a:xfrm>
        </p:spPr>
        <p:txBody>
          <a:bodyPr>
            <a:noAutofit/>
          </a:bodyPr>
          <a:lstStyle/>
          <a:p>
            <a:pPr marL="285750" indent="-285750">
              <a:buFont typeface="Arial" pitchFamily="34" charset="0"/>
              <a:buChar char="•"/>
            </a:pPr>
            <a:r>
              <a:rPr lang="en-US" sz="1800" dirty="0" smtClean="0"/>
              <a:t>Some examples with which you are probably already familiar…</a:t>
            </a:r>
            <a:endParaRPr lang="en-US" sz="1800" dirty="0"/>
          </a:p>
        </p:txBody>
      </p:sp>
      <p:grpSp>
        <p:nvGrpSpPr>
          <p:cNvPr id="9" name="Group 8"/>
          <p:cNvGrpSpPr/>
          <p:nvPr/>
        </p:nvGrpSpPr>
        <p:grpSpPr>
          <a:xfrm>
            <a:off x="3581400" y="457200"/>
            <a:ext cx="4201756" cy="3746715"/>
            <a:chOff x="3733800" y="977685"/>
            <a:chExt cx="4201756" cy="3746715"/>
          </a:xfrm>
        </p:grpSpPr>
        <p:pic>
          <p:nvPicPr>
            <p:cNvPr id="5" name="Picture 2" descr="C:\Documents and Settings\fuellkk\My Documents\NASA_SPoRT\MODIS\False Color Imagery\AWIPS image captures of 500m to TFX for AMS poster\MODIS_FC_20080226_1832_500m_MT.gif"/>
            <p:cNvPicPr>
              <a:picLocks noChangeAspect="1" noChangeArrowheads="1"/>
            </p:cNvPicPr>
            <p:nvPr/>
          </p:nvPicPr>
          <p:blipFill rotWithShape="1">
            <a:blip r:embed="rId2" cstate="print"/>
            <a:srcRect l="20540" t="8166" b="2712"/>
            <a:stretch/>
          </p:blipFill>
          <p:spPr bwMode="auto">
            <a:xfrm>
              <a:off x="3733800" y="977685"/>
              <a:ext cx="4201756" cy="3735092"/>
            </a:xfrm>
            <a:prstGeom prst="rect">
              <a:avLst/>
            </a:prstGeom>
            <a:noFill/>
            <a:ln w="9525">
              <a:noFill/>
              <a:miter lim="800000"/>
              <a:headEnd/>
              <a:tailEnd/>
            </a:ln>
          </p:spPr>
        </p:pic>
        <p:sp>
          <p:nvSpPr>
            <p:cNvPr id="7" name="TextBox 6"/>
            <p:cNvSpPr txBox="1"/>
            <p:nvPr/>
          </p:nvSpPr>
          <p:spPr>
            <a:xfrm>
              <a:off x="3733800" y="4355068"/>
              <a:ext cx="1220334" cy="369332"/>
            </a:xfrm>
            <a:prstGeom prst="rect">
              <a:avLst/>
            </a:prstGeom>
            <a:noFill/>
          </p:spPr>
          <p:txBody>
            <a:bodyPr wrap="none" rtlCol="0">
              <a:spAutoFit/>
            </a:bodyPr>
            <a:lstStyle/>
            <a:p>
              <a:r>
                <a:rPr lang="en-US" b="1" dirty="0" smtClean="0">
                  <a:solidFill>
                    <a:srgbClr val="FFFF00"/>
                  </a:solidFill>
                </a:rPr>
                <a:t>False Color</a:t>
              </a:r>
              <a:endParaRPr lang="en-US" b="1" dirty="0">
                <a:solidFill>
                  <a:srgbClr val="FFFF00"/>
                </a:solidFill>
              </a:endParaRPr>
            </a:p>
          </p:txBody>
        </p:sp>
      </p:grpSp>
      <p:grpSp>
        <p:nvGrpSpPr>
          <p:cNvPr id="12" name="Group 11"/>
          <p:cNvGrpSpPr/>
          <p:nvPr/>
        </p:nvGrpSpPr>
        <p:grpSpPr>
          <a:xfrm>
            <a:off x="4495799" y="1168680"/>
            <a:ext cx="3962399" cy="3860275"/>
            <a:chOff x="4876800" y="914925"/>
            <a:chExt cx="3962399" cy="3860275"/>
          </a:xfrm>
        </p:grpSpPr>
        <p:pic>
          <p:nvPicPr>
            <p:cNvPr id="6" name="Picture 173" descr="20120414_2033_sport_modis_reg5_color_DustEvent_at_LUB_wideview"/>
            <p:cNvPicPr>
              <a:picLocks noChangeAspect="1" noChangeArrowheads="1"/>
            </p:cNvPicPr>
            <p:nvPr/>
          </p:nvPicPr>
          <p:blipFill rotWithShape="1">
            <a:blip r:embed="rId3"/>
            <a:srcRect l="20165" t="7814" b="2689"/>
            <a:stretch/>
          </p:blipFill>
          <p:spPr bwMode="auto">
            <a:xfrm>
              <a:off x="4876800" y="914925"/>
              <a:ext cx="3962399" cy="3860275"/>
            </a:xfrm>
            <a:prstGeom prst="rect">
              <a:avLst/>
            </a:prstGeom>
            <a:solidFill>
              <a:schemeClr val="bg1"/>
            </a:solidFill>
            <a:ln w="38100">
              <a:noFill/>
              <a:miter lim="800000"/>
              <a:headEnd/>
              <a:tailEnd/>
            </a:ln>
          </p:spPr>
        </p:pic>
        <p:sp>
          <p:nvSpPr>
            <p:cNvPr id="8" name="TextBox 7"/>
            <p:cNvSpPr txBox="1"/>
            <p:nvPr/>
          </p:nvSpPr>
          <p:spPr>
            <a:xfrm>
              <a:off x="7162800" y="4267200"/>
              <a:ext cx="1166666" cy="369332"/>
            </a:xfrm>
            <a:prstGeom prst="rect">
              <a:avLst/>
            </a:prstGeom>
            <a:noFill/>
          </p:spPr>
          <p:txBody>
            <a:bodyPr wrap="none" rtlCol="0">
              <a:spAutoFit/>
            </a:bodyPr>
            <a:lstStyle/>
            <a:p>
              <a:r>
                <a:rPr lang="en-US" b="1" dirty="0" smtClean="0">
                  <a:solidFill>
                    <a:srgbClr val="FFFF00"/>
                  </a:solidFill>
                </a:rPr>
                <a:t>True Color</a:t>
              </a:r>
              <a:endParaRPr lang="en-US" b="1" dirty="0">
                <a:solidFill>
                  <a:srgbClr val="FFFF00"/>
                </a:solidFill>
              </a:endParaRPr>
            </a:p>
          </p:txBody>
        </p:sp>
      </p:grpSp>
      <p:grpSp>
        <p:nvGrpSpPr>
          <p:cNvPr id="10" name="Group 9"/>
          <p:cNvGrpSpPr/>
          <p:nvPr/>
        </p:nvGrpSpPr>
        <p:grpSpPr>
          <a:xfrm>
            <a:off x="4302790" y="830885"/>
            <a:ext cx="3657602" cy="3657602"/>
            <a:chOff x="4302790" y="830885"/>
            <a:chExt cx="3657602" cy="3657602"/>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2790" y="830885"/>
              <a:ext cx="3657602" cy="3657602"/>
            </a:xfrm>
            <a:prstGeom prst="rect">
              <a:avLst/>
            </a:prstGeom>
          </p:spPr>
        </p:pic>
        <p:sp>
          <p:nvSpPr>
            <p:cNvPr id="25" name="TextBox 24"/>
            <p:cNvSpPr txBox="1"/>
            <p:nvPr/>
          </p:nvSpPr>
          <p:spPr>
            <a:xfrm>
              <a:off x="4302790" y="4019249"/>
              <a:ext cx="2426818" cy="369332"/>
            </a:xfrm>
            <a:prstGeom prst="rect">
              <a:avLst/>
            </a:prstGeom>
            <a:noFill/>
          </p:spPr>
          <p:txBody>
            <a:bodyPr wrap="none" rtlCol="0">
              <a:spAutoFit/>
            </a:bodyPr>
            <a:lstStyle/>
            <a:p>
              <a:r>
                <a:rPr lang="en-US" b="1" dirty="0" smtClean="0">
                  <a:solidFill>
                    <a:srgbClr val="FFFF00"/>
                  </a:solidFill>
                </a:rPr>
                <a:t>RGB True Color Product</a:t>
              </a:r>
              <a:endParaRPr lang="en-US" b="1" dirty="0">
                <a:solidFill>
                  <a:srgbClr val="FFFF00"/>
                </a:solidFill>
              </a:endParaRPr>
            </a:p>
          </p:txBody>
        </p:sp>
      </p:grpSp>
      <p:sp>
        <p:nvSpPr>
          <p:cNvPr id="11" name="Text Placeholder 3"/>
          <p:cNvSpPr txBox="1">
            <a:spLocks/>
          </p:cNvSpPr>
          <p:nvPr/>
        </p:nvSpPr>
        <p:spPr>
          <a:xfrm>
            <a:off x="228601" y="2209800"/>
            <a:ext cx="3008313" cy="9271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285750" indent="-285750">
              <a:buFont typeface="Arial" pitchFamily="34" charset="0"/>
              <a:buChar char="•"/>
            </a:pPr>
            <a:r>
              <a:rPr lang="en-US" sz="1800" dirty="0" smtClean="0"/>
              <a:t>Now, some examples with which you </a:t>
            </a:r>
            <a:r>
              <a:rPr lang="en-US" sz="1800" i="1" dirty="0" smtClean="0"/>
              <a:t>may or may not</a:t>
            </a:r>
            <a:r>
              <a:rPr lang="en-US" sz="1800" dirty="0" smtClean="0"/>
              <a:t> be familiar…</a:t>
            </a:r>
            <a:endParaRPr lang="en-US" sz="1800" dirty="0"/>
          </a:p>
        </p:txBody>
      </p:sp>
      <p:grpSp>
        <p:nvGrpSpPr>
          <p:cNvPr id="26" name="Group 25"/>
          <p:cNvGrpSpPr/>
          <p:nvPr/>
        </p:nvGrpSpPr>
        <p:grpSpPr>
          <a:xfrm>
            <a:off x="3811645" y="2431225"/>
            <a:ext cx="3579755" cy="3522133"/>
            <a:chOff x="3810000" y="2431225"/>
            <a:chExt cx="3579755" cy="3522133"/>
          </a:xfrm>
        </p:grpSpPr>
        <p:pic>
          <p:nvPicPr>
            <p:cNvPr id="13" name="Content Placeholder 5"/>
            <p:cNvPicPr>
              <a:picLocks noChangeAspect="1"/>
            </p:cNvPicPr>
            <p:nvPr/>
          </p:nvPicPr>
          <p:blipFill rotWithShape="1">
            <a:blip r:embed="rId5" cstate="print">
              <a:extLst>
                <a:ext uri="{28A0092B-C50C-407E-A947-70E740481C1C}">
                  <a14:useLocalDpi xmlns:a14="http://schemas.microsoft.com/office/drawing/2010/main" val="0"/>
                </a:ext>
              </a:extLst>
            </a:blip>
            <a:srcRect l="20001" t="8195" r="1110" b="2499"/>
            <a:stretch/>
          </p:blipFill>
          <p:spPr>
            <a:xfrm>
              <a:off x="3810000" y="2431225"/>
              <a:ext cx="3579755" cy="3522133"/>
            </a:xfrm>
            <a:prstGeom prst="rect">
              <a:avLst/>
            </a:prstGeom>
          </p:spPr>
        </p:pic>
        <p:sp>
          <p:nvSpPr>
            <p:cNvPr id="14" name="TextBox 13"/>
            <p:cNvSpPr txBox="1"/>
            <p:nvPr/>
          </p:nvSpPr>
          <p:spPr>
            <a:xfrm>
              <a:off x="3831920" y="5574268"/>
              <a:ext cx="1883080" cy="369332"/>
            </a:xfrm>
            <a:prstGeom prst="rect">
              <a:avLst/>
            </a:prstGeom>
            <a:noFill/>
          </p:spPr>
          <p:txBody>
            <a:bodyPr wrap="none" rtlCol="0">
              <a:spAutoFit/>
            </a:bodyPr>
            <a:lstStyle/>
            <a:p>
              <a:r>
                <a:rPr lang="en-US" b="1" dirty="0" smtClean="0">
                  <a:solidFill>
                    <a:srgbClr val="FFFF00"/>
                  </a:solidFill>
                </a:rPr>
                <a:t>RGB Dust Product</a:t>
              </a:r>
              <a:endParaRPr lang="en-US" b="1" dirty="0">
                <a:solidFill>
                  <a:srgbClr val="FFFF00"/>
                </a:solidFill>
              </a:endParaRPr>
            </a:p>
          </p:txBody>
        </p:sp>
      </p:grpSp>
      <p:grpSp>
        <p:nvGrpSpPr>
          <p:cNvPr id="24" name="Group 23"/>
          <p:cNvGrpSpPr/>
          <p:nvPr/>
        </p:nvGrpSpPr>
        <p:grpSpPr>
          <a:xfrm>
            <a:off x="4775105" y="1447800"/>
            <a:ext cx="4090128" cy="3860536"/>
            <a:chOff x="2286000" y="1600200"/>
            <a:chExt cx="4090128" cy="3860536"/>
          </a:xfrm>
        </p:grpSpPr>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1600200"/>
              <a:ext cx="4090128" cy="3860536"/>
            </a:xfrm>
            <a:prstGeom prst="rect">
              <a:avLst/>
            </a:prstGeom>
          </p:spPr>
        </p:pic>
        <p:sp>
          <p:nvSpPr>
            <p:cNvPr id="16" name="TextBox 15"/>
            <p:cNvSpPr txBox="1"/>
            <p:nvPr/>
          </p:nvSpPr>
          <p:spPr>
            <a:xfrm>
              <a:off x="2286000" y="4953000"/>
              <a:ext cx="3694986" cy="369332"/>
            </a:xfrm>
            <a:prstGeom prst="rect">
              <a:avLst/>
            </a:prstGeom>
            <a:noFill/>
          </p:spPr>
          <p:txBody>
            <a:bodyPr wrap="none" rtlCol="0">
              <a:spAutoFit/>
            </a:bodyPr>
            <a:lstStyle/>
            <a:p>
              <a:r>
                <a:rPr lang="en-US" b="1" dirty="0" smtClean="0">
                  <a:solidFill>
                    <a:srgbClr val="FFFF00"/>
                  </a:solidFill>
                </a:rPr>
                <a:t>RGB Nighttime Microphysics Product</a:t>
              </a:r>
              <a:endParaRPr lang="en-US" b="1" dirty="0">
                <a:solidFill>
                  <a:srgbClr val="FFFF00"/>
                </a:solidFill>
              </a:endParaRPr>
            </a:p>
          </p:txBody>
        </p:sp>
      </p:grpSp>
      <p:grpSp>
        <p:nvGrpSpPr>
          <p:cNvPr id="22" name="Group 21"/>
          <p:cNvGrpSpPr/>
          <p:nvPr/>
        </p:nvGrpSpPr>
        <p:grpSpPr>
          <a:xfrm>
            <a:off x="3581400" y="733642"/>
            <a:ext cx="4200921" cy="3879416"/>
            <a:chOff x="4655211" y="1524000"/>
            <a:chExt cx="4200921" cy="3879416"/>
          </a:xfrm>
        </p:grpSpPr>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l="19547" t="10493" r="5160" b="2593"/>
            <a:stretch/>
          </p:blipFill>
          <p:spPr>
            <a:xfrm>
              <a:off x="4655211" y="1524000"/>
              <a:ext cx="4200921" cy="3879416"/>
            </a:xfrm>
            <a:prstGeom prst="rect">
              <a:avLst/>
            </a:prstGeom>
          </p:spPr>
        </p:pic>
        <p:sp>
          <p:nvSpPr>
            <p:cNvPr id="18" name="TextBox 17"/>
            <p:cNvSpPr txBox="1"/>
            <p:nvPr/>
          </p:nvSpPr>
          <p:spPr>
            <a:xfrm>
              <a:off x="4655211" y="4876800"/>
              <a:ext cx="2206245" cy="369332"/>
            </a:xfrm>
            <a:prstGeom prst="rect">
              <a:avLst/>
            </a:prstGeom>
            <a:noFill/>
          </p:spPr>
          <p:txBody>
            <a:bodyPr wrap="none" rtlCol="0">
              <a:spAutoFit/>
            </a:bodyPr>
            <a:lstStyle/>
            <a:p>
              <a:r>
                <a:rPr lang="en-US" b="1" dirty="0" smtClean="0">
                  <a:solidFill>
                    <a:srgbClr val="FFFF00"/>
                  </a:solidFill>
                </a:rPr>
                <a:t>RGB Airmass Product</a:t>
              </a:r>
              <a:endParaRPr lang="en-US" b="1" dirty="0">
                <a:solidFill>
                  <a:srgbClr val="FFFF00"/>
                </a:solidFill>
              </a:endParaRPr>
            </a:p>
          </p:txBody>
        </p:sp>
      </p:grpSp>
      <p:grpSp>
        <p:nvGrpSpPr>
          <p:cNvPr id="21" name="Group 20"/>
          <p:cNvGrpSpPr/>
          <p:nvPr/>
        </p:nvGrpSpPr>
        <p:grpSpPr>
          <a:xfrm>
            <a:off x="4495799" y="2169067"/>
            <a:ext cx="4343400" cy="3257550"/>
            <a:chOff x="4208500" y="1492250"/>
            <a:chExt cx="4343400" cy="3257550"/>
          </a:xfrm>
        </p:grpSpPr>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8500" y="1492250"/>
              <a:ext cx="4343400" cy="3257550"/>
            </a:xfrm>
            <a:prstGeom prst="rect">
              <a:avLst/>
            </a:prstGeom>
          </p:spPr>
        </p:pic>
        <p:sp>
          <p:nvSpPr>
            <p:cNvPr id="20" name="TextBox 19"/>
            <p:cNvSpPr txBox="1"/>
            <p:nvPr/>
          </p:nvSpPr>
          <p:spPr>
            <a:xfrm>
              <a:off x="4221386" y="4203915"/>
              <a:ext cx="2169376" cy="369332"/>
            </a:xfrm>
            <a:prstGeom prst="rect">
              <a:avLst/>
            </a:prstGeom>
            <a:noFill/>
          </p:spPr>
          <p:txBody>
            <a:bodyPr wrap="none" rtlCol="0">
              <a:spAutoFit/>
            </a:bodyPr>
            <a:lstStyle/>
            <a:p>
              <a:r>
                <a:rPr lang="en-US" b="1" dirty="0" smtClean="0">
                  <a:solidFill>
                    <a:srgbClr val="FFFF00"/>
                  </a:solidFill>
                </a:rPr>
                <a:t>91 GHz RGB Product</a:t>
              </a:r>
              <a:endParaRPr lang="en-US" b="1" dirty="0">
                <a:solidFill>
                  <a:srgbClr val="FFFF00"/>
                </a:solidFill>
              </a:endParaRPr>
            </a:p>
          </p:txBody>
        </p:sp>
      </p:grpSp>
      <p:sp>
        <p:nvSpPr>
          <p:cNvPr id="27" name="Text Placeholder 3"/>
          <p:cNvSpPr txBox="1">
            <a:spLocks/>
          </p:cNvSpPr>
          <p:nvPr/>
        </p:nvSpPr>
        <p:spPr>
          <a:xfrm>
            <a:off x="228600" y="3403172"/>
            <a:ext cx="3008313" cy="158209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285750" indent="-285750">
              <a:buFont typeface="Arial" pitchFamily="34" charset="0"/>
              <a:buChar char="•"/>
            </a:pPr>
            <a:r>
              <a:rPr lang="en-US" sz="1800" dirty="0" smtClean="0"/>
              <a:t>RGB stands for the </a:t>
            </a:r>
            <a:r>
              <a:rPr lang="en-US" sz="1800" dirty="0" smtClean="0">
                <a:solidFill>
                  <a:srgbClr val="FF0000"/>
                </a:solidFill>
              </a:rPr>
              <a:t>Red</a:t>
            </a:r>
            <a:r>
              <a:rPr lang="en-US" sz="1800" dirty="0" smtClean="0"/>
              <a:t>, </a:t>
            </a:r>
            <a:r>
              <a:rPr lang="en-US" sz="1800" dirty="0" smtClean="0">
                <a:solidFill>
                  <a:srgbClr val="00B050"/>
                </a:solidFill>
              </a:rPr>
              <a:t>Green</a:t>
            </a:r>
            <a:r>
              <a:rPr lang="en-US" sz="1800" dirty="0" smtClean="0"/>
              <a:t>, and </a:t>
            </a:r>
            <a:r>
              <a:rPr lang="en-US" sz="1800" dirty="0" smtClean="0">
                <a:solidFill>
                  <a:srgbClr val="0070C0"/>
                </a:solidFill>
              </a:rPr>
              <a:t>Blue</a:t>
            </a:r>
            <a:r>
              <a:rPr lang="en-US" sz="1800" dirty="0" smtClean="0">
                <a:solidFill>
                  <a:schemeClr val="accent1">
                    <a:lumMod val="75000"/>
                  </a:schemeClr>
                </a:solidFill>
              </a:rPr>
              <a:t> </a:t>
            </a:r>
            <a:r>
              <a:rPr lang="en-US" sz="1800" dirty="0" smtClean="0"/>
              <a:t>in the processing of the imagery.  Next, we’ll look at how this imagery is created. </a:t>
            </a:r>
            <a:endParaRPr lang="en-US" sz="1800" dirty="0">
              <a:solidFill>
                <a:schemeClr val="accent1">
                  <a:lumMod val="75000"/>
                </a:schemeClr>
              </a:solidFill>
            </a:endParaRPr>
          </a:p>
        </p:txBody>
      </p:sp>
    </p:spTree>
    <p:extLst>
      <p:ext uri="{BB962C8B-B14F-4D97-AF65-F5344CB8AC3E}">
        <p14:creationId xmlns:p14="http://schemas.microsoft.com/office/powerpoint/2010/main" val="59402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1" grpId="0" build="p"/>
      <p:bldP spid="2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641350"/>
          </a:xfrm>
        </p:spPr>
        <p:txBody>
          <a:bodyPr>
            <a:noAutofit/>
          </a:bodyPr>
          <a:lstStyle/>
          <a:p>
            <a:r>
              <a:rPr lang="en-US" dirty="0" smtClean="0"/>
              <a:t>What is RGB Imagery and How is it Created?</a:t>
            </a:r>
            <a:endParaRPr lang="en-US" dirty="0"/>
          </a:p>
        </p:txBody>
      </p:sp>
      <p:sp>
        <p:nvSpPr>
          <p:cNvPr id="4" name="Text Placeholder 3"/>
          <p:cNvSpPr>
            <a:spLocks noGrp="1"/>
          </p:cNvSpPr>
          <p:nvPr>
            <p:ph type="body" sz="half" idx="2"/>
          </p:nvPr>
        </p:nvSpPr>
        <p:spPr>
          <a:xfrm>
            <a:off x="457200" y="1219202"/>
            <a:ext cx="3581400" cy="4419598"/>
          </a:xfrm>
        </p:spPr>
        <p:txBody>
          <a:bodyPr>
            <a:noAutofit/>
          </a:bodyPr>
          <a:lstStyle/>
          <a:p>
            <a:pPr marL="285750" indent="-285750">
              <a:buFont typeface="Arial" pitchFamily="34" charset="0"/>
              <a:buChar char="•"/>
              <a:defRPr/>
            </a:pPr>
            <a:r>
              <a:rPr lang="en-US" sz="2000" dirty="0"/>
              <a:t>RGB imagery assign values for the R, G, and B color components using 8-bit values (0-255), resulting in 24-bit image.</a:t>
            </a:r>
          </a:p>
          <a:p>
            <a:pPr marL="285750" indent="-285750">
              <a:buFont typeface="Arial" pitchFamily="34" charset="0"/>
              <a:buChar char="•"/>
              <a:defRPr/>
            </a:pPr>
            <a:r>
              <a:rPr lang="en-US" sz="2000" dirty="0"/>
              <a:t>AWIPS and NAWIPS can only display 254 or 95 colors, respectively.</a:t>
            </a:r>
          </a:p>
          <a:p>
            <a:pPr marL="285750" indent="-285750">
              <a:buFont typeface="Arial" pitchFamily="34" charset="0"/>
              <a:buChar char="•"/>
              <a:defRPr/>
            </a:pPr>
            <a:r>
              <a:rPr lang="en-US" sz="2000" dirty="0"/>
              <a:t>Therefore, RGB images in these systems are </a:t>
            </a:r>
            <a:r>
              <a:rPr lang="en-US" sz="2000" i="1" dirty="0"/>
              <a:t>quantized </a:t>
            </a:r>
            <a:r>
              <a:rPr lang="en-US" sz="2000" dirty="0"/>
              <a:t>(not ideal, but exposes users to RGB concept ahead of 24-bit capability).</a:t>
            </a:r>
          </a:p>
        </p:txBody>
      </p:sp>
      <p:cxnSp>
        <p:nvCxnSpPr>
          <p:cNvPr id="22" name="Straight Connector 21"/>
          <p:cNvCxnSpPr/>
          <p:nvPr/>
        </p:nvCxnSpPr>
        <p:spPr>
          <a:xfrm>
            <a:off x="5638800" y="2286000"/>
            <a:ext cx="10668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4914900" y="2324100"/>
            <a:ext cx="762000" cy="6858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flipH="1" flipV="1">
            <a:off x="5105400" y="1752600"/>
            <a:ext cx="1066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19"/>
          <p:cNvSpPr txBox="1">
            <a:spLocks noChangeArrowheads="1"/>
          </p:cNvSpPr>
          <p:nvPr/>
        </p:nvSpPr>
        <p:spPr bwMode="auto">
          <a:xfrm>
            <a:off x="5486400" y="922338"/>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R</a:t>
            </a:r>
          </a:p>
        </p:txBody>
      </p:sp>
      <p:sp>
        <p:nvSpPr>
          <p:cNvPr id="33" name="TextBox 20"/>
          <p:cNvSpPr txBox="1">
            <a:spLocks noChangeArrowheads="1"/>
          </p:cNvSpPr>
          <p:nvPr/>
        </p:nvSpPr>
        <p:spPr bwMode="auto">
          <a:xfrm>
            <a:off x="6637338" y="2090738"/>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G</a:t>
            </a:r>
          </a:p>
        </p:txBody>
      </p:sp>
      <p:sp>
        <p:nvSpPr>
          <p:cNvPr id="41" name="TextBox 21"/>
          <p:cNvSpPr txBox="1">
            <a:spLocks noChangeArrowheads="1"/>
          </p:cNvSpPr>
          <p:nvPr/>
        </p:nvSpPr>
        <p:spPr bwMode="auto">
          <a:xfrm>
            <a:off x="4724400" y="28956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a:t>
            </a:r>
          </a:p>
        </p:txBody>
      </p:sp>
      <p:sp>
        <p:nvSpPr>
          <p:cNvPr id="42" name="Rectangle 41"/>
          <p:cNvSpPr/>
          <p:nvPr/>
        </p:nvSpPr>
        <p:spPr>
          <a:xfrm>
            <a:off x="5791200" y="1524000"/>
            <a:ext cx="76200" cy="76200"/>
          </a:xfrm>
          <a:prstGeom prst="rect">
            <a:avLst/>
          </a:prstGeom>
          <a:solidFill>
            <a:srgbClr val="8C2823"/>
          </a:solidFill>
          <a:ln>
            <a:noFill/>
          </a:ln>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anchor="ctr"/>
          <a:lstStyle/>
          <a:p>
            <a:pPr algn="ctr">
              <a:defRPr/>
            </a:pPr>
            <a:endParaRPr lang="en-US"/>
          </a:p>
        </p:txBody>
      </p:sp>
      <p:sp>
        <p:nvSpPr>
          <p:cNvPr id="43" name="Rectangle 42"/>
          <p:cNvSpPr/>
          <p:nvPr/>
        </p:nvSpPr>
        <p:spPr>
          <a:xfrm>
            <a:off x="5715000" y="2514600"/>
            <a:ext cx="76200" cy="76200"/>
          </a:xfrm>
          <a:prstGeom prst="rect">
            <a:avLst/>
          </a:prstGeom>
          <a:solidFill>
            <a:srgbClr val="003C3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38100" dist="38100" dir="2700000" algn="tl">
                  <a:srgbClr val="000000">
                    <a:alpha val="43137"/>
                  </a:srgbClr>
                </a:outerShdw>
              </a:effectLst>
            </a:endParaRPr>
          </a:p>
        </p:txBody>
      </p:sp>
      <p:sp>
        <p:nvSpPr>
          <p:cNvPr id="44" name="Rectangle 43"/>
          <p:cNvSpPr/>
          <p:nvPr/>
        </p:nvSpPr>
        <p:spPr>
          <a:xfrm>
            <a:off x="5943600" y="2819400"/>
            <a:ext cx="76200" cy="76200"/>
          </a:xfrm>
          <a:prstGeom prst="rect">
            <a:avLst/>
          </a:prstGeom>
          <a:solidFill>
            <a:srgbClr val="008F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38100" dist="38100" dir="2700000" algn="tl">
                  <a:srgbClr val="000000">
                    <a:alpha val="43137"/>
                  </a:srgbClr>
                </a:outerShdw>
              </a:effectLst>
            </a:endParaRPr>
          </a:p>
        </p:txBody>
      </p:sp>
      <p:sp>
        <p:nvSpPr>
          <p:cNvPr id="45" name="Rectangle 44"/>
          <p:cNvSpPr/>
          <p:nvPr/>
        </p:nvSpPr>
        <p:spPr>
          <a:xfrm>
            <a:off x="5105400" y="1981200"/>
            <a:ext cx="76200" cy="7620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38100" dist="38100" dir="2700000" algn="tl">
                  <a:srgbClr val="000000">
                    <a:alpha val="43137"/>
                  </a:srgbClr>
                </a:outerShdw>
              </a:effectLst>
            </a:endParaRPr>
          </a:p>
        </p:txBody>
      </p:sp>
      <p:sp>
        <p:nvSpPr>
          <p:cNvPr id="46" name="TextBox 27"/>
          <p:cNvSpPr txBox="1">
            <a:spLocks noChangeArrowheads="1"/>
          </p:cNvSpPr>
          <p:nvPr/>
        </p:nvSpPr>
        <p:spPr bwMode="auto">
          <a:xfrm>
            <a:off x="6477000" y="685800"/>
            <a:ext cx="2438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In a 24-bit image, pixels occur as all possible combinations of RGB.</a:t>
            </a:r>
          </a:p>
        </p:txBody>
      </p:sp>
      <p:sp>
        <p:nvSpPr>
          <p:cNvPr id="47" name="Rectangle 46"/>
          <p:cNvSpPr/>
          <p:nvPr/>
        </p:nvSpPr>
        <p:spPr>
          <a:xfrm>
            <a:off x="6553200" y="2057400"/>
            <a:ext cx="76200" cy="76200"/>
          </a:xfrm>
          <a:prstGeom prst="rect">
            <a:avLst/>
          </a:prstGeom>
          <a:solidFill>
            <a:srgbClr val="328F3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38100" dist="38100" dir="2700000" algn="tl">
                  <a:srgbClr val="000000">
                    <a:alpha val="43137"/>
                  </a:srgbClr>
                </a:outerShdw>
              </a:effectLst>
            </a:endParaRPr>
          </a:p>
        </p:txBody>
      </p:sp>
      <p:cxnSp>
        <p:nvCxnSpPr>
          <p:cNvPr id="48" name="Straight Arrow Connector 47"/>
          <p:cNvCxnSpPr/>
          <p:nvPr/>
        </p:nvCxnSpPr>
        <p:spPr>
          <a:xfrm rot="5400000">
            <a:off x="5638007" y="3733006"/>
            <a:ext cx="609600" cy="15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TextBox 31"/>
          <p:cNvSpPr txBox="1">
            <a:spLocks noChangeArrowheads="1"/>
          </p:cNvSpPr>
          <p:nvPr/>
        </p:nvSpPr>
        <p:spPr bwMode="auto">
          <a:xfrm>
            <a:off x="6172200" y="3048000"/>
            <a:ext cx="2438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Quantization selects an ideal subset of colors to represent the image.</a:t>
            </a:r>
          </a:p>
        </p:txBody>
      </p:sp>
      <p:pic>
        <p:nvPicPr>
          <p:cNvPr id="50" name="Picture 2"/>
          <p:cNvPicPr>
            <a:picLocks noChangeAspect="1" noChangeArrowheads="1"/>
          </p:cNvPicPr>
          <p:nvPr/>
        </p:nvPicPr>
        <p:blipFill>
          <a:blip r:embed="rId2">
            <a:extLst>
              <a:ext uri="{28A0092B-C50C-407E-A947-70E740481C1C}">
                <a14:useLocalDpi xmlns:a14="http://schemas.microsoft.com/office/drawing/2010/main" val="0"/>
              </a:ext>
            </a:extLst>
          </a:blip>
          <a:srcRect l="46088" t="99443" r="15361"/>
          <a:stretch>
            <a:fillRect/>
          </a:stretch>
        </p:blipFill>
        <p:spPr bwMode="auto">
          <a:xfrm>
            <a:off x="4368800" y="4240213"/>
            <a:ext cx="4419600"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2"/>
          <p:cNvPicPr>
            <a:picLocks noChangeArrowheads="1"/>
          </p:cNvPicPr>
          <p:nvPr/>
        </p:nvPicPr>
        <p:blipFill>
          <a:blip r:embed="rId3">
            <a:extLst>
              <a:ext uri="{28A0092B-C50C-407E-A947-70E740481C1C}">
                <a14:useLocalDpi xmlns:a14="http://schemas.microsoft.com/office/drawing/2010/main" val="0"/>
              </a:ext>
            </a:extLst>
          </a:blip>
          <a:srcRect l="53912" t="99443" r="8215"/>
          <a:stretch>
            <a:fillRect/>
          </a:stretch>
        </p:blipFill>
        <p:spPr bwMode="auto">
          <a:xfrm>
            <a:off x="4419600" y="4492625"/>
            <a:ext cx="44164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Box 34"/>
          <p:cNvSpPr txBox="1">
            <a:spLocks noChangeArrowheads="1"/>
          </p:cNvSpPr>
          <p:nvPr/>
        </p:nvSpPr>
        <p:spPr bwMode="auto">
          <a:xfrm>
            <a:off x="4495800" y="4791075"/>
            <a:ext cx="4267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a:t>Some color detail is lost as a compromise to make the imagery available in N/AWIPS.</a:t>
            </a:r>
          </a:p>
        </p:txBody>
      </p:sp>
    </p:spTree>
    <p:extLst>
      <p:ext uri="{BB962C8B-B14F-4D97-AF65-F5344CB8AC3E}">
        <p14:creationId xmlns:p14="http://schemas.microsoft.com/office/powerpoint/2010/main" val="2102608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641350"/>
          </a:xfrm>
        </p:spPr>
        <p:txBody>
          <a:bodyPr>
            <a:noAutofit/>
          </a:bodyPr>
          <a:lstStyle/>
          <a:p>
            <a:r>
              <a:rPr lang="en-US" dirty="0" smtClean="0"/>
              <a:t>What is RGB Imagery and How is it Created?</a:t>
            </a:r>
            <a:endParaRPr lang="en-US" dirty="0"/>
          </a:p>
        </p:txBody>
      </p:sp>
      <p:sp>
        <p:nvSpPr>
          <p:cNvPr id="4" name="Text Placeholder 3"/>
          <p:cNvSpPr>
            <a:spLocks noGrp="1"/>
          </p:cNvSpPr>
          <p:nvPr>
            <p:ph type="body" sz="half" idx="2"/>
          </p:nvPr>
        </p:nvSpPr>
        <p:spPr>
          <a:xfrm>
            <a:off x="457200" y="1219202"/>
            <a:ext cx="3008313" cy="981132"/>
          </a:xfrm>
        </p:spPr>
        <p:txBody>
          <a:bodyPr>
            <a:noAutofit/>
          </a:bodyPr>
          <a:lstStyle/>
          <a:p>
            <a:r>
              <a:rPr lang="en-US" sz="1800" dirty="0" smtClean="0"/>
              <a:t>Let’s look at a nighttime microphysics example.  In this particular example…</a:t>
            </a:r>
            <a:endParaRPr lang="en-US" sz="1800" dirty="0"/>
          </a:p>
        </p:txBody>
      </p:sp>
      <p:grpSp>
        <p:nvGrpSpPr>
          <p:cNvPr id="36" name="Group 35"/>
          <p:cNvGrpSpPr/>
          <p:nvPr/>
        </p:nvGrpSpPr>
        <p:grpSpPr>
          <a:xfrm>
            <a:off x="393405" y="990600"/>
            <a:ext cx="6024858" cy="2451506"/>
            <a:chOff x="393405" y="990600"/>
            <a:chExt cx="6024858" cy="2451506"/>
          </a:xfrm>
        </p:grpSpPr>
        <p:sp>
          <p:nvSpPr>
            <p:cNvPr id="11" name="Text Placeholder 3"/>
            <p:cNvSpPr txBox="1">
              <a:spLocks/>
            </p:cNvSpPr>
            <p:nvPr/>
          </p:nvSpPr>
          <p:spPr>
            <a:xfrm>
              <a:off x="393405" y="2200333"/>
              <a:ext cx="3008313" cy="695267"/>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285750" indent="-285750">
                <a:buFont typeface="Arial" pitchFamily="34" charset="0"/>
                <a:buChar char="•"/>
              </a:pPr>
              <a:r>
                <a:rPr lang="en-US" sz="1800" dirty="0" smtClean="0">
                  <a:solidFill>
                    <a:srgbClr val="FF0000"/>
                  </a:solidFill>
                </a:rPr>
                <a:t>Red</a:t>
              </a:r>
              <a:r>
                <a:rPr lang="en-US" sz="1800" dirty="0" smtClean="0"/>
                <a:t> color = 12.0-10.8 µm channel difference</a:t>
              </a:r>
            </a:p>
          </p:txBody>
        </p:sp>
        <p:grpSp>
          <p:nvGrpSpPr>
            <p:cNvPr id="3" name="Group 2"/>
            <p:cNvGrpSpPr/>
            <p:nvPr/>
          </p:nvGrpSpPr>
          <p:grpSpPr>
            <a:xfrm>
              <a:off x="4038600" y="990600"/>
              <a:ext cx="2379663" cy="2451506"/>
              <a:chOff x="1961356" y="5255418"/>
              <a:chExt cx="2379663" cy="2451506"/>
            </a:xfrm>
          </p:grpSpPr>
          <p:pic>
            <p:nvPicPr>
              <p:cNvPr id="25" name="Picture 1"/>
              <p:cNvPicPr>
                <a:picLocks noChangeAspect="1"/>
              </p:cNvPicPr>
              <p:nvPr/>
            </p:nvPicPr>
            <p:blipFill>
              <a:blip r:embed="rId2"/>
              <a:srcRect/>
              <a:stretch>
                <a:fillRect/>
              </a:stretch>
            </p:blipFill>
            <p:spPr bwMode="auto">
              <a:xfrm>
                <a:off x="1961356" y="5255418"/>
                <a:ext cx="2379663" cy="2379663"/>
              </a:xfrm>
              <a:prstGeom prst="rect">
                <a:avLst/>
              </a:prstGeom>
              <a:noFill/>
              <a:ln w="9525">
                <a:noFill/>
                <a:miter lim="800000"/>
                <a:headEnd/>
                <a:tailEnd/>
              </a:ln>
            </p:spPr>
          </p:pic>
          <p:sp>
            <p:nvSpPr>
              <p:cNvPr id="29" name="TextBox 13"/>
              <p:cNvSpPr txBox="1">
                <a:spLocks noChangeArrowheads="1"/>
              </p:cNvSpPr>
              <p:nvPr/>
            </p:nvSpPr>
            <p:spPr bwMode="auto">
              <a:xfrm>
                <a:off x="1961356" y="7368370"/>
                <a:ext cx="1580089" cy="338554"/>
              </a:xfrm>
              <a:prstGeom prst="rect">
                <a:avLst/>
              </a:prstGeom>
              <a:noFill/>
              <a:ln w="9525">
                <a:noFill/>
                <a:miter lim="800000"/>
                <a:headEnd/>
                <a:tailEnd/>
              </a:ln>
            </p:spPr>
            <p:txBody>
              <a:bodyPr wrap="square">
                <a:spAutoFit/>
              </a:bodyPr>
              <a:lstStyle/>
              <a:p>
                <a:r>
                  <a:rPr lang="en-US" sz="1600">
                    <a:solidFill>
                      <a:schemeClr val="bg1"/>
                    </a:solidFill>
                    <a:latin typeface="Calibri" pitchFamily="34" charset="0"/>
                  </a:rPr>
                  <a:t>R: 12.0-10.8 </a:t>
                </a:r>
                <a:r>
                  <a:rPr lang="el-GR" sz="1600">
                    <a:solidFill>
                      <a:schemeClr val="bg1"/>
                    </a:solidFill>
                    <a:latin typeface="Calibri" pitchFamily="34" charset="0"/>
                  </a:rPr>
                  <a:t>μ</a:t>
                </a:r>
                <a:r>
                  <a:rPr lang="en-US" sz="1600">
                    <a:solidFill>
                      <a:schemeClr val="bg1"/>
                    </a:solidFill>
                    <a:latin typeface="Calibri" pitchFamily="34" charset="0"/>
                  </a:rPr>
                  <a:t>m</a:t>
                </a:r>
              </a:p>
            </p:txBody>
          </p:sp>
        </p:grpSp>
      </p:grpSp>
      <p:grpSp>
        <p:nvGrpSpPr>
          <p:cNvPr id="37" name="Group 36"/>
          <p:cNvGrpSpPr/>
          <p:nvPr/>
        </p:nvGrpSpPr>
        <p:grpSpPr>
          <a:xfrm>
            <a:off x="393405" y="990600"/>
            <a:ext cx="8483101" cy="2629862"/>
            <a:chOff x="393405" y="990600"/>
            <a:chExt cx="8483101" cy="2629862"/>
          </a:xfrm>
        </p:grpSpPr>
        <p:grpSp>
          <p:nvGrpSpPr>
            <p:cNvPr id="10" name="Group 9"/>
            <p:cNvGrpSpPr/>
            <p:nvPr/>
          </p:nvGrpSpPr>
          <p:grpSpPr>
            <a:xfrm>
              <a:off x="6496844" y="990600"/>
              <a:ext cx="2379662" cy="2411818"/>
              <a:chOff x="6668294" y="5269706"/>
              <a:chExt cx="2379662" cy="2411818"/>
            </a:xfrm>
          </p:grpSpPr>
          <p:pic>
            <p:nvPicPr>
              <p:cNvPr id="27" name="Picture 76"/>
              <p:cNvPicPr>
                <a:picLocks noChangeAspect="1"/>
              </p:cNvPicPr>
              <p:nvPr/>
            </p:nvPicPr>
            <p:blipFill>
              <a:blip r:embed="rId3"/>
              <a:srcRect/>
              <a:stretch>
                <a:fillRect/>
              </a:stretch>
            </p:blipFill>
            <p:spPr bwMode="auto">
              <a:xfrm>
                <a:off x="6668294" y="5269706"/>
                <a:ext cx="2379662" cy="2379662"/>
              </a:xfrm>
              <a:prstGeom prst="rect">
                <a:avLst/>
              </a:prstGeom>
              <a:noFill/>
              <a:ln w="9525">
                <a:noFill/>
                <a:miter lim="800000"/>
                <a:headEnd/>
                <a:tailEnd/>
              </a:ln>
            </p:spPr>
          </p:pic>
          <p:sp>
            <p:nvSpPr>
              <p:cNvPr id="30" name="TextBox 92"/>
              <p:cNvSpPr txBox="1">
                <a:spLocks noChangeArrowheads="1"/>
              </p:cNvSpPr>
              <p:nvPr/>
            </p:nvSpPr>
            <p:spPr bwMode="auto">
              <a:xfrm>
                <a:off x="6685756" y="7342970"/>
                <a:ext cx="1580089" cy="338554"/>
              </a:xfrm>
              <a:prstGeom prst="rect">
                <a:avLst/>
              </a:prstGeom>
              <a:noFill/>
              <a:ln w="9525">
                <a:noFill/>
                <a:miter lim="800000"/>
                <a:headEnd/>
                <a:tailEnd/>
              </a:ln>
            </p:spPr>
            <p:txBody>
              <a:bodyPr wrap="square">
                <a:spAutoFit/>
              </a:bodyPr>
              <a:lstStyle/>
              <a:p>
                <a:r>
                  <a:rPr lang="en-US" sz="1600">
                    <a:solidFill>
                      <a:schemeClr val="bg1"/>
                    </a:solidFill>
                    <a:latin typeface="Calibri" pitchFamily="34" charset="0"/>
                  </a:rPr>
                  <a:t>G: 10.8-3.9 </a:t>
                </a:r>
                <a:r>
                  <a:rPr lang="el-GR" sz="1600">
                    <a:solidFill>
                      <a:schemeClr val="bg1"/>
                    </a:solidFill>
                    <a:latin typeface="Calibri" pitchFamily="34" charset="0"/>
                  </a:rPr>
                  <a:t>μ</a:t>
                </a:r>
                <a:r>
                  <a:rPr lang="en-US" sz="1600">
                    <a:solidFill>
                      <a:schemeClr val="bg1"/>
                    </a:solidFill>
                    <a:latin typeface="Calibri" pitchFamily="34" charset="0"/>
                  </a:rPr>
                  <a:t>m</a:t>
                </a:r>
              </a:p>
            </p:txBody>
          </p:sp>
        </p:grpSp>
        <p:sp>
          <p:nvSpPr>
            <p:cNvPr id="34" name="Text Placeholder 3"/>
            <p:cNvSpPr txBox="1">
              <a:spLocks/>
            </p:cNvSpPr>
            <p:nvPr/>
          </p:nvSpPr>
          <p:spPr>
            <a:xfrm>
              <a:off x="393405" y="2925195"/>
              <a:ext cx="3008313" cy="695267"/>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285750" indent="-285750">
                <a:buFont typeface="Arial" pitchFamily="34" charset="0"/>
                <a:buChar char="•"/>
              </a:pPr>
              <a:r>
                <a:rPr lang="en-US" sz="1800" dirty="0" smtClean="0">
                  <a:solidFill>
                    <a:srgbClr val="00B050"/>
                  </a:solidFill>
                </a:rPr>
                <a:t>Green</a:t>
              </a:r>
              <a:r>
                <a:rPr lang="en-US" sz="1800" dirty="0" smtClean="0"/>
                <a:t> color = 10.8-3.9 µm channel difference</a:t>
              </a:r>
            </a:p>
          </p:txBody>
        </p:sp>
      </p:grpSp>
      <p:grpSp>
        <p:nvGrpSpPr>
          <p:cNvPr id="38" name="Group 37"/>
          <p:cNvGrpSpPr/>
          <p:nvPr/>
        </p:nvGrpSpPr>
        <p:grpSpPr>
          <a:xfrm>
            <a:off x="393404" y="3442106"/>
            <a:ext cx="6024859" cy="2468968"/>
            <a:chOff x="393404" y="3442106"/>
            <a:chExt cx="6024859" cy="2468968"/>
          </a:xfrm>
        </p:grpSpPr>
        <p:grpSp>
          <p:nvGrpSpPr>
            <p:cNvPr id="15" name="Group 14"/>
            <p:cNvGrpSpPr/>
            <p:nvPr/>
          </p:nvGrpSpPr>
          <p:grpSpPr>
            <a:xfrm>
              <a:off x="4038600" y="3442106"/>
              <a:ext cx="2379663" cy="2468968"/>
              <a:chOff x="1961356" y="9886156"/>
              <a:chExt cx="2379663" cy="2468968"/>
            </a:xfrm>
          </p:grpSpPr>
          <p:pic>
            <p:nvPicPr>
              <p:cNvPr id="28" name="Picture 77"/>
              <p:cNvPicPr>
                <a:picLocks noChangeAspect="1"/>
              </p:cNvPicPr>
              <p:nvPr/>
            </p:nvPicPr>
            <p:blipFill>
              <a:blip r:embed="rId4"/>
              <a:srcRect/>
              <a:stretch>
                <a:fillRect/>
              </a:stretch>
            </p:blipFill>
            <p:spPr bwMode="auto">
              <a:xfrm>
                <a:off x="1961356" y="9886156"/>
                <a:ext cx="2379663" cy="2379662"/>
              </a:xfrm>
              <a:prstGeom prst="rect">
                <a:avLst/>
              </a:prstGeom>
              <a:noFill/>
              <a:ln w="9525">
                <a:noFill/>
                <a:miter lim="800000"/>
                <a:headEnd/>
                <a:tailEnd/>
              </a:ln>
            </p:spPr>
          </p:pic>
          <p:sp>
            <p:nvSpPr>
              <p:cNvPr id="31" name="TextBox 93"/>
              <p:cNvSpPr txBox="1">
                <a:spLocks noChangeArrowheads="1"/>
              </p:cNvSpPr>
              <p:nvPr/>
            </p:nvSpPr>
            <p:spPr bwMode="auto">
              <a:xfrm>
                <a:off x="1961356" y="12016570"/>
                <a:ext cx="1580089" cy="338554"/>
              </a:xfrm>
              <a:prstGeom prst="rect">
                <a:avLst/>
              </a:prstGeom>
              <a:noFill/>
              <a:ln w="9525">
                <a:noFill/>
                <a:miter lim="800000"/>
                <a:headEnd/>
                <a:tailEnd/>
              </a:ln>
            </p:spPr>
            <p:txBody>
              <a:bodyPr wrap="square">
                <a:spAutoFit/>
              </a:bodyPr>
              <a:lstStyle/>
              <a:p>
                <a:r>
                  <a:rPr lang="en-US" sz="1600">
                    <a:solidFill>
                      <a:schemeClr val="bg1"/>
                    </a:solidFill>
                    <a:latin typeface="Calibri" pitchFamily="34" charset="0"/>
                  </a:rPr>
                  <a:t>B: 10.8 </a:t>
                </a:r>
                <a:r>
                  <a:rPr lang="el-GR" sz="1600">
                    <a:solidFill>
                      <a:schemeClr val="bg1"/>
                    </a:solidFill>
                    <a:latin typeface="Calibri" pitchFamily="34" charset="0"/>
                  </a:rPr>
                  <a:t>μ</a:t>
                </a:r>
                <a:r>
                  <a:rPr lang="en-US" sz="1600">
                    <a:solidFill>
                      <a:schemeClr val="bg1"/>
                    </a:solidFill>
                    <a:latin typeface="Calibri" pitchFamily="34" charset="0"/>
                  </a:rPr>
                  <a:t>m</a:t>
                </a:r>
              </a:p>
            </p:txBody>
          </p:sp>
        </p:grpSp>
        <p:sp>
          <p:nvSpPr>
            <p:cNvPr id="35" name="Text Placeholder 3"/>
            <p:cNvSpPr txBox="1">
              <a:spLocks/>
            </p:cNvSpPr>
            <p:nvPr/>
          </p:nvSpPr>
          <p:spPr>
            <a:xfrm>
              <a:off x="393404" y="3571933"/>
              <a:ext cx="3008313" cy="695267"/>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285750" indent="-285750">
                <a:buFont typeface="Arial" pitchFamily="34" charset="0"/>
                <a:buChar char="•"/>
              </a:pPr>
              <a:r>
                <a:rPr lang="en-US" sz="1800" dirty="0" smtClean="0">
                  <a:solidFill>
                    <a:srgbClr val="0070C0"/>
                  </a:solidFill>
                </a:rPr>
                <a:t>Blue</a:t>
              </a:r>
              <a:r>
                <a:rPr lang="en-US" sz="1800" dirty="0" smtClean="0"/>
                <a:t> color = 10.8 µm channel </a:t>
              </a:r>
            </a:p>
          </p:txBody>
        </p:sp>
      </p:grpSp>
      <p:grpSp>
        <p:nvGrpSpPr>
          <p:cNvPr id="40" name="Group 39"/>
          <p:cNvGrpSpPr/>
          <p:nvPr/>
        </p:nvGrpSpPr>
        <p:grpSpPr>
          <a:xfrm>
            <a:off x="393405" y="3442106"/>
            <a:ext cx="8548170" cy="2380112"/>
            <a:chOff x="393405" y="3442106"/>
            <a:chExt cx="8548170" cy="2380112"/>
          </a:xfrm>
        </p:grpSpPr>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6844" y="3442106"/>
              <a:ext cx="2444731" cy="2380112"/>
            </a:xfrm>
            <a:prstGeom prst="rect">
              <a:avLst/>
            </a:prstGeom>
            <a:ln>
              <a:solidFill>
                <a:schemeClr val="tx1"/>
              </a:solidFill>
            </a:ln>
          </p:spPr>
        </p:pic>
        <p:sp>
          <p:nvSpPr>
            <p:cNvPr id="39" name="Text Placeholder 3"/>
            <p:cNvSpPr txBox="1">
              <a:spLocks/>
            </p:cNvSpPr>
            <p:nvPr/>
          </p:nvSpPr>
          <p:spPr>
            <a:xfrm>
              <a:off x="393405" y="4343400"/>
              <a:ext cx="3008313" cy="695267"/>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285750" indent="-285750">
                <a:buFont typeface="Arial" pitchFamily="34" charset="0"/>
                <a:buChar char="•"/>
              </a:pPr>
              <a:r>
                <a:rPr lang="en-US" sz="1800" dirty="0" smtClean="0"/>
                <a:t>Combine  those colors together and you get…</a:t>
              </a:r>
            </a:p>
          </p:txBody>
        </p:sp>
      </p:grpSp>
    </p:spTree>
    <p:extLst>
      <p:ext uri="{BB962C8B-B14F-4D97-AF65-F5344CB8AC3E}">
        <p14:creationId xmlns:p14="http://schemas.microsoft.com/office/powerpoint/2010/main" val="214300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641350"/>
          </a:xfrm>
        </p:spPr>
        <p:txBody>
          <a:bodyPr>
            <a:noAutofit/>
          </a:bodyPr>
          <a:lstStyle/>
          <a:p>
            <a:r>
              <a:rPr lang="en-US" dirty="0" smtClean="0"/>
              <a:t>What is RGB Imagery and How is it Created?</a:t>
            </a:r>
            <a:endParaRPr lang="en-US" dirty="0"/>
          </a:p>
        </p:txBody>
      </p:sp>
      <p:sp>
        <p:nvSpPr>
          <p:cNvPr id="4" name="Text Placeholder 3"/>
          <p:cNvSpPr>
            <a:spLocks noGrp="1"/>
          </p:cNvSpPr>
          <p:nvPr>
            <p:ph type="body" sz="half" idx="2"/>
          </p:nvPr>
        </p:nvSpPr>
        <p:spPr>
          <a:xfrm>
            <a:off x="434975" y="1066800"/>
            <a:ext cx="3070225" cy="1524000"/>
          </a:xfrm>
        </p:spPr>
        <p:txBody>
          <a:bodyPr>
            <a:noAutofit/>
          </a:bodyPr>
          <a:lstStyle/>
          <a:p>
            <a:r>
              <a:rPr lang="en-US" sz="1800" dirty="0" smtClean="0"/>
              <a:t>Let’s look at another nighttime microphysics example, this time from the tropics…</a:t>
            </a:r>
            <a:endParaRPr lang="en-US" sz="1800" dirty="0"/>
          </a:p>
        </p:txBody>
      </p:sp>
      <p:grpSp>
        <p:nvGrpSpPr>
          <p:cNvPr id="9" name="Group 8"/>
          <p:cNvGrpSpPr/>
          <p:nvPr/>
        </p:nvGrpSpPr>
        <p:grpSpPr>
          <a:xfrm>
            <a:off x="228600" y="376903"/>
            <a:ext cx="5881688" cy="2975898"/>
            <a:chOff x="228600" y="376903"/>
            <a:chExt cx="5881688" cy="2975898"/>
          </a:xfrm>
        </p:grpSpPr>
        <p:grpSp>
          <p:nvGrpSpPr>
            <p:cNvPr id="5" name="Group 4"/>
            <p:cNvGrpSpPr/>
            <p:nvPr/>
          </p:nvGrpSpPr>
          <p:grpSpPr>
            <a:xfrm>
              <a:off x="3886200" y="376903"/>
              <a:ext cx="2224088" cy="2814637"/>
              <a:chOff x="1219200" y="2971800"/>
              <a:chExt cx="2224088" cy="2814637"/>
            </a:xfrm>
          </p:grpSpPr>
          <p:pic>
            <p:nvPicPr>
              <p:cNvPr id="24" name="Picture 13" descr="modis_nightmicro_nr.jpeg"/>
              <p:cNvPicPr>
                <a:picLocks noChangeAspect="1"/>
              </p:cNvPicPr>
              <p:nvPr/>
            </p:nvPicPr>
            <p:blipFill>
              <a:blip r:embed="rId3" cstate="print"/>
              <a:srcRect l="33760" t="37280" r="9520"/>
              <a:stretch>
                <a:fillRect/>
              </a:stretch>
            </p:blipFill>
            <p:spPr bwMode="auto">
              <a:xfrm>
                <a:off x="1219200" y="2971800"/>
                <a:ext cx="2224088" cy="2457450"/>
              </a:xfrm>
              <a:prstGeom prst="rect">
                <a:avLst/>
              </a:prstGeom>
              <a:noFill/>
              <a:ln w="28575">
                <a:solidFill>
                  <a:srgbClr val="FF0000"/>
                </a:solidFill>
                <a:miter lim="800000"/>
                <a:headEnd/>
                <a:tailEnd/>
              </a:ln>
            </p:spPr>
          </p:pic>
          <p:sp>
            <p:nvSpPr>
              <p:cNvPr id="26" name="TextBox 25"/>
              <p:cNvSpPr txBox="1"/>
              <p:nvPr/>
            </p:nvSpPr>
            <p:spPr>
              <a:xfrm>
                <a:off x="1219200" y="5276850"/>
                <a:ext cx="2224088" cy="509587"/>
              </a:xfrm>
              <a:prstGeom prst="roundRect">
                <a:avLst/>
              </a:prstGeom>
              <a:solidFill>
                <a:srgbClr val="EC707C"/>
              </a:solidFill>
              <a:ln>
                <a:solidFill>
                  <a:schemeClr val="accent1">
                    <a:lumMod val="25000"/>
                  </a:schemeClr>
                </a:solidFill>
              </a:ln>
            </p:spPr>
            <p:txBody>
              <a:bodyPr>
                <a:spAutoFit/>
              </a:bodyPr>
              <a:lstStyle/>
              <a:p>
                <a:pPr algn="ctr">
                  <a:defRPr/>
                </a:pPr>
                <a:r>
                  <a:rPr lang="en-US" sz="1200" b="1" dirty="0" smtClean="0"/>
                  <a:t>12µm-10.8µm </a:t>
                </a:r>
                <a:r>
                  <a:rPr lang="en-US" sz="1200" b="1" dirty="0"/>
                  <a:t>Difference</a:t>
                </a:r>
                <a:br>
                  <a:rPr lang="en-US" sz="1200" b="1" dirty="0"/>
                </a:br>
                <a:r>
                  <a:rPr lang="en-US" sz="1200" b="1" i="1" dirty="0"/>
                  <a:t>Cloud Depth</a:t>
                </a:r>
              </a:p>
            </p:txBody>
          </p:sp>
        </p:grpSp>
        <p:sp>
          <p:nvSpPr>
            <p:cNvPr id="42" name="Text Placeholder 3"/>
            <p:cNvSpPr txBox="1">
              <a:spLocks/>
            </p:cNvSpPr>
            <p:nvPr/>
          </p:nvSpPr>
          <p:spPr>
            <a:xfrm>
              <a:off x="228600" y="2133601"/>
              <a:ext cx="3124200" cy="12192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285750" indent="-285750">
                <a:buFont typeface="Arial" pitchFamily="34" charset="0"/>
                <a:buChar char="•"/>
              </a:pPr>
              <a:r>
                <a:rPr lang="en-US" sz="1800" dirty="0" smtClean="0">
                  <a:solidFill>
                    <a:srgbClr val="FF0000"/>
                  </a:solidFill>
                </a:rPr>
                <a:t>Red</a:t>
              </a:r>
              <a:r>
                <a:rPr lang="en-US" sz="1800" dirty="0" smtClean="0"/>
                <a:t> color = 12.0-10.8 µm channel difference</a:t>
              </a:r>
            </a:p>
            <a:p>
              <a:pPr marL="742950" lvl="1" indent="-285750">
                <a:buFont typeface="Arial" pitchFamily="34" charset="0"/>
                <a:buChar char="•"/>
              </a:pPr>
              <a:r>
                <a:rPr lang="en-US" sz="1600" dirty="0" smtClean="0"/>
                <a:t>Physically relates to cloud depth</a:t>
              </a:r>
            </a:p>
          </p:txBody>
        </p:sp>
      </p:grpSp>
      <p:grpSp>
        <p:nvGrpSpPr>
          <p:cNvPr id="10" name="Group 9"/>
          <p:cNvGrpSpPr/>
          <p:nvPr/>
        </p:nvGrpSpPr>
        <p:grpSpPr>
          <a:xfrm>
            <a:off x="228600" y="376903"/>
            <a:ext cx="8320087" cy="4118897"/>
            <a:chOff x="228600" y="376903"/>
            <a:chExt cx="8320087" cy="4118897"/>
          </a:xfrm>
        </p:grpSpPr>
        <p:grpSp>
          <p:nvGrpSpPr>
            <p:cNvPr id="6" name="Group 5"/>
            <p:cNvGrpSpPr/>
            <p:nvPr/>
          </p:nvGrpSpPr>
          <p:grpSpPr>
            <a:xfrm>
              <a:off x="6324600" y="376903"/>
              <a:ext cx="2224087" cy="2814637"/>
              <a:chOff x="3595688" y="2971800"/>
              <a:chExt cx="2224087" cy="2814637"/>
            </a:xfrm>
          </p:grpSpPr>
          <p:pic>
            <p:nvPicPr>
              <p:cNvPr id="23" name="Picture 12" descr="modis_nightmicro_ng.jpeg"/>
              <p:cNvPicPr>
                <a:picLocks noChangeAspect="1"/>
              </p:cNvPicPr>
              <p:nvPr/>
            </p:nvPicPr>
            <p:blipFill>
              <a:blip r:embed="rId4" cstate="print"/>
              <a:srcRect l="33760" t="37280" r="9520"/>
              <a:stretch>
                <a:fillRect/>
              </a:stretch>
            </p:blipFill>
            <p:spPr bwMode="auto">
              <a:xfrm>
                <a:off x="3595688" y="2971800"/>
                <a:ext cx="2224087" cy="2457450"/>
              </a:xfrm>
              <a:prstGeom prst="rect">
                <a:avLst/>
              </a:prstGeom>
              <a:noFill/>
              <a:ln w="28575">
                <a:solidFill>
                  <a:srgbClr val="00B050"/>
                </a:solidFill>
                <a:miter lim="800000"/>
                <a:headEnd/>
                <a:tailEnd/>
              </a:ln>
            </p:spPr>
          </p:pic>
          <p:sp>
            <p:nvSpPr>
              <p:cNvPr id="33" name="TextBox 32"/>
              <p:cNvSpPr txBox="1"/>
              <p:nvPr/>
            </p:nvSpPr>
            <p:spPr>
              <a:xfrm>
                <a:off x="3595688" y="5275262"/>
                <a:ext cx="2224087" cy="511175"/>
              </a:xfrm>
              <a:prstGeom prst="roundRect">
                <a:avLst/>
              </a:prstGeom>
              <a:solidFill>
                <a:srgbClr val="92D050"/>
              </a:solidFill>
              <a:ln>
                <a:solidFill>
                  <a:schemeClr val="accent1">
                    <a:lumMod val="25000"/>
                  </a:schemeClr>
                </a:solidFill>
              </a:ln>
            </p:spPr>
            <p:txBody>
              <a:bodyPr>
                <a:spAutoFit/>
              </a:bodyPr>
              <a:lstStyle/>
              <a:p>
                <a:pPr algn="ctr">
                  <a:defRPr/>
                </a:pPr>
                <a:r>
                  <a:rPr lang="en-US" sz="1200" b="1" dirty="0" smtClean="0"/>
                  <a:t>10.8µm-3.9µm </a:t>
                </a:r>
                <a:r>
                  <a:rPr lang="en-US" sz="1200" b="1" dirty="0"/>
                  <a:t>Difference</a:t>
                </a:r>
                <a:br>
                  <a:rPr lang="en-US" sz="1200" b="1" dirty="0"/>
                </a:br>
                <a:r>
                  <a:rPr lang="en-US" sz="1200" b="1" i="1" dirty="0"/>
                  <a:t>Cloud Phase, Size</a:t>
                </a:r>
              </a:p>
            </p:txBody>
          </p:sp>
        </p:grpSp>
        <p:sp>
          <p:nvSpPr>
            <p:cNvPr id="43" name="Text Placeholder 3"/>
            <p:cNvSpPr txBox="1">
              <a:spLocks/>
            </p:cNvSpPr>
            <p:nvPr/>
          </p:nvSpPr>
          <p:spPr>
            <a:xfrm>
              <a:off x="228600" y="3276600"/>
              <a:ext cx="3124200" cy="12192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285750" indent="-285750">
                <a:buFont typeface="Arial" pitchFamily="34" charset="0"/>
                <a:buChar char="•"/>
              </a:pPr>
              <a:r>
                <a:rPr lang="en-US" sz="1800" dirty="0" smtClean="0">
                  <a:solidFill>
                    <a:srgbClr val="00B050"/>
                  </a:solidFill>
                </a:rPr>
                <a:t>Green</a:t>
              </a:r>
              <a:r>
                <a:rPr lang="en-US" sz="1800" dirty="0" smtClean="0"/>
                <a:t> color = 10.8-3.9 µm channel difference</a:t>
              </a:r>
            </a:p>
            <a:p>
              <a:pPr marL="742950" lvl="1" indent="-285750">
                <a:buFont typeface="Arial" pitchFamily="34" charset="0"/>
                <a:buChar char="•"/>
              </a:pPr>
              <a:r>
                <a:rPr lang="en-US" sz="1600" dirty="0" smtClean="0"/>
                <a:t>Physically relates to cloud phase, size</a:t>
              </a:r>
            </a:p>
          </p:txBody>
        </p:sp>
      </p:grpSp>
      <p:grpSp>
        <p:nvGrpSpPr>
          <p:cNvPr id="11" name="Group 10"/>
          <p:cNvGrpSpPr/>
          <p:nvPr/>
        </p:nvGrpSpPr>
        <p:grpSpPr>
          <a:xfrm>
            <a:off x="228600" y="3352800"/>
            <a:ext cx="5880100" cy="2814637"/>
            <a:chOff x="228600" y="3352800"/>
            <a:chExt cx="5880100" cy="2814637"/>
          </a:xfrm>
        </p:grpSpPr>
        <p:grpSp>
          <p:nvGrpSpPr>
            <p:cNvPr id="7" name="Group 6"/>
            <p:cNvGrpSpPr/>
            <p:nvPr/>
          </p:nvGrpSpPr>
          <p:grpSpPr>
            <a:xfrm>
              <a:off x="3876675" y="3352800"/>
              <a:ext cx="2232025" cy="2814637"/>
              <a:chOff x="5972175" y="2971800"/>
              <a:chExt cx="2232025" cy="2814637"/>
            </a:xfrm>
          </p:grpSpPr>
          <p:pic>
            <p:nvPicPr>
              <p:cNvPr id="22" name="Picture 11" descr="modis_nightmicro_nb.jpeg"/>
              <p:cNvPicPr>
                <a:picLocks noChangeAspect="1"/>
              </p:cNvPicPr>
              <p:nvPr/>
            </p:nvPicPr>
            <p:blipFill>
              <a:blip r:embed="rId5" cstate="print"/>
              <a:srcRect l="34320" t="37280" r="8960"/>
              <a:stretch>
                <a:fillRect/>
              </a:stretch>
            </p:blipFill>
            <p:spPr bwMode="auto">
              <a:xfrm>
                <a:off x="5981700" y="2971800"/>
                <a:ext cx="2222500" cy="2457450"/>
              </a:xfrm>
              <a:prstGeom prst="rect">
                <a:avLst/>
              </a:prstGeom>
              <a:noFill/>
              <a:ln w="28575">
                <a:solidFill>
                  <a:srgbClr val="0070C0"/>
                </a:solidFill>
                <a:miter lim="800000"/>
                <a:headEnd/>
                <a:tailEnd/>
              </a:ln>
            </p:spPr>
          </p:pic>
          <p:sp>
            <p:nvSpPr>
              <p:cNvPr id="41" name="TextBox 40"/>
              <p:cNvSpPr txBox="1"/>
              <p:nvPr/>
            </p:nvSpPr>
            <p:spPr>
              <a:xfrm>
                <a:off x="5972175" y="5275262"/>
                <a:ext cx="2222500" cy="511175"/>
              </a:xfrm>
              <a:prstGeom prst="roundRect">
                <a:avLst/>
              </a:prstGeom>
              <a:solidFill>
                <a:srgbClr val="00B0F0"/>
              </a:solidFill>
              <a:ln>
                <a:solidFill>
                  <a:schemeClr val="accent1">
                    <a:lumMod val="25000"/>
                  </a:schemeClr>
                </a:solidFill>
              </a:ln>
            </p:spPr>
            <p:txBody>
              <a:bodyPr>
                <a:spAutoFit/>
              </a:bodyPr>
              <a:lstStyle/>
              <a:p>
                <a:pPr algn="ctr">
                  <a:defRPr/>
                </a:pPr>
                <a:r>
                  <a:rPr lang="en-US" sz="1200" b="1" dirty="0" smtClean="0"/>
                  <a:t>10.8µm</a:t>
                </a:r>
                <a:r>
                  <a:rPr lang="en-US" sz="1200" b="1" dirty="0"/>
                  <a:t/>
                </a:r>
                <a:br>
                  <a:rPr lang="en-US" sz="1200" b="1" dirty="0"/>
                </a:br>
                <a:r>
                  <a:rPr lang="en-US" sz="1200" b="1" i="1" dirty="0" smtClean="0"/>
                  <a:t>Temperature of Surface</a:t>
                </a:r>
                <a:endParaRPr lang="en-US" sz="1200" b="1" i="1" dirty="0"/>
              </a:p>
            </p:txBody>
          </p:sp>
        </p:grpSp>
        <p:sp>
          <p:nvSpPr>
            <p:cNvPr id="44" name="Text Placeholder 3"/>
            <p:cNvSpPr txBox="1">
              <a:spLocks/>
            </p:cNvSpPr>
            <p:nvPr/>
          </p:nvSpPr>
          <p:spPr>
            <a:xfrm>
              <a:off x="228600" y="4419600"/>
              <a:ext cx="3124200" cy="12192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285750" indent="-285750">
                <a:buFont typeface="Arial" pitchFamily="34" charset="0"/>
                <a:buChar char="•"/>
              </a:pPr>
              <a:r>
                <a:rPr lang="en-US" sz="1800" dirty="0" smtClean="0">
                  <a:solidFill>
                    <a:srgbClr val="0070C0"/>
                  </a:solidFill>
                </a:rPr>
                <a:t>Blue </a:t>
              </a:r>
              <a:r>
                <a:rPr lang="en-US" sz="1800" dirty="0" smtClean="0"/>
                <a:t>color = 10.8 channel</a:t>
              </a:r>
            </a:p>
            <a:p>
              <a:pPr marL="742950" lvl="1" indent="-285750">
                <a:buFont typeface="Arial" pitchFamily="34" charset="0"/>
                <a:buChar char="•"/>
              </a:pPr>
              <a:r>
                <a:rPr lang="en-US" sz="1600" dirty="0" smtClean="0"/>
                <a:t>Physically relates to temperature</a:t>
              </a:r>
            </a:p>
          </p:txBody>
        </p:sp>
      </p:grpSp>
      <p:grpSp>
        <p:nvGrpSpPr>
          <p:cNvPr id="8" name="Group 7"/>
          <p:cNvGrpSpPr/>
          <p:nvPr/>
        </p:nvGrpSpPr>
        <p:grpSpPr>
          <a:xfrm>
            <a:off x="6324600" y="3352800"/>
            <a:ext cx="2224087" cy="2819400"/>
            <a:chOff x="6324600" y="3352800"/>
            <a:chExt cx="2224087" cy="2819400"/>
          </a:xfrm>
        </p:grpSpPr>
        <p:pic>
          <p:nvPicPr>
            <p:cNvPr id="16" name="Picture 15" descr="modis_nightmicro.jpeg"/>
            <p:cNvPicPr>
              <a:picLocks noChangeAspect="1"/>
            </p:cNvPicPr>
            <p:nvPr/>
          </p:nvPicPr>
          <p:blipFill>
            <a:blip r:embed="rId6" cstate="print"/>
            <a:srcRect l="34453" t="37120" r="8986"/>
            <a:stretch>
              <a:fillRect/>
            </a:stretch>
          </p:blipFill>
          <p:spPr>
            <a:xfrm>
              <a:off x="6324600" y="3352800"/>
              <a:ext cx="2224087" cy="2457450"/>
            </a:xfrm>
            <a:prstGeom prst="rect">
              <a:avLst/>
            </a:prstGeom>
            <a:ln w="28575" cap="sq">
              <a:solidFill>
                <a:srgbClr val="CC3399"/>
              </a:solidFill>
              <a:miter lim="800000"/>
            </a:ln>
            <a:effectLst>
              <a:outerShdw blurRad="57150" dist="50800" dir="2700000" algn="tl" rotWithShape="0">
                <a:srgbClr val="000000">
                  <a:alpha val="40000"/>
                </a:srgbClr>
              </a:outerShdw>
            </a:effectLst>
          </p:spPr>
        </p:pic>
        <p:sp>
          <p:nvSpPr>
            <p:cNvPr id="17" name="TextBox 16"/>
            <p:cNvSpPr txBox="1"/>
            <p:nvPr/>
          </p:nvSpPr>
          <p:spPr>
            <a:xfrm>
              <a:off x="6324600" y="5661422"/>
              <a:ext cx="2224087" cy="510778"/>
            </a:xfrm>
            <a:prstGeom prst="roundRect">
              <a:avLst/>
            </a:prstGeom>
            <a:gradFill flip="none" rotWithShape="1">
              <a:gsLst>
                <a:gs pos="19000">
                  <a:srgbClr val="FF0000"/>
                </a:gs>
                <a:gs pos="52000">
                  <a:srgbClr val="03F31A"/>
                </a:gs>
                <a:gs pos="100000">
                  <a:srgbClr val="0000FF"/>
                </a:gs>
              </a:gsLst>
              <a:lin ang="0" scaled="1"/>
              <a:tileRect/>
            </a:gradFill>
            <a:ln>
              <a:solidFill>
                <a:schemeClr val="accent1">
                  <a:lumMod val="25000"/>
                </a:schemeClr>
              </a:solidFill>
            </a:ln>
          </p:spPr>
          <p:txBody>
            <a:bodyPr>
              <a:spAutoFit/>
            </a:bodyPr>
            <a:lstStyle/>
            <a:p>
              <a:pPr algn="ctr">
                <a:defRPr/>
              </a:pPr>
              <a:r>
                <a:rPr lang="en-US" sz="1200" b="1" dirty="0"/>
                <a:t>Night-time Microphysics </a:t>
              </a:r>
              <a:r>
                <a:rPr lang="en-US" sz="1200" b="1" dirty="0" smtClean="0"/>
                <a:t>RGB</a:t>
              </a:r>
            </a:p>
            <a:p>
              <a:pPr algn="ctr">
                <a:defRPr/>
              </a:pPr>
              <a:endParaRPr lang="en-US" sz="1200" b="1" dirty="0"/>
            </a:p>
          </p:txBody>
        </p:sp>
      </p:grpSp>
    </p:spTree>
    <p:extLst>
      <p:ext uri="{BB962C8B-B14F-4D97-AF65-F5344CB8AC3E}">
        <p14:creationId xmlns:p14="http://schemas.microsoft.com/office/powerpoint/2010/main" val="19240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641350"/>
          </a:xfrm>
        </p:spPr>
        <p:txBody>
          <a:bodyPr>
            <a:noAutofit/>
          </a:bodyPr>
          <a:lstStyle/>
          <a:p>
            <a:r>
              <a:rPr lang="en-US" dirty="0" smtClean="0"/>
              <a:t>What is RGB Imagery and How is it Created?</a:t>
            </a:r>
            <a:endParaRPr lang="en-US" dirty="0"/>
          </a:p>
        </p:txBody>
      </p:sp>
      <p:sp>
        <p:nvSpPr>
          <p:cNvPr id="4" name="Text Placeholder 3"/>
          <p:cNvSpPr>
            <a:spLocks noGrp="1"/>
          </p:cNvSpPr>
          <p:nvPr>
            <p:ph type="body" sz="half" idx="2"/>
          </p:nvPr>
        </p:nvSpPr>
        <p:spPr>
          <a:xfrm>
            <a:off x="434975" y="1295400"/>
            <a:ext cx="2689225" cy="457200"/>
          </a:xfrm>
        </p:spPr>
        <p:txBody>
          <a:bodyPr>
            <a:noAutofit/>
          </a:bodyPr>
          <a:lstStyle/>
          <a:p>
            <a:r>
              <a:rPr lang="en-US" sz="1800" dirty="0" smtClean="0"/>
              <a:t>The RGB Dust Product</a:t>
            </a:r>
            <a:endParaRPr lang="en-US" sz="1800" dirty="0"/>
          </a:p>
        </p:txBody>
      </p:sp>
      <p:sp>
        <p:nvSpPr>
          <p:cNvPr id="42" name="Text Placeholder 3"/>
          <p:cNvSpPr txBox="1">
            <a:spLocks/>
          </p:cNvSpPr>
          <p:nvPr/>
        </p:nvSpPr>
        <p:spPr>
          <a:xfrm>
            <a:off x="228600" y="1752600"/>
            <a:ext cx="3124200" cy="12192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285750" indent="-285750">
              <a:buFont typeface="Arial" pitchFamily="34" charset="0"/>
              <a:buChar char="•"/>
            </a:pPr>
            <a:r>
              <a:rPr lang="en-US" sz="1800" dirty="0" smtClean="0">
                <a:solidFill>
                  <a:srgbClr val="FF0000"/>
                </a:solidFill>
              </a:rPr>
              <a:t>Red</a:t>
            </a:r>
            <a:r>
              <a:rPr lang="en-US" sz="1800" dirty="0" smtClean="0"/>
              <a:t> color = 12.0-10.8 µm channel difference</a:t>
            </a:r>
          </a:p>
          <a:p>
            <a:pPr marL="742950" lvl="1" indent="-285750">
              <a:buFont typeface="Arial" pitchFamily="34" charset="0"/>
              <a:buChar char="•"/>
            </a:pPr>
            <a:r>
              <a:rPr lang="en-US" sz="1600" dirty="0" smtClean="0"/>
              <a:t>Physically relates to cloud depth</a:t>
            </a:r>
          </a:p>
        </p:txBody>
      </p:sp>
      <p:sp>
        <p:nvSpPr>
          <p:cNvPr id="43" name="Text Placeholder 3"/>
          <p:cNvSpPr txBox="1">
            <a:spLocks/>
          </p:cNvSpPr>
          <p:nvPr/>
        </p:nvSpPr>
        <p:spPr>
          <a:xfrm>
            <a:off x="228600" y="2895599"/>
            <a:ext cx="3124200" cy="12192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285750" indent="-285750">
              <a:buFont typeface="Arial" pitchFamily="34" charset="0"/>
              <a:buChar char="•"/>
            </a:pPr>
            <a:r>
              <a:rPr lang="en-US" sz="1800" dirty="0" smtClean="0">
                <a:solidFill>
                  <a:srgbClr val="00B050"/>
                </a:solidFill>
              </a:rPr>
              <a:t>Green</a:t>
            </a:r>
            <a:r>
              <a:rPr lang="en-US" sz="1800" dirty="0" smtClean="0"/>
              <a:t> color = 10.8-8.7 µm channel difference</a:t>
            </a:r>
          </a:p>
          <a:p>
            <a:pPr marL="742950" lvl="1" indent="-285750">
              <a:buFont typeface="Arial" pitchFamily="34" charset="0"/>
              <a:buChar char="•"/>
            </a:pPr>
            <a:r>
              <a:rPr lang="en-US" sz="1600" dirty="0" smtClean="0"/>
              <a:t>Physically relates to particle phase</a:t>
            </a:r>
          </a:p>
        </p:txBody>
      </p:sp>
      <p:sp>
        <p:nvSpPr>
          <p:cNvPr id="44" name="Text Placeholder 3"/>
          <p:cNvSpPr txBox="1">
            <a:spLocks/>
          </p:cNvSpPr>
          <p:nvPr/>
        </p:nvSpPr>
        <p:spPr>
          <a:xfrm>
            <a:off x="228600" y="4114800"/>
            <a:ext cx="3124200" cy="12192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285750" indent="-285750">
              <a:buFont typeface="Arial" pitchFamily="34" charset="0"/>
              <a:buChar char="•"/>
            </a:pPr>
            <a:r>
              <a:rPr lang="en-US" sz="1800" dirty="0" smtClean="0">
                <a:solidFill>
                  <a:srgbClr val="0070C0"/>
                </a:solidFill>
              </a:rPr>
              <a:t>Blue </a:t>
            </a:r>
            <a:r>
              <a:rPr lang="en-US" sz="1800" dirty="0" smtClean="0"/>
              <a:t>color = 10.8 channel</a:t>
            </a:r>
          </a:p>
          <a:p>
            <a:pPr marL="742950" lvl="1" indent="-285750">
              <a:buFont typeface="Arial" pitchFamily="34" charset="0"/>
              <a:buChar char="•"/>
            </a:pPr>
            <a:r>
              <a:rPr lang="en-US" sz="1600" dirty="0" smtClean="0"/>
              <a:t>Physically relates to temperature</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402" t="8154" r="1133" b="2369"/>
          <a:stretch/>
        </p:blipFill>
        <p:spPr bwMode="auto">
          <a:xfrm>
            <a:off x="3733800" y="838200"/>
            <a:ext cx="5057775" cy="4902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762375" y="2971800"/>
            <a:ext cx="1800225" cy="646331"/>
          </a:xfrm>
          <a:prstGeom prst="rect">
            <a:avLst/>
          </a:prstGeom>
          <a:solidFill>
            <a:schemeClr val="bg1">
              <a:lumMod val="85000"/>
            </a:schemeClr>
          </a:solidFill>
        </p:spPr>
        <p:txBody>
          <a:bodyPr wrap="square" rtlCol="0">
            <a:spAutoFit/>
          </a:bodyPr>
          <a:lstStyle/>
          <a:p>
            <a:r>
              <a:rPr lang="en-US" b="1" dirty="0"/>
              <a:t>Dust = magenta and pinks </a:t>
            </a:r>
            <a:endParaRPr lang="en-US" dirty="0"/>
          </a:p>
        </p:txBody>
      </p:sp>
      <p:cxnSp>
        <p:nvCxnSpPr>
          <p:cNvPr id="13" name="Straight Arrow Connector 12"/>
          <p:cNvCxnSpPr/>
          <p:nvPr/>
        </p:nvCxnSpPr>
        <p:spPr>
          <a:xfrm>
            <a:off x="5257801" y="3657600"/>
            <a:ext cx="123824" cy="1524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486400" y="3657600"/>
            <a:ext cx="152400" cy="3810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562600" y="2514601"/>
            <a:ext cx="914400" cy="4572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5562600" y="3200400"/>
            <a:ext cx="700087"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28600" y="5350055"/>
            <a:ext cx="3343275" cy="400110"/>
          </a:xfrm>
          <a:prstGeom prst="rect">
            <a:avLst/>
          </a:prstGeom>
        </p:spPr>
        <p:txBody>
          <a:bodyPr wrap="square">
            <a:spAutoFit/>
          </a:bodyPr>
          <a:lstStyle/>
          <a:p>
            <a:r>
              <a:rPr lang="en-US" sz="1000" dirty="0"/>
              <a:t>http://weather.msfc.nasa.gov/sport/training/rgb_dust/RGB%20Dust%20Reference%20Guide.pdf</a:t>
            </a:r>
          </a:p>
        </p:txBody>
      </p:sp>
    </p:spTree>
    <p:extLst>
      <p:ext uri="{BB962C8B-B14F-4D97-AF65-F5344CB8AC3E}">
        <p14:creationId xmlns:p14="http://schemas.microsoft.com/office/powerpoint/2010/main" val="397907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567" t="7783" b="2414"/>
          <a:stretch/>
        </p:blipFill>
        <p:spPr bwMode="auto">
          <a:xfrm>
            <a:off x="3613897" y="603363"/>
            <a:ext cx="5297579" cy="5090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3050"/>
            <a:ext cx="3008313" cy="641350"/>
          </a:xfrm>
        </p:spPr>
        <p:txBody>
          <a:bodyPr>
            <a:noAutofit/>
          </a:bodyPr>
          <a:lstStyle/>
          <a:p>
            <a:r>
              <a:rPr lang="en-US" dirty="0" smtClean="0"/>
              <a:t>What is RGB Imagery and How is it Created?</a:t>
            </a:r>
            <a:endParaRPr lang="en-US" dirty="0"/>
          </a:p>
        </p:txBody>
      </p:sp>
      <p:sp>
        <p:nvSpPr>
          <p:cNvPr id="4" name="Text Placeholder 3"/>
          <p:cNvSpPr>
            <a:spLocks noGrp="1"/>
          </p:cNvSpPr>
          <p:nvPr>
            <p:ph type="body" sz="half" idx="2"/>
          </p:nvPr>
        </p:nvSpPr>
        <p:spPr>
          <a:xfrm>
            <a:off x="434975" y="1295400"/>
            <a:ext cx="2689225" cy="457200"/>
          </a:xfrm>
        </p:spPr>
        <p:txBody>
          <a:bodyPr>
            <a:noAutofit/>
          </a:bodyPr>
          <a:lstStyle/>
          <a:p>
            <a:r>
              <a:rPr lang="en-US" sz="1800" dirty="0" smtClean="0"/>
              <a:t>The RGB </a:t>
            </a:r>
            <a:r>
              <a:rPr lang="en-US" sz="1800" dirty="0" err="1" smtClean="0"/>
              <a:t>Airmass</a:t>
            </a:r>
            <a:r>
              <a:rPr lang="en-US" sz="1800" dirty="0" smtClean="0"/>
              <a:t> Product</a:t>
            </a:r>
            <a:endParaRPr lang="en-US" sz="1800" dirty="0"/>
          </a:p>
        </p:txBody>
      </p:sp>
      <p:sp>
        <p:nvSpPr>
          <p:cNvPr id="42" name="Text Placeholder 3"/>
          <p:cNvSpPr txBox="1">
            <a:spLocks/>
          </p:cNvSpPr>
          <p:nvPr/>
        </p:nvSpPr>
        <p:spPr>
          <a:xfrm>
            <a:off x="228600" y="1752600"/>
            <a:ext cx="3124200" cy="12192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285750" indent="-285750">
              <a:buFont typeface="Arial" pitchFamily="34" charset="0"/>
              <a:buChar char="•"/>
            </a:pPr>
            <a:r>
              <a:rPr lang="en-US" sz="1800" dirty="0" smtClean="0">
                <a:solidFill>
                  <a:srgbClr val="FF0000"/>
                </a:solidFill>
              </a:rPr>
              <a:t>Red</a:t>
            </a:r>
            <a:r>
              <a:rPr lang="en-US" sz="1800" dirty="0" smtClean="0"/>
              <a:t> color = 6.7-7.3 µm channel difference</a:t>
            </a:r>
          </a:p>
          <a:p>
            <a:pPr marL="742950" lvl="1" indent="-285750">
              <a:buFont typeface="Arial" pitchFamily="34" charset="0"/>
              <a:buChar char="•"/>
            </a:pPr>
            <a:r>
              <a:rPr lang="en-US" sz="1600" dirty="0" smtClean="0"/>
              <a:t>Physically relates vertical water vapor difference</a:t>
            </a:r>
          </a:p>
        </p:txBody>
      </p:sp>
      <p:sp>
        <p:nvSpPr>
          <p:cNvPr id="43" name="Text Placeholder 3"/>
          <p:cNvSpPr txBox="1">
            <a:spLocks/>
          </p:cNvSpPr>
          <p:nvPr/>
        </p:nvSpPr>
        <p:spPr>
          <a:xfrm>
            <a:off x="228600" y="2971799"/>
            <a:ext cx="3124200" cy="1447801"/>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285750" indent="-285750">
              <a:buFont typeface="Arial" pitchFamily="34" charset="0"/>
              <a:buChar char="•"/>
            </a:pPr>
            <a:r>
              <a:rPr lang="en-US" sz="1800" dirty="0" smtClean="0">
                <a:solidFill>
                  <a:srgbClr val="00B050"/>
                </a:solidFill>
              </a:rPr>
              <a:t>Green</a:t>
            </a:r>
            <a:r>
              <a:rPr lang="en-US" sz="1800" dirty="0" smtClean="0"/>
              <a:t> color = 9.7-10.7 µm channel difference</a:t>
            </a:r>
          </a:p>
          <a:p>
            <a:pPr marL="742950" lvl="1" indent="-285750">
              <a:buFont typeface="Arial" pitchFamily="34" charset="0"/>
              <a:buChar char="•"/>
            </a:pPr>
            <a:r>
              <a:rPr lang="en-US" sz="1600" dirty="0" smtClean="0"/>
              <a:t>Physically relates to estimate of </a:t>
            </a:r>
            <a:r>
              <a:rPr lang="en-US" sz="1600" dirty="0" err="1" smtClean="0"/>
              <a:t>tropopause</a:t>
            </a:r>
            <a:r>
              <a:rPr lang="en-US" sz="1600" dirty="0" smtClean="0"/>
              <a:t> height based on ozone</a:t>
            </a:r>
          </a:p>
        </p:txBody>
      </p:sp>
      <p:sp>
        <p:nvSpPr>
          <p:cNvPr id="44" name="Text Placeholder 3"/>
          <p:cNvSpPr txBox="1">
            <a:spLocks/>
          </p:cNvSpPr>
          <p:nvPr/>
        </p:nvSpPr>
        <p:spPr>
          <a:xfrm>
            <a:off x="228600" y="4419600"/>
            <a:ext cx="3124200" cy="113051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285750" indent="-285750">
              <a:buFont typeface="Arial" pitchFamily="34" charset="0"/>
              <a:buChar char="•"/>
            </a:pPr>
            <a:r>
              <a:rPr lang="en-US" sz="1800" dirty="0" smtClean="0">
                <a:solidFill>
                  <a:srgbClr val="0070C0"/>
                </a:solidFill>
              </a:rPr>
              <a:t>Blue </a:t>
            </a:r>
            <a:r>
              <a:rPr lang="en-US" sz="1800" dirty="0" smtClean="0"/>
              <a:t>color = 6.7 channel</a:t>
            </a:r>
          </a:p>
          <a:p>
            <a:pPr marL="742950" lvl="1" indent="-285750">
              <a:buFont typeface="Arial" pitchFamily="34" charset="0"/>
              <a:buChar char="•"/>
            </a:pPr>
            <a:r>
              <a:rPr lang="en-US" sz="1600" dirty="0" smtClean="0"/>
              <a:t>Physically relates to water vapor in layer from ~200-500 </a:t>
            </a:r>
            <a:r>
              <a:rPr lang="en-US" sz="1600" dirty="0" err="1" smtClean="0"/>
              <a:t>mb</a:t>
            </a:r>
            <a:endParaRPr lang="en-US" sz="1600" dirty="0" smtClean="0"/>
          </a:p>
        </p:txBody>
      </p:sp>
      <p:sp>
        <p:nvSpPr>
          <p:cNvPr id="3" name="TextBox 2"/>
          <p:cNvSpPr txBox="1"/>
          <p:nvPr/>
        </p:nvSpPr>
        <p:spPr>
          <a:xfrm>
            <a:off x="7010400" y="3356827"/>
            <a:ext cx="1800225" cy="523220"/>
          </a:xfrm>
          <a:prstGeom prst="rect">
            <a:avLst/>
          </a:prstGeom>
          <a:solidFill>
            <a:schemeClr val="bg1">
              <a:lumMod val="85000"/>
            </a:schemeClr>
          </a:solidFill>
        </p:spPr>
        <p:txBody>
          <a:bodyPr wrap="square" rtlCol="0">
            <a:spAutoFit/>
          </a:bodyPr>
          <a:lstStyle/>
          <a:p>
            <a:r>
              <a:rPr lang="en-US" sz="1400" b="1" dirty="0"/>
              <a:t>White = Thick, high clouds </a:t>
            </a:r>
            <a:endParaRPr lang="en-US" sz="1400" dirty="0"/>
          </a:p>
        </p:txBody>
      </p:sp>
      <p:cxnSp>
        <p:nvCxnSpPr>
          <p:cNvPr id="13" name="Straight Arrow Connector 12"/>
          <p:cNvCxnSpPr/>
          <p:nvPr/>
        </p:nvCxnSpPr>
        <p:spPr>
          <a:xfrm>
            <a:off x="5440591" y="3657600"/>
            <a:ext cx="233385" cy="1905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5638800" y="4267200"/>
            <a:ext cx="304800" cy="3048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6858000" y="2743201"/>
            <a:ext cx="253252" cy="22859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6477000" y="3673547"/>
            <a:ext cx="508594"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28600" y="5695890"/>
            <a:ext cx="3343275" cy="400110"/>
          </a:xfrm>
          <a:prstGeom prst="rect">
            <a:avLst/>
          </a:prstGeom>
        </p:spPr>
        <p:txBody>
          <a:bodyPr wrap="square">
            <a:spAutoFit/>
          </a:bodyPr>
          <a:lstStyle/>
          <a:p>
            <a:r>
              <a:rPr lang="en-US" sz="1000" dirty="0"/>
              <a:t>http://weather.msfc.nasa.gov/sport/training/rgb_airmass/RGB%20Air%20Mass%20Reference%20Guide.pdf</a:t>
            </a:r>
          </a:p>
        </p:txBody>
      </p:sp>
      <p:sp>
        <p:nvSpPr>
          <p:cNvPr id="18" name="TextBox 17"/>
          <p:cNvSpPr txBox="1"/>
          <p:nvPr/>
        </p:nvSpPr>
        <p:spPr>
          <a:xfrm>
            <a:off x="3640366" y="2719440"/>
            <a:ext cx="1800225" cy="954107"/>
          </a:xfrm>
          <a:prstGeom prst="rect">
            <a:avLst/>
          </a:prstGeom>
          <a:solidFill>
            <a:schemeClr val="bg1">
              <a:lumMod val="85000"/>
            </a:schemeClr>
          </a:solidFill>
        </p:spPr>
        <p:txBody>
          <a:bodyPr wrap="square" rtlCol="0">
            <a:spAutoFit/>
          </a:bodyPr>
          <a:lstStyle/>
          <a:p>
            <a:r>
              <a:rPr lang="en-US" sz="1400" b="1" dirty="0" smtClean="0"/>
              <a:t>Red = dry stratospheric air on descending flank of upper jet </a:t>
            </a:r>
            <a:endParaRPr lang="en-US" sz="1400" dirty="0"/>
          </a:p>
        </p:txBody>
      </p:sp>
      <p:sp>
        <p:nvSpPr>
          <p:cNvPr id="19" name="TextBox 18"/>
          <p:cNvSpPr txBox="1"/>
          <p:nvPr/>
        </p:nvSpPr>
        <p:spPr>
          <a:xfrm>
            <a:off x="3654544" y="4596003"/>
            <a:ext cx="2608142" cy="954107"/>
          </a:xfrm>
          <a:prstGeom prst="rect">
            <a:avLst/>
          </a:prstGeom>
          <a:solidFill>
            <a:schemeClr val="bg1">
              <a:lumMod val="85000"/>
            </a:schemeClr>
          </a:solidFill>
        </p:spPr>
        <p:txBody>
          <a:bodyPr wrap="square" rtlCol="0">
            <a:spAutoFit/>
          </a:bodyPr>
          <a:lstStyle/>
          <a:p>
            <a:r>
              <a:rPr lang="en-US" sz="1400" b="1" dirty="0"/>
              <a:t>Boundary at upper levels between warm, moist mid-levels (olive) </a:t>
            </a:r>
            <a:r>
              <a:rPr lang="en-US" sz="1400" b="1" dirty="0" smtClean="0"/>
              <a:t>and </a:t>
            </a:r>
            <a:r>
              <a:rPr lang="en-US" sz="1400" b="1" dirty="0"/>
              <a:t>warm, </a:t>
            </a:r>
            <a:r>
              <a:rPr lang="en-US" sz="1400" b="1" dirty="0" smtClean="0"/>
              <a:t>moist </a:t>
            </a:r>
            <a:r>
              <a:rPr lang="en-US" sz="1400" b="1" dirty="0"/>
              <a:t>upper levels (bluish green</a:t>
            </a:r>
            <a:r>
              <a:rPr lang="en-US" sz="1400" b="1" dirty="0" smtClean="0"/>
              <a:t>)</a:t>
            </a:r>
            <a:endParaRPr lang="en-US" sz="1400" dirty="0"/>
          </a:p>
        </p:txBody>
      </p:sp>
      <p:sp>
        <p:nvSpPr>
          <p:cNvPr id="20" name="TextBox 19"/>
          <p:cNvSpPr txBox="1"/>
          <p:nvPr/>
        </p:nvSpPr>
        <p:spPr>
          <a:xfrm>
            <a:off x="7111251" y="1358206"/>
            <a:ext cx="1800225" cy="1384995"/>
          </a:xfrm>
          <a:prstGeom prst="rect">
            <a:avLst/>
          </a:prstGeom>
          <a:solidFill>
            <a:schemeClr val="bg1">
              <a:lumMod val="85000"/>
            </a:schemeClr>
          </a:solidFill>
        </p:spPr>
        <p:txBody>
          <a:bodyPr wrap="square" rtlCol="0">
            <a:spAutoFit/>
          </a:bodyPr>
          <a:lstStyle/>
          <a:p>
            <a:r>
              <a:rPr lang="en-US" sz="1400" b="1" dirty="0" smtClean="0"/>
              <a:t>Purple </a:t>
            </a:r>
            <a:r>
              <a:rPr lang="en-US" sz="1400" b="1" dirty="0"/>
              <a:t>= </a:t>
            </a:r>
            <a:r>
              <a:rPr lang="en-US" sz="1400" b="1" dirty="0" smtClean="0"/>
              <a:t>Limb cooling due to stratospheric absorption (less green) and false indication of cold, polar air</a:t>
            </a:r>
            <a:endParaRPr lang="en-US" sz="1400" dirty="0"/>
          </a:p>
        </p:txBody>
      </p:sp>
    </p:spTree>
    <p:extLst>
      <p:ext uri="{BB962C8B-B14F-4D97-AF65-F5344CB8AC3E}">
        <p14:creationId xmlns:p14="http://schemas.microsoft.com/office/powerpoint/2010/main" val="398423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274638"/>
            <a:ext cx="8229600" cy="944562"/>
          </a:xfrm>
        </p:spPr>
        <p:txBody>
          <a:bodyPr>
            <a:normAutofit/>
          </a:bodyPr>
          <a:lstStyle/>
          <a:p>
            <a:r>
              <a:rPr lang="en-US" dirty="0" smtClean="0"/>
              <a:t>RGB Products and Users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77065879"/>
              </p:ext>
            </p:extLst>
          </p:nvPr>
        </p:nvGraphicFramePr>
        <p:xfrm>
          <a:off x="457200" y="1143000"/>
          <a:ext cx="8229600" cy="4830972"/>
        </p:xfrm>
        <a:graphic>
          <a:graphicData uri="http://schemas.openxmlformats.org/drawingml/2006/table">
            <a:tbl>
              <a:tblPr firstRow="1" bandRow="1">
                <a:tableStyleId>{5C22544A-7EE6-4342-B048-85BDC9FD1C3A}</a:tableStyleId>
              </a:tblPr>
              <a:tblGrid>
                <a:gridCol w="2971800"/>
                <a:gridCol w="2590800"/>
                <a:gridCol w="2667000"/>
              </a:tblGrid>
              <a:tr h="370816">
                <a:tc>
                  <a:txBody>
                    <a:bodyPr/>
                    <a:lstStyle/>
                    <a:p>
                      <a:r>
                        <a:rPr lang="en-US" sz="1600" dirty="0" smtClean="0"/>
                        <a:t>RGB Products</a:t>
                      </a:r>
                      <a:endParaRPr lang="en-US" sz="1600" dirty="0"/>
                    </a:p>
                  </a:txBody>
                  <a:tcPr marT="45717" marB="45717"/>
                </a:tc>
                <a:tc>
                  <a:txBody>
                    <a:bodyPr/>
                    <a:lstStyle/>
                    <a:p>
                      <a:r>
                        <a:rPr lang="en-US" sz="1600" dirty="0" smtClean="0"/>
                        <a:t>User</a:t>
                      </a:r>
                      <a:endParaRPr lang="en-US" sz="1600" dirty="0"/>
                    </a:p>
                  </a:txBody>
                  <a:tcPr marT="45717" marB="45717"/>
                </a:tc>
                <a:tc>
                  <a:txBody>
                    <a:bodyPr/>
                    <a:lstStyle/>
                    <a:p>
                      <a:r>
                        <a:rPr lang="en-US" sz="1600" dirty="0" smtClean="0"/>
                        <a:t>Comments</a:t>
                      </a:r>
                      <a:endParaRPr lang="en-US" sz="1600" dirty="0"/>
                    </a:p>
                  </a:txBody>
                  <a:tcPr marT="45717" marB="45717"/>
                </a:tc>
              </a:tr>
              <a:tr h="579082">
                <a:tc>
                  <a:txBody>
                    <a:bodyPr/>
                    <a:lstStyle/>
                    <a:p>
                      <a:r>
                        <a:rPr lang="en-US" sz="1600" dirty="0" smtClean="0"/>
                        <a:t>MODIS:</a:t>
                      </a:r>
                      <a:r>
                        <a:rPr lang="en-US" sz="1600" baseline="0" dirty="0" smtClean="0"/>
                        <a:t> </a:t>
                      </a:r>
                      <a:r>
                        <a:rPr lang="en-US" sz="1600" dirty="0" smtClean="0"/>
                        <a:t>True, Snow/Cloud</a:t>
                      </a:r>
                      <a:endParaRPr lang="en-US" sz="1600" dirty="0"/>
                    </a:p>
                  </a:txBody>
                  <a:tcPr marT="45717" marB="45717"/>
                </a:tc>
                <a:tc>
                  <a:txBody>
                    <a:bodyPr/>
                    <a:lstStyle/>
                    <a:p>
                      <a:r>
                        <a:rPr lang="en-US" sz="1600" dirty="0" smtClean="0"/>
                        <a:t>TFX,</a:t>
                      </a:r>
                      <a:r>
                        <a:rPr lang="en-US" sz="1600" baseline="0" dirty="0" smtClean="0"/>
                        <a:t> SR WFOs</a:t>
                      </a:r>
                      <a:endParaRPr lang="en-US" sz="1600" dirty="0"/>
                    </a:p>
                  </a:txBody>
                  <a:tcPr marT="45717" marB="45717"/>
                </a:tc>
                <a:tc>
                  <a:txBody>
                    <a:bodyPr/>
                    <a:lstStyle/>
                    <a:p>
                      <a:r>
                        <a:rPr lang="en-US" sz="1600" dirty="0" smtClean="0"/>
                        <a:t>Initial transition of RGBs (2003)</a:t>
                      </a:r>
                      <a:endParaRPr lang="en-US" sz="1600" dirty="0"/>
                    </a:p>
                  </a:txBody>
                  <a:tcPr marT="45717" marB="45717"/>
                </a:tc>
              </a:tr>
              <a:tr h="822906">
                <a:tc>
                  <a:txBody>
                    <a:bodyPr/>
                    <a:lstStyle/>
                    <a:p>
                      <a:r>
                        <a:rPr lang="en-US" sz="1600" dirty="0" smtClean="0"/>
                        <a:t>MODIS &amp; SEVIRI:</a:t>
                      </a:r>
                      <a:r>
                        <a:rPr lang="en-US" sz="1600" baseline="0" dirty="0" smtClean="0"/>
                        <a:t> </a:t>
                      </a:r>
                      <a:r>
                        <a:rPr lang="en-US" sz="1600" dirty="0" smtClean="0"/>
                        <a:t>Air Mass, Dust, Night Microphysics</a:t>
                      </a:r>
                    </a:p>
                    <a:p>
                      <a:r>
                        <a:rPr lang="en-US" sz="1600" dirty="0" smtClean="0"/>
                        <a:t>GOES Sounder</a:t>
                      </a:r>
                      <a:r>
                        <a:rPr lang="en-US" sz="1600" baseline="0" dirty="0" smtClean="0"/>
                        <a:t> (CIRA): Air Mass</a:t>
                      </a:r>
                      <a:endParaRPr lang="en-US" sz="1600" dirty="0"/>
                    </a:p>
                  </a:txBody>
                  <a:tcPr marT="45717" marB="45717"/>
                </a:tc>
                <a:tc>
                  <a:txBody>
                    <a:bodyPr/>
                    <a:lstStyle/>
                    <a:p>
                      <a:r>
                        <a:rPr lang="en-US" sz="1600" dirty="0" smtClean="0"/>
                        <a:t>HPC,</a:t>
                      </a:r>
                      <a:r>
                        <a:rPr lang="en-US" sz="1600" baseline="0" dirty="0" smtClean="0"/>
                        <a:t> </a:t>
                      </a:r>
                      <a:r>
                        <a:rPr lang="en-US" sz="1600" dirty="0" smtClean="0"/>
                        <a:t>OPC,</a:t>
                      </a:r>
                      <a:r>
                        <a:rPr lang="en-US" sz="1600" baseline="0" dirty="0" smtClean="0"/>
                        <a:t> </a:t>
                      </a:r>
                      <a:r>
                        <a:rPr lang="en-US" sz="1600" dirty="0" smtClean="0"/>
                        <a:t>SAB</a:t>
                      </a:r>
                      <a:br>
                        <a:rPr lang="en-US" sz="1600" dirty="0" smtClean="0"/>
                      </a:br>
                      <a:endParaRPr lang="en-US" sz="1600" dirty="0"/>
                    </a:p>
                  </a:txBody>
                  <a:tcPr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SEVIRI for Atlantic area</a:t>
                      </a:r>
                      <a:r>
                        <a:rPr lang="en-US" sz="1600" baseline="0" dirty="0" smtClean="0"/>
                        <a:t> and MODIS and GOES Sounder for CONUS.</a:t>
                      </a:r>
                      <a:r>
                        <a:rPr lang="en-US" sz="1600" baseline="0" dirty="0"/>
                        <a:t> </a:t>
                      </a:r>
                      <a:r>
                        <a:rPr lang="en-US" sz="1600" baseline="0" dirty="0" smtClean="0"/>
                        <a:t>(2011)</a:t>
                      </a:r>
                      <a:endParaRPr lang="en-US" sz="1600" dirty="0" smtClean="0"/>
                    </a:p>
                  </a:txBody>
                  <a:tcPr marT="45717" marB="45717"/>
                </a:tc>
              </a:tr>
              <a:tr h="579082">
                <a:tc>
                  <a:txBody>
                    <a:bodyPr/>
                    <a:lstStyle/>
                    <a:p>
                      <a:r>
                        <a:rPr lang="en-US" sz="1600" dirty="0" smtClean="0"/>
                        <a:t>SEVIRI: Air Mass,</a:t>
                      </a:r>
                      <a:r>
                        <a:rPr lang="en-US" sz="1600" baseline="0" dirty="0" smtClean="0"/>
                        <a:t> Dust</a:t>
                      </a:r>
                    </a:p>
                    <a:p>
                      <a:r>
                        <a:rPr lang="en-US" sz="1600" dirty="0" smtClean="0"/>
                        <a:t>GOES Sounder</a:t>
                      </a:r>
                      <a:r>
                        <a:rPr lang="en-US" sz="1600" baseline="0" dirty="0" smtClean="0"/>
                        <a:t> (CIRA): Air Mass</a:t>
                      </a:r>
                    </a:p>
                  </a:txBody>
                  <a:tcPr marT="45717" marB="45717"/>
                </a:tc>
                <a:tc>
                  <a:txBody>
                    <a:bodyPr/>
                    <a:lstStyle/>
                    <a:p>
                      <a:r>
                        <a:rPr lang="en-US" sz="1600" dirty="0" smtClean="0"/>
                        <a:t>NHC </a:t>
                      </a:r>
                      <a:endParaRPr lang="en-US" sz="1600" dirty="0"/>
                    </a:p>
                  </a:txBody>
                  <a:tcPr marT="45717" marB="45717"/>
                </a:tc>
                <a:tc>
                  <a:txBody>
                    <a:bodyPr/>
                    <a:lstStyle/>
                    <a:p>
                      <a:r>
                        <a:rPr lang="en-US" sz="1600" dirty="0" smtClean="0"/>
                        <a:t>TC Analysis</a:t>
                      </a:r>
                      <a:r>
                        <a:rPr lang="en-US" sz="1600" baseline="0" dirty="0" smtClean="0"/>
                        <a:t> and monitoring (2011)</a:t>
                      </a:r>
                      <a:endParaRPr lang="en-US" sz="1600" dirty="0"/>
                    </a:p>
                  </a:txBody>
                  <a:tcPr marT="45717" marB="45717"/>
                </a:tc>
              </a:tr>
              <a:tr h="5790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MODIS:</a:t>
                      </a:r>
                      <a:r>
                        <a:rPr lang="en-US" sz="1600" baseline="0" dirty="0" smtClean="0">
                          <a:solidFill>
                            <a:schemeClr val="tx1"/>
                          </a:solidFill>
                        </a:rPr>
                        <a:t> </a:t>
                      </a:r>
                      <a:r>
                        <a:rPr lang="en-US" sz="1600" dirty="0" smtClean="0">
                          <a:solidFill>
                            <a:schemeClr val="tx1"/>
                          </a:solidFill>
                        </a:rPr>
                        <a:t>Air Mass, Dust, Night Microphysics</a:t>
                      </a:r>
                    </a:p>
                  </a:txBody>
                  <a:tcPr marT="45717" marB="45717">
                    <a:solidFill>
                      <a:srgbClr val="FFFF00"/>
                    </a:solidFill>
                  </a:tcPr>
                </a:tc>
                <a:tc>
                  <a:txBody>
                    <a:bodyPr/>
                    <a:lstStyle/>
                    <a:p>
                      <a:r>
                        <a:rPr lang="en-US" sz="1600" dirty="0" smtClean="0">
                          <a:solidFill>
                            <a:schemeClr val="tx1"/>
                          </a:solidFill>
                        </a:rPr>
                        <a:t>SR WFOs </a:t>
                      </a:r>
                      <a:br>
                        <a:rPr lang="en-US" sz="1600" dirty="0" smtClean="0">
                          <a:solidFill>
                            <a:schemeClr val="tx1"/>
                          </a:solidFill>
                        </a:rPr>
                      </a:br>
                      <a:endParaRPr lang="en-US" sz="1600" baseline="0" dirty="0" smtClean="0">
                        <a:solidFill>
                          <a:schemeClr val="tx1"/>
                        </a:solidFill>
                      </a:endParaRPr>
                    </a:p>
                  </a:txBody>
                  <a:tcPr marT="45717" marB="45717">
                    <a:solidFill>
                      <a:srgbClr val="FFFF00"/>
                    </a:solidFill>
                  </a:tcPr>
                </a:tc>
                <a:tc>
                  <a:txBody>
                    <a:bodyPr/>
                    <a:lstStyle/>
                    <a:p>
                      <a:r>
                        <a:rPr lang="en-US" sz="1600" dirty="0" smtClean="0">
                          <a:solidFill>
                            <a:schemeClr val="tx1"/>
                          </a:solidFill>
                        </a:rPr>
                        <a:t>2012</a:t>
                      </a:r>
                      <a:endParaRPr lang="en-US" sz="1600" dirty="0">
                        <a:solidFill>
                          <a:schemeClr val="tx1"/>
                        </a:solidFill>
                      </a:endParaRPr>
                    </a:p>
                  </a:txBody>
                  <a:tcPr marT="45717" marB="45717">
                    <a:solidFill>
                      <a:srgbClr val="FFFF00"/>
                    </a:solidFill>
                  </a:tcPr>
                </a:tc>
              </a:tr>
              <a:tr h="3708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GOES Sounder</a:t>
                      </a:r>
                      <a:r>
                        <a:rPr lang="en-US" sz="1600" baseline="0" dirty="0" smtClean="0"/>
                        <a:t> (CIRA): Air Mass</a:t>
                      </a:r>
                      <a:endParaRPr lang="en-US" sz="1600" dirty="0" smtClean="0"/>
                    </a:p>
                  </a:txBody>
                  <a:tcPr marT="45717" marB="45717"/>
                </a:tc>
                <a:tc>
                  <a:txBody>
                    <a:bodyPr/>
                    <a:lstStyle/>
                    <a:p>
                      <a:r>
                        <a:rPr lang="en-US" sz="1600" baseline="0" dirty="0" smtClean="0"/>
                        <a:t>SPC &amp; HWT</a:t>
                      </a:r>
                    </a:p>
                  </a:txBody>
                  <a:tcPr marT="45717" marB="45717"/>
                </a:tc>
                <a:tc>
                  <a:txBody>
                    <a:bodyPr/>
                    <a:lstStyle/>
                    <a:p>
                      <a:r>
                        <a:rPr lang="en-US" sz="1600" dirty="0" smtClean="0"/>
                        <a:t>2012</a:t>
                      </a:r>
                      <a:endParaRPr lang="en-US" sz="1600" dirty="0"/>
                    </a:p>
                  </a:txBody>
                  <a:tcPr marT="45717" marB="45717"/>
                </a:tc>
              </a:tr>
              <a:tr h="579082">
                <a:tc>
                  <a:txBody>
                    <a:bodyPr/>
                    <a:lstStyle/>
                    <a:p>
                      <a:r>
                        <a:rPr lang="en-US" sz="1600" dirty="0" smtClean="0"/>
                        <a:t>MODIS Air Mass</a:t>
                      </a:r>
                    </a:p>
                  </a:txBody>
                  <a:tcPr marT="45717" marB="45717"/>
                </a:tc>
                <a:tc>
                  <a:txBody>
                    <a:bodyPr/>
                    <a:lstStyle/>
                    <a:p>
                      <a:r>
                        <a:rPr lang="en-US" sz="1600" dirty="0" smtClean="0"/>
                        <a:t>Near-term Future: National Centers</a:t>
                      </a:r>
                      <a:endParaRPr lang="en-US" sz="1600" dirty="0"/>
                    </a:p>
                  </a:txBody>
                  <a:tcPr marT="45717" marB="45717"/>
                </a:tc>
                <a:tc>
                  <a:txBody>
                    <a:bodyPr/>
                    <a:lstStyle/>
                    <a:p>
                      <a:r>
                        <a:rPr lang="en-US" sz="1600" dirty="0" smtClean="0"/>
                        <a:t>Extended domain for Atlantic and Pacific</a:t>
                      </a:r>
                      <a:endParaRPr lang="en-US" sz="1600" dirty="0"/>
                    </a:p>
                  </a:txBody>
                  <a:tcPr marT="45717" marB="45717"/>
                </a:tc>
              </a:tr>
              <a:tr h="3708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Passive Micro. 89 and 37 GHz</a:t>
                      </a:r>
                      <a:endParaRPr lang="en-US" sz="1600" dirty="0" smtClean="0"/>
                    </a:p>
                  </a:txBody>
                  <a:tcPr marT="45717" marB="45717"/>
                </a:tc>
                <a:tc>
                  <a:txBody>
                    <a:bodyPr/>
                    <a:lstStyle/>
                    <a:p>
                      <a:r>
                        <a:rPr lang="en-US" sz="1600" dirty="0" smtClean="0"/>
                        <a:t>Near-term  Future: NHC</a:t>
                      </a:r>
                      <a:endParaRPr lang="en-US" sz="1600" dirty="0"/>
                    </a:p>
                  </a:txBody>
                  <a:tcPr marT="45717" marB="45717"/>
                </a:tc>
                <a:tc>
                  <a:txBody>
                    <a:bodyPr/>
                    <a:lstStyle/>
                    <a:p>
                      <a:r>
                        <a:rPr lang="en-US" sz="1600" dirty="0" smtClean="0"/>
                        <a:t>NRL Collaboration</a:t>
                      </a:r>
                      <a:endParaRPr lang="en-US" sz="1600" dirty="0"/>
                    </a:p>
                  </a:txBody>
                  <a:tcPr marT="45717" marB="45717"/>
                </a:tc>
              </a:tr>
              <a:tr h="5790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Other MODIS</a:t>
                      </a:r>
                      <a:r>
                        <a:rPr lang="en-US" sz="1600" baseline="0" dirty="0" smtClean="0"/>
                        <a:t> &amp; SEVIRI RGBs as well as VIIRS/</a:t>
                      </a:r>
                      <a:r>
                        <a:rPr lang="en-US" sz="1600" baseline="0" dirty="0" err="1" smtClean="0"/>
                        <a:t>CrIS</a:t>
                      </a:r>
                      <a:r>
                        <a:rPr lang="en-US" sz="1600" baseline="0" dirty="0" smtClean="0"/>
                        <a:t> RGB suite</a:t>
                      </a:r>
                      <a:endParaRPr lang="en-US" sz="1600" dirty="0" smtClean="0"/>
                    </a:p>
                  </a:txBody>
                  <a:tcPr marT="45717" marB="45717"/>
                </a:tc>
                <a:tc>
                  <a:txBody>
                    <a:bodyPr/>
                    <a:lstStyle/>
                    <a:p>
                      <a:r>
                        <a:rPr lang="en-US" sz="1600" dirty="0" smtClean="0"/>
                        <a:t>Longer-term Future: National Centers and WFOs</a:t>
                      </a:r>
                      <a:endParaRPr lang="en-US" sz="1600" dirty="0"/>
                    </a:p>
                  </a:txBody>
                  <a:tcPr marT="45717" marB="45717"/>
                </a:tc>
                <a:tc>
                  <a:txBody>
                    <a:bodyPr/>
                    <a:lstStyle/>
                    <a:p>
                      <a:r>
                        <a:rPr lang="en-US" sz="1600" dirty="0" smtClean="0"/>
                        <a:t>Based on end user forecast needs / priorities</a:t>
                      </a:r>
                      <a:endParaRPr lang="en-US" sz="1600" dirty="0"/>
                    </a:p>
                  </a:txBody>
                  <a:tcPr marT="45717" marB="45717"/>
                </a:tc>
              </a:tr>
            </a:tbl>
          </a:graphicData>
        </a:graphic>
      </p:graphicFrame>
    </p:spTree>
    <p:extLst>
      <p:ext uri="{BB962C8B-B14F-4D97-AF65-F5344CB8AC3E}">
        <p14:creationId xmlns:p14="http://schemas.microsoft.com/office/powerpoint/2010/main" val="351319956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777</TotalTime>
  <Words>1266</Words>
  <Application>Microsoft Office PowerPoint</Application>
  <PresentationFormat>On-screen Show (4:3)</PresentationFormat>
  <Paragraphs>181</Paragraphs>
  <Slides>22</Slides>
  <Notes>5</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1_Office Theme</vt:lpstr>
      <vt:lpstr>Demonstration of RGB Composite Imagery at NWS forecast offices in preparation for GOES-R</vt:lpstr>
      <vt:lpstr>Topics covered…</vt:lpstr>
      <vt:lpstr>What is RGB Imagery?</vt:lpstr>
      <vt:lpstr>What is RGB Imagery and How is it Created?</vt:lpstr>
      <vt:lpstr>What is RGB Imagery and How is it Created?</vt:lpstr>
      <vt:lpstr>What is RGB Imagery and How is it Created?</vt:lpstr>
      <vt:lpstr>What is RGB Imagery and How is it Created?</vt:lpstr>
      <vt:lpstr>What is RGB Imagery and How is it Created?</vt:lpstr>
      <vt:lpstr>RGB Products and Users</vt:lpstr>
      <vt:lpstr>Products and Users – Training</vt:lpstr>
      <vt:lpstr>How can RGBs help with situational awareness and the forecast process?</vt:lpstr>
      <vt:lpstr>How can RGBs help with situational awareness and the forecast process?</vt:lpstr>
      <vt:lpstr>How can RGBs help with situational awareness and the forecast process?</vt:lpstr>
      <vt:lpstr>How can RGBs help with situational awareness and the forecast process?</vt:lpstr>
      <vt:lpstr>How can RGBs help with situational awareness and the forecast process?</vt:lpstr>
      <vt:lpstr>How can RGBs help with situational awareness and the forecast process?</vt:lpstr>
      <vt:lpstr>How can RGBs help with situational awareness and the forecast process?</vt:lpstr>
      <vt:lpstr>How can RGBs help with situational awareness and the forecast process?</vt:lpstr>
      <vt:lpstr>What is in store for the future of this imagery?</vt:lpstr>
      <vt:lpstr>What is in store for the future of this imagery?</vt:lpstr>
      <vt:lpstr>What is in store for the future of this imagery?</vt:lpstr>
      <vt:lpstr>Questions?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 White</dc:creator>
  <cp:lastModifiedBy>Fuell, Kevin K. (MSFC-ZP11)[UAH]</cp:lastModifiedBy>
  <cp:revision>56</cp:revision>
  <dcterms:created xsi:type="dcterms:W3CDTF">2012-08-06T16:48:32Z</dcterms:created>
  <dcterms:modified xsi:type="dcterms:W3CDTF">2012-09-13T16:54:14Z</dcterms:modified>
</cp:coreProperties>
</file>