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91" r:id="rId3"/>
    <p:sldId id="309" r:id="rId4"/>
    <p:sldId id="294" r:id="rId5"/>
    <p:sldId id="306" r:id="rId6"/>
    <p:sldId id="320" r:id="rId7"/>
    <p:sldId id="321" r:id="rId8"/>
    <p:sldId id="322" r:id="rId9"/>
    <p:sldId id="310" r:id="rId10"/>
    <p:sldId id="312" r:id="rId11"/>
    <p:sldId id="324" r:id="rId12"/>
    <p:sldId id="325" r:id="rId13"/>
    <p:sldId id="326" r:id="rId14"/>
    <p:sldId id="319" r:id="rId15"/>
    <p:sldId id="292" r:id="rId16"/>
    <p:sldId id="313" r:id="rId17"/>
    <p:sldId id="314" r:id="rId18"/>
    <p:sldId id="315" r:id="rId19"/>
    <p:sldId id="318" r:id="rId20"/>
    <p:sldId id="316" r:id="rId21"/>
    <p:sldId id="31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5" autoAdjust="0"/>
    <p:restoredTop sz="93935" autoAdjust="0"/>
  </p:normalViewPr>
  <p:slideViewPr>
    <p:cSldViewPr>
      <p:cViewPr varScale="1">
        <p:scale>
          <a:sx n="109" d="100"/>
          <a:sy n="109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A55427-DA3B-4D9D-9F5E-A2B447A0A9FC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F28442-2C1F-4E9F-8C07-CABD60F8D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66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66B6-9378-4421-8A85-B18A77353F4E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111B-D878-445E-BC8A-56C42B603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2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BC8D-AF44-425E-9C8D-2A2FB823D145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02AE7-0682-4468-8A6E-952982796D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6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603C8-EC35-4DB4-B984-F75C6634BDA4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211C7-B32A-42B9-A25F-62098198E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6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D119-1AB8-404A-A41A-2F0C4A429CAA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EA4C-DCC5-460E-84CC-D9580EB27A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3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ABA08-8D4E-4089-A75E-B67C0ACF8ED1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BEF9-5C73-44C0-A718-BE467C9FB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4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45E4-5522-492D-8856-F1C8E5DE369A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ECED-5EE2-417D-966D-98C9C7A76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27D1F-7895-4015-BCD5-8D507B1A8EB6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48969-26AF-4DFF-8B71-F82228EC1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9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DFFBA-F688-4092-9B80-358FC44C08A3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471C-1E2D-45DB-9D86-54F130BD9E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ED0EA-B01C-4EA5-8700-F46ED8DF8E90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DE71A-4FC8-407D-AFBD-F04379E470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7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2A10-C51A-4628-ACB4-67BACAD7025F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0A908-BE1B-43AC-B39C-00F1BACF5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1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AC53E-428E-49A6-85C9-F05788AAFFFA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B2FF-1A11-4388-8243-61684C4D77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8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199D8A-CFB1-4472-951A-F46E7C47E548}" type="datetimeFigureOut">
              <a:rPr lang="en-US"/>
              <a:pPr>
                <a:defRPr/>
              </a:pPr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810EFE-7673-4C01-9A17-8AC7B7271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4" Type="http://schemas.openxmlformats.org/officeDocument/2006/relationships/image" Target="../media/image19.emf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t="17560" r="3173" b="18278"/>
          <a:stretch/>
        </p:blipFill>
        <p:spPr>
          <a:xfrm>
            <a:off x="96078" y="609600"/>
            <a:ext cx="8944983" cy="478072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6200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Update on </a:t>
            </a:r>
            <a:r>
              <a:rPr lang="en-US" sz="3600" b="1" dirty="0" smtClean="0"/>
              <a:t>SPoRT Initialization Datasets </a:t>
            </a:r>
            <a:r>
              <a:rPr lang="en-US" sz="3600" b="1" dirty="0"/>
              <a:t>for the STRC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Environmental </a:t>
            </a:r>
            <a:r>
              <a:rPr lang="en-US" sz="3600" b="1" dirty="0"/>
              <a:t>Modeling System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67200"/>
            <a:ext cx="8458200" cy="914400"/>
          </a:xfrm>
        </p:spPr>
        <p:txBody>
          <a:bodyPr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Second SPoRT Partner Virtual Workshop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13 September 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3429000"/>
            <a:ext cx="89916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+mn-lt"/>
              </a:rPr>
              <a:t>Jonathan </a:t>
            </a:r>
            <a:r>
              <a:rPr lang="en-US" sz="2600" b="1" dirty="0" smtClean="0">
                <a:latin typeface="+mn-lt"/>
              </a:rPr>
              <a:t>Case</a:t>
            </a:r>
            <a:endParaRPr lang="en-US" sz="26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latin typeface="+mn-lt"/>
              </a:rPr>
              <a:t>NASA </a:t>
            </a:r>
            <a:r>
              <a:rPr lang="en-US" sz="2000" i="1" dirty="0">
                <a:latin typeface="+mn-lt"/>
              </a:rPr>
              <a:t>Short-term Prediction Research and Transition </a:t>
            </a:r>
            <a:r>
              <a:rPr lang="en-US" sz="2000" i="1" dirty="0">
                <a:latin typeface="+mn-lt"/>
              </a:rPr>
              <a:t>Center/ENSCO, Inc.</a:t>
            </a:r>
            <a:endParaRPr lang="en-US" sz="2000" i="1" dirty="0">
              <a:latin typeface="+mn-lt"/>
            </a:endParaRPr>
          </a:p>
        </p:txBody>
      </p:sp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81" name="Picture 4" descr="sportredblue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6" descr="nasa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514600" y="6245225"/>
              <a:ext cx="3293979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SPoRT Virtual Workshop, </a:t>
              </a:r>
              <a:r>
                <a:rPr 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13 September 2012</a:t>
              </a:r>
              <a:endPara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pic>
        <p:nvPicPr>
          <p:cNvPr id="3080" name="Picture 19" descr="ENSCO_Logo_Blu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0"/>
            <a:ext cx="1812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620000" cy="160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Updates to SPoRT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Datasets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Past Year</a:t>
            </a:r>
          </a:p>
        </p:txBody>
      </p:sp>
      <p:grpSp>
        <p:nvGrpSpPr>
          <p:cNvPr id="14339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4341" name="Picture 4" descr="sportredblu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6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434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4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4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SST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924800" cy="4525963"/>
          </a:xfrm>
        </p:spPr>
        <p:txBody>
          <a:bodyPr/>
          <a:lstStyle/>
          <a:p>
            <a:r>
              <a:rPr lang="en-US" dirty="0" smtClean="0"/>
              <a:t>SST</a:t>
            </a:r>
          </a:p>
          <a:p>
            <a:pPr lvl="1"/>
            <a:r>
              <a:rPr lang="en-US" dirty="0" smtClean="0"/>
              <a:t>Expanded Domain to much of northern and western hemispheres</a:t>
            </a:r>
          </a:p>
          <a:p>
            <a:pPr lvl="1"/>
            <a:r>
              <a:rPr lang="en-US" dirty="0" smtClean="0"/>
              <a:t>Coarsened Resolution to 2-km grid </a:t>
            </a:r>
            <a:r>
              <a:rPr lang="en-US" dirty="0" smtClean="0"/>
              <a:t>spacing</a:t>
            </a:r>
          </a:p>
          <a:p>
            <a:pPr lvl="2"/>
            <a:r>
              <a:rPr lang="en-US" dirty="0" smtClean="0"/>
              <a:t>Necessary to accommodate larger domain</a:t>
            </a:r>
            <a:endParaRPr lang="en-US" dirty="0" smtClean="0"/>
          </a:p>
          <a:p>
            <a:pPr lvl="1"/>
            <a:r>
              <a:rPr lang="en-US" dirty="0" smtClean="0"/>
              <a:t>Replaced AMSR-E loss with NESDIS GOES/POES </a:t>
            </a:r>
          </a:p>
          <a:p>
            <a:r>
              <a:rPr lang="en-US" dirty="0" smtClean="0"/>
              <a:t>Great Lakes LST</a:t>
            </a:r>
          </a:p>
          <a:p>
            <a:pPr lvl="1"/>
            <a:r>
              <a:rPr lang="en-US" dirty="0" smtClean="0"/>
              <a:t>Replaced consistently latent REMSS with GLERL GLSEA2 analysis for background information</a:t>
            </a:r>
          </a:p>
          <a:p>
            <a:endParaRPr lang="en-US" dirty="0"/>
          </a:p>
        </p:txBody>
      </p:sp>
      <p:grpSp>
        <p:nvGrpSpPr>
          <p:cNvPr id="6147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160" name="Picture 4" descr="sportredblu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6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2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16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6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6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68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SPoRT/MODIS GVF Updates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/>
          <a:lstStyle/>
          <a:p>
            <a:r>
              <a:rPr lang="en-US" dirty="0" smtClean="0"/>
              <a:t>Just one: expanded the northern, western, and eastern edges of domain</a:t>
            </a:r>
          </a:p>
          <a:p>
            <a:pPr lvl="1"/>
            <a:r>
              <a:rPr lang="en-US" dirty="0" smtClean="0"/>
              <a:t>Mainly done to support SPoRT-WRF model runs that emulated the real-time NSSL WRF domain</a:t>
            </a:r>
          </a:p>
          <a:p>
            <a:pPr lvl="1"/>
            <a:r>
              <a:rPr lang="en-US" dirty="0" smtClean="0"/>
              <a:t>New domain extent now 23-55°N latitude and </a:t>
            </a:r>
            <a:br>
              <a:rPr lang="en-US" dirty="0" smtClean="0"/>
            </a:br>
            <a:r>
              <a:rPr lang="en-US" dirty="0" smtClean="0"/>
              <a:t>130-62°W longitude</a:t>
            </a:r>
            <a:endParaRPr lang="en-US" dirty="0"/>
          </a:p>
        </p:txBody>
      </p:sp>
      <p:grpSp>
        <p:nvGrpSpPr>
          <p:cNvPr id="7171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179" name="Picture 4" descr="sportredblu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6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18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8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8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38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SPoRT-LIS Updates</a:t>
            </a:r>
          </a:p>
        </p:txBody>
      </p:sp>
      <p:grpSp>
        <p:nvGrpSpPr>
          <p:cNvPr id="1028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033" name="Picture 4" descr="sportredblu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6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03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011342"/>
              </p:ext>
            </p:extLst>
          </p:nvPr>
        </p:nvGraphicFramePr>
        <p:xfrm>
          <a:off x="533400" y="1371604"/>
          <a:ext cx="8001001" cy="4354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4660"/>
                <a:gridCol w="1092462"/>
                <a:gridCol w="989815"/>
                <a:gridCol w="4104064"/>
              </a:tblGrid>
              <a:tr h="542155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Table 1.  List of configuration details of the real-time SPoRT LIS, notation as to whether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the configuration is unchanged or modified, and specific noteworthy details.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Configuration</a:t>
                      </a: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dirty="0">
                          <a:effectLst/>
                        </a:rPr>
                        <a:t>Detail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Unchanged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Modified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Notes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Domain extent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X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Eastern United States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Grid spacing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X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3 km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Soil type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X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State Soil Geographic database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Land use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X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Upgraded to IGBP/MODIS 20-class vegetation type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Land surface model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X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Upgraded to Noah version 3.2 (formerly v2.7.1)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GVF database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X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Daily real-time SPoRT-MODIS Green Vegetation Fraction generated at native 0.01° resolution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Surface albedo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X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Improved look-up table methodology based on input real-time SPoRT-MODIS GVF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Atmospheric forcing (excludes precip)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X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Long-term Noah LSM integration driven by NLDAS-2 (formerly first-generation NLDAS)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Precipitation forcing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X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Hourly NCEP Stage IV precipitation analyses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2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620000" cy="160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 for using SPoRT Datasets in STRC EMS</a:t>
            </a:r>
          </a:p>
        </p:txBody>
      </p:sp>
      <p:grpSp>
        <p:nvGrpSpPr>
          <p:cNvPr id="14339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4341" name="Picture 4" descr="sportredblu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6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434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4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4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7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620000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use SPoRT SST?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38200" y="1371600"/>
            <a:ext cx="7391400" cy="4419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295400" y="1616075"/>
            <a:ext cx="6781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87388" algn="l"/>
              </a:tabLst>
              <a:defRPr/>
            </a:pP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ahoma" pitchFamily="34" charset="0"/>
              </a:rPr>
              <a:t>ems_prep:</a:t>
            </a:r>
          </a:p>
          <a:p>
            <a:pPr marL="509588" lvl="1" indent="-277813" fontAlgn="auto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Add “--sfc sstsport,ssthr” to your ems_prep entry</a:t>
            </a:r>
          </a:p>
          <a:p>
            <a:pPr marL="509588" lvl="1" indent="-277813" fontAlgn="auto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Example: “ems_prep --dset namptile --sfc sstsport,ssthr”</a:t>
            </a:r>
          </a:p>
          <a:p>
            <a:pPr marL="509588" lvl="1" indent="-277813" fontAlgn="auto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SPoRT recommends the “--besthr sstsport” option to best match the SST hour with the model initialization hour</a:t>
            </a:r>
          </a:p>
          <a:p>
            <a:pPr marL="692150" lvl="2" indent="-169863" fontAlgn="auto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solidFill>
                  <a:srgbClr val="FFFF00"/>
                </a:solidFill>
                <a:latin typeface="+mn-lt"/>
                <a:cs typeface="Tahoma" pitchFamily="34" charset="0"/>
              </a:rPr>
              <a:t>SSTs can have a diurnal signal, depending on atmospheric conditions</a:t>
            </a:r>
          </a:p>
          <a:p>
            <a:pPr marL="692150" lvl="2" indent="-169863" fontAlgn="auto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solidFill>
                  <a:srgbClr val="FFFF00"/>
                </a:solidFill>
                <a:latin typeface="+mn-lt"/>
                <a:cs typeface="Tahoma" pitchFamily="34" charset="0"/>
              </a:rPr>
              <a:t>This option will often result in using yesterday’s SST data</a:t>
            </a:r>
          </a:p>
          <a:p>
            <a:pPr marL="692150" lvl="2" indent="-169863" fontAlgn="auto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/>
            </a:pPr>
            <a:r>
              <a:rPr lang="en-US" sz="1600" dirty="0">
                <a:solidFill>
                  <a:srgbClr val="FFFF00"/>
                </a:solidFill>
                <a:latin typeface="+mn-lt"/>
                <a:cs typeface="Tahoma" pitchFamily="34" charset="0"/>
              </a:rPr>
              <a:t>SSTs don’t change much from day-to-day, however, so that’s OK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87388" algn="l"/>
              </a:tabLst>
              <a:defRPr/>
            </a:pP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ahoma" pitchFamily="34" charset="0"/>
              </a:rPr>
              <a:t>ems_autorun:</a:t>
            </a:r>
          </a:p>
          <a:p>
            <a:pPr marL="509588" lvl="1" indent="-277813" fontAlgn="auto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Edit the </a:t>
            </a:r>
            <a:r>
              <a:rPr lang="en-US" sz="2000" i="1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&lt;rundir&gt;/conf/ems_auto/ems_autorun.conf 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file</a:t>
            </a:r>
          </a:p>
          <a:p>
            <a:pPr marL="509588" lvl="1" indent="-277813" fontAlgn="auto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Set “SFC = sstsport,ssthr” and “BESTHR = sstsport”</a:t>
            </a:r>
          </a:p>
        </p:txBody>
      </p:sp>
      <p:grpSp>
        <p:nvGrpSpPr>
          <p:cNvPr id="15365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5367" name="Picture 4" descr="sportredblu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6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537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7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7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620000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use Great Lakes LST?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38200" y="1371600"/>
            <a:ext cx="7391400" cy="4419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143000" y="2235200"/>
            <a:ext cx="678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C6D9F1"/>
                </a:solidFill>
                <a:latin typeface="Calibri" pitchFamily="34" charset="0"/>
                <a:cs typeface="Tahoma" pitchFamily="34" charset="0"/>
              </a:rPr>
              <a:t>See Previous slide</a:t>
            </a:r>
            <a:endParaRPr lang="en-US" sz="2800" dirty="0">
              <a:solidFill>
                <a:srgbClr val="D9D9D9"/>
              </a:solidFill>
              <a:latin typeface="Calibri" pitchFamily="34" charset="0"/>
              <a:cs typeface="Tahoma" pitchFamily="34" charset="0"/>
            </a:endParaRPr>
          </a:p>
        </p:txBody>
      </p:sp>
      <p:grpSp>
        <p:nvGrpSpPr>
          <p:cNvPr id="16389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6392" name="Picture 4" descr="sportredblu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6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639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71600" y="4033838"/>
            <a:ext cx="678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C6D9F1"/>
                </a:solidFill>
                <a:latin typeface="Calibri" pitchFamily="34" charset="0"/>
                <a:cs typeface="Tahoma" pitchFamily="34" charset="0"/>
              </a:rPr>
              <a:t>(Great Lakes </a:t>
            </a:r>
            <a:r>
              <a:rPr lang="en-US" sz="2400" b="1" dirty="0" smtClean="0">
                <a:solidFill>
                  <a:srgbClr val="C6D9F1"/>
                </a:solidFill>
                <a:latin typeface="Calibri" pitchFamily="34" charset="0"/>
                <a:cs typeface="Tahoma" pitchFamily="34" charset="0"/>
              </a:rPr>
              <a:t>LST is blended </a:t>
            </a:r>
            <a:r>
              <a:rPr lang="en-US" sz="2400" b="1" dirty="0">
                <a:solidFill>
                  <a:srgbClr val="C6D9F1"/>
                </a:solidFill>
                <a:latin typeface="Calibri" pitchFamily="34" charset="0"/>
                <a:cs typeface="Tahoma" pitchFamily="34" charset="0"/>
              </a:rPr>
              <a:t>into the </a:t>
            </a:r>
            <a:r>
              <a:rPr lang="en-US" sz="2400" b="1" dirty="0" smtClean="0">
                <a:solidFill>
                  <a:srgbClr val="C6D9F1"/>
                </a:solidFill>
                <a:latin typeface="Calibri" pitchFamily="34" charset="0"/>
                <a:cs typeface="Tahoma" pitchFamily="34" charset="0"/>
              </a:rPr>
              <a:t>SPoRT SST </a:t>
            </a:r>
            <a:r>
              <a:rPr lang="en-US" sz="2400" b="1" dirty="0">
                <a:solidFill>
                  <a:srgbClr val="C6D9F1"/>
                </a:solidFill>
                <a:latin typeface="Calibri" pitchFamily="34" charset="0"/>
                <a:cs typeface="Tahoma" pitchFamily="34" charset="0"/>
              </a:rPr>
              <a:t>composite)</a:t>
            </a:r>
            <a:endParaRPr lang="en-US" sz="2000" dirty="0">
              <a:solidFill>
                <a:srgbClr val="D9D9D9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04800" y="225425"/>
            <a:ext cx="8534400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use Great Lakes Ice Cover?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38200" y="1600200"/>
            <a:ext cx="7391400" cy="3657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7412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7415" name="Picture 4" descr="sportredblu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6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741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1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2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1162050" y="1984375"/>
            <a:ext cx="701040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509588" indent="-277813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747713" indent="-169863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6D9F1"/>
                </a:solidFill>
                <a:latin typeface="Calibri" pitchFamily="34" charset="0"/>
                <a:cs typeface="Tahoma" pitchFamily="34" charset="0"/>
              </a:rPr>
              <a:t>Recommended method: (configuration file entry)</a:t>
            </a:r>
          </a:p>
          <a:p>
            <a:pPr lvl="1" eaLnBrk="1" hangingPunct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Default values in </a:t>
            </a:r>
            <a:r>
              <a:rPr lang="en-US" sz="2000" i="1" dirty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run_physics.conf</a:t>
            </a:r>
            <a:r>
              <a:rPr lang="en-US" sz="2000" dirty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  should suffice</a:t>
            </a:r>
          </a:p>
          <a:p>
            <a:pPr lvl="1" eaLnBrk="1" hangingPunct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To verify appropriate setting:</a:t>
            </a:r>
          </a:p>
          <a:p>
            <a:pPr marL="746125" lvl="2" indent="-168275" eaLnBrk="1" hangingPunct="1">
              <a:spcAft>
                <a:spcPts val="600"/>
              </a:spcAft>
              <a:buFont typeface="Symbol" pitchFamily="18" charset="2"/>
              <a:buChar char=""/>
            </a:pPr>
            <a:r>
              <a:rPr lang="en-US" sz="16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Edit </a:t>
            </a:r>
            <a:r>
              <a:rPr lang="en-US" sz="1600" dirty="0">
                <a:solidFill>
                  <a:srgbClr val="FFFF00"/>
                </a:solidFill>
                <a:latin typeface="+mj-lt"/>
                <a:cs typeface="Tahoma" pitchFamily="34" charset="0"/>
              </a:rPr>
              <a:t>the </a:t>
            </a:r>
            <a:r>
              <a:rPr lang="en-US" sz="1600" i="1" dirty="0">
                <a:solidFill>
                  <a:srgbClr val="FFFF00"/>
                </a:solidFill>
                <a:latin typeface="+mj-lt"/>
              </a:rPr>
              <a:t>&lt;rundir&gt;/conf/ems_run/run_physics.conf  </a:t>
            </a:r>
            <a:r>
              <a:rPr lang="en-US" sz="1600" dirty="0">
                <a:solidFill>
                  <a:srgbClr val="FFFF00"/>
                </a:solidFill>
                <a:latin typeface="+mj-lt"/>
                <a:cs typeface="Tahoma" pitchFamily="34" charset="0"/>
              </a:rPr>
              <a:t>file</a:t>
            </a:r>
          </a:p>
          <a:p>
            <a:pPr marL="746125" lvl="2" indent="-168275" eaLnBrk="1" hangingPunct="1">
              <a:spcAft>
                <a:spcPts val="600"/>
              </a:spcAft>
              <a:buFont typeface="Symbol" pitchFamily="18" charset="2"/>
              <a:buChar char=""/>
            </a:pPr>
            <a:r>
              <a:rPr lang="en-US" sz="1600" dirty="0">
                <a:solidFill>
                  <a:srgbClr val="FFFF00"/>
                </a:solidFill>
                <a:latin typeface="+mj-lt"/>
                <a:cs typeface="Tahoma" pitchFamily="34" charset="0"/>
              </a:rPr>
              <a:t>Ensure that </a:t>
            </a:r>
            <a:r>
              <a:rPr lang="en-US" sz="16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270K &lt; SEAICE_THRESHOLD &lt; </a:t>
            </a:r>
            <a:r>
              <a:rPr lang="en-US" sz="1600" dirty="0">
                <a:solidFill>
                  <a:srgbClr val="FFFF00"/>
                </a:solidFill>
                <a:latin typeface="+mj-lt"/>
                <a:cs typeface="Tahoma" pitchFamily="34" charset="0"/>
              </a:rPr>
              <a:t>273 </a:t>
            </a:r>
            <a:r>
              <a:rPr lang="en-US" sz="1600" dirty="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K</a:t>
            </a:r>
            <a:endParaRPr lang="en-US" sz="1600" dirty="0">
              <a:solidFill>
                <a:srgbClr val="FFFF00"/>
              </a:solidFill>
              <a:latin typeface="+mj-lt"/>
              <a:cs typeface="Tahoma" pitchFamily="34" charset="0"/>
            </a:endParaRPr>
          </a:p>
          <a:p>
            <a:pPr lvl="2" eaLnBrk="1" hangingPunct="1">
              <a:spcAft>
                <a:spcPts val="600"/>
              </a:spcAft>
              <a:buFont typeface="Calibri" pitchFamily="34" charset="0"/>
              <a:buChar char="–"/>
            </a:pPr>
            <a:r>
              <a:rPr lang="en-US" sz="1600" dirty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Ensure that “FRACTIONAL_SEAICE = 0”</a:t>
            </a:r>
          </a:p>
          <a:p>
            <a:pPr lvl="2" eaLnBrk="1" hangingPunct="1">
              <a:spcAft>
                <a:spcPts val="600"/>
              </a:spcAft>
              <a:buFont typeface="Calibri" pitchFamily="34" charset="0"/>
              <a:buChar char="–"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WRF </a:t>
            </a:r>
            <a:r>
              <a:rPr lang="en-US" sz="1600" dirty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initialization routine (real.exe) changes open water points to ice points when SST &lt; SEAICE_THRESHOLD</a:t>
            </a:r>
          </a:p>
          <a:p>
            <a:pPr lvl="2" eaLnBrk="1" hangingPunct="1">
              <a:spcAft>
                <a:spcPts val="600"/>
              </a:spcAft>
              <a:buFont typeface="Calibri" pitchFamily="34" charset="0"/>
              <a:buChar char="–"/>
            </a:pPr>
            <a:r>
              <a:rPr lang="en-US" sz="1600" dirty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Land use changes from water to 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land/ice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620000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use SPoRT LIS?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4400" y="1371600"/>
            <a:ext cx="7064823" cy="426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230313" y="1447800"/>
            <a:ext cx="66573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509588" indent="-277813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92150" indent="-169863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6D9F1"/>
                </a:solidFill>
                <a:latin typeface="Calibri" pitchFamily="34" charset="0"/>
                <a:cs typeface="Tahoma" pitchFamily="34" charset="0"/>
              </a:rPr>
              <a:t>ems_prep: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dirty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Add “--lsm lis” to your ems_prep entry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dirty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Example: “ems_prep --dset namptile --lsm lis”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dirty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A backup lsm option </a:t>
            </a:r>
            <a:r>
              <a:rPr lang="en-US" sz="2000" dirty="0" smtClean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is </a:t>
            </a:r>
            <a:r>
              <a:rPr lang="en-US" sz="2000" dirty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available in EMS </a:t>
            </a:r>
            <a:r>
              <a:rPr lang="en-US" sz="2000" dirty="0" smtClean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v3.2.1beta+</a:t>
            </a:r>
            <a:endParaRPr lang="en-US" sz="2000" dirty="0">
              <a:solidFill>
                <a:srgbClr val="D9D9D9"/>
              </a:solidFill>
              <a:latin typeface="Calibri" pitchFamily="34" charset="0"/>
              <a:cs typeface="Tahoma" pitchFamily="34" charset="0"/>
            </a:endParaRPr>
          </a:p>
          <a:p>
            <a:pPr lvl="2" eaLnBrk="1" hangingPunct="1">
              <a:buFont typeface="Calibri" pitchFamily="34" charset="0"/>
              <a:buChar char="–"/>
            </a:pPr>
            <a:r>
              <a:rPr lang="en-US" sz="1600" dirty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e.g. 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ems_prep </a:t>
            </a:r>
            <a:r>
              <a:rPr lang="en-US" sz="1600" dirty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--dset namptile --lsm 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“lis|namptile”</a:t>
            </a:r>
          </a:p>
          <a:p>
            <a:pPr lvl="2" eaLnBrk="1" hangingPunct="1">
              <a:buFont typeface="Calibri" pitchFamily="34" charset="0"/>
              <a:buChar char="–"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Note the need for double quotes around the lsm option</a:t>
            </a:r>
            <a:endParaRPr lang="en-US" sz="1600" dirty="0">
              <a:solidFill>
                <a:srgbClr val="FFFF00"/>
              </a:solidFill>
              <a:latin typeface="Calibri" pitchFamily="34" charset="0"/>
              <a:cs typeface="Tahoma" pitchFamily="34" charset="0"/>
            </a:endParaRPr>
          </a:p>
          <a:p>
            <a:pPr eaLnBrk="1" hangingPunct="1"/>
            <a:r>
              <a:rPr lang="en-US" sz="2400" b="1" dirty="0" smtClean="0">
                <a:solidFill>
                  <a:srgbClr val="C6D9F1"/>
                </a:solidFill>
                <a:latin typeface="Calibri" pitchFamily="34" charset="0"/>
                <a:cs typeface="Tahoma" pitchFamily="34" charset="0"/>
              </a:rPr>
              <a:t>ems_autorun: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Edit the </a:t>
            </a:r>
            <a:r>
              <a:rPr lang="en-US" sz="2000" i="1" dirty="0" smtClean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&lt;rundir&gt;/conf/ems_auto/ems_autorun.conf </a:t>
            </a:r>
            <a:r>
              <a:rPr lang="en-US" sz="2000" dirty="0" smtClean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file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V3.1.1: Set “LSM = lis”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V3.2.1beta+:  “LSM = lis|namptile” or “LSM = lis|gfsptile”</a:t>
            </a:r>
          </a:p>
          <a:p>
            <a:pPr eaLnBrk="1" hangingPunct="1"/>
            <a:r>
              <a:rPr lang="en-US" sz="2400" b="1" dirty="0" smtClean="0">
                <a:solidFill>
                  <a:srgbClr val="C6D9F1"/>
                </a:solidFill>
                <a:latin typeface="Calibri" pitchFamily="34" charset="0"/>
                <a:cs typeface="Tahoma" pitchFamily="34" charset="0"/>
              </a:rPr>
              <a:t>Use Noah LSM physics option: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Set “SF_SURFACE_PHYSICS  = 2” in </a:t>
            </a:r>
            <a:r>
              <a:rPr lang="en-US" i="1" dirty="0" smtClean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&lt;rundir&gt;/conf/ems_run/run_physics.conf</a:t>
            </a:r>
          </a:p>
          <a:p>
            <a:pPr eaLnBrk="1" hangingPunct="1"/>
            <a:endParaRPr lang="en-US" sz="2400" b="1" dirty="0" smtClean="0">
              <a:solidFill>
                <a:srgbClr val="C6D9F1"/>
              </a:solidFill>
              <a:latin typeface="Calibri" pitchFamily="34" charset="0"/>
              <a:cs typeface="Tahoma" pitchFamily="34" charset="0"/>
            </a:endParaRPr>
          </a:p>
        </p:txBody>
      </p:sp>
      <p:grpSp>
        <p:nvGrpSpPr>
          <p:cNvPr id="18437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8439" name="Picture 4" descr="sportredblu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6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844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4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4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799" y="228600"/>
            <a:ext cx="7972425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notes for using LIS data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38200" y="1600200"/>
            <a:ext cx="7743825" cy="3810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154114" y="1828800"/>
            <a:ext cx="722788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509588" indent="-277813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692150" indent="-169863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C6D9F1"/>
                </a:solidFill>
                <a:latin typeface="Calibri" pitchFamily="34" charset="0"/>
                <a:cs typeface="Tahoma" pitchFamily="34" charset="0"/>
              </a:rPr>
              <a:t>Important </a:t>
            </a:r>
            <a:r>
              <a:rPr lang="en-US" sz="2400" b="1" dirty="0">
                <a:solidFill>
                  <a:srgbClr val="C6D9F1"/>
                </a:solidFill>
                <a:latin typeface="Calibri" pitchFamily="34" charset="0"/>
                <a:cs typeface="Tahoma" pitchFamily="34" charset="0"/>
              </a:rPr>
              <a:t>Notes:</a:t>
            </a:r>
            <a:endParaRPr lang="en-US" sz="2000" dirty="0">
              <a:solidFill>
                <a:srgbClr val="D9D9D9"/>
              </a:solidFill>
              <a:latin typeface="Calibri" pitchFamily="34" charset="0"/>
              <a:cs typeface="Tahoma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dirty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Must use Noah LSM physics option because the SPoRT/LIS runs the standard operational Noah and its soil </a:t>
            </a:r>
            <a:r>
              <a:rPr lang="en-US" sz="2000" dirty="0" smtClean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layers</a:t>
            </a:r>
          </a:p>
          <a:p>
            <a:pPr lvl="2" eaLnBrk="1" hangingPunct="1">
              <a:buFont typeface="Calibri" pitchFamily="34" charset="0"/>
              <a:buChar char="–"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Set “SF_SURFACE_PHYSICS  = 2” in conf/ems_run/run_physics.conf</a:t>
            </a:r>
            <a:endParaRPr lang="en-US" sz="1600" dirty="0" smtClean="0">
              <a:solidFill>
                <a:srgbClr val="D9D9D9"/>
              </a:solidFill>
              <a:latin typeface="Calibri" pitchFamily="34" charset="0"/>
              <a:cs typeface="Tahoma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Use </a:t>
            </a:r>
            <a:r>
              <a:rPr lang="en-US" sz="2000" dirty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namptile </a:t>
            </a:r>
            <a:r>
              <a:rPr lang="en-US" sz="2000" dirty="0" smtClean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as a backup option for consistency </a:t>
            </a:r>
            <a:r>
              <a:rPr lang="en-US" sz="2000" dirty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with the Noah </a:t>
            </a:r>
            <a:r>
              <a:rPr lang="en-US" sz="2000" dirty="0" smtClean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LSM.  gfsptile is acceptable, but is lower resolution data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It is highly recommended to use the MODIS 20-class </a:t>
            </a:r>
            <a:r>
              <a:rPr lang="en-US" sz="2000" dirty="0" smtClean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land-use </a:t>
            </a:r>
            <a:r>
              <a:rPr lang="en-US" sz="2000" dirty="0" smtClean="0">
                <a:solidFill>
                  <a:srgbClr val="D9D9D9"/>
                </a:solidFill>
                <a:latin typeface="Calibri" pitchFamily="34" charset="0"/>
                <a:cs typeface="Tahoma" pitchFamily="34" charset="0"/>
              </a:rPr>
              <a:t>data, set within the domain wizard during domain setup</a:t>
            </a:r>
          </a:p>
          <a:p>
            <a:pPr lvl="2" eaLnBrk="1" hangingPunct="1">
              <a:buFont typeface="Calibri" pitchFamily="34" charset="0"/>
              <a:buChar char="–"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Check the box “Use MODIS Data” when configuring grids</a:t>
            </a:r>
          </a:p>
          <a:p>
            <a:pPr lvl="2" eaLnBrk="1" hangingPunct="1">
              <a:buFont typeface="Calibri" pitchFamily="34" charset="0"/>
              <a:buChar char="–"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The Noah LSM is the only SF_SURFACE_PHYSICS option that will work with MODIS land use classification</a:t>
            </a:r>
            <a:endParaRPr lang="en-US" sz="2000" dirty="0">
              <a:solidFill>
                <a:srgbClr val="D9D9D9"/>
              </a:solidFill>
              <a:latin typeface="Calibri" pitchFamily="34" charset="0"/>
              <a:cs typeface="Tahoma" pitchFamily="34" charset="0"/>
            </a:endParaRPr>
          </a:p>
        </p:txBody>
      </p:sp>
      <p:grpSp>
        <p:nvGrpSpPr>
          <p:cNvPr id="18437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8439" name="Picture 4" descr="sportredblu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6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844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4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4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43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620000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grpSp>
        <p:nvGrpSpPr>
          <p:cNvPr id="4099" name="Group 13"/>
          <p:cNvGrpSpPr>
            <a:grpSpLocks/>
          </p:cNvGrpSpPr>
          <p:nvPr/>
        </p:nvGrpSpPr>
        <p:grpSpPr bwMode="auto">
          <a:xfrm>
            <a:off x="838200" y="1371600"/>
            <a:ext cx="7391400" cy="4114800"/>
            <a:chOff x="838200" y="1371600"/>
            <a:chExt cx="7391400" cy="4419600"/>
          </a:xfrm>
        </p:grpSpPr>
        <p:sp>
          <p:nvSpPr>
            <p:cNvPr id="33" name="Rounded Rectangle 32"/>
            <p:cNvSpPr/>
            <p:nvPr/>
          </p:nvSpPr>
          <p:spPr>
            <a:xfrm>
              <a:off x="838200" y="1371600"/>
              <a:ext cx="7391400" cy="44196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1371600" y="1596986"/>
              <a:ext cx="6781800" cy="3983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600"/>
                </a:spcAft>
                <a:tabLst>
                  <a:tab pos="687388" algn="l"/>
                </a:tabLst>
                <a:defRPr/>
              </a:pPr>
              <a:r>
                <a:rPr lang="en-US" sz="24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Tahoma" pitchFamily="34" charset="0"/>
                </a:rPr>
                <a:t>STRC EMS Overview</a:t>
              </a:r>
              <a:endPara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ahoma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  <a:tabLst>
                  <a:tab pos="687388" algn="l"/>
                </a:tabLst>
                <a:defRPr/>
              </a:pPr>
              <a:r>
                <a:rPr lang="en-US" sz="2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Tahoma" pitchFamily="34" charset="0"/>
                </a:rPr>
                <a:t>SPoRT datasets for use in </a:t>
              </a:r>
              <a:r>
                <a:rPr lang="en-US" sz="24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Tahoma" pitchFamily="34" charset="0"/>
                </a:rPr>
                <a:t>STRC EMS</a:t>
              </a:r>
              <a:endPara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ahoma" pitchFamily="34" charset="0"/>
              </a:endParaRPr>
            </a:p>
            <a:p>
              <a:pPr marL="576263" lvl="1" indent="-344488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tabLst>
                  <a:tab pos="687388" algn="l"/>
                </a:tabLst>
                <a:defRPr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Multi-sensor sea surface temperature (SST</a:t>
              </a: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), including Great </a:t>
              </a: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Lakes lake surface temperature (LST</a:t>
              </a: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) and ice cover</a:t>
              </a:r>
              <a:endPara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endParaRPr>
            </a:p>
            <a:p>
              <a:pPr marL="576263" lvl="1" indent="-344488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tabLst>
                  <a:tab pos="576263" algn="l"/>
                </a:tabLst>
                <a:defRPr/>
              </a:pP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SPoRT </a:t>
              </a: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Daily MODIS </a:t>
              </a: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Green </a:t>
              </a: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Vegetation Fraction (GVF</a:t>
              </a: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)</a:t>
              </a:r>
            </a:p>
            <a:p>
              <a:pPr marL="576263" lvl="1" indent="-344488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tabLst>
                  <a:tab pos="576263" algn="l"/>
                </a:tabLst>
                <a:defRPr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Land Information System (LIS) land surface fields</a:t>
              </a:r>
            </a:p>
            <a:p>
              <a:pPr marL="52388" indent="-277813" fontAlgn="auto">
                <a:spcBef>
                  <a:spcPts val="0"/>
                </a:spcBef>
                <a:spcAft>
                  <a:spcPts val="600"/>
                </a:spcAft>
                <a:tabLst>
                  <a:tab pos="687388" algn="l"/>
                </a:tabLst>
                <a:defRPr/>
              </a:pPr>
              <a:r>
                <a:rPr lang="en-US" sz="24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Tahoma" pitchFamily="34" charset="0"/>
                </a:rPr>
                <a:t>Updates </a:t>
              </a:r>
              <a:r>
                <a:rPr lang="en-US" sz="24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Tahoma" pitchFamily="34" charset="0"/>
                </a:rPr>
                <a:t>to SPoRT datasets in the past year</a:t>
              </a:r>
              <a:endPara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ahoma" pitchFamily="34" charset="0"/>
              </a:endParaRPr>
            </a:p>
            <a:p>
              <a:pPr marL="52388" indent="-277813" fontAlgn="auto">
                <a:spcBef>
                  <a:spcPts val="0"/>
                </a:spcBef>
                <a:spcAft>
                  <a:spcPts val="600"/>
                </a:spcAft>
                <a:tabLst>
                  <a:tab pos="687388" algn="l"/>
                </a:tabLst>
                <a:defRPr/>
              </a:pPr>
              <a:r>
                <a:rPr lang="en-US" sz="2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Tahoma" pitchFamily="34" charset="0"/>
                </a:rPr>
                <a:t>Instructions on incorporating data into </a:t>
              </a:r>
              <a:r>
                <a:rPr lang="en-US" sz="24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Tahoma" pitchFamily="34" charset="0"/>
                </a:rPr>
                <a:t>STRC EMS</a:t>
              </a:r>
              <a:endPara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ahoma" pitchFamily="34" charset="0"/>
              </a:endParaRPr>
            </a:p>
            <a:p>
              <a:pPr marL="52388" indent="-277813" fontAlgn="auto">
                <a:spcBef>
                  <a:spcPts val="0"/>
                </a:spcBef>
                <a:spcAft>
                  <a:spcPts val="600"/>
                </a:spcAft>
                <a:tabLst>
                  <a:tab pos="687388" algn="l"/>
                </a:tabLst>
                <a:defRPr/>
              </a:pPr>
              <a:r>
                <a:rPr lang="en-US" sz="24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Tahoma" pitchFamily="34" charset="0"/>
                </a:rPr>
                <a:t>Summary</a:t>
              </a:r>
              <a:endPara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ahoma" pitchFamily="34" charset="0"/>
              </a:endParaRPr>
            </a:p>
          </p:txBody>
        </p:sp>
      </p:grpSp>
      <p:grpSp>
        <p:nvGrpSpPr>
          <p:cNvPr id="4100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02" name="Picture 4" descr="sportredblu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6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0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620000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use SPoRT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MODIS GVF?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38200" y="1371600"/>
            <a:ext cx="7391400" cy="4419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066800" y="1600200"/>
            <a:ext cx="7086601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87388" algn="l"/>
              </a:tabLst>
              <a:defRPr/>
            </a:pP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ahoma" pitchFamily="34" charset="0"/>
              </a:rPr>
              <a:t>A little more involved, 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ahoma" pitchFamily="34" charset="0"/>
              </a:rPr>
              <a:t>but in a nutshell:</a:t>
            </a:r>
          </a:p>
          <a:p>
            <a:pPr marL="688975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7388" algn="l"/>
              </a:tabLst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Create new directory in $EMS/data/geog, called “sportgvf”</a:t>
            </a:r>
          </a:p>
          <a:p>
            <a:pPr marL="688975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Create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“index” file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to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define the new GVF data</a:t>
            </a:r>
          </a:p>
          <a:p>
            <a:pPr marL="688975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7388" algn="l"/>
              </a:tabLst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Modify “GEOGRID.TBL” file to support new dataset</a:t>
            </a:r>
          </a:p>
          <a:p>
            <a:pPr marL="688975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7388" algn="l"/>
              </a:tabLst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Download compressed file from SPoRT’s ftp site each day</a:t>
            </a:r>
          </a:p>
          <a:p>
            <a:pPr marL="688975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7388" algn="l"/>
              </a:tabLst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Re-localize domain by running the “ems_domain”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script</a:t>
            </a:r>
          </a:p>
          <a:p>
            <a:pPr marL="688975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Repeat steps (4) and (5) daily as new GVF data are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acquired,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for all EMS domains of interest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n-lt"/>
              <a:cs typeface="Tahoma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687388" algn="l"/>
              </a:tabLst>
              <a:defRPr/>
            </a:pP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ahoma" pitchFamily="34" charset="0"/>
              </a:rPr>
              <a:t>SPoRT instructions document available</a:t>
            </a:r>
          </a:p>
          <a:p>
            <a:pPr marL="509588" lvl="1" indent="-2778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Detailed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instructions available for those interested</a:t>
            </a:r>
          </a:p>
          <a:p>
            <a:pPr marL="509588" lvl="1" indent="-277813" fontAlgn="auto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Sample script provided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that automatically downloads data each day and re-localizes EMS domains of interest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+mn-lt"/>
              <a:cs typeface="Tahoma" pitchFamily="34" charset="0"/>
            </a:endParaRPr>
          </a:p>
        </p:txBody>
      </p:sp>
      <p:grpSp>
        <p:nvGrpSpPr>
          <p:cNvPr id="19461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9463" name="Picture 4" descr="sportredblu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6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946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6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6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620000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SPoRT Data for EMS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2463" y="1295400"/>
            <a:ext cx="7924800" cy="4615160"/>
            <a:chOff x="652463" y="1295400"/>
            <a:chExt cx="7924800" cy="4615160"/>
          </a:xfrm>
        </p:grpSpPr>
        <p:sp>
          <p:nvSpPr>
            <p:cNvPr id="33" name="Rounded Rectangle 32"/>
            <p:cNvSpPr/>
            <p:nvPr/>
          </p:nvSpPr>
          <p:spPr>
            <a:xfrm>
              <a:off x="652463" y="1295400"/>
              <a:ext cx="7924800" cy="461516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1066800" y="1447800"/>
              <a:ext cx="7162800" cy="4385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600"/>
                </a:spcAft>
                <a:tabLst>
                  <a:tab pos="687388" algn="l"/>
                </a:tabLst>
                <a:defRPr/>
              </a:pPr>
              <a:r>
                <a:rPr lang="en-US" sz="2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Tahoma" pitchFamily="34" charset="0"/>
                </a:rPr>
                <a:t>SPoRT has three </a:t>
              </a:r>
              <a:r>
                <a:rPr lang="en-US" sz="24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Tahoma" pitchFamily="34" charset="0"/>
                </a:rPr>
                <a:t>products </a:t>
              </a:r>
              <a:r>
                <a:rPr lang="en-US" sz="2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Tahoma" pitchFamily="34" charset="0"/>
                </a:rPr>
                <a:t>for use in the </a:t>
              </a:r>
              <a:r>
                <a:rPr lang="en-US" sz="24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Tahoma" pitchFamily="34" charset="0"/>
                </a:rPr>
                <a:t>STRC EMS</a:t>
              </a:r>
              <a:endPara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ahoma" pitchFamily="34" charset="0"/>
              </a:endParaRPr>
            </a:p>
            <a:p>
              <a:pPr marL="509588" lvl="1" indent="-277813" fontAlgn="auto">
                <a:spcBef>
                  <a:spcPts val="0"/>
                </a:spcBef>
                <a:spcAft>
                  <a:spcPts val="60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SPoRT SST composites</a:t>
              </a:r>
              <a:endPara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endParaRPr>
            </a:p>
            <a:p>
              <a:pPr marL="747713" lvl="2" indent="-169863" fontAlgn="auto">
                <a:spcBef>
                  <a:spcPts val="0"/>
                </a:spcBef>
                <a:spcAft>
                  <a:spcPts val="0"/>
                </a:spcAft>
                <a:buFont typeface="Calibri" pitchFamily="34" charset="0"/>
                <a:buChar char="–"/>
                <a:tabLst>
                  <a:tab pos="687388" algn="l"/>
                </a:tabLst>
                <a:defRPr/>
              </a:pPr>
              <a:r>
                <a:rPr lang="en-US" sz="1600" dirty="0" smtClean="0">
                  <a:solidFill>
                    <a:srgbClr val="FFFF00"/>
                  </a:solidFill>
                  <a:latin typeface="+mn-lt"/>
                  <a:cs typeface="Tahoma" pitchFamily="34" charset="0"/>
                </a:rPr>
                <a:t>Hemispheric MODIS/GOES-POES/OSTIA twice daily at 2-km resolution</a:t>
              </a:r>
            </a:p>
            <a:p>
              <a:pPr marL="747713" lvl="2" indent="-169863" fontAlgn="auto">
                <a:spcBef>
                  <a:spcPts val="0"/>
                </a:spcBef>
                <a:spcAft>
                  <a:spcPts val="600"/>
                </a:spcAft>
                <a:buFont typeface="Calibri" pitchFamily="34" charset="0"/>
                <a:buChar char="–"/>
                <a:tabLst>
                  <a:tab pos="687388" algn="l"/>
                </a:tabLst>
                <a:defRPr/>
              </a:pPr>
              <a:r>
                <a:rPr lang="en-US" sz="1600" dirty="0" smtClean="0">
                  <a:solidFill>
                    <a:srgbClr val="FFFF00"/>
                  </a:solidFill>
                  <a:latin typeface="+mn-lt"/>
                  <a:cs typeface="Tahoma" pitchFamily="34" charset="0"/>
                </a:rPr>
                <a:t>Includes GLERL Great Lakes LST and NIC ice cover</a:t>
              </a:r>
            </a:p>
            <a:p>
              <a:pPr marL="509588" lvl="1" indent="-277813" fontAlgn="auto">
                <a:spcBef>
                  <a:spcPts val="0"/>
                </a:spcBef>
                <a:spcAft>
                  <a:spcPts val="60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Real-time, daily MODIS Green Vegetation Fraction (CONUS)</a:t>
              </a:r>
            </a:p>
            <a:p>
              <a:pPr marL="509588" lvl="1" indent="-277813" fontAlgn="auto">
                <a:spcBef>
                  <a:spcPts val="0"/>
                </a:spcBef>
                <a:spcAft>
                  <a:spcPts val="60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3-km LIS land </a:t>
              </a: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surface initialization </a:t>
              </a: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data over the southern/eastern CONUS, </a:t>
              </a: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incorporating </a:t>
              </a: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SPoRT-MODIS GVF</a:t>
              </a: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  <a:tabLst>
                  <a:tab pos="687388" algn="l"/>
                </a:tabLst>
                <a:defRPr/>
              </a:pPr>
              <a:r>
                <a:rPr lang="en-US" sz="24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Tahoma" pitchFamily="34" charset="0"/>
                </a:rPr>
                <a:t>Possible Future SPoRT Capabilities in Modeling/EMS</a:t>
              </a:r>
            </a:p>
            <a:p>
              <a:pPr marL="509588" lvl="1" indent="-277813" fontAlgn="auto">
                <a:spcBef>
                  <a:spcPts val="0"/>
                </a:spcBef>
                <a:spcAft>
                  <a:spcPts val="60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Developing a set of model verification scripts using </a:t>
              </a: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NCAR’s </a:t>
              </a: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/>
              </a:r>
              <a:b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</a:b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Model </a:t>
              </a: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Evaluation </a:t>
              </a: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Tools (SR Modeling Collaboration), designed to work in conjunction with the STRC EMS</a:t>
              </a:r>
              <a:endPara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endParaRPr>
            </a:p>
            <a:p>
              <a:pPr marL="52388" indent="-277813" fontAlgn="auto">
                <a:spcBef>
                  <a:spcPts val="0"/>
                </a:spcBef>
                <a:spcAft>
                  <a:spcPts val="600"/>
                </a:spcAft>
                <a:tabLst>
                  <a:tab pos="687388" algn="l"/>
                </a:tabLst>
                <a:defRPr/>
              </a:pPr>
              <a:r>
                <a:rPr lang="en-US" sz="2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cs typeface="Tahoma" pitchFamily="34" charset="0"/>
                </a:rPr>
                <a:t>Questions?</a:t>
              </a:r>
            </a:p>
          </p:txBody>
        </p:sp>
      </p:grpSp>
      <p:grpSp>
        <p:nvGrpSpPr>
          <p:cNvPr id="20485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487" name="Picture 4" descr="sportredblu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6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8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49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49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49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7620000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the STRC EMS</a:t>
            </a:r>
          </a:p>
        </p:txBody>
      </p:sp>
      <p:grpSp>
        <p:nvGrpSpPr>
          <p:cNvPr id="5123" name="Group 13"/>
          <p:cNvGrpSpPr>
            <a:grpSpLocks/>
          </p:cNvGrpSpPr>
          <p:nvPr/>
        </p:nvGrpSpPr>
        <p:grpSpPr bwMode="auto">
          <a:xfrm>
            <a:off x="331788" y="1116013"/>
            <a:ext cx="8305800" cy="5284788"/>
            <a:chOff x="332508" y="1117422"/>
            <a:chExt cx="8305800" cy="4879294"/>
          </a:xfrm>
        </p:grpSpPr>
        <p:sp>
          <p:nvSpPr>
            <p:cNvPr id="33" name="Rounded Rectangle 32"/>
            <p:cNvSpPr/>
            <p:nvPr/>
          </p:nvSpPr>
          <p:spPr>
            <a:xfrm>
              <a:off x="332508" y="1117422"/>
              <a:ext cx="8305800" cy="457149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686520" y="1308054"/>
              <a:ext cx="7848600" cy="468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687388" algn="l"/>
                </a:tabLst>
                <a:defRPr/>
              </a:pPr>
              <a:r>
                <a:rPr lang="en-US" sz="2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Tahoma" pitchFamily="34" charset="0"/>
                </a:rPr>
                <a:t>Weather Research and Forecasting (WRF) model</a:t>
              </a:r>
            </a:p>
            <a:p>
              <a:pPr marL="509588" lvl="1" indent="-277813" fontAlgn="auto">
                <a:spcBef>
                  <a:spcPts val="0"/>
                </a:spcBef>
                <a:spcAft>
                  <a:spcPts val="30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Community numerical weather prediction (NWP) system</a:t>
              </a:r>
            </a:p>
            <a:p>
              <a:pPr marL="509588" lvl="1" indent="-277813" fontAlgn="auto">
                <a:spcBef>
                  <a:spcPts val="0"/>
                </a:spcBef>
                <a:spcAft>
                  <a:spcPts val="30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Contains two distinct NWP models</a:t>
              </a:r>
            </a:p>
            <a:p>
              <a:pPr lvl="2" indent="-225425" fontAlgn="auto">
                <a:spcBef>
                  <a:spcPts val="0"/>
                </a:spcBef>
                <a:spcAft>
                  <a:spcPts val="0"/>
                </a:spcAft>
                <a:buFont typeface="Calibri" pitchFamily="34" charset="0"/>
                <a:buChar char="–"/>
                <a:tabLst>
                  <a:tab pos="687388" algn="l"/>
                </a:tabLst>
                <a:defRPr/>
              </a:pPr>
              <a:r>
                <a:rPr lang="en-US" sz="1600" dirty="0">
                  <a:solidFill>
                    <a:srgbClr val="FFFF00"/>
                  </a:solidFill>
                  <a:latin typeface="+mn-lt"/>
                  <a:cs typeface="Tahoma" pitchFamily="34" charset="0"/>
                </a:rPr>
                <a:t>Advanced Research WRF (ARW, NCAR)</a:t>
              </a:r>
            </a:p>
            <a:p>
              <a:pPr lvl="2" indent="-225425" fontAlgn="auto">
                <a:spcBef>
                  <a:spcPts val="0"/>
                </a:spcBef>
                <a:spcAft>
                  <a:spcPts val="600"/>
                </a:spcAft>
                <a:buFont typeface="Calibri" pitchFamily="34" charset="0"/>
                <a:buChar char="–"/>
                <a:tabLst>
                  <a:tab pos="687388" algn="l"/>
                </a:tabLst>
                <a:defRPr/>
              </a:pPr>
              <a:r>
                <a:rPr lang="en-US" sz="1600" dirty="0">
                  <a:solidFill>
                    <a:srgbClr val="FFFF00"/>
                  </a:solidFill>
                  <a:latin typeface="+mn-lt"/>
                  <a:cs typeface="Tahoma" pitchFamily="34" charset="0"/>
                </a:rPr>
                <a:t>Non-Hydrostatic Mesoscale model (NMM, NCEP)</a:t>
              </a:r>
            </a:p>
            <a:p>
              <a:pPr marL="52388" indent="-277813" fontAlgn="auto">
                <a:spcBef>
                  <a:spcPts val="0"/>
                </a:spcBef>
                <a:spcAft>
                  <a:spcPts val="0"/>
                </a:spcAft>
                <a:tabLst>
                  <a:tab pos="687388" algn="l"/>
                </a:tabLst>
                <a:defRPr/>
              </a:pPr>
              <a:r>
                <a:rPr lang="en-US" sz="2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Tahoma" pitchFamily="34" charset="0"/>
                </a:rPr>
                <a:t>Environmental Modeling System (EMS)</a:t>
              </a:r>
            </a:p>
            <a:p>
              <a:pPr marL="509588" lvl="1" indent="-277813" fontAlgn="auto">
                <a:spcBef>
                  <a:spcPts val="0"/>
                </a:spcBef>
                <a:spcAft>
                  <a:spcPts val="30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Tahoma" pitchFamily="34" charset="0"/>
                </a:rPr>
                <a:t>NWS </a:t>
              </a: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cs typeface="Tahoma" pitchFamily="34" charset="0"/>
                </a:rPr>
                <a:t>Science </a:t>
              </a: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Tahoma" pitchFamily="34" charset="0"/>
                </a:rPr>
                <a:t>and Training Resource Center (STRC)</a:t>
              </a:r>
            </a:p>
            <a:p>
              <a:pPr marL="509588" lvl="1" indent="-277813" fontAlgn="auto">
                <a:spcBef>
                  <a:spcPts val="0"/>
                </a:spcBef>
                <a:spcAft>
                  <a:spcPts val="30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Tahoma" pitchFamily="34" charset="0"/>
                </a:rPr>
                <a:t>End-to-end system that runs ARW or NMM models in real time</a:t>
              </a:r>
            </a:p>
            <a:p>
              <a:pPr marL="509588" lvl="1" indent="-277813" fontAlgn="auto">
                <a:spcBef>
                  <a:spcPts val="0"/>
                </a:spcBef>
                <a:spcAft>
                  <a:spcPts val="30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Tahoma" pitchFamily="34" charset="0"/>
                </a:rPr>
                <a:t>Manages acquisition and interpolation of initial/boundary conditions</a:t>
              </a:r>
            </a:p>
            <a:p>
              <a:pPr marL="509588" lvl="1" indent="-277813" fontAlgn="auto">
                <a:spcBef>
                  <a:spcPts val="0"/>
                </a:spcBef>
                <a:spcAft>
                  <a:spcPts val="30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Tahoma" pitchFamily="34" charset="0"/>
                </a:rPr>
                <a:t>Automated post-processing can produce graphical output and </a:t>
              </a:r>
              <a:b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Tahoma" pitchFamily="34" charset="0"/>
                </a:rPr>
              </a:b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Tahoma" pitchFamily="34" charset="0"/>
                </a:rPr>
                <a:t>display forecasts in </a:t>
              </a: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cs typeface="Tahoma" pitchFamily="34" charset="0"/>
                </a:rPr>
                <a:t>AWIPS/AWIPS II</a:t>
              </a:r>
              <a:endParaRPr lang="en-US" sz="20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</a:endParaRPr>
            </a:p>
            <a:p>
              <a:pPr marL="509588" lvl="1" indent="-277813" fontAlgn="auto">
                <a:spcBef>
                  <a:spcPts val="0"/>
                </a:spcBef>
                <a:spcAft>
                  <a:spcPts val="60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cs typeface="Tahoma" pitchFamily="34" charset="0"/>
                </a:rPr>
                <a:t>New version forthcoming that includes NCEP NMM-B model</a:t>
              </a:r>
              <a:endParaRPr lang="en-US" sz="2000" dirty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</a:endParaRPr>
            </a:p>
            <a:p>
              <a:pPr marL="52388" indent="-277813" fontAlgn="auto">
                <a:spcBef>
                  <a:spcPts val="0"/>
                </a:spcBef>
                <a:spcAft>
                  <a:spcPts val="600"/>
                </a:spcAft>
                <a:tabLst>
                  <a:tab pos="687388" algn="l"/>
                </a:tabLst>
                <a:defRPr/>
              </a:pPr>
              <a:r>
                <a:rPr lang="en-US" sz="2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cs typeface="Tahoma" pitchFamily="34" charset="0"/>
                </a:rPr>
                <a:t>Simple Changes to </a:t>
              </a:r>
              <a:r>
                <a:rPr lang="en-US" sz="24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cs typeface="Tahoma" pitchFamily="34" charset="0"/>
                </a:rPr>
                <a:t>EMS </a:t>
              </a:r>
              <a:r>
                <a:rPr lang="en-US" sz="2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cs typeface="Tahoma" pitchFamily="34" charset="0"/>
                </a:rPr>
                <a:t>Enables Use of SPoRT Datasets</a:t>
              </a:r>
            </a:p>
            <a:p>
              <a:pPr marL="509588" lvl="1" indent="-277813" fontAlgn="auto">
                <a:spcBef>
                  <a:spcPts val="0"/>
                </a:spcBef>
                <a:spcAft>
                  <a:spcPts val="30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endPara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cs typeface="Tahoma" pitchFamily="34" charset="0"/>
              </a:endParaRPr>
            </a:p>
          </p:txBody>
        </p:sp>
      </p:grpSp>
      <p:grpSp>
        <p:nvGrpSpPr>
          <p:cNvPr id="5124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9" name="Picture 4" descr="sportredblu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6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3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39" name="Picture 19" descr="http://strc.comet.ucar.edu/images/strc_hom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 r="2418"/>
          <a:stretch/>
        </p:blipFill>
        <p:spPr bwMode="auto">
          <a:xfrm>
            <a:off x="5867400" y="2209800"/>
            <a:ext cx="3047999" cy="103004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rnd">
            <a:solidFill>
              <a:schemeClr val="accent1"/>
            </a:solidFill>
            <a:beve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458200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SST (Great Lakes LST &amp; Ice)</a:t>
            </a:r>
          </a:p>
        </p:txBody>
      </p:sp>
      <p:grpSp>
        <p:nvGrpSpPr>
          <p:cNvPr id="6147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160" name="Picture 4" descr="sportredblu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6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2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16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6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6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cxnSp>
        <p:nvCxnSpPr>
          <p:cNvPr id="22" name="Straight Arrow Connector 21"/>
          <p:cNvCxnSpPr/>
          <p:nvPr/>
        </p:nvCxnSpPr>
        <p:spPr>
          <a:xfrm rot="10800000" flipV="1">
            <a:off x="7072313" y="4552950"/>
            <a:ext cx="441325" cy="762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981826" y="5011737"/>
            <a:ext cx="990600" cy="73025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96078" y="1219200"/>
            <a:ext cx="4343400" cy="48768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45166" y="1371600"/>
            <a:ext cx="4267200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2388" indent="-277813" fontAlgn="auto">
              <a:spcBef>
                <a:spcPts val="0"/>
              </a:spcBef>
              <a:spcAft>
                <a:spcPts val="0"/>
              </a:spcAft>
              <a:tabLst>
                <a:tab pos="687388" algn="l"/>
              </a:tabLst>
              <a:defRPr/>
            </a:pP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ahoma" pitchFamily="34" charset="0"/>
              </a:rPr>
              <a:t>SPoRT SST composites</a:t>
            </a:r>
          </a:p>
          <a:p>
            <a:pPr marL="277813" lvl="1" indent="-2778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Time latency-weighted blend of MODIS,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NESDIS GOES/POES,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and global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OSTIA analysis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+mn-lt"/>
              <a:cs typeface="Tahoma" pitchFamily="34" charset="0"/>
              <a:sym typeface="Symbol"/>
            </a:endParaRPr>
          </a:p>
          <a:p>
            <a:pPr marL="277813" lvl="1" indent="-2778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  <a:sym typeface="Symbol"/>
              </a:rPr>
              <a:t>2-km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  <a:sym typeface="Symbol"/>
              </a:rPr>
              <a:t>resolution;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  <a:sym typeface="Symbol"/>
              </a:rPr>
              <a:t>twice-daily composites for day (18z) and night (06z)</a:t>
            </a:r>
          </a:p>
          <a:p>
            <a:pPr marL="277813" lvl="1" indent="-2778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Hemispheric coverage from 0° to 80°N lat and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130°E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to 10°E lon</a:t>
            </a:r>
          </a:p>
          <a:p>
            <a:pPr marL="277813" lvl="1" indent="-277813" fontAlgn="auto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Highly detailed compared to operational NCEP Real-Time Global SST</a:t>
            </a:r>
          </a:p>
          <a:p>
            <a:pPr marL="52388" indent="-277813" fontAlgn="auto">
              <a:spcBef>
                <a:spcPts val="0"/>
              </a:spcBef>
              <a:spcAft>
                <a:spcPts val="0"/>
              </a:spcAft>
              <a:tabLst>
                <a:tab pos="687388" algn="l"/>
              </a:tabLst>
              <a:defRPr/>
            </a:pP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cs typeface="Tahoma" pitchFamily="34" charset="0"/>
              </a:rPr>
              <a:t>Great 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cs typeface="Tahoma" pitchFamily="34" charset="0"/>
              </a:rPr>
              <a:t>Lakes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cs typeface="Tahoma" pitchFamily="34" charset="0"/>
              </a:rPr>
              <a:t>LST 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cs typeface="Tahoma" pitchFamily="34" charset="0"/>
              </a:rPr>
              <a:t>and Ice Cover</a:t>
            </a:r>
          </a:p>
          <a:p>
            <a:pPr marL="277813" lvl="1" indent="-2778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</a:rPr>
              <a:t>Blend of MODIS and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</a:rPr>
              <a:t>Great Lakes Surface Environmental Analysis (GLSEA2) from NOAA Great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</a:rPr>
              <a:t>Lakes Environmental Research Laboratory (GLERL)</a:t>
            </a:r>
          </a:p>
          <a:p>
            <a:pPr marL="277813" lvl="1" indent="-2778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  <a:sym typeface="Symbol"/>
              </a:rPr>
              <a:t>Lake ice cover incorporated from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  <a:sym typeface="Symbol"/>
              </a:rPr>
              <a:t>National Ice Center, (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  <a:sym typeface="Symbol"/>
              </a:rPr>
              <a:t>ice &gt; 90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  <a:sym typeface="Symbol"/>
              </a:rPr>
              <a:t>% fractional threshold)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+mj-lt"/>
              <a:cs typeface="Tahoma" pitchFamily="34" charset="0"/>
              <a:sym typeface="Symbol"/>
            </a:endParaRPr>
          </a:p>
          <a:p>
            <a:pPr marL="277813" lvl="1" indent="-2778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  <a:sym typeface="Symbol"/>
              </a:rPr>
              <a:t>LST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  <a:sym typeface="Symbol"/>
              </a:rPr>
              <a:t>set to 270K where ice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  <a:sym typeface="Symbol"/>
              </a:rPr>
              <a:t>is present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+mj-lt"/>
              <a:cs typeface="Tahoma" pitchFamily="34" charset="0"/>
              <a:sym typeface="Symbol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5" name="Picture 2" descr="http://weather.msfc.nasa.gov/sport/dynamic/sst/sstcomp00to12/20120719_0600_sport_nhemis_sstcomp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7"/>
          <a:stretch/>
        </p:blipFill>
        <p:spPr bwMode="auto">
          <a:xfrm>
            <a:off x="4495800" y="1098660"/>
            <a:ext cx="4557152" cy="245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4709551" y="2027581"/>
            <a:ext cx="4184037" cy="4101745"/>
            <a:chOff x="4702037" y="1997764"/>
            <a:chExt cx="4184037" cy="4101745"/>
          </a:xfrm>
        </p:grpSpPr>
        <p:sp>
          <p:nvSpPr>
            <p:cNvPr id="27" name="Rectangle 26"/>
            <p:cNvSpPr/>
            <p:nvPr/>
          </p:nvSpPr>
          <p:spPr bwMode="auto">
            <a:xfrm>
              <a:off x="7047672" y="1997764"/>
              <a:ext cx="417443" cy="307577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H="1">
              <a:off x="4702037" y="1997764"/>
              <a:ext cx="2345635" cy="1524197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>
              <a:off x="7465117" y="1997764"/>
              <a:ext cx="1420957" cy="1504319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4702037" y="3502083"/>
              <a:ext cx="4184037" cy="2597426"/>
              <a:chOff x="4956794" y="3846862"/>
              <a:chExt cx="3639883" cy="2229260"/>
            </a:xfrm>
          </p:grpSpPr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6794" y="3846862"/>
                <a:ext cx="3639883" cy="2229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Box 20"/>
              <p:cNvSpPr txBox="1">
                <a:spLocks noChangeArrowheads="1"/>
              </p:cNvSpPr>
              <p:nvPr/>
            </p:nvSpPr>
            <p:spPr bwMode="auto">
              <a:xfrm>
                <a:off x="6753079" y="4005434"/>
                <a:ext cx="1790338" cy="396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200" dirty="0" smtClean="0">
                    <a:solidFill>
                      <a:schemeClr val="bg1"/>
                    </a:solidFill>
                  </a:rPr>
                  <a:t>NOAA / GLERL </a:t>
                </a:r>
                <a:r>
                  <a:rPr lang="en-US" sz="1200" dirty="0">
                    <a:solidFill>
                      <a:schemeClr val="bg1"/>
                    </a:solidFill>
                  </a:rPr>
                  <a:t>Ice 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Mask (gray)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35" name="Straight Arrow Connector 34"/>
          <p:cNvCxnSpPr/>
          <p:nvPr/>
        </p:nvCxnSpPr>
        <p:spPr>
          <a:xfrm flipH="1">
            <a:off x="7013508" y="4178325"/>
            <a:ext cx="742593" cy="28676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555164" y="4178325"/>
            <a:ext cx="200937" cy="128819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8458200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SPoRT/MODIS Real-time GVF</a:t>
            </a:r>
          </a:p>
        </p:txBody>
      </p:sp>
      <p:grpSp>
        <p:nvGrpSpPr>
          <p:cNvPr id="7171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179" name="Picture 4" descr="sportredblu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6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18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8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8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343400" y="1076325"/>
            <a:ext cx="4638675" cy="4876800"/>
            <a:chOff x="4419600" y="1076325"/>
            <a:chExt cx="4638675" cy="4876800"/>
          </a:xfrm>
        </p:grpSpPr>
        <p:sp>
          <p:nvSpPr>
            <p:cNvPr id="17" name="Rounded Rectangle 16"/>
            <p:cNvSpPr/>
            <p:nvPr/>
          </p:nvSpPr>
          <p:spPr>
            <a:xfrm>
              <a:off x="4419600" y="1076325"/>
              <a:ext cx="4572000" cy="48768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4562475" y="1282700"/>
              <a:ext cx="4495800" cy="450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52388" indent="-277813" fontAlgn="auto">
                <a:spcBef>
                  <a:spcPts val="0"/>
                </a:spcBef>
                <a:spcAft>
                  <a:spcPts val="0"/>
                </a:spcAft>
                <a:tabLst>
                  <a:tab pos="687388" algn="l"/>
                </a:tabLst>
                <a:defRPr/>
              </a:pPr>
              <a:r>
                <a:rPr lang="en-US" sz="2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cs typeface="Tahoma" pitchFamily="34" charset="0"/>
                </a:rPr>
                <a:t>SPoRT GVF Composite Product</a:t>
              </a:r>
            </a:p>
            <a:p>
              <a:pPr marL="277813" lvl="1" indent="-277813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1600" u="sng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GVF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: Percent coverage of healthy green vegetation at a given </a:t>
              </a:r>
              <a:r>
                <a:rPr lang="en-US" sz="16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grid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pixel</a:t>
              </a:r>
            </a:p>
            <a:p>
              <a:pPr marL="277813" lvl="1" indent="-277813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MODIS swaths of Normalized Difference Vegetation Index (NDVI) mapped to CONUS grid</a:t>
              </a:r>
            </a:p>
            <a:p>
              <a:pPr marL="277813" lvl="1" indent="-277813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Latency-weighted composite of NDVI, similar </a:t>
              </a:r>
              <a:b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</a:b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to SST compositing technique</a:t>
              </a:r>
            </a:p>
            <a:p>
              <a:pPr marL="277813" lvl="1" indent="-277813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Updated daily with new MODIS swaths</a:t>
              </a:r>
            </a:p>
            <a:p>
              <a:pPr marL="277813" lvl="1" indent="-277813" fontAlgn="auto">
                <a:spcBef>
                  <a:spcPts val="0"/>
                </a:spcBef>
                <a:spcAft>
                  <a:spcPts val="60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Tahoma" pitchFamily="34" charset="0"/>
                </a:rPr>
                <a:t>NDVI converted to GVF by vegetation type following Zeng et al. (2000); Miller et al. (2006)</a:t>
              </a:r>
            </a:p>
            <a:p>
              <a:pPr marL="52388" indent="-277813" fontAlgn="auto">
                <a:spcBef>
                  <a:spcPts val="0"/>
                </a:spcBef>
                <a:spcAft>
                  <a:spcPts val="0"/>
                </a:spcAft>
                <a:tabLst>
                  <a:tab pos="687388" algn="l"/>
                </a:tabLst>
                <a:defRPr/>
              </a:pPr>
              <a:r>
                <a:rPr lang="en-US" sz="2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  <a:cs typeface="Tahoma" pitchFamily="34" charset="0"/>
                </a:rPr>
                <a:t>Benefits over default GVF</a:t>
              </a:r>
            </a:p>
            <a:p>
              <a:pPr marL="277813" lvl="1" indent="-277813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Tahoma" pitchFamily="34" charset="0"/>
                  <a:sym typeface="Symbol"/>
                </a:rPr>
                <a:t>Default GVF in </a:t>
              </a:r>
              <a:r>
                <a:rPr lang="en-US" sz="1600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cs typeface="Tahoma" pitchFamily="34" charset="0"/>
                  <a:sym typeface="Symbol"/>
                </a:rPr>
                <a:t>STRC EMS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Tahoma" pitchFamily="34" charset="0"/>
                  <a:sym typeface="Symbol"/>
                </a:rPr>
                <a:t>is a monthly climo</a:t>
              </a:r>
            </a:p>
            <a:p>
              <a:pPr marL="457200" lvl="2" indent="-174625" fontAlgn="auto">
                <a:spcBef>
                  <a:spcPts val="0"/>
                </a:spcBef>
                <a:spcAft>
                  <a:spcPts val="0"/>
                </a:spcAft>
                <a:buFont typeface="Calibri" pitchFamily="34" charset="0"/>
                <a:buChar char="–"/>
                <a:tabLst>
                  <a:tab pos="58738" algn="l"/>
                </a:tabLst>
                <a:defRPr/>
              </a:pPr>
              <a:r>
                <a:rPr lang="en-US" sz="1600" dirty="0">
                  <a:solidFill>
                    <a:srgbClr val="FFFF00"/>
                  </a:solidFill>
                  <a:latin typeface="+mj-lt"/>
                  <a:cs typeface="Tahoma" pitchFamily="34" charset="0"/>
                  <a:sym typeface="Symbol"/>
                </a:rPr>
                <a:t>Represents GVF the same from year to year</a:t>
              </a:r>
            </a:p>
            <a:p>
              <a:pPr marL="457200" lvl="2" indent="-174625" fontAlgn="auto">
                <a:spcBef>
                  <a:spcPts val="0"/>
                </a:spcBef>
                <a:spcAft>
                  <a:spcPts val="0"/>
                </a:spcAft>
                <a:buFont typeface="Calibri" pitchFamily="34" charset="0"/>
                <a:buChar char="–"/>
                <a:tabLst>
                  <a:tab pos="58738" algn="l"/>
                </a:tabLst>
                <a:defRPr/>
              </a:pPr>
              <a:r>
                <a:rPr lang="en-US" sz="1600" dirty="0">
                  <a:solidFill>
                    <a:srgbClr val="FFFF00"/>
                  </a:solidFill>
                  <a:latin typeface="+mj-lt"/>
                  <a:cs typeface="Tahoma" pitchFamily="34" charset="0"/>
                  <a:sym typeface="Symbol"/>
                </a:rPr>
                <a:t>Cannot account for anomalies caused by weather extremes, wildfires, urbanization, etc.</a:t>
              </a:r>
            </a:p>
            <a:p>
              <a:pPr marL="277813" lvl="1" indent="-277813" fontAlgn="auto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  <a:tabLst>
                  <a:tab pos="687388" algn="l"/>
                </a:tabLst>
                <a:defRPr/>
              </a:pP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Tahoma" pitchFamily="34" charset="0"/>
                  <a:sym typeface="Symbol"/>
                </a:rPr>
                <a:t>Much higher spatial resolution (1 km vs. 16 km)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6078" y="864703"/>
            <a:ext cx="4209552" cy="5473148"/>
            <a:chOff x="56322" y="775252"/>
            <a:chExt cx="4209552" cy="54731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4" y="2999082"/>
              <a:ext cx="4206240" cy="324931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63" b="13435"/>
            <a:stretch/>
          </p:blipFill>
          <p:spPr>
            <a:xfrm>
              <a:off x="56322" y="775252"/>
              <a:ext cx="4206240" cy="2537791"/>
            </a:xfrm>
            <a:prstGeom prst="rect">
              <a:avLst/>
            </a:prstGeom>
          </p:spPr>
        </p:pic>
        <p:sp>
          <p:nvSpPr>
            <p:cNvPr id="7177" name="TextBox 14"/>
            <p:cNvSpPr txBox="1">
              <a:spLocks noChangeArrowheads="1"/>
            </p:cNvSpPr>
            <p:nvPr/>
          </p:nvSpPr>
          <p:spPr bwMode="auto">
            <a:xfrm>
              <a:off x="196022" y="2865783"/>
              <a:ext cx="774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Climo</a:t>
              </a:r>
            </a:p>
          </p:txBody>
        </p:sp>
        <p:sp>
          <p:nvSpPr>
            <p:cNvPr id="7178" name="TextBox 18"/>
            <p:cNvSpPr txBox="1">
              <a:spLocks noChangeArrowheads="1"/>
            </p:cNvSpPr>
            <p:nvPr/>
          </p:nvSpPr>
          <p:spPr bwMode="auto">
            <a:xfrm>
              <a:off x="166688" y="5391495"/>
              <a:ext cx="9255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SPoRT</a:t>
              </a:r>
            </a:p>
          </p:txBody>
        </p:sp>
      </p:grp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179" name="Picture 4" descr="sportredblu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6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18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8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8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2130425"/>
            <a:ext cx="8201024" cy="1470025"/>
          </a:xfrm>
        </p:spPr>
        <p:txBody>
          <a:bodyPr/>
          <a:lstStyle/>
          <a:p>
            <a:r>
              <a:rPr lang="en-US" dirty="0" smtClean="0"/>
              <a:t>SPoRT/MODIS GVF Examples:</a:t>
            </a:r>
            <a:br>
              <a:rPr lang="en-US" dirty="0" smtClean="0"/>
            </a:br>
            <a:r>
              <a:rPr lang="en-US" sz="4000" dirty="0" smtClean="0"/>
              <a:t>Significant deviations from climatology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4812" y="99827"/>
            <a:ext cx="8821270" cy="725621"/>
          </a:xfrm>
        </p:spPr>
        <p:txBody>
          <a:bodyPr/>
          <a:lstStyle/>
          <a:p>
            <a:r>
              <a:rPr lang="en-US" sz="3600" b="1" dirty="0" smtClean="0"/>
              <a:t>2011 Texas Drought: 1-year </a:t>
            </a:r>
            <a:r>
              <a:rPr lang="en-US" sz="3600" b="1" dirty="0"/>
              <a:t>Diff on 15 </a:t>
            </a:r>
            <a:r>
              <a:rPr lang="en-US" sz="3600" b="1" dirty="0" smtClean="0"/>
              <a:t>July</a:t>
            </a:r>
          </a:p>
        </p:txBody>
      </p:sp>
      <p:pic>
        <p:nvPicPr>
          <p:cNvPr id="4" name="Picture 3" descr="gvfncep1km_15jul.png"/>
          <p:cNvPicPr>
            <a:picLocks noChangeAspect="1"/>
          </p:cNvPicPr>
          <p:nvPr/>
        </p:nvPicPr>
        <p:blipFill>
          <a:blip r:embed="rId2" cstate="print"/>
          <a:srcRect l="12000" t="3200" r="16800" b="3200"/>
          <a:stretch>
            <a:fillRect/>
          </a:stretch>
        </p:blipFill>
        <p:spPr>
          <a:xfrm>
            <a:off x="3810000" y="3821126"/>
            <a:ext cx="3002860" cy="2960674"/>
          </a:xfrm>
          <a:prstGeom prst="rect">
            <a:avLst/>
          </a:prstGeom>
        </p:spPr>
      </p:pic>
      <p:pic>
        <p:nvPicPr>
          <p:cNvPr id="5" name="Picture 4" descr="gvfsport1km_15jul2010.png"/>
          <p:cNvPicPr>
            <a:picLocks noChangeAspect="1"/>
          </p:cNvPicPr>
          <p:nvPr/>
        </p:nvPicPr>
        <p:blipFill>
          <a:blip r:embed="rId3" cstate="print"/>
          <a:srcRect l="14400" t="3200" r="3600" b="4800"/>
          <a:stretch>
            <a:fillRect/>
          </a:stretch>
        </p:blipFill>
        <p:spPr>
          <a:xfrm>
            <a:off x="239233" y="816860"/>
            <a:ext cx="3493020" cy="2939243"/>
          </a:xfrm>
          <a:prstGeom prst="rect">
            <a:avLst/>
          </a:prstGeom>
        </p:spPr>
      </p:pic>
      <p:pic>
        <p:nvPicPr>
          <p:cNvPr id="6" name="Picture 5" descr="gvfsport1km_15jul2011.png"/>
          <p:cNvPicPr>
            <a:picLocks noChangeAspect="1"/>
          </p:cNvPicPr>
          <p:nvPr/>
        </p:nvPicPr>
        <p:blipFill>
          <a:blip r:embed="rId4" cstate="print"/>
          <a:srcRect l="13200" t="3200" r="15600" b="4800"/>
          <a:stretch>
            <a:fillRect/>
          </a:stretch>
        </p:blipFill>
        <p:spPr>
          <a:xfrm>
            <a:off x="3845349" y="825448"/>
            <a:ext cx="3012651" cy="2919555"/>
          </a:xfrm>
          <a:prstGeom prst="rect">
            <a:avLst/>
          </a:prstGeom>
        </p:spPr>
      </p:pic>
      <p:pic>
        <p:nvPicPr>
          <p:cNvPr id="7" name="Picture 6" descr="gvfsport_anndiff1km_15jul2011.png"/>
          <p:cNvPicPr>
            <a:picLocks noChangeAspect="1"/>
          </p:cNvPicPr>
          <p:nvPr/>
        </p:nvPicPr>
        <p:blipFill>
          <a:blip r:embed="rId5" cstate="print"/>
          <a:srcRect l="8400" t="3200" r="2400" b="4800"/>
          <a:stretch>
            <a:fillRect/>
          </a:stretch>
        </p:blipFill>
        <p:spPr>
          <a:xfrm>
            <a:off x="29683" y="3819934"/>
            <a:ext cx="3792023" cy="2933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6319" y="1159907"/>
            <a:ext cx="22451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Big 1-yr diff in GVF</a:t>
            </a:r>
          </a:p>
          <a:p>
            <a:pPr marL="287338" lvl="1" indent="-169863">
              <a:buFont typeface="Calibri" pitchFamily="34" charset="0"/>
              <a:buChar char="–"/>
            </a:pPr>
            <a:r>
              <a:rPr lang="en-US" sz="1600" dirty="0" smtClean="0">
                <a:latin typeface="+mj-lt"/>
              </a:rPr>
              <a:t>TX was very wet in early summer 2010</a:t>
            </a:r>
          </a:p>
          <a:p>
            <a:pPr marL="287338" lvl="1" indent="-169863">
              <a:buFont typeface="Calibri" pitchFamily="34" charset="0"/>
              <a:buChar char="–"/>
            </a:pPr>
            <a:r>
              <a:rPr lang="en-US" sz="1600" dirty="0" smtClean="0">
                <a:latin typeface="+mj-lt"/>
              </a:rPr>
              <a:t>Virtually no rain in TX/OK in 2011</a:t>
            </a:r>
          </a:p>
          <a:p>
            <a:pPr marL="287338" lvl="1" indent="-169863">
              <a:buFont typeface="Calibri" pitchFamily="34" charset="0"/>
              <a:buChar char="–"/>
            </a:pPr>
            <a:r>
              <a:rPr lang="en-US" sz="1600" dirty="0" smtClean="0">
                <a:latin typeface="+mj-lt"/>
              </a:rPr>
              <a:t>1-yr reduction in GVF, up to 40%+</a:t>
            </a:r>
          </a:p>
          <a:p>
            <a:pPr marL="287338" lvl="1" indent="-169863">
              <a:buFont typeface="Calibri" pitchFamily="34" charset="0"/>
              <a:buChar char="–"/>
            </a:pPr>
            <a:r>
              <a:rPr lang="en-US" sz="1600" dirty="0" smtClean="0">
                <a:latin typeface="+mj-lt"/>
              </a:rPr>
              <a:t>Shows how much GVF can change from year to year</a:t>
            </a:r>
          </a:p>
          <a:p>
            <a:pPr marL="287338" lvl="1" indent="-169863">
              <a:buFont typeface="Calibri" pitchFamily="34" charset="0"/>
              <a:buChar char="–"/>
            </a:pPr>
            <a:r>
              <a:rPr lang="en-US" sz="1600" dirty="0" smtClean="0">
                <a:latin typeface="+mj-lt"/>
              </a:rPr>
              <a:t>Climo doesn’t cut it!</a:t>
            </a:r>
            <a:endParaRPr lang="en-US" dirty="0" smtClean="0">
              <a:latin typeface="+mj-lt"/>
            </a:endParaRPr>
          </a:p>
          <a:p>
            <a:pPr marL="0" lvl="1"/>
            <a:endParaRPr lang="en-US" dirty="0" smtClean="0">
              <a:latin typeface="+mj-lt"/>
            </a:endParaRPr>
          </a:p>
          <a:p>
            <a:pPr marL="0" lvl="1"/>
            <a:endParaRPr lang="en-US" dirty="0" smtClean="0">
              <a:latin typeface="+mj-lt"/>
            </a:endParaRPr>
          </a:p>
          <a:p>
            <a:pPr marL="0" lvl="1"/>
            <a:r>
              <a:rPr lang="en-US" dirty="0" smtClean="0">
                <a:latin typeface="+mj-lt"/>
              </a:rPr>
              <a:t>2011 MODIS GVF actually compares better to NCEP climo</a:t>
            </a:r>
          </a:p>
          <a:p>
            <a:pPr marL="287338" lvl="1" indent="-169863">
              <a:buFont typeface="Symbol" pitchFamily="18" charset="2"/>
              <a:buChar char=""/>
            </a:pPr>
            <a:r>
              <a:rPr lang="en-US" sz="1600" dirty="0" smtClean="0">
                <a:latin typeface="+mj-lt"/>
              </a:rPr>
              <a:t>Texas summers should be dry!</a:t>
            </a:r>
          </a:p>
          <a:p>
            <a:pPr marL="0" lvl="1"/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5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66800" y="477608"/>
            <a:ext cx="7162800" cy="5008792"/>
            <a:chOff x="831579" y="675861"/>
            <a:chExt cx="7162800" cy="50087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79" y="679702"/>
              <a:ext cx="3657600" cy="28254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461" y="675861"/>
              <a:ext cx="3657600" cy="28254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81"/>
            <a:stretch/>
          </p:blipFill>
          <p:spPr>
            <a:xfrm>
              <a:off x="841518" y="3124200"/>
              <a:ext cx="3657600" cy="25604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08"/>
            <a:stretch/>
          </p:blipFill>
          <p:spPr>
            <a:xfrm>
              <a:off x="4336779" y="3077817"/>
              <a:ext cx="3657600" cy="2593583"/>
            </a:xfrm>
            <a:prstGeom prst="rect">
              <a:avLst/>
            </a:prstGeom>
          </p:spPr>
        </p:pic>
      </p:grp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683" y="99827"/>
            <a:ext cx="9071785" cy="725621"/>
          </a:xfrm>
        </p:spPr>
        <p:txBody>
          <a:bodyPr/>
          <a:lstStyle/>
          <a:p>
            <a:r>
              <a:rPr lang="en-US" sz="3600" b="1" dirty="0" smtClean="0"/>
              <a:t>Spring 2012 Early Green-up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5427583"/>
            <a:ext cx="8763000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Record warmth in March 2012 in eastern U.S.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Dramatic response in vegetation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1-yr change &gt; 40% in southern Canada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Differences from climatology on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1 April closely follow 1-year change in SPoRT-MODIS GVF</a:t>
            </a:r>
          </a:p>
        </p:txBody>
      </p:sp>
    </p:spTree>
    <p:extLst>
      <p:ext uri="{BB962C8B-B14F-4D97-AF65-F5344CB8AC3E}">
        <p14:creationId xmlns:p14="http://schemas.microsoft.com/office/powerpoint/2010/main" val="5516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" name="Picture 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2" y="1295400"/>
            <a:ext cx="4654795" cy="282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4468813" y="1019175"/>
            <a:ext cx="4624387" cy="5168900"/>
            <a:chOff x="4468813" y="1019175"/>
            <a:chExt cx="4624387" cy="5168900"/>
          </a:xfrm>
        </p:grpSpPr>
        <p:pic>
          <p:nvPicPr>
            <p:cNvPr id="1030" name="Picture 13" descr="soim0-10_20110110_1200.gif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" t="6400" r="1601" b="6400"/>
            <a:stretch>
              <a:fillRect/>
            </a:stretch>
          </p:blipFill>
          <p:spPr bwMode="auto">
            <a:xfrm>
              <a:off x="4468813" y="1019175"/>
              <a:ext cx="4624387" cy="448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8272841"/>
                </p:ext>
              </p:extLst>
            </p:nvPr>
          </p:nvGraphicFramePr>
          <p:xfrm>
            <a:off x="5054600" y="4210050"/>
            <a:ext cx="2052638" cy="197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" name="Drawing" r:id="rId6" imgW="8198280" imgH="6625440" progId="">
                    <p:embed/>
                  </p:oleObj>
                </mc:Choice>
                <mc:Fallback>
                  <p:oleObj name="Drawing" r:id="rId6" imgW="8198280" imgH="662544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24092"/>
                        <a:stretch>
                          <a:fillRect/>
                        </a:stretch>
                      </p:blipFill>
                      <p:spPr bwMode="auto">
                        <a:xfrm>
                          <a:off x="5054600" y="4210050"/>
                          <a:ext cx="2052638" cy="19780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8458200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 Land Surface Initialization</a:t>
            </a:r>
          </a:p>
        </p:txBody>
      </p:sp>
      <p:grpSp>
        <p:nvGrpSpPr>
          <p:cNvPr id="1028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033" name="Picture 4" descr="sportredblue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6" descr="nasa.gif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03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7" name="Rounded Rectangle 16"/>
          <p:cNvSpPr/>
          <p:nvPr/>
        </p:nvSpPr>
        <p:spPr>
          <a:xfrm>
            <a:off x="58738" y="1076325"/>
            <a:ext cx="4343400" cy="48768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28600" y="1319213"/>
            <a:ext cx="4114800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2388" indent="-277813" fontAlgn="auto">
              <a:spcBef>
                <a:spcPts val="0"/>
              </a:spcBef>
              <a:spcAft>
                <a:spcPts val="0"/>
              </a:spcAft>
              <a:tabLst>
                <a:tab pos="687388" algn="l"/>
              </a:tabLst>
              <a:defRPr/>
            </a:pP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Tahoma" pitchFamily="34" charset="0"/>
              </a:rPr>
              <a:t>Land Information System (LIS)</a:t>
            </a:r>
          </a:p>
          <a:p>
            <a:pPr marL="277813" lvl="1" indent="-2778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NASA system to perform land surface modeling &amp; assimilation of land datasets</a:t>
            </a:r>
          </a:p>
          <a:p>
            <a:pPr marL="277813" lvl="1" indent="-2778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Runs variety of Land Surface Models (LSMs)</a:t>
            </a:r>
          </a:p>
          <a:p>
            <a:pPr marL="277813" lvl="1" indent="-2778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Uses satellite, ground, and reanalysis data to integrate LSMs apart from NWP model</a:t>
            </a:r>
          </a:p>
          <a:p>
            <a:pPr marL="277813" lvl="1" indent="-277813" fontAlgn="auto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n-lt"/>
                <a:cs typeface="Tahoma" pitchFamily="34" charset="0"/>
              </a:rPr>
              <a:t>Can run coupled to Advanced Research WRF</a:t>
            </a:r>
          </a:p>
          <a:p>
            <a:pPr marL="52388" indent="-277813" fontAlgn="auto">
              <a:spcBef>
                <a:spcPts val="0"/>
              </a:spcBef>
              <a:spcAft>
                <a:spcPts val="0"/>
              </a:spcAft>
              <a:tabLst>
                <a:tab pos="687388" algn="l"/>
              </a:tabLst>
              <a:defRPr/>
            </a:pP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cs typeface="Tahoma" pitchFamily="34" charset="0"/>
              </a:rPr>
              <a:t>SPoRT Real-Time LIS Run</a:t>
            </a:r>
          </a:p>
          <a:p>
            <a:pPr marL="277813" lvl="1" indent="-2778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  <a:sym typeface="Symbol"/>
              </a:rPr>
              <a:t>Runs operational Noah LSM on 3-km grid over eastern/southern U.S.</a:t>
            </a:r>
          </a:p>
          <a:p>
            <a:pPr marL="277813" lvl="1" indent="-2778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  <a:sym typeface="Symbol"/>
              </a:rPr>
              <a:t>High-resolution spin-up ensures soil fields are consistent with local model runs</a:t>
            </a:r>
          </a:p>
          <a:p>
            <a:pPr marL="277813" lvl="1" indent="-2778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  <a:sym typeface="Symbol"/>
              </a:rPr>
              <a:t>NCEP operational analyses drive LSM</a:t>
            </a:r>
          </a:p>
          <a:p>
            <a:pPr marL="631825" lvl="2" indent="-174625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tabLst>
                <a:tab pos="457200" algn="l"/>
              </a:tabLst>
              <a:defRPr/>
            </a:pPr>
            <a:r>
              <a:rPr lang="en-US" sz="1600" dirty="0" smtClean="0">
                <a:solidFill>
                  <a:srgbClr val="FFFF00"/>
                </a:solidFill>
                <a:latin typeface="+mj-lt"/>
                <a:cs typeface="Tahoma" pitchFamily="34" charset="0"/>
                <a:sym typeface="Symbol"/>
              </a:rPr>
              <a:t>GDAS, NLDAS2 &amp; </a:t>
            </a:r>
            <a:r>
              <a:rPr lang="en-US" sz="1600" dirty="0">
                <a:solidFill>
                  <a:srgbClr val="FFFF00"/>
                </a:solidFill>
                <a:latin typeface="+mj-lt"/>
                <a:cs typeface="Tahoma" pitchFamily="34" charset="0"/>
                <a:sym typeface="Symbol"/>
              </a:rPr>
              <a:t>Stage IV precipitation</a:t>
            </a:r>
          </a:p>
          <a:p>
            <a:pPr marL="277813" lvl="1" indent="-2778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  <a:sym typeface="Symbol"/>
              </a:rPr>
              <a:t>Incorporates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  <a:sym typeface="Symbol"/>
              </a:rPr>
              <a:t>SPoRT-MODIS GVF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  <a:sym typeface="Symbol"/>
              </a:rPr>
              <a:t>every day</a:t>
            </a:r>
          </a:p>
          <a:p>
            <a:pPr marL="277813" lvl="1" indent="-2778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  <a:sym typeface="Symbol"/>
              </a:rPr>
              <a:t>Output every hour for initializing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ahoma" pitchFamily="34" charset="0"/>
                <a:sym typeface="Symbol"/>
              </a:rPr>
              <a:t>STRC EMS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+mj-lt"/>
              <a:cs typeface="Tahoma" pitchFamily="34" charset="0"/>
              <a:sym typeface="Symbol"/>
            </a:endParaRPr>
          </a:p>
          <a:p>
            <a:pPr marL="277813" lvl="1" indent="-277813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687388" algn="l"/>
              </a:tabLst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  <a:latin typeface="+mj-lt"/>
              <a:cs typeface="Tahoma" pitchFamily="34" charset="0"/>
              <a:sym typeface="Symbol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514600" y="6245225"/>
            <a:ext cx="329397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SPoRT Virtual Workshop,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 September 2012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6642</TotalTime>
  <Words>1487</Words>
  <Application>Microsoft Office PowerPoint</Application>
  <PresentationFormat>On-screen Show (4:3)</PresentationFormat>
  <Paragraphs>225</Paragraphs>
  <Slides>21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Drawing</vt:lpstr>
      <vt:lpstr>Update on SPoRT Initialization Datasets for the STRC  Environmental Modeling System</vt:lpstr>
      <vt:lpstr>Outline</vt:lpstr>
      <vt:lpstr>Overview of the STRC EMS</vt:lpstr>
      <vt:lpstr>SPoRT SST (Great Lakes LST &amp; Ice)</vt:lpstr>
      <vt:lpstr>SPoRT/MODIS Real-time GVF</vt:lpstr>
      <vt:lpstr>SPoRT/MODIS GVF Examples: Significant deviations from climatology</vt:lpstr>
      <vt:lpstr>2011 Texas Drought: 1-year Diff on 15 July</vt:lpstr>
      <vt:lpstr>Spring 2012 Early Green-up</vt:lpstr>
      <vt:lpstr>LIS Land Surface Initialization</vt:lpstr>
      <vt:lpstr>Updates to SPoRT Datasets  in the Past Year</vt:lpstr>
      <vt:lpstr>SPoRT SST Updates</vt:lpstr>
      <vt:lpstr>SPoRT/MODIS GVF Updates</vt:lpstr>
      <vt:lpstr>SPoRT-LIS Updates</vt:lpstr>
      <vt:lpstr>Instructions for using SPoRT Datasets in STRC EMS</vt:lpstr>
      <vt:lpstr>How do I use SPoRT SST?</vt:lpstr>
      <vt:lpstr>How do I use Great Lakes LST?</vt:lpstr>
      <vt:lpstr>How do I use Great Lakes Ice Cover?</vt:lpstr>
      <vt:lpstr>How do I use SPoRT LIS?</vt:lpstr>
      <vt:lpstr>Important notes for using LIS data </vt:lpstr>
      <vt:lpstr>How do I use SPoRT/MODIS GVF?</vt:lpstr>
      <vt:lpstr>Summary of SPoRT Data for 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SPoRT GOES-R Proving Ground Activities</dc:title>
  <dc:creator>gstano</dc:creator>
  <cp:lastModifiedBy>Case, Jonathan (MSFC-ZP11)[ENSCO INC]</cp:lastModifiedBy>
  <cp:revision>740</cp:revision>
  <dcterms:created xsi:type="dcterms:W3CDTF">2010-01-06T20:21:41Z</dcterms:created>
  <dcterms:modified xsi:type="dcterms:W3CDTF">2012-09-12T14:33:36Z</dcterms:modified>
</cp:coreProperties>
</file>