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1" r:id="rId3"/>
    <p:sldId id="262" r:id="rId4"/>
    <p:sldId id="277" r:id="rId5"/>
    <p:sldId id="267" r:id="rId6"/>
    <p:sldId id="265" r:id="rId7"/>
    <p:sldId id="266" r:id="rId8"/>
    <p:sldId id="278" r:id="rId9"/>
    <p:sldId id="280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59" r:id="rId21"/>
    <p:sldId id="260" r:id="rId22"/>
    <p:sldId id="279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96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5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5664200" cy="37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721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" name="Picture 4" descr="sportredblue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nasa.gif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467490" y="6208424"/>
              <a:ext cx="560164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ransitioning Unique </a:t>
              </a: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NASA 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Data </a:t>
              </a: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and 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Research </a:t>
              </a: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echnologies </a:t>
              </a: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to </a:t>
              </a:r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Operations</a:t>
              </a:r>
              <a:endPara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284611" y="6533886"/>
            <a:ext cx="5784521" cy="179832"/>
            <a:chOff x="2285999" y="6373368"/>
            <a:chExt cx="5784521" cy="179832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468879" y="63733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374522" y="64648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285999" y="65532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97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6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6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Case-1@nasa.gov" TargetMode="External"/><Relationship Id="rId2" Type="http://schemas.openxmlformats.org/officeDocument/2006/relationships/hyperlink" Target="mailto:Kris.white@noa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</a:rPr>
              <a:t>The Utility of the Real-Time NASA Land Information </a:t>
            </a:r>
            <a:r>
              <a:rPr lang="en-US" sz="2800" b="1" dirty="0" smtClean="0">
                <a:effectLst/>
              </a:rPr>
              <a:t>System </a:t>
            </a:r>
            <a:r>
              <a:rPr lang="en-US" sz="2800" b="1" dirty="0">
                <a:effectLst/>
              </a:rPr>
              <a:t>for </a:t>
            </a:r>
            <a:r>
              <a:rPr lang="en-US" sz="2800" b="1" dirty="0" smtClean="0">
                <a:effectLst/>
              </a:rPr>
              <a:t>Drought Monitoring Applications, Assessing Flood Potential, and Use in Collaborative Local Modeling at NWS Huntsville, AL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Kristopher D. White</a:t>
            </a:r>
          </a:p>
          <a:p>
            <a:r>
              <a:rPr lang="en-US" dirty="0" smtClean="0"/>
              <a:t>Jonathan L.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8827" r="50862" b="4828"/>
          <a:stretch/>
        </p:blipFill>
        <p:spPr bwMode="auto">
          <a:xfrm>
            <a:off x="457200" y="1600200"/>
            <a:ext cx="5410200" cy="451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 for Drought Monitoring – Future Work</a:t>
            </a:r>
            <a:endParaRPr lang="en-US" sz="3600" dirty="0"/>
          </a:p>
        </p:txBody>
      </p:sp>
      <p:sp>
        <p:nvSpPr>
          <p:cNvPr id="5" name="Plus 4"/>
          <p:cNvSpPr/>
          <p:nvPr/>
        </p:nvSpPr>
        <p:spPr>
          <a:xfrm>
            <a:off x="5867400" y="3400347"/>
            <a:ext cx="914400" cy="914400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67277" y="3124200"/>
            <a:ext cx="2134437" cy="2819400"/>
            <a:chOff x="6933363" y="2743200"/>
            <a:chExt cx="2134437" cy="2819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7" t="41999" r="24124" b="11603"/>
            <a:stretch/>
          </p:blipFill>
          <p:spPr>
            <a:xfrm>
              <a:off x="6933363" y="2743200"/>
              <a:ext cx="2027256" cy="24702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610600" y="4314747"/>
              <a:ext cx="457200" cy="1247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67884" y="1600200"/>
            <a:ext cx="309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Incorporation of LIS soil moisture into the </a:t>
            </a:r>
            <a:r>
              <a:rPr lang="en-US" dirty="0" err="1" smtClean="0"/>
              <a:t>GriDSSAT</a:t>
            </a:r>
            <a:r>
              <a:rPr lang="en-US" dirty="0" smtClean="0"/>
              <a:t> crop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5714" r="24200" b="63098"/>
          <a:stretch/>
        </p:blipFill>
        <p:spPr bwMode="auto">
          <a:xfrm>
            <a:off x="692698" y="2336260"/>
            <a:ext cx="4985905" cy="28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2698" y="2344234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03/04/2011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92698" y="1974902"/>
            <a:ext cx="497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 LIS 1-km Integrated Relative Soil Moisture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15269"/>
            <a:ext cx="3124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Antecedent relative soil moisture values were around 45-55% before heavy rains moved into the area over the next week. </a:t>
            </a:r>
            <a:endParaRPr lang="en-US" dirty="0"/>
          </a:p>
        </p:txBody>
      </p:sp>
      <p:pic>
        <p:nvPicPr>
          <p:cNvPr id="26" name="Picture 8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87600" b="18547"/>
          <a:stretch/>
        </p:blipFill>
        <p:spPr bwMode="auto">
          <a:xfrm>
            <a:off x="76585" y="2362201"/>
            <a:ext cx="616113" cy="28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Use of NASA Land Information System (LIS) </a:t>
            </a:r>
          </a:p>
          <a:p>
            <a:r>
              <a:rPr lang="en-US" sz="3600" b="1" dirty="0" smtClean="0"/>
              <a:t>for monitoring flood potential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6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March 2011 Case…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35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ntsville, AL (HUN): 3/6/2011 1-Day Observed Precipitation Valid at 3/6/2011 1200 UTC - Created 7/1/11 23:55 UT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/>
          <a:stretch/>
        </p:blipFill>
        <p:spPr bwMode="auto">
          <a:xfrm>
            <a:off x="170691" y="2158278"/>
            <a:ext cx="4523325" cy="23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691" y="2158278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03/06/2011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32533" y="1788948"/>
            <a:ext cx="404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24-Hour Stage IV Precipitation Totals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766" y="4486867"/>
            <a:ext cx="452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first round of rain on the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brought around 1-3 inch totals to the area. </a:t>
            </a:r>
            <a:endParaRPr lang="en-US" dirty="0"/>
          </a:p>
        </p:txBody>
      </p:sp>
      <p:pic>
        <p:nvPicPr>
          <p:cNvPr id="1028" name="Picture 4" descr="http://weather.msfc.nasa.gov/sport/dynamic/lisbhm/swet_20110307_09z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9974" r="27779" b="60391"/>
          <a:stretch/>
        </p:blipFill>
        <p:spPr bwMode="auto">
          <a:xfrm>
            <a:off x="4854422" y="2158280"/>
            <a:ext cx="4137178" cy="23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55682" y="1788946"/>
            <a:ext cx="428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 LIS Integrated Relative Soil Moisture</a:t>
            </a:r>
            <a:endParaRPr lang="en-US" dirty="0"/>
          </a:p>
        </p:txBody>
      </p:sp>
      <p:pic>
        <p:nvPicPr>
          <p:cNvPr id="28" name="Picture 8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87600" b="18547"/>
          <a:stretch/>
        </p:blipFill>
        <p:spPr bwMode="auto">
          <a:xfrm>
            <a:off x="4854422" y="2158278"/>
            <a:ext cx="616113" cy="2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70535" y="4486870"/>
            <a:ext cx="354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increased with values around 50-60% after the initial rains.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70535" y="2163103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03/07/2011</a:t>
            </a:r>
            <a:endParaRPr lang="en-US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Use of NASA Land Information System (LIS) </a:t>
            </a:r>
          </a:p>
          <a:p>
            <a:r>
              <a:rPr lang="en-US" sz="3600" b="1" dirty="0" smtClean="0"/>
              <a:t>for monitoring flood potential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26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March 2011 Case…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71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6" descr="Huntsville, AL (HUN): 3/9/2011 1-Day Observed Precipitation Valid at 3/9/2011 1200 UTC - Created 7/2/11 0:04 UT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/>
          <a:stretch/>
        </p:blipFill>
        <p:spPr bwMode="auto">
          <a:xfrm>
            <a:off x="169433" y="2163106"/>
            <a:ext cx="4545989" cy="23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691" y="2158278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03/09/2011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32533" y="1788948"/>
            <a:ext cx="404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24-Hour Stage IV Precipitation Totals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766" y="4486867"/>
            <a:ext cx="452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second round of rain on the 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brought another 1-4 inches to the area. </a:t>
            </a:r>
            <a:endParaRPr lang="en-US" dirty="0"/>
          </a:p>
        </p:txBody>
      </p:sp>
      <p:pic>
        <p:nvPicPr>
          <p:cNvPr id="1028" name="Picture 4" descr="http://weather.msfc.nasa.gov/sport/dynamic/lisbhm/swet_20110307_09z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9974" r="27779" b="60391"/>
          <a:stretch/>
        </p:blipFill>
        <p:spPr bwMode="auto">
          <a:xfrm>
            <a:off x="4854422" y="2158280"/>
            <a:ext cx="4137178" cy="23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55682" y="1788946"/>
            <a:ext cx="428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 LIS Integrated Relative Soil Moisture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70535" y="4486870"/>
            <a:ext cx="354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increased with values around 60-75% after the second round of rain.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70535" y="2163103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09/07/2011</a:t>
            </a:r>
            <a:endParaRPr lang="en-US" dirty="0"/>
          </a:p>
        </p:txBody>
      </p:sp>
      <p:pic>
        <p:nvPicPr>
          <p:cNvPr id="2050" name="Picture 2" descr="http://weather.msfc.nasa.gov/sport/dynamic/lisbhm/swet_20110309_09z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0072" r="27437" b="60535"/>
          <a:stretch/>
        </p:blipFill>
        <p:spPr bwMode="auto">
          <a:xfrm>
            <a:off x="4875436" y="2163106"/>
            <a:ext cx="4116163" cy="23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87600" b="18547"/>
          <a:stretch/>
        </p:blipFill>
        <p:spPr bwMode="auto">
          <a:xfrm>
            <a:off x="4854422" y="2158278"/>
            <a:ext cx="616113" cy="2328592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33" name="TextBox 32"/>
          <p:cNvSpPr txBox="1"/>
          <p:nvPr/>
        </p:nvSpPr>
        <p:spPr>
          <a:xfrm>
            <a:off x="5470535" y="2163106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03/09/2011</a:t>
            </a:r>
            <a:endParaRPr 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Use of NASA Land Information System (LIS) </a:t>
            </a:r>
          </a:p>
          <a:p>
            <a:r>
              <a:rPr lang="en-US" sz="3600" b="1" dirty="0" smtClean="0"/>
              <a:t>for monitoring flood potential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26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March 2011 Case…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9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33400" y="2313325"/>
            <a:ext cx="8124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23 Flood warning products resulted across the Huntsville County Warning Forecast Area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Flooding in numerous locations, with many road closures.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Moderate flooding along the Tennessee, Big Nance and Flint Rivers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Widespread one to four inch rainfall totals on top of relatively moist soils led to sufficient runoff to generate minor to moderate flooding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Use of NASA Land Information System (LIS) </a:t>
            </a:r>
          </a:p>
          <a:p>
            <a:r>
              <a:rPr lang="en-US" sz="3600" b="1" dirty="0" smtClean="0"/>
              <a:t>for monitoring flood potential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60" y="144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March 2011 Case…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04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619" r="24595" b="62416"/>
          <a:stretch/>
        </p:blipFill>
        <p:spPr bwMode="auto">
          <a:xfrm>
            <a:off x="692698" y="2344233"/>
            <a:ext cx="5006904" cy="283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2698" y="2344234"/>
            <a:ext cx="14466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09/04/2011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92698" y="1974902"/>
            <a:ext cx="497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 LIS 1-km Integrated Relative Soil Moisture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15269"/>
            <a:ext cx="3124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soil moisture values were around 20-40% before heavy rains moved into the area in association with the remnants of tropical storm Lee. </a:t>
            </a:r>
            <a:endParaRPr lang="en-US" dirty="0"/>
          </a:p>
        </p:txBody>
      </p:sp>
      <p:pic>
        <p:nvPicPr>
          <p:cNvPr id="26" name="Picture 8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87600" b="18547"/>
          <a:stretch/>
        </p:blipFill>
        <p:spPr bwMode="auto">
          <a:xfrm>
            <a:off x="76585" y="2362201"/>
            <a:ext cx="616113" cy="28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12970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Now, let’s look at another case in early  September 2011…</a:t>
            </a:r>
            <a:endParaRPr lang="en-US" b="1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Use of NASA Land Information System (LIS) </a:t>
            </a:r>
          </a:p>
          <a:p>
            <a:r>
              <a:rPr lang="en-US" sz="3200" b="1" dirty="0" smtClean="0"/>
              <a:t>for monitoring flood potential</a:t>
            </a:r>
          </a:p>
        </p:txBody>
      </p:sp>
    </p:spTree>
    <p:extLst>
      <p:ext uri="{BB962C8B-B14F-4D97-AF65-F5344CB8AC3E}">
        <p14:creationId xmlns:p14="http://schemas.microsoft.com/office/powerpoint/2010/main" val="3971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311378"/>
            <a:ext cx="4823678" cy="4784622"/>
            <a:chOff x="402674" y="1359003"/>
            <a:chExt cx="4823678" cy="4784622"/>
          </a:xfrm>
        </p:grpSpPr>
        <p:pic>
          <p:nvPicPr>
            <p:cNvPr id="2" name="Picture 8" descr="Huntsville, AL (HUN): 9/6/2011 1-Day Observed Precipitation Valid at 9/6/2011 1200 UTC - Created 9/8/11 23:31 UT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9"/>
            <a:stretch/>
          </p:blipFill>
          <p:spPr bwMode="auto">
            <a:xfrm>
              <a:off x="402676" y="3703466"/>
              <a:ext cx="4823676" cy="244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untsville, AL (HUN): 9/5/2011 1-Day Observed Precipitation Valid at 9/5/2011 1200 UTC - Created 9/7/11 23:31 UT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8"/>
            <a:stretch/>
          </p:blipFill>
          <p:spPr bwMode="auto">
            <a:xfrm>
              <a:off x="402674" y="1359003"/>
              <a:ext cx="4823678" cy="249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untsville, AL (HUN): Current 1-Day Observed Precipitation Valid at 10/28/2011 1200 UTC - Created 10/28/11 19:41 UT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8" r="94520"/>
            <a:stretch/>
          </p:blipFill>
          <p:spPr bwMode="auto">
            <a:xfrm>
              <a:off x="402675" y="1380767"/>
              <a:ext cx="498629" cy="476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81152" y="1380767"/>
              <a:ext cx="143548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09/05/2011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304" y="3849944"/>
              <a:ext cx="143548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09/06/2011</a:t>
              </a:r>
              <a:endParaRPr lang="en-US" dirty="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02533" y="1020283"/>
            <a:ext cx="482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24-Hour </a:t>
            </a:r>
            <a:r>
              <a:rPr lang="en-US" dirty="0" smtClean="0"/>
              <a:t>Stage-IV </a:t>
            </a:r>
            <a:r>
              <a:rPr lang="en-US" dirty="0" smtClean="0"/>
              <a:t>Precipitation Totals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0" y="2231605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Rainfall amounts for the two-day period ranged from around 4 to 10 inches.  Huntsville received it’s largest calendar day rainfall in over 10 years. </a:t>
            </a:r>
          </a:p>
          <a:p>
            <a:endParaRPr lang="en-US" dirty="0"/>
          </a:p>
          <a:p>
            <a:r>
              <a:rPr lang="en-US" dirty="0" smtClean="0"/>
              <a:t>However, little flooding was actually reported as a result of the heavy rainfall due in part to the very dry antecedent soil moisture conditions. 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Use of NASA Land Information System (LIS) </a:t>
            </a:r>
          </a:p>
          <a:p>
            <a:r>
              <a:rPr lang="en-US" sz="3200" b="1" dirty="0" smtClean="0"/>
              <a:t>for monitoring flood potential</a:t>
            </a:r>
          </a:p>
        </p:txBody>
      </p:sp>
    </p:spTree>
    <p:extLst>
      <p:ext uri="{BB962C8B-B14F-4D97-AF65-F5344CB8AC3E}">
        <p14:creationId xmlns:p14="http://schemas.microsoft.com/office/powerpoint/2010/main" val="912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5711" r="24554" b="62752"/>
          <a:stretch/>
        </p:blipFill>
        <p:spPr bwMode="auto">
          <a:xfrm>
            <a:off x="762000" y="2286000"/>
            <a:ext cx="5000300" cy="28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://weather.msfc.nasa.gov/sport/dynamic/lisbhm/swet_20110304_09z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87600" b="18547"/>
          <a:stretch/>
        </p:blipFill>
        <p:spPr bwMode="auto">
          <a:xfrm>
            <a:off x="76585" y="2286000"/>
            <a:ext cx="729335" cy="2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5920" y="2286000"/>
            <a:ext cx="13003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09/07/2011</a:t>
            </a:r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806471" y="2963618"/>
            <a:ext cx="3124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soil moisture values only increased to around </a:t>
            </a:r>
          </a:p>
          <a:p>
            <a:r>
              <a:rPr lang="en-US" dirty="0" smtClean="0"/>
              <a:t>40-55% after the rain moved out of the area. 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7266" y="1916668"/>
            <a:ext cx="497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 LIS 1-km Integrated Relative Soil Moisture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2099584">
            <a:off x="4438445" y="3702282"/>
            <a:ext cx="381000" cy="717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Use of NASA Land Information System (LIS) </a:t>
            </a:r>
          </a:p>
          <a:p>
            <a:r>
              <a:rPr lang="en-US" sz="3200" b="1" dirty="0" smtClean="0"/>
              <a:t>for monitoring flood potential</a:t>
            </a:r>
          </a:p>
        </p:txBody>
      </p:sp>
    </p:spTree>
    <p:extLst>
      <p:ext uri="{BB962C8B-B14F-4D97-AF65-F5344CB8AC3E}">
        <p14:creationId xmlns:p14="http://schemas.microsoft.com/office/powerpoint/2010/main" val="35632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-1260" y="12308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September 2011 </a:t>
            </a:r>
            <a:r>
              <a:rPr lang="en-US" sz="2400" b="1" dirty="0" smtClean="0"/>
              <a:t>Case…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1788616"/>
            <a:ext cx="8201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Flood warnings issued for several river locations, including the Big Nance, Flint River, Paint Rock River and Tennessee River…none of which verified.</a:t>
            </a:r>
          </a:p>
          <a:p>
            <a:r>
              <a:rPr lang="en-US" sz="2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Moderate flooding forecast for Flint River was overestimated by 10 feet!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Minor flooding did occur along the Big Wills Creek in Ft Payne, where rainfall amounts were around 10 inches.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Dry antecedent soil moisture played a large role in reducing flooding potential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4517"/>
            <a:ext cx="9144000" cy="813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Use of NASA Land Information System (LIS) </a:t>
            </a:r>
          </a:p>
          <a:p>
            <a:r>
              <a:rPr lang="en-US" sz="3200" b="1" dirty="0" smtClean="0"/>
              <a:t>for monitoring flood potential</a:t>
            </a:r>
          </a:p>
        </p:txBody>
      </p:sp>
    </p:spTree>
    <p:extLst>
      <p:ext uri="{BB962C8B-B14F-4D97-AF65-F5344CB8AC3E}">
        <p14:creationId xmlns:p14="http://schemas.microsoft.com/office/powerpoint/2010/main" val="12327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SPoRT LIS Soil Moisture Weekly Difference Plots for Drought Monitoring – Alabama scale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68392" y="16002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3-km SPoRT LIS relative column integrated (0-200 cm) soil moisture (%)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41979" y="16332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3-km SPoRT LIS relative column integrated (0-200 cm) weekly soil moisture difference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08580" y="36702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2" y="2514600"/>
            <a:ext cx="3961127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45150"/>
            <a:ext cx="3567217" cy="35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3" y="1981200"/>
            <a:ext cx="4466167" cy="401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SPoRT LIS Soil Moisture </a:t>
            </a:r>
            <a:r>
              <a:rPr lang="en-US" sz="3600" dirty="0" smtClean="0"/>
              <a:t>Plots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114800" cy="639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dirty="0" smtClean="0"/>
              <a:t>3-km SPoRT LIS relative column integrated (0-200 cm) soil moisture </a:t>
            </a:r>
            <a:r>
              <a:rPr lang="en-US" sz="2000" dirty="0" smtClean="0"/>
              <a:t>(%) – SE </a:t>
            </a:r>
            <a:r>
              <a:rPr lang="en-US" sz="2000" dirty="0" err="1" smtClean="0"/>
              <a:t>Conus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052" y="1371600"/>
            <a:ext cx="3886199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3-km SPoRT LIS relative </a:t>
            </a:r>
            <a:r>
              <a:rPr lang="en-US" dirty="0" smtClean="0"/>
              <a:t>column </a:t>
            </a:r>
          </a:p>
          <a:p>
            <a:pPr algn="ctr"/>
            <a:r>
              <a:rPr lang="en-US" dirty="0" smtClean="0"/>
              <a:t>(0-200 cm) </a:t>
            </a:r>
            <a:r>
              <a:rPr lang="en-US" dirty="0" smtClean="0"/>
              <a:t>integrated soil </a:t>
            </a:r>
            <a:r>
              <a:rPr lang="en-US" dirty="0" smtClean="0"/>
              <a:t>moisture – AL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43349" y="1981200"/>
            <a:ext cx="6795851" cy="4095750"/>
            <a:chOff x="2043349" y="1981200"/>
            <a:chExt cx="6795851" cy="4095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50" y="1981200"/>
              <a:ext cx="4095750" cy="4095750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043349" y="2209800"/>
              <a:ext cx="3366852" cy="3790951"/>
              <a:chOff x="2005242" y="2380346"/>
              <a:chExt cx="3157309" cy="3790951"/>
            </a:xfrm>
          </p:grpSpPr>
          <p:sp>
            <p:nvSpPr>
              <p:cNvPr id="15" name="Rectangle 14"/>
              <p:cNvSpPr/>
              <p:nvPr/>
            </p:nvSpPr>
            <p:spPr>
              <a:xfrm rot="309080">
                <a:off x="2005242" y="3777647"/>
                <a:ext cx="726554" cy="1036058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661536" y="4846395"/>
                <a:ext cx="2501014" cy="1324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773947" y="2380346"/>
                <a:ext cx="2388604" cy="14296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61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914400"/>
            <a:ext cx="7924800" cy="5190631"/>
            <a:chOff x="762000" y="1066800"/>
            <a:chExt cx="8048225" cy="52668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4" t="9333" r="2500" b="14526"/>
            <a:stretch/>
          </p:blipFill>
          <p:spPr bwMode="auto">
            <a:xfrm>
              <a:off x="762000" y="1066800"/>
              <a:ext cx="6781800" cy="5266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15200" y="3401368"/>
              <a:ext cx="1495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 km</a:t>
              </a:r>
            </a:p>
            <a:p>
              <a:r>
                <a:rPr lang="en-US" dirty="0" smtClean="0"/>
                <a:t>Outer domain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6019800" y="3724533"/>
              <a:ext cx="12954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Huntsville – SPoRT Modeling Collaboration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76600" y="1602844"/>
            <a:ext cx="5949295" cy="3584370"/>
            <a:chOff x="3276600" y="1855409"/>
            <a:chExt cx="5949295" cy="3584370"/>
          </a:xfrm>
        </p:grpSpPr>
        <p:grpSp>
          <p:nvGrpSpPr>
            <p:cNvPr id="11" name="Group 10"/>
            <p:cNvGrpSpPr/>
            <p:nvPr/>
          </p:nvGrpSpPr>
          <p:grpSpPr>
            <a:xfrm>
              <a:off x="5173493" y="2230348"/>
              <a:ext cx="4052402" cy="3209431"/>
              <a:chOff x="1676400" y="1295400"/>
              <a:chExt cx="6934200" cy="526683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00" t="9333" r="2500" b="14222"/>
              <a:stretch/>
            </p:blipFill>
            <p:spPr bwMode="auto">
              <a:xfrm>
                <a:off x="1676400" y="1295400"/>
                <a:ext cx="6934200" cy="5266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315200" y="340136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76600" y="3439689"/>
              <a:ext cx="1600200" cy="1208511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876800" y="3174521"/>
              <a:ext cx="1439174" cy="2651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68174" y="4648200"/>
              <a:ext cx="14478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29399" y="1855409"/>
              <a:ext cx="2146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Nested 3 km Domain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0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619723"/>
            <a:ext cx="4040188" cy="72707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WRF EMS run with SPoRT datasets (GVF, LIS soil moisture, SSTs)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525" y="1729970"/>
            <a:ext cx="4041775" cy="65087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WRF EMS run without SPoRT datasets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Huntsville – SPoRT Modeling Collaboration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2380845"/>
            <a:ext cx="4572000" cy="3429000"/>
            <a:chOff x="152400" y="2380845"/>
            <a:chExt cx="4572000" cy="3429000"/>
          </a:xfrm>
        </p:grpSpPr>
        <p:pic>
          <p:nvPicPr>
            <p:cNvPr id="2052" name="Picture 4" descr="model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80845"/>
              <a:ext cx="4572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0929" y="2436168"/>
              <a:ext cx="35349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2m Temps (contoured) 2m </a:t>
              </a:r>
              <a:r>
                <a:rPr lang="en-US" sz="900" b="1" dirty="0" err="1" smtClean="0"/>
                <a:t>Dewpoints</a:t>
              </a:r>
              <a:r>
                <a:rPr lang="en-US" sz="900" b="1" dirty="0" smtClean="0"/>
                <a:t> (shaded) valid 08Z 13Sep 2012</a:t>
              </a:r>
              <a:endParaRPr lang="en-US" sz="9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6383" y="2380845"/>
            <a:ext cx="4572000" cy="3429000"/>
            <a:chOff x="4296383" y="2380845"/>
            <a:chExt cx="4572000" cy="3429000"/>
          </a:xfrm>
        </p:grpSpPr>
        <p:pic>
          <p:nvPicPr>
            <p:cNvPr id="2054" name="Picture 6" descr="model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383" y="2380845"/>
              <a:ext cx="4572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800600" y="2438400"/>
              <a:ext cx="353494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2m Temps (contoured) 2m </a:t>
              </a:r>
              <a:r>
                <a:rPr lang="en-US" sz="900" b="1" dirty="0" err="1" smtClean="0"/>
                <a:t>Dewpoints</a:t>
              </a:r>
              <a:r>
                <a:rPr lang="en-US" sz="900" b="1" dirty="0" smtClean="0"/>
                <a:t> (shaded) valid 08Z 13Sep 2012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3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</a:t>
            </a:r>
            <a:r>
              <a:rPr lang="en-US" dirty="0" smtClean="0">
                <a:hlinkClick r:id="rId2"/>
              </a:rPr>
              <a:t>ris.white@noaa.gov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Jonathan.Case-1@nasa.gov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95835"/>
            <a:ext cx="4343400" cy="390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1" y="2011362"/>
            <a:ext cx="4312406" cy="388116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28600" y="1371600"/>
            <a:ext cx="41910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3-km SPoRT LIS relative column integrated (0-200 cm) soil moisture (%)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89879" y="1371600"/>
            <a:ext cx="4163517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3-km SPoRT LIS relative column integrated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(0-200 cm) weekly soil moisture difference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23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429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Soil Moisture Output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 smtClean="0"/>
              <a:t>SOIM-10 = Soil Moisture % (0-10 cm)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 smtClean="0"/>
              <a:t>SOIM40-100 = Soil Moisture % (40-100 cm)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 smtClean="0"/>
              <a:t>RSOIM = Relative Soil Moisture (0-10 cm)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en-US" sz="1400" dirty="0" smtClean="0"/>
              <a:t>Wilting point / Saturation point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INT-RSOIM = Integrated Relative Soil Moisture (0-200 cm)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en-US" sz="1400" dirty="0"/>
              <a:t>Wilting point / Saturation point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LHFX = LIS-Noah Latent Heat Flux (W/m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RSOIMDIFF = Integrated Relative Soil Moisture Difference (0-200 cm)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en-US" sz="1400" dirty="0" smtClean="0"/>
              <a:t>Weekly Change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SHFX = LIS-Noah Sensible Heat Flux </a:t>
            </a:r>
            <a:r>
              <a:rPr lang="en-US" sz="1600" dirty="0"/>
              <a:t>(W/m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TSKIN = LIS-Noah Skin Temperature (°C)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en-US" sz="1600" dirty="0" smtClean="0"/>
              <a:t>VEGFR = Green Vegetation Fraction %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en-US" sz="1400" dirty="0" smtClean="0"/>
              <a:t>MODIS derived</a:t>
            </a:r>
          </a:p>
          <a:p>
            <a:pPr marL="91440" lvl="1" indent="-9144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5" t="8965" r="759" b="2207"/>
          <a:stretch/>
        </p:blipFill>
        <p:spPr bwMode="auto">
          <a:xfrm>
            <a:off x="3581400" y="1156991"/>
            <a:ext cx="5410200" cy="459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791200"/>
            <a:ext cx="5280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http://weather.msfc.nasa.gov/sport/case_studies/lis_AL.html</a:t>
            </a:r>
          </a:p>
        </p:txBody>
      </p:sp>
    </p:spTree>
    <p:extLst>
      <p:ext uri="{BB962C8B-B14F-4D97-AF65-F5344CB8AC3E}">
        <p14:creationId xmlns:p14="http://schemas.microsoft.com/office/powerpoint/2010/main" val="37442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3378" y="1702683"/>
            <a:ext cx="4421022" cy="3025595"/>
            <a:chOff x="258368" y="544137"/>
            <a:chExt cx="4421022" cy="30255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69" y="544137"/>
              <a:ext cx="4421021" cy="267134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58368" y="3200400"/>
              <a:ext cx="4421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AHPS (Stage-IV) Precipitation</a:t>
              </a:r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SPoRT LIS Soil Moisture Plots for Drought Monitoring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20610"/>
          <a:stretch/>
        </p:blipFill>
        <p:spPr>
          <a:xfrm>
            <a:off x="6014316" y="1474014"/>
            <a:ext cx="2257226" cy="34643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35973" y="4953000"/>
            <a:ext cx="3229274" cy="71942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en-US" sz="2000" dirty="0" smtClean="0">
                <a:ea typeface="Tahoma" pitchFamily="34" charset="0"/>
                <a:cs typeface="Tahoma" pitchFamily="34" charset="0"/>
              </a:rPr>
              <a:t>U.S. Drought Monitor for the state of Alabama</a:t>
            </a: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08454" y="1702683"/>
            <a:ext cx="2810868" cy="3555117"/>
            <a:chOff x="1833918" y="0"/>
            <a:chExt cx="5476164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918" y="0"/>
              <a:ext cx="5476164" cy="6858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89395" y="5854481"/>
              <a:ext cx="17606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Daily </a:t>
              </a:r>
              <a:r>
                <a:rPr lang="en-US" dirty="0" err="1"/>
                <a:t>s</a:t>
              </a:r>
              <a:r>
                <a:rPr lang="en-US" dirty="0" err="1" smtClean="0"/>
                <a:t>treamflow</a:t>
              </a:r>
              <a:endParaRPr lang="en-US" dirty="0" smtClean="0"/>
            </a:p>
            <a:p>
              <a:pPr algn="ctr"/>
              <a:r>
                <a:rPr lang="en-US" dirty="0" smtClean="0"/>
                <a:t>From USGS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4836" y="1702683"/>
            <a:ext cx="4598105" cy="3703143"/>
            <a:chOff x="286952" y="1824456"/>
            <a:chExt cx="4132648" cy="3482933"/>
          </a:xfrm>
        </p:grpSpPr>
        <p:sp>
          <p:nvSpPr>
            <p:cNvPr id="4" name="TextBox 3"/>
            <p:cNvSpPr txBox="1"/>
            <p:nvPr/>
          </p:nvSpPr>
          <p:spPr>
            <a:xfrm>
              <a:off x="286952" y="4587961"/>
              <a:ext cx="4122600" cy="7194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2870" tIns="51435" rIns="102870" bIns="51435" rtlCol="0">
              <a:spAutoFit/>
            </a:bodyPr>
            <a:lstStyle/>
            <a:p>
              <a:pPr algn="ctr"/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Sample calculated soil moisture (mm) from the Climate Prediction Center.  </a:t>
              </a:r>
              <a:endParaRPr lang="en-US" sz="2000" dirty="0"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28" name="Picture 4" descr="Daily Total Soil Moisture (mm)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3" r="2261" b="3147"/>
            <a:stretch/>
          </p:blipFill>
          <p:spPr bwMode="auto">
            <a:xfrm>
              <a:off x="286952" y="1824456"/>
              <a:ext cx="4132648" cy="276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14836" y="1295400"/>
            <a:ext cx="4598105" cy="4671228"/>
            <a:chOff x="286952" y="1382200"/>
            <a:chExt cx="4132648" cy="4747428"/>
          </a:xfrm>
        </p:grpSpPr>
        <p:sp>
          <p:nvSpPr>
            <p:cNvPr id="2" name="TextBox 1"/>
            <p:cNvSpPr txBox="1"/>
            <p:nvPr/>
          </p:nvSpPr>
          <p:spPr>
            <a:xfrm>
              <a:off x="854243" y="5410200"/>
              <a:ext cx="3229274" cy="719428"/>
            </a:xfrm>
            <a:prstGeom prst="rect">
              <a:avLst/>
            </a:prstGeom>
            <a:noFill/>
          </p:spPr>
          <p:txBody>
            <a:bodyPr wrap="square" lIns="102870" tIns="51435" rIns="102870" bIns="51435" rtlCol="0">
              <a:spAutoFit/>
            </a:bodyPr>
            <a:lstStyle/>
            <a:p>
              <a:pPr algn="ctr"/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Sample NASA </a:t>
              </a:r>
              <a:r>
                <a:rPr lang="en-US" sz="2000" dirty="0">
                  <a:ea typeface="Tahoma" pitchFamily="34" charset="0"/>
                  <a:cs typeface="Tahoma" pitchFamily="34" charset="0"/>
                </a:rPr>
                <a:t>LIS 3</a:t>
              </a:r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-km </a:t>
              </a:r>
              <a:endParaRPr lang="en-US" sz="2000" dirty="0" smtClean="0"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0-10 </a:t>
              </a:r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cm </a:t>
              </a:r>
              <a:r>
                <a:rPr lang="en-US" sz="2000" dirty="0">
                  <a:ea typeface="Tahoma" pitchFamily="34" charset="0"/>
                  <a:cs typeface="Tahoma" pitchFamily="34" charset="0"/>
                </a:rPr>
                <a:t>soil moisture </a:t>
              </a:r>
              <a:r>
                <a:rPr lang="en-US" sz="2000" dirty="0" smtClean="0">
                  <a:ea typeface="Tahoma" pitchFamily="34" charset="0"/>
                  <a:cs typeface="Tahoma" pitchFamily="34" charset="0"/>
                </a:rPr>
                <a:t>plot.  </a:t>
              </a:r>
              <a:endParaRPr lang="en-US" sz="2000" dirty="0"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52" y="1382200"/>
              <a:ext cx="4132648" cy="4132648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>
            <a:off x="4593213" y="2952779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3099"/>
            <a:ext cx="4040188" cy="7068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Weekly Rainfall ending 9/12/2012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1"/>
          <a:stretch/>
        </p:blipFill>
        <p:spPr>
          <a:xfrm>
            <a:off x="457200" y="2221992"/>
            <a:ext cx="4038600" cy="37978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Relative Soil Moisture (0-200cm) 9/12/12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0912"/>
            <a:ext cx="3951288" cy="3951288"/>
          </a:xfrm>
          <a:ln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3874008" y="1533099"/>
            <a:ext cx="4782985" cy="4639101"/>
            <a:chOff x="3874008" y="1533099"/>
            <a:chExt cx="4782985" cy="4639101"/>
          </a:xfrm>
        </p:grpSpPr>
        <p:grpSp>
          <p:nvGrpSpPr>
            <p:cNvPr id="12" name="Group 11"/>
            <p:cNvGrpSpPr/>
            <p:nvPr/>
          </p:nvGrpSpPr>
          <p:grpSpPr>
            <a:xfrm>
              <a:off x="3874008" y="2221992"/>
              <a:ext cx="4736592" cy="3950208"/>
              <a:chOff x="3874008" y="2221992"/>
              <a:chExt cx="4736592" cy="395020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0392" y="2221992"/>
                <a:ext cx="3950208" cy="39502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ight Arrow 10"/>
              <p:cNvSpPr/>
              <p:nvPr/>
            </p:nvSpPr>
            <p:spPr>
              <a:xfrm>
                <a:off x="3874008" y="3810000"/>
                <a:ext cx="850392" cy="484632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4615218" y="1533099"/>
              <a:ext cx="4041775" cy="6397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Weekly Relative Soil Moisture Difference (0-200cm) 9/12/12</a:t>
              </a:r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SPoRT LIS Soil Moisture Plots for Drought </a:t>
            </a:r>
            <a:r>
              <a:rPr lang="en-US" sz="3600" dirty="0" smtClean="0"/>
              <a:t>Monitoring – How is Soil </a:t>
            </a:r>
            <a:r>
              <a:rPr lang="en-US" sz="3600" dirty="0"/>
              <a:t>A</a:t>
            </a:r>
            <a:r>
              <a:rPr lang="en-US" sz="3600" dirty="0" smtClean="0"/>
              <a:t>ffected by Rainfall?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16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8544" y="1398085"/>
            <a:ext cx="3856491" cy="3563197"/>
            <a:chOff x="37382454" y="21597295"/>
            <a:chExt cx="4604821" cy="2839832"/>
          </a:xfrm>
        </p:grpSpPr>
        <p:grpSp>
          <p:nvGrpSpPr>
            <p:cNvPr id="29" name="Group 28"/>
            <p:cNvGrpSpPr/>
            <p:nvPr/>
          </p:nvGrpSpPr>
          <p:grpSpPr>
            <a:xfrm>
              <a:off x="37382454" y="21597295"/>
              <a:ext cx="4604821" cy="2839832"/>
              <a:chOff x="37289508" y="21753518"/>
              <a:chExt cx="5612182" cy="399660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1" t="6197" r="24022" b="45356"/>
              <a:stretch/>
            </p:blipFill>
            <p:spPr>
              <a:xfrm>
                <a:off x="37289508" y="21753518"/>
                <a:ext cx="5612182" cy="39866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89" r="88236" b="15537"/>
              <a:stretch/>
            </p:blipFill>
            <p:spPr>
              <a:xfrm>
                <a:off x="37289508" y="21753518"/>
                <a:ext cx="968698" cy="3996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8371428" y="21609996"/>
              <a:ext cx="2106665" cy="523220"/>
            </a:xfrm>
            <a:prstGeom prst="rect">
              <a:avLst/>
            </a:prstGeom>
            <a:noFill/>
            <a:ln w="952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July 26, 2011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7160" y="1371600"/>
            <a:ext cx="3864316" cy="3616165"/>
            <a:chOff x="43238427" y="21579515"/>
            <a:chExt cx="4538973" cy="2839831"/>
          </a:xfrm>
        </p:grpSpPr>
        <p:grpSp>
          <p:nvGrpSpPr>
            <p:cNvPr id="25" name="Group 24"/>
            <p:cNvGrpSpPr/>
            <p:nvPr/>
          </p:nvGrpSpPr>
          <p:grpSpPr>
            <a:xfrm>
              <a:off x="43238427" y="21579515"/>
              <a:ext cx="4538973" cy="2839831"/>
              <a:chOff x="42992499" y="21753517"/>
              <a:chExt cx="5686733" cy="399660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4" t="5934" r="24180" b="45559"/>
              <a:stretch/>
            </p:blipFill>
            <p:spPr>
              <a:xfrm>
                <a:off x="42992499" y="21753518"/>
                <a:ext cx="5686733" cy="39866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89" r="88236" b="15537"/>
              <a:stretch/>
            </p:blipFill>
            <p:spPr>
              <a:xfrm>
                <a:off x="42992499" y="21753517"/>
                <a:ext cx="968698" cy="3996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44157126" y="21597295"/>
              <a:ext cx="2701573" cy="584775"/>
            </a:xfrm>
            <a:prstGeom prst="rect">
              <a:avLst/>
            </a:prstGeom>
            <a:noFill/>
            <a:ln w="952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August 2, 2011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5977454" y="2284842"/>
            <a:ext cx="921864" cy="114415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82517" y="4136769"/>
            <a:ext cx="2008089" cy="850996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0" y="4954402"/>
            <a:ext cx="8555102" cy="719428"/>
          </a:xfrm>
          <a:prstGeom prst="rect">
            <a:avLst/>
          </a:prstGeom>
          <a:noFill/>
          <a:ln>
            <a:noFill/>
          </a:ln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en-US" sz="2000" dirty="0" smtClean="0">
                <a:ea typeface="Tahoma" pitchFamily="34" charset="0"/>
                <a:cs typeface="Tahoma" pitchFamily="34" charset="0"/>
              </a:rPr>
              <a:t>NASA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LIS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1-km 0-10 cm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soil moisture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plots.  Degraded areas are circled in white.  Data were used for input to the U.S. Drought Monitor</a:t>
            </a: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 for Drought Monitoring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40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0-10 cm Soil Moisture – 5/8/2012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35162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0-200 cm Relative Soil Moisture – 5/8/2012</a:t>
            </a:r>
            <a:endParaRPr lang="en-US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1935162"/>
            <a:ext cx="3951288" cy="3951288"/>
          </a:xfr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 for Drought Monitoring</a:t>
            </a:r>
            <a:endParaRPr lang="en-US" sz="36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46902"/>
            <a:ext cx="3950208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U.S. Drought Monitor – 5/1/2012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U.S. Drought Monitor – 5/8/2012</a:t>
            </a:r>
            <a:endParaRPr lang="en-US" sz="16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SPoRT LIS Soil Moisture Plots for Drought Monitoring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3172"/>
            <a:ext cx="4040188" cy="367469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12450"/>
            <a:ext cx="4041775" cy="3676137"/>
          </a:xfrm>
        </p:spPr>
      </p:pic>
      <p:sp>
        <p:nvSpPr>
          <p:cNvPr id="11" name="Oval 10"/>
          <p:cNvSpPr/>
          <p:nvPr/>
        </p:nvSpPr>
        <p:spPr>
          <a:xfrm>
            <a:off x="6705600" y="28194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93085" y="2949832"/>
            <a:ext cx="6987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91855" y="2588567"/>
            <a:ext cx="132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Notice the expansion</a:t>
            </a:r>
          </a:p>
          <a:p>
            <a:r>
              <a:rPr lang="en-US" sz="1200" dirty="0"/>
              <a:t>i</a:t>
            </a:r>
            <a:r>
              <a:rPr lang="en-US" sz="1200" dirty="0" smtClean="0"/>
              <a:t>n this area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3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1029</Words>
  <Application>Microsoft Office PowerPoint</Application>
  <PresentationFormat>On-screen Show (4:3)</PresentationFormat>
  <Paragraphs>137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The Utility of the Real-Time NASA Land Information System for Drought Monitoring Applications, Assessing Flood Potential, and Use in Collaborative Local Modeling at NWS Huntsville, AL </vt:lpstr>
      <vt:lpstr>SPoRT LIS Soil Moisture Plots</vt:lpstr>
      <vt:lpstr>PowerPoint Presentation</vt:lpstr>
      <vt:lpstr>PowerPoint Presentation</vt:lpstr>
      <vt:lpstr>PowerPoint Presentation</vt:lpstr>
      <vt:lpstr>SPoRT LIS Soil Moisture Plots for Drought Monitoring – How is Soil Affected by Rainfall?</vt:lpstr>
      <vt:lpstr>PowerPoint Presentation</vt:lpstr>
      <vt:lpstr>SPoRT LIS Soil Moisture Plots for Drought Monitoring</vt:lpstr>
      <vt:lpstr>SPoRT LIS Soil Moisture Plots for Drought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White</dc:creator>
  <cp:lastModifiedBy>Kris White</cp:lastModifiedBy>
  <cp:revision>41</cp:revision>
  <dcterms:created xsi:type="dcterms:W3CDTF">2012-08-06T16:48:32Z</dcterms:created>
  <dcterms:modified xsi:type="dcterms:W3CDTF">2012-09-13T16:21:37Z</dcterms:modified>
</cp:coreProperties>
</file>