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8" r:id="rId3"/>
    <p:sldMasterId id="2147483700" r:id="rId4"/>
  </p:sldMasterIdLst>
  <p:notesMasterIdLst>
    <p:notesMasterId r:id="rId336"/>
  </p:notesMasterIdLst>
  <p:sldIdLst>
    <p:sldId id="562" r:id="rId5"/>
    <p:sldId id="677" r:id="rId6"/>
    <p:sldId id="577" r:id="rId7"/>
    <p:sldId id="571" r:id="rId8"/>
    <p:sldId id="570" r:id="rId9"/>
    <p:sldId id="579" r:id="rId10"/>
    <p:sldId id="581" r:id="rId11"/>
    <p:sldId id="582" r:id="rId12"/>
    <p:sldId id="583" r:id="rId13"/>
    <p:sldId id="585" r:id="rId14"/>
    <p:sldId id="584" r:id="rId15"/>
    <p:sldId id="587" r:id="rId16"/>
    <p:sldId id="586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588" r:id="rId82"/>
    <p:sldId id="334" r:id="rId83"/>
    <p:sldId id="336" r:id="rId84"/>
    <p:sldId id="337" r:id="rId85"/>
    <p:sldId id="591" r:id="rId86"/>
    <p:sldId id="590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16" r:id="rId164"/>
    <p:sldId id="417" r:id="rId165"/>
    <p:sldId id="418" r:id="rId166"/>
    <p:sldId id="419" r:id="rId167"/>
    <p:sldId id="420" r:id="rId168"/>
    <p:sldId id="421" r:id="rId169"/>
    <p:sldId id="422" r:id="rId170"/>
    <p:sldId id="423" r:id="rId171"/>
    <p:sldId id="424" r:id="rId172"/>
    <p:sldId id="425" r:id="rId173"/>
    <p:sldId id="426" r:id="rId174"/>
    <p:sldId id="427" r:id="rId175"/>
    <p:sldId id="428" r:id="rId176"/>
    <p:sldId id="429" r:id="rId177"/>
    <p:sldId id="430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438" r:id="rId186"/>
    <p:sldId id="439" r:id="rId187"/>
    <p:sldId id="440" r:id="rId188"/>
    <p:sldId id="441" r:id="rId189"/>
    <p:sldId id="442" r:id="rId190"/>
    <p:sldId id="443" r:id="rId191"/>
    <p:sldId id="444" r:id="rId192"/>
    <p:sldId id="445" r:id="rId193"/>
    <p:sldId id="446" r:id="rId194"/>
    <p:sldId id="447" r:id="rId195"/>
    <p:sldId id="448" r:id="rId196"/>
    <p:sldId id="449" r:id="rId197"/>
    <p:sldId id="450" r:id="rId198"/>
    <p:sldId id="451" r:id="rId199"/>
    <p:sldId id="452" r:id="rId200"/>
    <p:sldId id="453" r:id="rId201"/>
    <p:sldId id="454" r:id="rId202"/>
    <p:sldId id="455" r:id="rId203"/>
    <p:sldId id="456" r:id="rId204"/>
    <p:sldId id="457" r:id="rId205"/>
    <p:sldId id="458" r:id="rId206"/>
    <p:sldId id="459" r:id="rId207"/>
    <p:sldId id="460" r:id="rId208"/>
    <p:sldId id="461" r:id="rId209"/>
    <p:sldId id="462" r:id="rId210"/>
    <p:sldId id="463" r:id="rId211"/>
    <p:sldId id="464" r:id="rId212"/>
    <p:sldId id="593" r:id="rId213"/>
    <p:sldId id="594" r:id="rId214"/>
    <p:sldId id="595" r:id="rId215"/>
    <p:sldId id="596" r:id="rId216"/>
    <p:sldId id="470" r:id="rId217"/>
    <p:sldId id="471" r:id="rId218"/>
    <p:sldId id="472" r:id="rId219"/>
    <p:sldId id="597" r:id="rId220"/>
    <p:sldId id="474" r:id="rId221"/>
    <p:sldId id="475" r:id="rId222"/>
    <p:sldId id="598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599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602" r:id="rId252"/>
    <p:sldId id="603" r:id="rId253"/>
    <p:sldId id="512" r:id="rId254"/>
    <p:sldId id="604" r:id="rId255"/>
    <p:sldId id="514" r:id="rId256"/>
    <p:sldId id="515" r:id="rId257"/>
    <p:sldId id="516" r:id="rId258"/>
    <p:sldId id="517" r:id="rId259"/>
    <p:sldId id="605" r:id="rId260"/>
    <p:sldId id="606" r:id="rId261"/>
    <p:sldId id="521" r:id="rId262"/>
    <p:sldId id="522" r:id="rId263"/>
    <p:sldId id="523" r:id="rId264"/>
    <p:sldId id="524" r:id="rId265"/>
    <p:sldId id="607" r:id="rId266"/>
    <p:sldId id="612" r:id="rId267"/>
    <p:sldId id="616" r:id="rId268"/>
    <p:sldId id="617" r:id="rId269"/>
    <p:sldId id="618" r:id="rId270"/>
    <p:sldId id="619" r:id="rId271"/>
    <p:sldId id="620" r:id="rId272"/>
    <p:sldId id="621" r:id="rId273"/>
    <p:sldId id="622" r:id="rId274"/>
    <p:sldId id="623" r:id="rId275"/>
    <p:sldId id="624" r:id="rId276"/>
    <p:sldId id="625" r:id="rId277"/>
    <p:sldId id="626" r:id="rId278"/>
    <p:sldId id="627" r:id="rId279"/>
    <p:sldId id="628" r:id="rId280"/>
    <p:sldId id="629" r:id="rId281"/>
    <p:sldId id="630" r:id="rId282"/>
    <p:sldId id="631" r:id="rId283"/>
    <p:sldId id="632" r:id="rId284"/>
    <p:sldId id="633" r:id="rId285"/>
    <p:sldId id="634" r:id="rId286"/>
    <p:sldId id="635" r:id="rId287"/>
    <p:sldId id="636" r:id="rId288"/>
    <p:sldId id="637" r:id="rId289"/>
    <p:sldId id="615" r:id="rId290"/>
    <p:sldId id="638" r:id="rId291"/>
    <p:sldId id="639" r:id="rId292"/>
    <p:sldId id="640" r:id="rId293"/>
    <p:sldId id="641" r:id="rId294"/>
    <p:sldId id="642" r:id="rId295"/>
    <p:sldId id="643" r:id="rId296"/>
    <p:sldId id="644" r:id="rId297"/>
    <p:sldId id="645" r:id="rId298"/>
    <p:sldId id="646" r:id="rId299"/>
    <p:sldId id="647" r:id="rId300"/>
    <p:sldId id="648" r:id="rId301"/>
    <p:sldId id="649" r:id="rId302"/>
    <p:sldId id="650" r:id="rId303"/>
    <p:sldId id="651" r:id="rId304"/>
    <p:sldId id="652" r:id="rId305"/>
    <p:sldId id="653" r:id="rId306"/>
    <p:sldId id="654" r:id="rId307"/>
    <p:sldId id="655" r:id="rId308"/>
    <p:sldId id="656" r:id="rId309"/>
    <p:sldId id="657" r:id="rId310"/>
    <p:sldId id="658" r:id="rId311"/>
    <p:sldId id="659" r:id="rId312"/>
    <p:sldId id="660" r:id="rId313"/>
    <p:sldId id="661" r:id="rId314"/>
    <p:sldId id="662" r:id="rId315"/>
    <p:sldId id="663" r:id="rId316"/>
    <p:sldId id="664" r:id="rId317"/>
    <p:sldId id="665" r:id="rId318"/>
    <p:sldId id="666" r:id="rId319"/>
    <p:sldId id="667" r:id="rId320"/>
    <p:sldId id="668" r:id="rId321"/>
    <p:sldId id="669" r:id="rId322"/>
    <p:sldId id="671" r:id="rId323"/>
    <p:sldId id="672" r:id="rId324"/>
    <p:sldId id="673" r:id="rId325"/>
    <p:sldId id="674" r:id="rId326"/>
    <p:sldId id="680" r:id="rId327"/>
    <p:sldId id="683" r:id="rId328"/>
    <p:sldId id="681" r:id="rId329"/>
    <p:sldId id="675" r:id="rId330"/>
    <p:sldId id="608" r:id="rId331"/>
    <p:sldId id="676" r:id="rId332"/>
    <p:sldId id="678" r:id="rId333"/>
    <p:sldId id="610" r:id="rId334"/>
    <p:sldId id="685" r:id="rId33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8" autoAdjust="0"/>
    <p:restoredTop sz="94660"/>
  </p:normalViewPr>
  <p:slideViewPr>
    <p:cSldViewPr snapToGrid="0">
      <p:cViewPr>
        <p:scale>
          <a:sx n="61" d="100"/>
          <a:sy n="61" d="100"/>
        </p:scale>
        <p:origin x="-912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99" Type="http://schemas.openxmlformats.org/officeDocument/2006/relationships/slide" Target="slides/slide295.xml"/><Relationship Id="rId303" Type="http://schemas.openxmlformats.org/officeDocument/2006/relationships/slide" Target="slides/slide299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324" Type="http://schemas.openxmlformats.org/officeDocument/2006/relationships/slide" Target="slides/slide320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268" Type="http://schemas.openxmlformats.org/officeDocument/2006/relationships/slide" Target="slides/slide264.xml"/><Relationship Id="rId289" Type="http://schemas.openxmlformats.org/officeDocument/2006/relationships/slide" Target="slides/slide285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314" Type="http://schemas.openxmlformats.org/officeDocument/2006/relationships/slide" Target="slides/slide310.xml"/><Relationship Id="rId335" Type="http://schemas.openxmlformats.org/officeDocument/2006/relationships/slide" Target="slides/slide331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79" Type="http://schemas.openxmlformats.org/officeDocument/2006/relationships/slide" Target="slides/slide275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290" Type="http://schemas.openxmlformats.org/officeDocument/2006/relationships/slide" Target="slides/slide286.xml"/><Relationship Id="rId304" Type="http://schemas.openxmlformats.org/officeDocument/2006/relationships/slide" Target="slides/slide300.xml"/><Relationship Id="rId325" Type="http://schemas.openxmlformats.org/officeDocument/2006/relationships/slide" Target="slides/slide321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269" Type="http://schemas.openxmlformats.org/officeDocument/2006/relationships/slide" Target="slides/slide265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315" Type="http://schemas.openxmlformats.org/officeDocument/2006/relationships/slide" Target="slides/slide311.xml"/><Relationship Id="rId336" Type="http://schemas.openxmlformats.org/officeDocument/2006/relationships/notesMaster" Target="notesMasters/notesMaster1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291" Type="http://schemas.openxmlformats.org/officeDocument/2006/relationships/slide" Target="slides/slide287.xml"/><Relationship Id="rId305" Type="http://schemas.openxmlformats.org/officeDocument/2006/relationships/slide" Target="slides/slide301.xml"/><Relationship Id="rId326" Type="http://schemas.openxmlformats.org/officeDocument/2006/relationships/slide" Target="slides/slide322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281" Type="http://schemas.openxmlformats.org/officeDocument/2006/relationships/slide" Target="slides/slide277.xml"/><Relationship Id="rId316" Type="http://schemas.openxmlformats.org/officeDocument/2006/relationships/slide" Target="slides/slide312.xml"/><Relationship Id="rId337" Type="http://schemas.openxmlformats.org/officeDocument/2006/relationships/presProps" Target="presProps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71" Type="http://schemas.openxmlformats.org/officeDocument/2006/relationships/slide" Target="slides/slide267.xml"/><Relationship Id="rId292" Type="http://schemas.openxmlformats.org/officeDocument/2006/relationships/slide" Target="slides/slide288.xml"/><Relationship Id="rId306" Type="http://schemas.openxmlformats.org/officeDocument/2006/relationships/slide" Target="slides/slide302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327" Type="http://schemas.openxmlformats.org/officeDocument/2006/relationships/slide" Target="slides/slide323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282" Type="http://schemas.openxmlformats.org/officeDocument/2006/relationships/slide" Target="slides/slide278.xml"/><Relationship Id="rId317" Type="http://schemas.openxmlformats.org/officeDocument/2006/relationships/slide" Target="slides/slide313.xml"/><Relationship Id="rId338" Type="http://schemas.openxmlformats.org/officeDocument/2006/relationships/viewProps" Target="viewProps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1" Type="http://schemas.openxmlformats.org/officeDocument/2006/relationships/slide" Target="slides/slide247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98" Type="http://schemas.openxmlformats.org/officeDocument/2006/relationships/slide" Target="slides/slide294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72" Type="http://schemas.openxmlformats.org/officeDocument/2006/relationships/slide" Target="slides/slide268.xml"/><Relationship Id="rId293" Type="http://schemas.openxmlformats.org/officeDocument/2006/relationships/slide" Target="slides/slide289.xml"/><Relationship Id="rId302" Type="http://schemas.openxmlformats.org/officeDocument/2006/relationships/slide" Target="slides/slide298.xml"/><Relationship Id="rId307" Type="http://schemas.openxmlformats.org/officeDocument/2006/relationships/slide" Target="slides/slide303.xml"/><Relationship Id="rId323" Type="http://schemas.openxmlformats.org/officeDocument/2006/relationships/slide" Target="slides/slide319.xml"/><Relationship Id="rId328" Type="http://schemas.openxmlformats.org/officeDocument/2006/relationships/slide" Target="slides/slide32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slide" Target="slides/slide237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slide" Target="slides/slide284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262" Type="http://schemas.openxmlformats.org/officeDocument/2006/relationships/slide" Target="slides/slide258.xml"/><Relationship Id="rId283" Type="http://schemas.openxmlformats.org/officeDocument/2006/relationships/slide" Target="slides/slide279.xml"/><Relationship Id="rId313" Type="http://schemas.openxmlformats.org/officeDocument/2006/relationships/slide" Target="slides/slide309.xml"/><Relationship Id="rId318" Type="http://schemas.openxmlformats.org/officeDocument/2006/relationships/slide" Target="slides/slide314.xml"/><Relationship Id="rId339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334" Type="http://schemas.openxmlformats.org/officeDocument/2006/relationships/slide" Target="slides/slide33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273" Type="http://schemas.openxmlformats.org/officeDocument/2006/relationships/slide" Target="slides/slide269.xml"/><Relationship Id="rId294" Type="http://schemas.openxmlformats.org/officeDocument/2006/relationships/slide" Target="slides/slide290.xml"/><Relationship Id="rId308" Type="http://schemas.openxmlformats.org/officeDocument/2006/relationships/slide" Target="slides/slide304.xml"/><Relationship Id="rId329" Type="http://schemas.openxmlformats.org/officeDocument/2006/relationships/slide" Target="slides/slide325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340" Type="http://schemas.openxmlformats.org/officeDocument/2006/relationships/tableStyles" Target="tableStyles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284" Type="http://schemas.openxmlformats.org/officeDocument/2006/relationships/slide" Target="slides/slide280.xml"/><Relationship Id="rId319" Type="http://schemas.openxmlformats.org/officeDocument/2006/relationships/slide" Target="slides/slide315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330" Type="http://schemas.openxmlformats.org/officeDocument/2006/relationships/slide" Target="slides/slide326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4" Type="http://schemas.openxmlformats.org/officeDocument/2006/relationships/slide" Target="slides/slide270.xml"/><Relationship Id="rId295" Type="http://schemas.openxmlformats.org/officeDocument/2006/relationships/slide" Target="slides/slide291.xml"/><Relationship Id="rId309" Type="http://schemas.openxmlformats.org/officeDocument/2006/relationships/slide" Target="slides/slide305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320" Type="http://schemas.openxmlformats.org/officeDocument/2006/relationships/slide" Target="slides/slide316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285" Type="http://schemas.openxmlformats.org/officeDocument/2006/relationships/slide" Target="slides/slide28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310" Type="http://schemas.openxmlformats.org/officeDocument/2006/relationships/slide" Target="slides/slide306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331" Type="http://schemas.openxmlformats.org/officeDocument/2006/relationships/slide" Target="slides/slide32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75" Type="http://schemas.openxmlformats.org/officeDocument/2006/relationships/slide" Target="slides/slide271.xml"/><Relationship Id="rId296" Type="http://schemas.openxmlformats.org/officeDocument/2006/relationships/slide" Target="slides/slide292.xml"/><Relationship Id="rId300" Type="http://schemas.openxmlformats.org/officeDocument/2006/relationships/slide" Target="slides/slide296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321" Type="http://schemas.openxmlformats.org/officeDocument/2006/relationships/slide" Target="slides/slide317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286" Type="http://schemas.openxmlformats.org/officeDocument/2006/relationships/slide" Target="slides/slide282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311" Type="http://schemas.openxmlformats.org/officeDocument/2006/relationships/slide" Target="slides/slide307.xml"/><Relationship Id="rId332" Type="http://schemas.openxmlformats.org/officeDocument/2006/relationships/slide" Target="slides/slide328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276" Type="http://schemas.openxmlformats.org/officeDocument/2006/relationships/slide" Target="slides/slide272.xml"/><Relationship Id="rId297" Type="http://schemas.openxmlformats.org/officeDocument/2006/relationships/slide" Target="slides/slide293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301" Type="http://schemas.openxmlformats.org/officeDocument/2006/relationships/slide" Target="slides/slide297.xml"/><Relationship Id="rId322" Type="http://schemas.openxmlformats.org/officeDocument/2006/relationships/slide" Target="slides/slide318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slide" Target="slides/slide262.xml"/><Relationship Id="rId287" Type="http://schemas.openxmlformats.org/officeDocument/2006/relationships/slide" Target="slides/slide283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312" Type="http://schemas.openxmlformats.org/officeDocument/2006/relationships/slide" Target="slides/slide308.xml"/><Relationship Id="rId333" Type="http://schemas.openxmlformats.org/officeDocument/2006/relationships/slide" Target="slides/slide329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1967E-B73D-4154-95C1-DD40E75ED718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5325"/>
            <a:ext cx="4648200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7F04C-F9DA-4AA6-A213-07477C3BF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9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DA0F3-6E7A-4061-A307-03C66056C82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3B59A-85C5-4212-A328-67F432FE72F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9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953000" y="5867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5135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2438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390900" y="5588000"/>
            <a:ext cx="2133600" cy="476250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686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B8D6D-8C14-4FBD-AD2C-0D733DBC00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46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607B-48A7-4542-8AC9-E4B1DC529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27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650A7-55DB-4350-960D-2E744D7DA2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6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4A67F-8F70-4CFE-8304-886D20C2E2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39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3614E-4132-4FCE-810E-5B87C7E926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81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48EB7-1F0B-4F61-BE35-884E0D4D24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77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CB255-6B3A-4B4A-AA54-6027AC8F4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4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6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2B8D-A8BF-4BDF-AFC3-E5EB1ED976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37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7DE65-81DF-4D10-A1E1-B844DECA80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5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41A1-F698-4248-83AB-4BD5612B64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0"/>
            <a:ext cx="7621587" cy="1174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600200"/>
            <a:ext cx="4343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5D712-B031-4471-B589-27F4015323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05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0"/>
            <a:ext cx="7621587" cy="1174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400" y="1600200"/>
            <a:ext cx="88392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0BD57-1E8C-4C59-A156-A9619921F3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32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0"/>
            <a:ext cx="7621587" cy="1174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600200"/>
            <a:ext cx="88392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6065-B741-4ED1-AE93-D1314619A1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1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0"/>
            <a:ext cx="7621587" cy="1174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2400" y="1600200"/>
            <a:ext cx="43434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343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95988-4AC9-4A0E-84F0-76FA97A364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51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72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24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4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2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14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30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86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43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8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30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15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23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63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30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48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91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03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4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57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3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7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1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1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D8F4-0860-4AE4-89EF-19CCFDD90001}" type="datetimeFigureOut">
              <a:rPr lang="en-US" smtClean="0"/>
              <a:t>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91F87-6EF1-4D6D-9EE9-43CF1C7F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1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2413" y="0"/>
            <a:ext cx="762158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5532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25217D-C543-436D-8809-D043FC128ADE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953000" y="5867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05575"/>
            <a:ext cx="113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8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3200" b="1">
          <a:solidFill>
            <a:srgbClr val="0033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800" b="1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4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1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D8F4-0860-4AE4-89EF-19CCFDD90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91F87-6EF1-4D6D-9EE9-43CF1C7FC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5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gif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gif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gif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gif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gif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gi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gif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gif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gif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gif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gif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gif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gif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gif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gif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gif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gif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gif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gif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gif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gif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gif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gif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gif"/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gif"/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gif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gif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gif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gif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gif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gif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gif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gif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gif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gif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gif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gif"/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gif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gif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gif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gif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gif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gif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gif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gif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gif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gif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gif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gif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gif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gif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gif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gif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gif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gif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gif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gif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gif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gif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gif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gif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gif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gif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gif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gif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gif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gif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gif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gif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gif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gif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gif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9.png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0.png"/><Relationship Id="rId4" Type="http://schemas.openxmlformats.org/officeDocument/2006/relationships/image" Target="../media/image1.jpe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gif"/><Relationship Id="rId2" Type="http://schemas.openxmlformats.org/officeDocument/2006/relationships/image" Target="../media/image281.gif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8"/>
            <a:ext cx="6400800" cy="1752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Subtitle 5"/>
          <p:cNvSpPr txBox="1">
            <a:spLocks/>
          </p:cNvSpPr>
          <p:nvPr/>
        </p:nvSpPr>
        <p:spPr>
          <a:xfrm>
            <a:off x="1371600" y="1437468"/>
            <a:ext cx="6400800" cy="50873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The Development of GOES-R GLM case studies for use in the AWC Operational Setting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Ed </a:t>
            </a:r>
            <a:r>
              <a:rPr lang="en-US" sz="2800" dirty="0" err="1" smtClean="0">
                <a:solidFill>
                  <a:schemeClr val="bg1"/>
                </a:solidFill>
              </a:rPr>
              <a:t>Holicky</a:t>
            </a:r>
            <a:r>
              <a:rPr lang="en-US" sz="2800" dirty="0" smtClean="0">
                <a:solidFill>
                  <a:schemeClr val="bg1"/>
                </a:solidFill>
              </a:rPr>
              <a:t>- AWC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Dr. Mark Anderson-UNL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Dr.  Geoffrey </a:t>
            </a:r>
            <a:r>
              <a:rPr lang="en-US" sz="2800" dirty="0" err="1" smtClean="0">
                <a:solidFill>
                  <a:schemeClr val="bg1"/>
                </a:solidFill>
              </a:rPr>
              <a:t>Stano</a:t>
            </a:r>
            <a:r>
              <a:rPr lang="en-US" sz="2800" dirty="0" smtClean="0">
                <a:solidFill>
                  <a:schemeClr val="bg1"/>
                </a:solidFill>
              </a:rPr>
              <a:t>-NASA </a:t>
            </a:r>
            <a:r>
              <a:rPr lang="en-US" sz="2800" dirty="0" err="1" smtClean="0">
                <a:solidFill>
                  <a:schemeClr val="bg1"/>
                </a:solidFill>
              </a:rPr>
              <a:t>SPoRT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Amanda </a:t>
            </a:r>
            <a:r>
              <a:rPr lang="en-US" sz="2800" dirty="0" err="1" smtClean="0">
                <a:solidFill>
                  <a:schemeClr val="bg1"/>
                </a:solidFill>
              </a:rPr>
              <a:t>Terborg</a:t>
            </a:r>
            <a:r>
              <a:rPr lang="en-US" sz="2800" dirty="0" smtClean="0">
                <a:solidFill>
                  <a:schemeClr val="bg1"/>
                </a:solidFill>
              </a:rPr>
              <a:t>-GOES-R </a:t>
            </a:r>
            <a:r>
              <a:rPr lang="en-US" sz="2800" dirty="0" err="1" smtClean="0">
                <a:solidFill>
                  <a:schemeClr val="bg1"/>
                </a:solidFill>
              </a:rPr>
              <a:t>Liason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CIMSS/SSEC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(Funded by COMET)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4000" dirty="0" smtClean="0">
              <a:solidFill>
                <a:prstClr val="black"/>
              </a:solidFill>
            </a:endParaRPr>
          </a:p>
          <a:p>
            <a:endParaRPr lang="en-US" sz="4000" dirty="0" smtClean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Aviation Applications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srgbClr val="0070C0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A </a:t>
            </a:r>
            <a:r>
              <a:rPr lang="en-US" dirty="0">
                <a:solidFill>
                  <a:srgbClr val="0070C0"/>
                </a:solidFill>
              </a:rPr>
              <a:t>major impact in the DC region including ZDC air space throughout the period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Several air routes were shut down 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Limitations in departures 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Methodology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 smtClean="0">
                <a:solidFill>
                  <a:srgbClr val="0070C0"/>
                </a:solidFill>
              </a:rPr>
              <a:t>Present </a:t>
            </a:r>
            <a:r>
              <a:rPr lang="en-US" dirty="0">
                <a:solidFill>
                  <a:srgbClr val="0070C0"/>
                </a:solidFill>
              </a:rPr>
              <a:t>radar loop during the event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Present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flash densities and cloud to ground flashes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Present close-ups of the </a:t>
            </a:r>
            <a:r>
              <a:rPr lang="en-US" dirty="0" err="1">
                <a:solidFill>
                  <a:srgbClr val="0070C0"/>
                </a:solidFill>
              </a:rPr>
              <a:t>tornadic</a:t>
            </a:r>
            <a:r>
              <a:rPr lang="en-US" dirty="0">
                <a:solidFill>
                  <a:srgbClr val="0070C0"/>
                </a:solidFill>
              </a:rPr>
              <a:t> event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Present </a:t>
            </a:r>
            <a:r>
              <a:rPr lang="en-US" dirty="0" smtClean="0">
                <a:solidFill>
                  <a:srgbClr val="0070C0"/>
                </a:solidFill>
              </a:rPr>
              <a:t>aviation </a:t>
            </a:r>
            <a:r>
              <a:rPr lang="en-US" dirty="0">
                <a:solidFill>
                  <a:srgbClr val="0070C0"/>
                </a:solidFill>
              </a:rPr>
              <a:t>situations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4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Radar 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30 June – 1 July 2012</a:t>
            </a:r>
          </a:p>
        </p:txBody>
      </p:sp>
    </p:spTree>
    <p:extLst>
      <p:ext uri="{BB962C8B-B14F-4D97-AF65-F5344CB8AC3E}">
        <p14:creationId xmlns:p14="http://schemas.microsoft.com/office/powerpoint/2010/main" val="37453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Key Features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Back building of the convection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Movement of the convection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Increase in </a:t>
            </a:r>
            <a:r>
              <a:rPr lang="en-US" dirty="0" err="1">
                <a:solidFill>
                  <a:srgbClr val="0070C0"/>
                </a:solidFill>
              </a:rPr>
              <a:t>dBZ</a:t>
            </a:r>
            <a:r>
              <a:rPr lang="en-US" dirty="0">
                <a:solidFill>
                  <a:srgbClr val="0070C0"/>
                </a:solidFill>
              </a:rPr>
              <a:t> levels in convection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 err="1" smtClean="0">
                <a:solidFill>
                  <a:srgbClr val="0070C0"/>
                </a:solidFill>
              </a:rPr>
              <a:t>Stratiform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precipitation forms N/NE of main cells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8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Aviation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srgbClr val="0070C0"/>
                </a:solidFill>
                <a:ea typeface="Calibri"/>
                <a:cs typeface="Times New Roman"/>
              </a:rPr>
              <a:t>The onset of electrification within convection is a significant hazard to the aviation community and is critical to aviation </a:t>
            </a:r>
            <a:r>
              <a:rPr lang="en-US" dirty="0" smtClean="0">
                <a:solidFill>
                  <a:srgbClr val="0070C0"/>
                </a:solidFill>
                <a:ea typeface="Calibri"/>
                <a:cs typeface="Times New Roman"/>
              </a:rPr>
              <a:t>forecasters</a:t>
            </a:r>
            <a:r>
              <a:rPr lang="en-US" dirty="0">
                <a:ea typeface="Calibri"/>
                <a:cs typeface="Times New Roman"/>
              </a:rPr>
              <a:t> 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PGLM 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err="1" smtClean="0">
                <a:solidFill>
                  <a:srgbClr val="0070C0"/>
                </a:solidFill>
              </a:rPr>
              <a:t>Tornadic</a:t>
            </a:r>
            <a:r>
              <a:rPr lang="en-US" dirty="0" smtClean="0">
                <a:solidFill>
                  <a:srgbClr val="0070C0"/>
                </a:solidFill>
              </a:rPr>
              <a:t> Event</a:t>
            </a:r>
          </a:p>
        </p:txBody>
      </p:sp>
    </p:spTree>
    <p:extLst>
      <p:ext uri="{BB962C8B-B14F-4D97-AF65-F5344CB8AC3E}">
        <p14:creationId xmlns:p14="http://schemas.microsoft.com/office/powerpoint/2010/main" val="24258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Tornado Information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Hanover County, Virginia</a:t>
            </a:r>
          </a:p>
          <a:p>
            <a:r>
              <a:rPr lang="en-US" i="1" dirty="0">
                <a:solidFill>
                  <a:srgbClr val="0070C0"/>
                </a:solidFill>
              </a:rPr>
              <a:t>EF0 tornado (6.17 miles long, 100 yards wide)</a:t>
            </a:r>
          </a:p>
          <a:p>
            <a:r>
              <a:rPr lang="en-US" i="1" dirty="0">
                <a:solidFill>
                  <a:srgbClr val="0070C0"/>
                </a:solidFill>
              </a:rPr>
              <a:t>Numerous downed trees, minor structural damage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Key Features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flash density </a:t>
            </a:r>
            <a:r>
              <a:rPr lang="en-US" dirty="0" smtClean="0">
                <a:solidFill>
                  <a:srgbClr val="0070C0"/>
                </a:solidFill>
              </a:rPr>
              <a:t>increased at </a:t>
            </a:r>
            <a:r>
              <a:rPr lang="en-US" dirty="0">
                <a:solidFill>
                  <a:srgbClr val="0070C0"/>
                </a:solidFill>
              </a:rPr>
              <a:t>0004 1 July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Tornado at 0011 1 July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70C0"/>
                </a:solidFill>
              </a:rPr>
              <a:t>dBZ</a:t>
            </a:r>
            <a:r>
              <a:rPr lang="en-US" dirty="0">
                <a:solidFill>
                  <a:srgbClr val="0070C0"/>
                </a:solidFill>
              </a:rPr>
              <a:t> increase from 60 to 70 during event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PGLM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PGLM  Increase or “Jump”</a:t>
            </a:r>
          </a:p>
        </p:txBody>
      </p:sp>
    </p:spTree>
    <p:extLst>
      <p:ext uri="{BB962C8B-B14F-4D97-AF65-F5344CB8AC3E}">
        <p14:creationId xmlns:p14="http://schemas.microsoft.com/office/powerpoint/2010/main" val="16243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Radar 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Radar Reflectivity </a:t>
            </a: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and </a:t>
            </a: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Tornado Path</a:t>
            </a:r>
          </a:p>
        </p:txBody>
      </p:sp>
    </p:spTree>
    <p:extLst>
      <p:ext uri="{BB962C8B-B14F-4D97-AF65-F5344CB8AC3E}">
        <p14:creationId xmlns:p14="http://schemas.microsoft.com/office/powerpoint/2010/main" val="31750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Radar 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Radar Reflectivity Loop </a:t>
            </a:r>
          </a:p>
        </p:txBody>
      </p:sp>
    </p:spTree>
    <p:extLst>
      <p:ext uri="{BB962C8B-B14F-4D97-AF65-F5344CB8AC3E}">
        <p14:creationId xmlns:p14="http://schemas.microsoft.com/office/powerpoint/2010/main" val="21821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PGLM 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srgbClr val="0070C0"/>
                </a:solidFill>
              </a:rPr>
              <a:t>P</a:t>
            </a:r>
            <a:r>
              <a:rPr lang="en-US" dirty="0" smtClean="0">
                <a:solidFill>
                  <a:srgbClr val="0070C0"/>
                </a:solidFill>
              </a:rPr>
              <a:t>GLM </a:t>
            </a:r>
          </a:p>
          <a:p>
            <a:pPr lvl="0"/>
            <a:endParaRPr lang="en-US" dirty="0" smtClean="0">
              <a:solidFill>
                <a:srgbClr val="0070C0"/>
              </a:solidFill>
            </a:endParaRPr>
          </a:p>
          <a:p>
            <a:pPr lvl="0"/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dirty="0" smtClean="0">
                <a:solidFill>
                  <a:srgbClr val="0070C0"/>
                </a:solidFill>
              </a:rPr>
              <a:t>nd</a:t>
            </a:r>
          </a:p>
          <a:p>
            <a:pPr lvl="0"/>
            <a:endParaRPr lang="en-US" dirty="0" smtClean="0">
              <a:solidFill>
                <a:srgbClr val="0070C0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 Lightning Data Loop </a:t>
            </a:r>
          </a:p>
        </p:txBody>
      </p:sp>
    </p:spTree>
    <p:extLst>
      <p:ext uri="{BB962C8B-B14F-4D97-AF65-F5344CB8AC3E}">
        <p14:creationId xmlns:p14="http://schemas.microsoft.com/office/powerpoint/2010/main" val="40751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2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Aviation </a:t>
            </a: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Situations</a:t>
            </a:r>
          </a:p>
        </p:txBody>
      </p:sp>
    </p:spTree>
    <p:extLst>
      <p:ext uri="{BB962C8B-B14F-4D97-AF65-F5344CB8AC3E}">
        <p14:creationId xmlns:p14="http://schemas.microsoft.com/office/powerpoint/2010/main" val="19485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MOL-Montebello, VA and GVE –Gordonsville, VA air routes were closed for a period 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LDN-Linden, VA had departure limitations</a:t>
            </a:r>
          </a:p>
        </p:txBody>
      </p:sp>
    </p:spTree>
    <p:extLst>
      <p:ext uri="{BB962C8B-B14F-4D97-AF65-F5344CB8AC3E}">
        <p14:creationId xmlns:p14="http://schemas.microsoft.com/office/powerpoint/2010/main" val="25787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0075" y="1623701"/>
            <a:ext cx="443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ASDI loop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Air routes closed and planes diverted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data highlights flash densities in </a:t>
            </a:r>
            <a:r>
              <a:rPr lang="en-US" dirty="0" err="1" smtClean="0">
                <a:solidFill>
                  <a:srgbClr val="0070C0"/>
                </a:solidFill>
              </a:rPr>
              <a:t>stratiform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precipitation areas where planes were diverted</a:t>
            </a:r>
          </a:p>
        </p:txBody>
      </p:sp>
    </p:spTree>
    <p:extLst>
      <p:ext uri="{BB962C8B-B14F-4D97-AF65-F5344CB8AC3E}">
        <p14:creationId xmlns:p14="http://schemas.microsoft.com/office/powerpoint/2010/main" val="14808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27197"/>
          <a:stretch/>
        </p:blipFill>
        <p:spPr>
          <a:xfrm>
            <a:off x="0" y="0"/>
            <a:ext cx="5332576" cy="5598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1" r="22243"/>
          <a:stretch/>
        </p:blipFill>
        <p:spPr>
          <a:xfrm>
            <a:off x="4383992" y="0"/>
            <a:ext cx="4760008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27197"/>
          <a:stretch/>
        </p:blipFill>
        <p:spPr>
          <a:xfrm>
            <a:off x="0" y="0"/>
            <a:ext cx="5332576" cy="5598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1" r="22243"/>
          <a:stretch/>
        </p:blipFill>
        <p:spPr>
          <a:xfrm>
            <a:off x="4383992" y="0"/>
            <a:ext cx="4760008" cy="55983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6288" y="991313"/>
            <a:ext cx="1794617" cy="10682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44653" y="1247686"/>
            <a:ext cx="1794617" cy="11280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2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err="1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Stratiform</a:t>
            </a: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Rain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In several other case studies, we have observed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data in </a:t>
            </a:r>
            <a:r>
              <a:rPr lang="en-US" dirty="0" err="1" smtClean="0">
                <a:solidFill>
                  <a:srgbClr val="0070C0"/>
                </a:solidFill>
              </a:rPr>
              <a:t>stratiform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rain locations behind a leading line of convection.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In most cases there are no CG observed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P</a:t>
            </a:r>
            <a:r>
              <a:rPr lang="en-US" dirty="0" smtClean="0">
                <a:solidFill>
                  <a:srgbClr val="0070C0"/>
                </a:solidFill>
              </a:rPr>
              <a:t>GLM </a:t>
            </a:r>
            <a:r>
              <a:rPr lang="en-US" dirty="0">
                <a:solidFill>
                  <a:srgbClr val="0070C0"/>
                </a:solidFill>
              </a:rPr>
              <a:t>data have been observed almost 75 miles from the leading edge of convection</a:t>
            </a:r>
          </a:p>
        </p:txBody>
      </p:sp>
    </p:spTree>
    <p:extLst>
      <p:ext uri="{BB962C8B-B14F-4D97-AF65-F5344CB8AC3E}">
        <p14:creationId xmlns:p14="http://schemas.microsoft.com/office/powerpoint/2010/main" val="28517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SIGMET forecast were covering the </a:t>
            </a:r>
            <a:r>
              <a:rPr lang="en-US" dirty="0" smtClean="0">
                <a:solidFill>
                  <a:srgbClr val="0070C0"/>
                </a:solidFill>
              </a:rPr>
              <a:t>storms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CCFP </a:t>
            </a:r>
            <a:r>
              <a:rPr lang="en-US" dirty="0">
                <a:solidFill>
                  <a:srgbClr val="0070C0"/>
                </a:solidFill>
              </a:rPr>
              <a:t>forecast were not consistent for this case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However, since CCFP forecasts are 4,6,8 hour forecasts the data would be of limited </a:t>
            </a:r>
            <a:r>
              <a:rPr lang="en-US" dirty="0" smtClean="0">
                <a:solidFill>
                  <a:srgbClr val="0070C0"/>
                </a:solidFill>
              </a:rPr>
              <a:t>to no use </a:t>
            </a:r>
            <a:r>
              <a:rPr lang="en-US" dirty="0">
                <a:solidFill>
                  <a:srgbClr val="0070C0"/>
                </a:solidFill>
              </a:rPr>
              <a:t>for CCFP forecasters </a:t>
            </a:r>
          </a:p>
        </p:txBody>
      </p:sp>
    </p:spTree>
    <p:extLst>
      <p:ext uri="{BB962C8B-B14F-4D97-AF65-F5344CB8AC3E}">
        <p14:creationId xmlns:p14="http://schemas.microsoft.com/office/powerpoint/2010/main" val="39455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Radar 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Next Case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September 19 </a:t>
            </a:r>
            <a:r>
              <a:rPr lang="en-US" dirty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3057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0916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PGLM </a:t>
            </a:r>
            <a:r>
              <a:rPr lang="en-US" dirty="0">
                <a:solidFill>
                  <a:srgbClr val="002060"/>
                </a:solidFill>
              </a:rPr>
              <a:t>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3706" y="3136613"/>
            <a:ext cx="3456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>
                <a:solidFill>
                  <a:srgbClr val="0070C0"/>
                </a:solidFill>
              </a:rPr>
              <a:t>September 19 2012</a:t>
            </a:r>
          </a:p>
        </p:txBody>
      </p:sp>
    </p:spTree>
    <p:extLst>
      <p:ext uri="{BB962C8B-B14F-4D97-AF65-F5344CB8AC3E}">
        <p14:creationId xmlns:p14="http://schemas.microsoft.com/office/powerpoint/2010/main" val="34776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2301"/>
      </p:ext>
    </p:extLst>
  </p:cSld>
  <p:clrMapOvr>
    <a:masterClrMapping/>
  </p:clrMapOvr>
  <p:transition spd="slow" advClick="0" advTm="300"/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96" y="232475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4000" kern="0" dirty="0" smtClean="0">
                <a:ln w="1905"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4000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GOES-R Data Potentially Beneficial in Both Domestic and International Branches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2" y="2046637"/>
            <a:ext cx="3913187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9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3103" b="5668"/>
          <a:stretch/>
        </p:blipFill>
        <p:spPr>
          <a:xfrm>
            <a:off x="550190" y="1983762"/>
            <a:ext cx="3930867" cy="359560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7" t="1539" b="14630"/>
          <a:stretch/>
        </p:blipFill>
        <p:spPr bwMode="auto">
          <a:xfrm>
            <a:off x="4589548" y="1983762"/>
            <a:ext cx="3965517" cy="361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6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SIGMET forecast </a:t>
            </a:r>
            <a:r>
              <a:rPr lang="en-US" dirty="0" smtClean="0">
                <a:solidFill>
                  <a:srgbClr val="0070C0"/>
                </a:solidFill>
              </a:rPr>
              <a:t>were </a:t>
            </a:r>
            <a:r>
              <a:rPr lang="en-US" dirty="0">
                <a:solidFill>
                  <a:srgbClr val="0070C0"/>
                </a:solidFill>
              </a:rPr>
              <a:t>covering the </a:t>
            </a:r>
            <a:r>
              <a:rPr lang="en-US" dirty="0" smtClean="0">
                <a:solidFill>
                  <a:srgbClr val="0070C0"/>
                </a:solidFill>
              </a:rPr>
              <a:t>storms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Aviation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2" name="19thCSI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5621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  <p:pic>
        <p:nvPicPr>
          <p:cNvPr id="1026" name="Picture 2" descr="Y:\UNLcases\09-19\asdi Track\19Sep2012_f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 fontScale="92500"/>
          </a:bodyPr>
          <a:lstStyle/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0070C0"/>
                </a:solidFill>
              </a:rPr>
              <a:t>Psudo</a:t>
            </a:r>
            <a:r>
              <a:rPr lang="en-US" dirty="0" smtClean="0">
                <a:solidFill>
                  <a:srgbClr val="0070C0"/>
                </a:solidFill>
              </a:rPr>
              <a:t> GLM (PGLM</a:t>
            </a:r>
            <a:r>
              <a:rPr lang="en-US" dirty="0">
                <a:solidFill>
                  <a:srgbClr val="0070C0"/>
                </a:solidFill>
              </a:rPr>
              <a:t>) is another aid in observing and forecasting convection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data can be the first evidence of convection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flash density "jumps" are a way to detect changes in the strength of  the convection (mainly times before other observations, for example radar returns only show increases after the jump)</a:t>
            </a:r>
          </a:p>
          <a:p>
            <a:pPr lvl="0"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70C0"/>
                </a:solidFill>
              </a:rPr>
              <a:t>Stratiform</a:t>
            </a:r>
            <a:r>
              <a:rPr lang="en-US" dirty="0">
                <a:solidFill>
                  <a:srgbClr val="0070C0"/>
                </a:solidFill>
              </a:rPr>
              <a:t> rain locations behind convective lines many times have strong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signals (may even indicate new strong convection within the region)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Convective SIGMET forecasters will be able to utilize this information once the GOES-R Satellite is launched and possibly assist them with issuing their warnings</a:t>
            </a:r>
          </a:p>
          <a:p>
            <a:pPr marL="457200" lvl="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International Desk will have an additional convective detection tool with GOES-R GLM over areas with limited coverage</a:t>
            </a:r>
          </a:p>
        </p:txBody>
      </p:sp>
    </p:spTree>
    <p:extLst>
      <p:ext uri="{BB962C8B-B14F-4D97-AF65-F5344CB8AC3E}">
        <p14:creationId xmlns:p14="http://schemas.microsoft.com/office/powerpoint/2010/main" val="29820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The GOES-R GLM </a:t>
            </a:r>
            <a:r>
              <a:rPr lang="en-US" dirty="0">
                <a:solidFill>
                  <a:srgbClr val="0070C0"/>
                </a:solidFill>
              </a:rPr>
              <a:t>may provide aviation forecasters </a:t>
            </a:r>
            <a:r>
              <a:rPr lang="en-US" dirty="0" smtClean="0">
                <a:solidFill>
                  <a:srgbClr val="0070C0"/>
                </a:solidFill>
              </a:rPr>
              <a:t>with critical indications of electrification onset in convection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Will enhance forecasters’ ability to improve world airspace system </a:t>
            </a:r>
            <a:r>
              <a:rPr lang="en-US" dirty="0">
                <a:solidFill>
                  <a:srgbClr val="0070C0"/>
                </a:solidFill>
              </a:rPr>
              <a:t>safety </a:t>
            </a:r>
          </a:p>
          <a:p>
            <a:pPr lvl="0"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Thank You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3000" dirty="0" smtClean="0">
                <a:solidFill>
                  <a:srgbClr val="0070C0"/>
                </a:solidFill>
              </a:rPr>
              <a:t>Acknowledgements: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COMET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The University of Nebraska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The Aviation Weather Center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NASA </a:t>
            </a:r>
            <a:r>
              <a:rPr lang="en-US" sz="2400" dirty="0" err="1" smtClean="0">
                <a:solidFill>
                  <a:srgbClr val="0070C0"/>
                </a:solidFill>
              </a:rPr>
              <a:t>SPoRT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CIMSS/SSEC University of Wisconsin </a:t>
            </a:r>
          </a:p>
          <a:p>
            <a:pPr lvl="0" algn="l"/>
            <a:r>
              <a:rPr lang="en-US" sz="2400" dirty="0">
                <a:solidFill>
                  <a:srgbClr val="0070C0"/>
                </a:solidFill>
              </a:rPr>
              <a:t>Bob </a:t>
            </a:r>
            <a:r>
              <a:rPr lang="en-US" sz="2400" dirty="0" err="1">
                <a:solidFill>
                  <a:srgbClr val="0070C0"/>
                </a:solidFill>
              </a:rPr>
              <a:t>Maxson</a:t>
            </a:r>
            <a:endParaRPr lang="en-US" sz="2400" dirty="0">
              <a:solidFill>
                <a:srgbClr val="0070C0"/>
              </a:solidFill>
            </a:endParaRP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Dr. David Bright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Matt </a:t>
            </a:r>
            <a:r>
              <a:rPr lang="en-US" sz="2400" dirty="0" err="1" smtClean="0">
                <a:solidFill>
                  <a:srgbClr val="0070C0"/>
                </a:solidFill>
              </a:rPr>
              <a:t>Strahan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Debra </a:t>
            </a:r>
            <a:r>
              <a:rPr lang="en-US" sz="2400" dirty="0" err="1" smtClean="0">
                <a:solidFill>
                  <a:srgbClr val="0070C0"/>
                </a:solidFill>
              </a:rPr>
              <a:t>Blondin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Bruce </a:t>
            </a:r>
            <a:r>
              <a:rPr lang="en-US" sz="2400" dirty="0" err="1" smtClean="0">
                <a:solidFill>
                  <a:srgbClr val="0070C0"/>
                </a:solidFill>
              </a:rPr>
              <a:t>Entwistle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Jesse Sparks 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Ryan Solomon   </a:t>
            </a:r>
            <a:endParaRPr lang="en-US" dirty="0">
              <a:solidFill>
                <a:prstClr val="black"/>
              </a:solidFill>
            </a:endParaRP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Ben </a:t>
            </a:r>
            <a:r>
              <a:rPr lang="en-US" sz="2400" dirty="0" err="1" smtClean="0">
                <a:solidFill>
                  <a:srgbClr val="0070C0"/>
                </a:solidFill>
              </a:rPr>
              <a:t>Schwedler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Dan </a:t>
            </a:r>
            <a:r>
              <a:rPr lang="en-US" sz="2400" dirty="0" err="1" smtClean="0">
                <a:solidFill>
                  <a:srgbClr val="0070C0"/>
                </a:solidFill>
              </a:rPr>
              <a:t>Vieter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0" algn="l"/>
            <a:r>
              <a:rPr lang="en-US" sz="2400" dirty="0" err="1" smtClean="0">
                <a:solidFill>
                  <a:srgbClr val="0070C0"/>
                </a:solidFill>
              </a:rPr>
              <a:t>Jeramie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Lippman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Dr. Steve Silberberg  </a:t>
            </a:r>
          </a:p>
          <a:p>
            <a:pPr lvl="0" algn="l"/>
            <a:r>
              <a:rPr lang="en-US" sz="2400" dirty="0" smtClean="0">
                <a:solidFill>
                  <a:srgbClr val="0070C0"/>
                </a:solidFill>
              </a:rPr>
              <a:t>Dr. Steven lack</a:t>
            </a:r>
          </a:p>
        </p:txBody>
      </p:sp>
    </p:spTree>
    <p:extLst>
      <p:ext uri="{BB962C8B-B14F-4D97-AF65-F5344CB8AC3E}">
        <p14:creationId xmlns:p14="http://schemas.microsoft.com/office/powerpoint/2010/main" val="14127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References</a:t>
            </a: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0070C0"/>
                </a:solidFill>
              </a:rPr>
              <a:t>Stano</a:t>
            </a:r>
            <a:r>
              <a:rPr lang="en-US" dirty="0">
                <a:solidFill>
                  <a:srgbClr val="0070C0"/>
                </a:solidFill>
              </a:rPr>
              <a:t>, G. T., K. K. </a:t>
            </a:r>
            <a:r>
              <a:rPr lang="en-US" dirty="0" err="1">
                <a:solidFill>
                  <a:srgbClr val="0070C0"/>
                </a:solidFill>
              </a:rPr>
              <a:t>Fuell</a:t>
            </a:r>
            <a:r>
              <a:rPr lang="en-US" dirty="0">
                <a:solidFill>
                  <a:srgbClr val="0070C0"/>
                </a:solidFill>
              </a:rPr>
              <a:t>, and G. J. </a:t>
            </a:r>
            <a:r>
              <a:rPr lang="en-US" dirty="0" err="1">
                <a:solidFill>
                  <a:srgbClr val="0070C0"/>
                </a:solidFill>
              </a:rPr>
              <a:t>Jedlovec</a:t>
            </a:r>
            <a:r>
              <a:rPr lang="en-US" dirty="0">
                <a:solidFill>
                  <a:srgbClr val="0070C0"/>
                </a:solidFill>
              </a:rPr>
              <a:t>, 2010b: NASA </a:t>
            </a:r>
            <a:r>
              <a:rPr lang="en-US" dirty="0" err="1">
                <a:solidFill>
                  <a:srgbClr val="0070C0"/>
                </a:solidFill>
              </a:rPr>
              <a:t>SPoRT</a:t>
            </a:r>
            <a:r>
              <a:rPr lang="en-US" dirty="0">
                <a:solidFill>
                  <a:srgbClr val="0070C0"/>
                </a:solidFill>
              </a:rPr>
              <a:t> GOES-R Proving Ground Activities. 6th Symposium </a:t>
            </a:r>
            <a:r>
              <a:rPr lang="en-US" dirty="0" smtClean="0">
                <a:solidFill>
                  <a:srgbClr val="0070C0"/>
                </a:solidFill>
              </a:rPr>
              <a:t>on Future </a:t>
            </a:r>
            <a:r>
              <a:rPr lang="en-US" dirty="0">
                <a:solidFill>
                  <a:srgbClr val="0070C0"/>
                </a:solidFill>
              </a:rPr>
              <a:t>National Operational Environmental Satellite Systems-NPOESS and GOES-R, Amer. Meteor. Soc., Atlanta, GA, </a:t>
            </a:r>
            <a:r>
              <a:rPr lang="en-US" dirty="0" smtClean="0">
                <a:solidFill>
                  <a:srgbClr val="0070C0"/>
                </a:solidFill>
              </a:rPr>
              <a:t>17-21 Jan</a:t>
            </a:r>
            <a:r>
              <a:rPr lang="en-US" dirty="0">
                <a:solidFill>
                  <a:srgbClr val="0070C0"/>
                </a:solidFill>
              </a:rPr>
              <a:t>. 10, 8 pp.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70C0"/>
                </a:solidFill>
              </a:rPr>
              <a:t>Stano</a:t>
            </a:r>
            <a:r>
              <a:rPr lang="en-US" dirty="0">
                <a:solidFill>
                  <a:srgbClr val="0070C0"/>
                </a:solidFill>
              </a:rPr>
              <a:t>, G. T., and B. </a:t>
            </a:r>
            <a:r>
              <a:rPr lang="en-US" dirty="0" err="1">
                <a:solidFill>
                  <a:srgbClr val="0070C0"/>
                </a:solidFill>
              </a:rPr>
              <a:t>Carcione</a:t>
            </a:r>
            <a:r>
              <a:rPr lang="en-US" dirty="0">
                <a:solidFill>
                  <a:srgbClr val="0070C0"/>
                </a:solidFill>
              </a:rPr>
              <a:t>, 2012: Evaluation of NASA </a:t>
            </a:r>
            <a:r>
              <a:rPr lang="en-US" dirty="0" err="1">
                <a:solidFill>
                  <a:srgbClr val="0070C0"/>
                </a:solidFill>
              </a:rPr>
              <a:t>SPoRT’s</a:t>
            </a:r>
            <a:r>
              <a:rPr lang="en-US" dirty="0">
                <a:solidFill>
                  <a:srgbClr val="0070C0"/>
                </a:solidFill>
              </a:rPr>
              <a:t> pseudo-Geostationary Lightning Mapper products in </a:t>
            </a:r>
            <a:r>
              <a:rPr lang="en-US" dirty="0" smtClean="0">
                <a:solidFill>
                  <a:srgbClr val="0070C0"/>
                </a:solidFill>
              </a:rPr>
              <a:t>the 2011 </a:t>
            </a:r>
            <a:r>
              <a:rPr lang="en-US" dirty="0">
                <a:solidFill>
                  <a:srgbClr val="0070C0"/>
                </a:solidFill>
              </a:rPr>
              <a:t>Spring Program. 8th Symposium on Future Operational Environmental Satellites, Amer. Meteor. Soc., New Orleans, LA</a:t>
            </a:r>
            <a:r>
              <a:rPr lang="en-US" dirty="0" smtClean="0">
                <a:solidFill>
                  <a:srgbClr val="0070C0"/>
                </a:solidFill>
              </a:rPr>
              <a:t>, 22-26 </a:t>
            </a:r>
            <a:r>
              <a:rPr lang="en-US" dirty="0">
                <a:solidFill>
                  <a:srgbClr val="0070C0"/>
                </a:solidFill>
              </a:rPr>
              <a:t>Jan 12, 6 pp.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70C0"/>
                </a:solidFill>
              </a:rPr>
              <a:t>Stano</a:t>
            </a:r>
            <a:r>
              <a:rPr lang="en-US" dirty="0">
                <a:solidFill>
                  <a:srgbClr val="0070C0"/>
                </a:solidFill>
              </a:rPr>
              <a:t>, G. T., J. A. Sparks, S. J. Weiss, and C. W. </a:t>
            </a:r>
            <a:r>
              <a:rPr lang="en-US" dirty="0" err="1">
                <a:solidFill>
                  <a:srgbClr val="0070C0"/>
                </a:solidFill>
              </a:rPr>
              <a:t>Siewert</a:t>
            </a:r>
            <a:r>
              <a:rPr lang="en-US" dirty="0">
                <a:solidFill>
                  <a:srgbClr val="0070C0"/>
                </a:solidFill>
              </a:rPr>
              <a:t>, 2013: Fusing total lightning data with Aviation Weather Center </a:t>
            </a:r>
            <a:r>
              <a:rPr lang="en-US" dirty="0" smtClean="0">
                <a:solidFill>
                  <a:srgbClr val="0070C0"/>
                </a:solidFill>
              </a:rPr>
              <a:t>and Storm </a:t>
            </a:r>
            <a:r>
              <a:rPr lang="en-US" dirty="0">
                <a:solidFill>
                  <a:srgbClr val="0070C0"/>
                </a:solidFill>
              </a:rPr>
              <a:t>Prediction Center operations during the GOES-R Visiting Scientist Program. 9th Symposium on Future </a:t>
            </a:r>
            <a:r>
              <a:rPr lang="en-US" dirty="0" smtClean="0">
                <a:solidFill>
                  <a:srgbClr val="0070C0"/>
                </a:solidFill>
              </a:rPr>
              <a:t>Operational Environmental </a:t>
            </a:r>
            <a:r>
              <a:rPr lang="en-US" dirty="0">
                <a:solidFill>
                  <a:srgbClr val="0070C0"/>
                </a:solidFill>
              </a:rPr>
              <a:t>Satellites, Amer. Meteor. Soc., Austin, TX, 6-10 Jan. 13, 8 pp.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0" y="1371600"/>
            <a:ext cx="472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8788" indent="-458788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 Forecast Desk 24/7</a:t>
            </a:r>
          </a:p>
          <a:p>
            <a:pPr marL="458788" indent="-458788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SIGMET for thunderstorms</a:t>
            </a:r>
          </a:p>
          <a:p>
            <a:pPr marL="858838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0033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“Warning” Product</a:t>
            </a:r>
          </a:p>
          <a:p>
            <a:pPr marL="858838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0033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Associated Hazards:</a:t>
            </a:r>
            <a:br>
              <a:rPr lang="en-US" sz="2200" b="1" dirty="0">
                <a:solidFill>
                  <a:srgbClr val="0033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solidFill>
                  <a:srgbClr val="0033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Turbulence</a:t>
            </a:r>
          </a:p>
          <a:p>
            <a:pPr marL="858838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33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Icing</a:t>
            </a:r>
          </a:p>
          <a:p>
            <a:pPr marL="858838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33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Wind Shear </a:t>
            </a:r>
          </a:p>
          <a:p>
            <a:pPr marL="458788" indent="-458788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CONUS and Coastal Waters</a:t>
            </a:r>
          </a:p>
          <a:p>
            <a:pPr marL="458788" indent="-458788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Issued Hourly / Valid for 2 hrs</a:t>
            </a:r>
          </a:p>
          <a:p>
            <a:pPr marL="458788" indent="-458788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~ 30,000 issued annually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1" cy="11747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Domestic Branch</a:t>
            </a:r>
            <a:br>
              <a:rPr lang="en-US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Convective SIGMET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6471" t="24118" r="5294" b="20588"/>
          <a:stretch>
            <a:fillRect/>
          </a:stretch>
        </p:blipFill>
        <p:spPr bwMode="auto">
          <a:xfrm>
            <a:off x="4572000" y="1219200"/>
            <a:ext cx="4377447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4180344"/>
            <a:ext cx="4419600" cy="2492990"/>
          </a:xfrm>
          <a:prstGeom prst="rect">
            <a:avLst/>
          </a:prstGeom>
          <a:solidFill>
            <a:srgbClr val="99C7F9"/>
          </a:solidFill>
          <a:ln w="88900" cmpd="thickThin">
            <a:solidFill>
              <a:schemeClr val="tx1"/>
            </a:solidFill>
            <a:miter lim="800000"/>
          </a:ln>
          <a:scene3d>
            <a:camera prst="orthographicFront"/>
            <a:lightRig rig="threePt" dir="t"/>
          </a:scene3d>
          <a:sp3d prstMaterial="matte"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SIGC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CONVECTIVE SIGMET 55C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VALID UNTIL 1655Z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MI IL LM FROM 20SE GRR-40NE ORD-JOT-40NW BDF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LINE TS 30 NM WIDE MOV FROM 27030KT. TOPS ABV FL450.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OUTLOOK VALID 221655-222055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FROM 30E PXV-30S BNA-30NE IGB-CEW-180S CEW-120SSW LCH-TXK-40NW DYR-30E PXV WST ISSUANCES EXPD. REFER TO MOST RECENT ACUS01 KWNS FROM STORM PREDICTION CENTER FOR SYNOPSIS AND METEOROLOGICAL DETAILS.</a:t>
            </a:r>
          </a:p>
        </p:txBody>
      </p:sp>
    </p:spTree>
    <p:extLst>
      <p:ext uri="{BB962C8B-B14F-4D97-AF65-F5344CB8AC3E}">
        <p14:creationId xmlns:p14="http://schemas.microsoft.com/office/powerpoint/2010/main" val="2935375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12493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International Branch </a:t>
            </a:r>
            <a:br>
              <a:rPr lang="en-US" sz="320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Gulf of Mexico &amp; Caribbean Area Forecasts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447800"/>
            <a:ext cx="43434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 Forecast Desk 24/7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Oceanic (Atlantic and Pacific) SIGMETs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Forecasts primarily for Helicopter Operations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Clouds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Visibility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Thunderstorms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Rain/Fog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Wind</a:t>
            </a:r>
            <a:endParaRPr lang="en-US" sz="2200" dirty="0" smtClean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4,000 Operating Oil Platforms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30,000 personnel living on oil platforms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600 Helicopters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1.3 Million flights annually</a:t>
            </a: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381000" y="2133600"/>
            <a:ext cx="4191000" cy="2667000"/>
            <a:chOff x="240" y="1104"/>
            <a:chExt cx="3120" cy="2136"/>
          </a:xfrm>
        </p:grpSpPr>
        <p:pic>
          <p:nvPicPr>
            <p:cNvPr id="23557" name="Picture 5" descr="Carrib_200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76" t="20978"/>
            <a:stretch>
              <a:fillRect/>
            </a:stretch>
          </p:blipFill>
          <p:spPr bwMode="auto">
            <a:xfrm>
              <a:off x="240" y="1104"/>
              <a:ext cx="3120" cy="21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5605" name="Freeform 6"/>
            <p:cNvSpPr>
              <a:spLocks/>
            </p:cNvSpPr>
            <p:nvPr/>
          </p:nvSpPr>
          <p:spPr bwMode="auto">
            <a:xfrm>
              <a:off x="384" y="1872"/>
              <a:ext cx="864" cy="384"/>
            </a:xfrm>
            <a:custGeom>
              <a:avLst/>
              <a:gdLst>
                <a:gd name="T0" fmla="*/ 0 w 864"/>
                <a:gd name="T1" fmla="*/ 240 h 384"/>
                <a:gd name="T2" fmla="*/ 192 w 864"/>
                <a:gd name="T3" fmla="*/ 351 h 384"/>
                <a:gd name="T4" fmla="*/ 768 w 864"/>
                <a:gd name="T5" fmla="*/ 384 h 384"/>
                <a:gd name="T6" fmla="*/ 864 w 864"/>
                <a:gd name="T7" fmla="*/ 384 h 384"/>
                <a:gd name="T8" fmla="*/ 720 w 864"/>
                <a:gd name="T9" fmla="*/ 0 h 384"/>
                <a:gd name="T10" fmla="*/ 432 w 864"/>
                <a:gd name="T11" fmla="*/ 48 h 384"/>
                <a:gd name="T12" fmla="*/ 144 w 864"/>
                <a:gd name="T13" fmla="*/ 48 h 384"/>
                <a:gd name="T14" fmla="*/ 0 w 864"/>
                <a:gd name="T15" fmla="*/ 240 h 3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4"/>
                <a:gd name="T25" fmla="*/ 0 h 384"/>
                <a:gd name="T26" fmla="*/ 864 w 864"/>
                <a:gd name="T27" fmla="*/ 384 h 3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4" h="384">
                  <a:moveTo>
                    <a:pt x="0" y="240"/>
                  </a:moveTo>
                  <a:lnTo>
                    <a:pt x="192" y="351"/>
                  </a:lnTo>
                  <a:lnTo>
                    <a:pt x="768" y="384"/>
                  </a:lnTo>
                  <a:lnTo>
                    <a:pt x="864" y="384"/>
                  </a:lnTo>
                  <a:lnTo>
                    <a:pt x="720" y="0"/>
                  </a:lnTo>
                  <a:lnTo>
                    <a:pt x="432" y="48"/>
                  </a:lnTo>
                  <a:lnTo>
                    <a:pt x="144" y="48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thickThin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059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9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17" y="1600200"/>
            <a:ext cx="6830765" cy="452596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kern="0" dirty="0" smtClean="0">
              <a:ln w="1905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4000" kern="0" dirty="0" smtClean="0">
                <a:ln w="1905"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4000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AWC-International SIGMET</a:t>
            </a:r>
          </a:p>
          <a:p>
            <a:pPr algn="ctr" eaLnBrk="1" hangingPunct="1">
              <a:defRPr/>
            </a:pPr>
            <a:r>
              <a:rPr lang="en-US" sz="4000" kern="0" dirty="0" smtClean="0">
                <a:ln w="1905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Area of Responsibility</a:t>
            </a:r>
          </a:p>
          <a:p>
            <a:pPr algn="ctr" eaLnBrk="1" hangingPunct="1">
              <a:defRPr/>
            </a:pPr>
            <a:endParaRPr lang="en-US" kern="0" dirty="0" smtClean="0">
              <a:ln w="1905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Main </a:t>
            </a:r>
            <a:r>
              <a:rPr lang="en-US" dirty="0" smtClean="0">
                <a:solidFill>
                  <a:srgbClr val="002060"/>
                </a:solidFill>
              </a:rPr>
              <a:t>Objective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To </a:t>
            </a:r>
            <a:r>
              <a:rPr lang="en-US" dirty="0">
                <a:solidFill>
                  <a:srgbClr val="0070C0"/>
                </a:solidFill>
              </a:rPr>
              <a:t>illustrate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data and develop case studies to show how they can be used in </a:t>
            </a:r>
            <a:r>
              <a:rPr lang="en-US" dirty="0" smtClean="0">
                <a:solidFill>
                  <a:srgbClr val="0070C0"/>
                </a:solidFill>
              </a:rPr>
              <a:t>aviation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PGLM </a:t>
            </a:r>
            <a:r>
              <a:rPr lang="en-US" dirty="0">
                <a:solidFill>
                  <a:srgbClr val="002060"/>
                </a:solidFill>
              </a:rPr>
              <a:t>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What is it?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Objective of this Case study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To </a:t>
            </a:r>
            <a:r>
              <a:rPr lang="en-US" dirty="0">
                <a:solidFill>
                  <a:srgbClr val="0070C0"/>
                </a:solidFill>
              </a:rPr>
              <a:t>illustrate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data and how variations in the flash density observations occurred with the convection over northern Virginia  and aviation applications on </a:t>
            </a:r>
            <a:endParaRPr lang="en-US" dirty="0" smtClean="0">
              <a:solidFill>
                <a:srgbClr val="0070C0"/>
              </a:solidFill>
            </a:endParaRP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30 </a:t>
            </a:r>
            <a:r>
              <a:rPr lang="en-US" dirty="0">
                <a:solidFill>
                  <a:srgbClr val="0070C0"/>
                </a:solidFill>
              </a:rPr>
              <a:t>June -1 </a:t>
            </a:r>
            <a:r>
              <a:rPr lang="en-US" dirty="0" smtClean="0">
                <a:solidFill>
                  <a:srgbClr val="0070C0"/>
                </a:solidFill>
              </a:rPr>
              <a:t>July 2012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0" r="94776"/>
          <a:stretch/>
        </p:blipFill>
        <p:spPr>
          <a:xfrm>
            <a:off x="1576315" y="141594"/>
            <a:ext cx="1405719" cy="6504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2191" y="2169994"/>
            <a:ext cx="41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PGLM Flash Density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40919" r="33134"/>
          <a:stretch/>
        </p:blipFill>
        <p:spPr>
          <a:xfrm>
            <a:off x="-1" y="-545911"/>
            <a:ext cx="6782939" cy="6179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2937" y="1317148"/>
            <a:ext cx="23610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Green bar means that the PGLM data are being received and there are no issues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</a:rPr>
              <a:t>Key Features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 fontScale="92500"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"/>
            </a:pPr>
            <a:r>
              <a:rPr lang="en-US" dirty="0" smtClean="0">
                <a:solidFill>
                  <a:srgbClr val="0070C0"/>
                </a:solidFill>
              </a:rPr>
              <a:t>Co-location </a:t>
            </a:r>
            <a:r>
              <a:rPr lang="en-US" dirty="0">
                <a:solidFill>
                  <a:srgbClr val="0070C0"/>
                </a:solidFill>
              </a:rPr>
              <a:t>of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data and the cloud to ground (CG) lightning </a:t>
            </a:r>
            <a:r>
              <a:rPr lang="en-US" dirty="0" smtClean="0">
                <a:solidFill>
                  <a:srgbClr val="0070C0"/>
                </a:solidFill>
              </a:rPr>
              <a:t>data</a:t>
            </a:r>
          </a:p>
          <a:p>
            <a:pPr marL="457200" indent="-457200">
              <a:buFont typeface="Wingdings" panose="05000000000000000000" pitchFamily="2" charset="2"/>
              <a:buChar char=""/>
            </a:pPr>
            <a:r>
              <a:rPr lang="en-US" dirty="0" smtClean="0">
                <a:solidFill>
                  <a:srgbClr val="0070C0"/>
                </a:solidFill>
              </a:rPr>
              <a:t>Movement </a:t>
            </a:r>
            <a:r>
              <a:rPr lang="en-US" dirty="0">
                <a:solidFill>
                  <a:srgbClr val="0070C0"/>
                </a:solidFill>
              </a:rPr>
              <a:t>of the lightning across the region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Location and area coverage of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to N/NE of convection with no CG lightning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Increase </a:t>
            </a:r>
            <a:r>
              <a:rPr lang="en-US" dirty="0">
                <a:solidFill>
                  <a:srgbClr val="0070C0"/>
                </a:solidFill>
              </a:rPr>
              <a:t>taking place in the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flash density</a:t>
            </a:r>
          </a:p>
        </p:txBody>
      </p:sp>
    </p:spTree>
    <p:extLst>
      <p:ext uri="{BB962C8B-B14F-4D97-AF65-F5344CB8AC3E}">
        <p14:creationId xmlns:p14="http://schemas.microsoft.com/office/powerpoint/2010/main" val="14596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P</a:t>
            </a:r>
            <a:r>
              <a:rPr lang="en-US" dirty="0" smtClean="0">
                <a:solidFill>
                  <a:srgbClr val="002060"/>
                </a:solidFill>
              </a:rPr>
              <a:t>GLM </a:t>
            </a:r>
            <a:r>
              <a:rPr lang="en-US" dirty="0">
                <a:solidFill>
                  <a:srgbClr val="002060"/>
                </a:solidFill>
              </a:rPr>
              <a:t>Data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30 </a:t>
            </a:r>
            <a:r>
              <a:rPr lang="en-US" dirty="0">
                <a:solidFill>
                  <a:srgbClr val="0070C0"/>
                </a:solidFill>
              </a:rPr>
              <a:t>June – 1 July </a:t>
            </a:r>
            <a:r>
              <a:rPr lang="en-US" dirty="0" smtClean="0">
                <a:solidFill>
                  <a:srgbClr val="0070C0"/>
                </a:solidFill>
              </a:rPr>
              <a:t>2012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Two minute imagery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Features</a:t>
            </a:r>
            <a:endParaRPr lang="en-US" kern="0" dirty="0" smtClean="0">
              <a:ln w="1905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>
            <a:spLocks noGrp="1"/>
          </p:cNvSpPr>
          <p:nvPr>
            <p:ph type="subTitle" idx="1"/>
          </p:nvPr>
        </p:nvSpPr>
        <p:spPr>
          <a:xfrm>
            <a:off x="1371600" y="1437467"/>
            <a:ext cx="6400800" cy="5304295"/>
          </a:xfrm>
        </p:spPr>
        <p:txBody>
          <a:bodyPr>
            <a:normAutofit/>
          </a:bodyPr>
          <a:lstStyle/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 smtClean="0">
                <a:solidFill>
                  <a:srgbClr val="0070C0"/>
                </a:solidFill>
              </a:rPr>
              <a:t>Initiation </a:t>
            </a:r>
            <a:r>
              <a:rPr lang="en-US" dirty="0">
                <a:solidFill>
                  <a:srgbClr val="0070C0"/>
                </a:solidFill>
              </a:rPr>
              <a:t>of convection and how this was observed several times in the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data before the </a:t>
            </a:r>
            <a:r>
              <a:rPr lang="en-US" dirty="0" smtClean="0">
                <a:solidFill>
                  <a:srgbClr val="0070C0"/>
                </a:solidFill>
              </a:rPr>
              <a:t>LTNG data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 smtClean="0">
                <a:solidFill>
                  <a:srgbClr val="0070C0"/>
                </a:solidFill>
              </a:rPr>
              <a:t>Increase </a:t>
            </a:r>
            <a:r>
              <a:rPr lang="en-US" dirty="0">
                <a:solidFill>
                  <a:srgbClr val="0070C0"/>
                </a:solidFill>
              </a:rPr>
              <a:t>in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flash density data (“jumps”) before or during increases in convective activity </a:t>
            </a:r>
          </a:p>
          <a:p>
            <a:pPr marL="457200" lvl="0" indent="-457200">
              <a:buFont typeface="Wingdings" panose="05000000000000000000" pitchFamily="2" charset="2"/>
              <a:buChar char=""/>
            </a:pPr>
            <a:r>
              <a:rPr lang="en-US" dirty="0">
                <a:solidFill>
                  <a:srgbClr val="0070C0"/>
                </a:solidFill>
              </a:rPr>
              <a:t>Increase in </a:t>
            </a:r>
            <a:r>
              <a:rPr lang="en-US" dirty="0" smtClean="0">
                <a:solidFill>
                  <a:srgbClr val="0070C0"/>
                </a:solidFill>
              </a:rPr>
              <a:t>PGLM </a:t>
            </a:r>
            <a:r>
              <a:rPr lang="en-US" dirty="0">
                <a:solidFill>
                  <a:srgbClr val="0070C0"/>
                </a:solidFill>
              </a:rPr>
              <a:t>flash density before the development of a </a:t>
            </a:r>
            <a:r>
              <a:rPr lang="en-US" dirty="0" err="1">
                <a:solidFill>
                  <a:srgbClr val="0070C0"/>
                </a:solidFill>
              </a:rPr>
              <a:t>tornadic</a:t>
            </a:r>
            <a:r>
              <a:rPr lang="en-US" dirty="0">
                <a:solidFill>
                  <a:srgbClr val="0070C0"/>
                </a:solidFill>
              </a:rPr>
              <a:t> storm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16"/>
            <a:ext cx="9144000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AAWhite">
  <a:themeElements>
    <a:clrScheme name="NOAA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AAWhi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OAA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1048</Words>
  <Application>Microsoft Office PowerPoint</Application>
  <PresentationFormat>On-screen Show (4:3)</PresentationFormat>
  <Paragraphs>213</Paragraphs>
  <Slides>331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331</vt:i4>
      </vt:variant>
    </vt:vector>
  </HeadingPairs>
  <TitlesOfParts>
    <vt:vector size="335" baseType="lpstr">
      <vt:lpstr>Office Theme</vt:lpstr>
      <vt:lpstr>NOAAWhite</vt:lpstr>
      <vt:lpstr>1_Office Theme</vt:lpstr>
      <vt:lpstr>2_Office Theme</vt:lpstr>
      <vt:lpstr>PowerPoint Presentation</vt:lpstr>
      <vt:lpstr>PowerPoint Presentation</vt:lpstr>
      <vt:lpstr>PowerPoint Presentation</vt:lpstr>
      <vt:lpstr>Domestic Branch Convective SIGMET</vt:lpstr>
      <vt:lpstr>International Branch  Gulf of Mexico &amp; Caribbean Area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Nebraska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metr</dc:creator>
  <cp:lastModifiedBy>ed.holicky</cp:lastModifiedBy>
  <cp:revision>96</cp:revision>
  <cp:lastPrinted>2014-01-17T17:12:17Z</cp:lastPrinted>
  <dcterms:created xsi:type="dcterms:W3CDTF">2013-10-07T13:25:18Z</dcterms:created>
  <dcterms:modified xsi:type="dcterms:W3CDTF">2014-02-16T14:59:05Z</dcterms:modified>
</cp:coreProperties>
</file>