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4709" r:id="rId2"/>
  </p:sldMasterIdLst>
  <p:notesMasterIdLst>
    <p:notesMasterId r:id="rId14"/>
  </p:notesMasterIdLst>
  <p:sldIdLst>
    <p:sldId id="319" r:id="rId3"/>
    <p:sldId id="320" r:id="rId4"/>
    <p:sldId id="321" r:id="rId5"/>
    <p:sldId id="322" r:id="rId6"/>
    <p:sldId id="323" r:id="rId7"/>
    <p:sldId id="324" r:id="rId8"/>
    <p:sldId id="325" r:id="rId9"/>
    <p:sldId id="326" r:id="rId10"/>
    <p:sldId id="327" r:id="rId11"/>
    <p:sldId id="328" r:id="rId12"/>
    <p:sldId id="329" r:id="rId13"/>
  </p:sldIdLst>
  <p:sldSz cx="9144000" cy="6858000" type="screen4x3"/>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85" autoAdjust="0"/>
    <p:restoredTop sz="79321" autoAdjust="0"/>
  </p:normalViewPr>
  <p:slideViewPr>
    <p:cSldViewPr>
      <p:cViewPr>
        <p:scale>
          <a:sx n="78" d="100"/>
          <a:sy n="78" d="100"/>
        </p:scale>
        <p:origin x="-732"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E84E69-B0D6-421B-A1D3-E5250D5466BB}" type="datetimeFigureOut">
              <a:rPr lang="en-US" smtClean="0"/>
              <a:t>3/4/2014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423E5-37C4-435E-A28C-7A10FEEF9A67}" type="slidenum">
              <a:rPr lang="en-US" smtClean="0"/>
              <a:t>‹#›</a:t>
            </a:fld>
            <a:endParaRPr lang="en-US"/>
          </a:p>
        </p:txBody>
      </p:sp>
    </p:spTree>
    <p:extLst>
      <p:ext uri="{BB962C8B-B14F-4D97-AF65-F5344CB8AC3E}">
        <p14:creationId xmlns:p14="http://schemas.microsoft.com/office/powerpoint/2010/main" val="4247018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fld id="{A8FFF71A-C2F3-40DD-9D94-2EC6AFF54007}" type="slidenum">
              <a:rPr lang="en-US" b="1">
                <a:solidFill>
                  <a:srgbClr val="FFFF00"/>
                </a:solidFill>
              </a:rPr>
              <a:pPr>
                <a:spcBef>
                  <a:spcPct val="50000"/>
                </a:spcBef>
              </a:pPr>
              <a:t>1</a:t>
            </a:fld>
            <a:endParaRPr lang="en-US" b="1">
              <a:solidFill>
                <a:srgbClr val="FFFF00"/>
              </a:solidFill>
            </a:endParaRPr>
          </a:p>
        </p:txBody>
      </p:sp>
      <p:sp>
        <p:nvSpPr>
          <p:cNvPr id="191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a:t>
            </a:r>
            <a:r>
              <a:rPr lang="en-US" baseline="0" dirty="0" smtClean="0"/>
              <a:t> of items to look for in Non-</a:t>
            </a:r>
            <a:r>
              <a:rPr lang="en-US" baseline="0" dirty="0" err="1" smtClean="0"/>
              <a:t>Supercell</a:t>
            </a:r>
            <a:r>
              <a:rPr lang="en-US" baseline="0" dirty="0" smtClean="0"/>
              <a:t> Tornadoes. </a:t>
            </a:r>
            <a:endParaRPr lang="en-US" dirty="0"/>
          </a:p>
        </p:txBody>
      </p:sp>
      <p:sp>
        <p:nvSpPr>
          <p:cNvPr id="4" name="Slide Number Placeholder 3"/>
          <p:cNvSpPr>
            <a:spLocks noGrp="1"/>
          </p:cNvSpPr>
          <p:nvPr>
            <p:ph type="sldNum" sz="quarter" idx="10"/>
          </p:nvPr>
        </p:nvSpPr>
        <p:spPr/>
        <p:txBody>
          <a:bodyPr/>
          <a:lstStyle/>
          <a:p>
            <a:fld id="{75A423E5-37C4-435E-A28C-7A10FEEF9A67}" type="slidenum">
              <a:rPr lang="en-US" smtClean="0"/>
              <a:t>11</a:t>
            </a:fld>
            <a:endParaRPr lang="en-US"/>
          </a:p>
        </p:txBody>
      </p:sp>
    </p:spTree>
    <p:extLst>
      <p:ext uri="{BB962C8B-B14F-4D97-AF65-F5344CB8AC3E}">
        <p14:creationId xmlns:p14="http://schemas.microsoft.com/office/powerpoint/2010/main" val="330786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a:t>
            </a:r>
            <a:r>
              <a:rPr lang="en-US" baseline="0" dirty="0" smtClean="0"/>
              <a:t> was taken from our former MIC about 5 to 10 miles northwest of Cheyenne on Horse Creek Road. The tornado was located about 2 miles northwest of his location.  </a:t>
            </a:r>
            <a:endParaRPr lang="en-US" dirty="0"/>
          </a:p>
        </p:txBody>
      </p:sp>
      <p:sp>
        <p:nvSpPr>
          <p:cNvPr id="4" name="Slide Number Placeholder 3"/>
          <p:cNvSpPr>
            <a:spLocks noGrp="1"/>
          </p:cNvSpPr>
          <p:nvPr>
            <p:ph type="sldNum" sz="quarter" idx="10"/>
          </p:nvPr>
        </p:nvSpPr>
        <p:spPr/>
        <p:txBody>
          <a:bodyPr/>
          <a:lstStyle/>
          <a:p>
            <a:fld id="{75A423E5-37C4-435E-A28C-7A10FEEF9A67}" type="slidenum">
              <a:rPr lang="en-US" smtClean="0"/>
              <a:t>2</a:t>
            </a:fld>
            <a:endParaRPr lang="en-US"/>
          </a:p>
        </p:txBody>
      </p:sp>
    </p:spTree>
    <p:extLst>
      <p:ext uri="{BB962C8B-B14F-4D97-AF65-F5344CB8AC3E}">
        <p14:creationId xmlns:p14="http://schemas.microsoft.com/office/powerpoint/2010/main" val="2688412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0. 5 degree slice ~15</a:t>
            </a:r>
            <a:r>
              <a:rPr lang="en-US" baseline="0" dirty="0" smtClean="0"/>
              <a:t> min. prior to tornado touchdown. As you can tell, there is very limited reflectivity near the tornado. However, there is a fairly distinct boundary to the southwest of Horse Creek Rd. </a:t>
            </a:r>
            <a:endParaRPr lang="en-US" dirty="0"/>
          </a:p>
        </p:txBody>
      </p:sp>
      <p:sp>
        <p:nvSpPr>
          <p:cNvPr id="4" name="Slide Number Placeholder 3"/>
          <p:cNvSpPr>
            <a:spLocks noGrp="1"/>
          </p:cNvSpPr>
          <p:nvPr>
            <p:ph type="sldNum" sz="quarter" idx="10"/>
          </p:nvPr>
        </p:nvSpPr>
        <p:spPr/>
        <p:txBody>
          <a:bodyPr/>
          <a:lstStyle/>
          <a:p>
            <a:fld id="{75A423E5-37C4-435E-A28C-7A10FEEF9A67}" type="slidenum">
              <a:rPr lang="en-US" smtClean="0"/>
              <a:t>4</a:t>
            </a:fld>
            <a:endParaRPr lang="en-US"/>
          </a:p>
        </p:txBody>
      </p:sp>
    </p:spTree>
    <p:extLst>
      <p:ext uri="{BB962C8B-B14F-4D97-AF65-F5344CB8AC3E}">
        <p14:creationId xmlns:p14="http://schemas.microsoft.com/office/powerpoint/2010/main" val="3183023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0.5 degree base velocity image ~ 15 minutes prior to tornado touchdown. This image depicts the surface boundaries fairly well. It appears that these boundaries do intersect about 5 miles northwest of the MIC. These pre-existing converging boundaries could have served as a focus for tornado development.   </a:t>
            </a:r>
            <a:endParaRPr lang="en-US" dirty="0"/>
          </a:p>
        </p:txBody>
      </p:sp>
      <p:sp>
        <p:nvSpPr>
          <p:cNvPr id="4" name="Slide Number Placeholder 3"/>
          <p:cNvSpPr>
            <a:spLocks noGrp="1"/>
          </p:cNvSpPr>
          <p:nvPr>
            <p:ph type="sldNum" sz="quarter" idx="10"/>
          </p:nvPr>
        </p:nvSpPr>
        <p:spPr/>
        <p:txBody>
          <a:bodyPr/>
          <a:lstStyle/>
          <a:p>
            <a:fld id="{75A423E5-37C4-435E-A28C-7A10FEEF9A67}" type="slidenum">
              <a:rPr lang="en-US" smtClean="0"/>
              <a:t>5</a:t>
            </a:fld>
            <a:endParaRPr lang="en-US"/>
          </a:p>
        </p:txBody>
      </p:sp>
    </p:spTree>
    <p:extLst>
      <p:ext uri="{BB962C8B-B14F-4D97-AF65-F5344CB8AC3E}">
        <p14:creationId xmlns:p14="http://schemas.microsoft.com/office/powerpoint/2010/main" val="1340929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a:t>
            </a:r>
            <a:r>
              <a:rPr lang="en-US" dirty="0" err="1" smtClean="0"/>
              <a:t>Supercell</a:t>
            </a:r>
            <a:r>
              <a:rPr lang="en-US" dirty="0" smtClean="0"/>
              <a:t> Tornadoes typically develop in an environment with steep low level lapse rates (sfc-3km), preexisting convergent boundary containing vertical </a:t>
            </a:r>
            <a:r>
              <a:rPr lang="en-US" dirty="0" err="1" smtClean="0"/>
              <a:t>vorticity</a:t>
            </a:r>
            <a:r>
              <a:rPr lang="en-US" dirty="0" smtClean="0"/>
              <a:t>, slow moving storm motion, which may overlap with the sfc-3km capes greater than 40 j/kg.. Non-</a:t>
            </a:r>
            <a:r>
              <a:rPr lang="en-US" dirty="0" err="1" smtClean="0"/>
              <a:t>Supercell</a:t>
            </a:r>
            <a:r>
              <a:rPr lang="en-US" dirty="0" smtClean="0"/>
              <a:t> Tornadoes also tend to form on the southern end of a storm where new updrafts develop over the intersection of thunderstorm outflow boundaries. WSR-88D velocity data is usually limited in detecting </a:t>
            </a:r>
            <a:r>
              <a:rPr lang="en-US" dirty="0" err="1" smtClean="0"/>
              <a:t>mesocyclones</a:t>
            </a:r>
            <a:r>
              <a:rPr lang="en-US" dirty="0" smtClean="0"/>
              <a:t> prior to tornado formation, but it can be helpful at short ranges (60-80km) where you can detect storm-scale/</a:t>
            </a:r>
            <a:r>
              <a:rPr lang="en-US" dirty="0" err="1" smtClean="0"/>
              <a:t>mesocyclone</a:t>
            </a:r>
            <a:r>
              <a:rPr lang="en-US" dirty="0" smtClean="0"/>
              <a:t> boundaries. This research is based on a paper written by Jon Daviess and James Caruso who studied these small scale features. Here is the link to this study: http://www.nwas.org/ej/cardav/. </a:t>
            </a:r>
            <a:br>
              <a:rPr lang="en-US" dirty="0" smtClean="0"/>
            </a:br>
            <a:r>
              <a:rPr lang="en-US" dirty="0" smtClean="0"/>
              <a:t>Our case review, had a number of similarities compared to the Daviess/Caruso study. From the previous images, you can tell there were  a couple of boundaries in place.  This image depicts 23z Surface Based Lapse Rates on the order of 8.0-9.0 C/km. </a:t>
            </a:r>
            <a:endParaRPr lang="en-US" dirty="0"/>
          </a:p>
        </p:txBody>
      </p:sp>
      <p:sp>
        <p:nvSpPr>
          <p:cNvPr id="4" name="Slide Number Placeholder 3"/>
          <p:cNvSpPr>
            <a:spLocks noGrp="1"/>
          </p:cNvSpPr>
          <p:nvPr>
            <p:ph type="sldNum" sz="quarter" idx="10"/>
          </p:nvPr>
        </p:nvSpPr>
        <p:spPr/>
        <p:txBody>
          <a:bodyPr/>
          <a:lstStyle/>
          <a:p>
            <a:fld id="{75A423E5-37C4-435E-A28C-7A10FEEF9A67}" type="slidenum">
              <a:rPr lang="en-US" smtClean="0"/>
              <a:t>6</a:t>
            </a:fld>
            <a:endParaRPr lang="en-US"/>
          </a:p>
        </p:txBody>
      </p:sp>
    </p:spTree>
    <p:extLst>
      <p:ext uri="{BB962C8B-B14F-4D97-AF65-F5344CB8AC3E}">
        <p14:creationId xmlns:p14="http://schemas.microsoft.com/office/powerpoint/2010/main" val="1863173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image depicts 0 to 3 km Surface Based Capes at 23z. The highest</a:t>
            </a:r>
            <a:r>
              <a:rPr lang="en-US" baseline="0" dirty="0" smtClean="0"/>
              <a:t> capes are situated to the east of the tornado. Nevertheless, the values still range from 80 to 100 j/kg which is sufficient enough to provide a good updraft. </a:t>
            </a:r>
            <a:endParaRPr lang="en-US" dirty="0"/>
          </a:p>
        </p:txBody>
      </p:sp>
      <p:sp>
        <p:nvSpPr>
          <p:cNvPr id="4" name="Slide Number Placeholder 3"/>
          <p:cNvSpPr>
            <a:spLocks noGrp="1"/>
          </p:cNvSpPr>
          <p:nvPr>
            <p:ph type="sldNum" sz="quarter" idx="10"/>
          </p:nvPr>
        </p:nvSpPr>
        <p:spPr/>
        <p:txBody>
          <a:bodyPr/>
          <a:lstStyle/>
          <a:p>
            <a:fld id="{75A423E5-37C4-435E-A28C-7A10FEEF9A67}" type="slidenum">
              <a:rPr lang="en-US" smtClean="0"/>
              <a:t>7</a:t>
            </a:fld>
            <a:endParaRPr lang="en-US"/>
          </a:p>
        </p:txBody>
      </p:sp>
    </p:spTree>
    <p:extLst>
      <p:ext uri="{BB962C8B-B14F-4D97-AF65-F5344CB8AC3E}">
        <p14:creationId xmlns:p14="http://schemas.microsoft.com/office/powerpoint/2010/main" val="3493030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more interesting aspect of this image is the location of the highest reflectivity at the time of the tornado.</a:t>
            </a:r>
            <a:r>
              <a:rPr lang="en-US" baseline="0" dirty="0" smtClean="0"/>
              <a:t> It is depicted just above the tornado. </a:t>
            </a:r>
            <a:endParaRPr lang="en-US" dirty="0"/>
          </a:p>
        </p:txBody>
      </p:sp>
      <p:sp>
        <p:nvSpPr>
          <p:cNvPr id="4" name="Slide Number Placeholder 3"/>
          <p:cNvSpPr>
            <a:spLocks noGrp="1"/>
          </p:cNvSpPr>
          <p:nvPr>
            <p:ph type="sldNum" sz="quarter" idx="10"/>
          </p:nvPr>
        </p:nvSpPr>
        <p:spPr/>
        <p:txBody>
          <a:bodyPr/>
          <a:lstStyle/>
          <a:p>
            <a:fld id="{75A423E5-37C4-435E-A28C-7A10FEEF9A67}" type="slidenum">
              <a:rPr lang="en-US" smtClean="0"/>
              <a:t>8</a:t>
            </a:fld>
            <a:endParaRPr lang="en-US"/>
          </a:p>
        </p:txBody>
      </p:sp>
    </p:spTree>
    <p:extLst>
      <p:ext uri="{BB962C8B-B14F-4D97-AF65-F5344CB8AC3E}">
        <p14:creationId xmlns:p14="http://schemas.microsoft.com/office/powerpoint/2010/main" val="50757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some subtle </a:t>
            </a:r>
            <a:r>
              <a:rPr lang="en-US" dirty="0" err="1" smtClean="0"/>
              <a:t>broadscale</a:t>
            </a:r>
            <a:r>
              <a:rPr lang="en-US" dirty="0" smtClean="0"/>
              <a:t> rotation in the mid levels</a:t>
            </a:r>
            <a:r>
              <a:rPr lang="en-US" baseline="0" dirty="0" smtClean="0"/>
              <a:t> with this storm, which is depicted just above the tornado.  </a:t>
            </a:r>
            <a:endParaRPr lang="en-US" dirty="0"/>
          </a:p>
        </p:txBody>
      </p:sp>
      <p:sp>
        <p:nvSpPr>
          <p:cNvPr id="4" name="Slide Number Placeholder 3"/>
          <p:cNvSpPr>
            <a:spLocks noGrp="1"/>
          </p:cNvSpPr>
          <p:nvPr>
            <p:ph type="sldNum" sz="quarter" idx="10"/>
          </p:nvPr>
        </p:nvSpPr>
        <p:spPr/>
        <p:txBody>
          <a:bodyPr/>
          <a:lstStyle/>
          <a:p>
            <a:fld id="{75A423E5-37C4-435E-A28C-7A10FEEF9A67}" type="slidenum">
              <a:rPr lang="en-US" smtClean="0"/>
              <a:t>9</a:t>
            </a:fld>
            <a:endParaRPr lang="en-US"/>
          </a:p>
        </p:txBody>
      </p:sp>
    </p:spTree>
    <p:extLst>
      <p:ext uri="{BB962C8B-B14F-4D97-AF65-F5344CB8AC3E}">
        <p14:creationId xmlns:p14="http://schemas.microsoft.com/office/powerpoint/2010/main" val="220493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made some adjustments to the baseline Source Density Color Scale to account for the lack of lightning in our forecast area. This scale incorporates various colors below 50 which helps us depict more notable lightning jumps. This animation shows the lightning jump occurring just prior to the tornado.   </a:t>
            </a:r>
            <a:endParaRPr lang="en-US" dirty="0"/>
          </a:p>
        </p:txBody>
      </p:sp>
      <p:sp>
        <p:nvSpPr>
          <p:cNvPr id="4" name="Slide Number Placeholder 3"/>
          <p:cNvSpPr>
            <a:spLocks noGrp="1"/>
          </p:cNvSpPr>
          <p:nvPr>
            <p:ph type="sldNum" sz="quarter" idx="10"/>
          </p:nvPr>
        </p:nvSpPr>
        <p:spPr/>
        <p:txBody>
          <a:bodyPr/>
          <a:lstStyle/>
          <a:p>
            <a:fld id="{75A423E5-37C4-435E-A28C-7A10FEEF9A67}" type="slidenum">
              <a:rPr lang="en-US" smtClean="0"/>
              <a:t>10</a:t>
            </a:fld>
            <a:endParaRPr lang="en-US"/>
          </a:p>
        </p:txBody>
      </p:sp>
    </p:spTree>
    <p:extLst>
      <p:ext uri="{BB962C8B-B14F-4D97-AF65-F5344CB8AC3E}">
        <p14:creationId xmlns:p14="http://schemas.microsoft.com/office/powerpoint/2010/main" val="222729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6C47AF-F147-471C-A624-232EBE7836B2}" type="slidenum">
              <a:rPr lang="en-US"/>
              <a:pPr>
                <a:defRPr/>
              </a:pPr>
              <a:t>‹#›</a:t>
            </a:fld>
            <a:endParaRPr lang="en-US"/>
          </a:p>
        </p:txBody>
      </p:sp>
    </p:spTree>
    <p:extLst>
      <p:ext uri="{BB962C8B-B14F-4D97-AF65-F5344CB8AC3E}">
        <p14:creationId xmlns:p14="http://schemas.microsoft.com/office/powerpoint/2010/main" val="2309015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616C71-0EA1-4D83-A4B0-3FD313351696}" type="slidenum">
              <a:rPr lang="en-US"/>
              <a:pPr>
                <a:defRPr/>
              </a:pPr>
              <a:t>‹#›</a:t>
            </a:fld>
            <a:endParaRPr lang="en-US"/>
          </a:p>
        </p:txBody>
      </p:sp>
    </p:spTree>
    <p:extLst>
      <p:ext uri="{BB962C8B-B14F-4D97-AF65-F5344CB8AC3E}">
        <p14:creationId xmlns:p14="http://schemas.microsoft.com/office/powerpoint/2010/main" val="2518079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D49102-9045-404D-B43C-2D1040BC3850}" type="slidenum">
              <a:rPr lang="en-US"/>
              <a:pPr>
                <a:defRPr/>
              </a:pPr>
              <a:t>‹#›</a:t>
            </a:fld>
            <a:endParaRPr lang="en-US"/>
          </a:p>
        </p:txBody>
      </p:sp>
    </p:spTree>
    <p:extLst>
      <p:ext uri="{BB962C8B-B14F-4D97-AF65-F5344CB8AC3E}">
        <p14:creationId xmlns:p14="http://schemas.microsoft.com/office/powerpoint/2010/main" val="1879749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F5C62D6-D375-461E-A1A9-C49606C23B67}" type="slidenum">
              <a:rPr lang="en-US"/>
              <a:pPr>
                <a:defRPr/>
              </a:pPr>
              <a:t>‹#›</a:t>
            </a:fld>
            <a:endParaRPr lang="en-US"/>
          </a:p>
        </p:txBody>
      </p:sp>
    </p:spTree>
    <p:extLst>
      <p:ext uri="{BB962C8B-B14F-4D97-AF65-F5344CB8AC3E}">
        <p14:creationId xmlns:p14="http://schemas.microsoft.com/office/powerpoint/2010/main" val="222155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9F59AB-12C8-4431-9EFB-10BD931348B2}" type="slidenum">
              <a:rPr lang="en-US"/>
              <a:pPr>
                <a:defRPr/>
              </a:pPr>
              <a:t>‹#›</a:t>
            </a:fld>
            <a:endParaRPr lang="en-US"/>
          </a:p>
        </p:txBody>
      </p:sp>
    </p:spTree>
    <p:extLst>
      <p:ext uri="{BB962C8B-B14F-4D97-AF65-F5344CB8AC3E}">
        <p14:creationId xmlns:p14="http://schemas.microsoft.com/office/powerpoint/2010/main" val="2280534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ED919AA-22D8-4120-A3B9-26BF43426290}" type="slidenum">
              <a:rPr lang="en-US"/>
              <a:pPr>
                <a:defRPr/>
              </a:pPr>
              <a:t>‹#›</a:t>
            </a:fld>
            <a:endParaRPr lang="en-US"/>
          </a:p>
        </p:txBody>
      </p:sp>
    </p:spTree>
    <p:extLst>
      <p:ext uri="{BB962C8B-B14F-4D97-AF65-F5344CB8AC3E}">
        <p14:creationId xmlns:p14="http://schemas.microsoft.com/office/powerpoint/2010/main" val="2787021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92F7F2-E027-44EC-924A-1F84B01D9CA2}" type="slidenum">
              <a:rPr lang="en-US"/>
              <a:pPr>
                <a:defRPr/>
              </a:pPr>
              <a:t>‹#›</a:t>
            </a:fld>
            <a:endParaRPr lang="en-US"/>
          </a:p>
        </p:txBody>
      </p:sp>
    </p:spTree>
    <p:extLst>
      <p:ext uri="{BB962C8B-B14F-4D97-AF65-F5344CB8AC3E}">
        <p14:creationId xmlns:p14="http://schemas.microsoft.com/office/powerpoint/2010/main" val="3822535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E3E0507-98F8-46FB-AB54-0E1E762BBC68}" type="slidenum">
              <a:rPr lang="en-US"/>
              <a:pPr>
                <a:defRPr/>
              </a:pPr>
              <a:t>‹#›</a:t>
            </a:fld>
            <a:endParaRPr lang="en-US"/>
          </a:p>
        </p:txBody>
      </p:sp>
    </p:spTree>
    <p:extLst>
      <p:ext uri="{BB962C8B-B14F-4D97-AF65-F5344CB8AC3E}">
        <p14:creationId xmlns:p14="http://schemas.microsoft.com/office/powerpoint/2010/main" val="221015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0EE29E-6497-48D9-9C19-F277A23368AC}" type="slidenum">
              <a:rPr lang="en-US"/>
              <a:pPr>
                <a:defRPr/>
              </a:pPr>
              <a:t>‹#›</a:t>
            </a:fld>
            <a:endParaRPr lang="en-US"/>
          </a:p>
        </p:txBody>
      </p:sp>
    </p:spTree>
    <p:extLst>
      <p:ext uri="{BB962C8B-B14F-4D97-AF65-F5344CB8AC3E}">
        <p14:creationId xmlns:p14="http://schemas.microsoft.com/office/powerpoint/2010/main" val="1944848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B4F6C55-A0E6-47CF-964D-0113F2628AA4}" type="slidenum">
              <a:rPr lang="en-US"/>
              <a:pPr>
                <a:defRPr/>
              </a:pPr>
              <a:t>‹#›</a:t>
            </a:fld>
            <a:endParaRPr lang="en-US"/>
          </a:p>
        </p:txBody>
      </p:sp>
    </p:spTree>
    <p:extLst>
      <p:ext uri="{BB962C8B-B14F-4D97-AF65-F5344CB8AC3E}">
        <p14:creationId xmlns:p14="http://schemas.microsoft.com/office/powerpoint/2010/main" val="314699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0065BE-0657-4A47-90AD-C21C55E16B19}" type="datetime4">
              <a:rPr lang="en-US" smtClean="0"/>
              <a:pPr/>
              <a:t>March 4,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293820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0AE0B5-1FC6-422D-9381-D2B571001EE7}" type="slidenum">
              <a:rPr lang="en-US"/>
              <a:pPr>
                <a:defRPr/>
              </a:pPr>
              <a:t>‹#›</a:t>
            </a:fld>
            <a:endParaRPr lang="en-US"/>
          </a:p>
        </p:txBody>
      </p:sp>
    </p:spTree>
    <p:extLst>
      <p:ext uri="{BB962C8B-B14F-4D97-AF65-F5344CB8AC3E}">
        <p14:creationId xmlns:p14="http://schemas.microsoft.com/office/powerpoint/2010/main" val="3362171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BB8AF-C16A-4836-A92D-61834B5F0BA5}" type="datetime4">
              <a:rPr lang="en-US" smtClean="0"/>
              <a:pPr/>
              <a:t>March 4,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490895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March 4,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054685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3A18F4-33C3-445B-924C-31108C51719C}" type="datetime4">
              <a:rPr lang="en-US" smtClean="0"/>
              <a:pPr/>
              <a:t>March 4,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834039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F7543A-E259-478F-9E0D-57BA40E442B7}" type="datetime4">
              <a:rPr lang="en-US" smtClean="0"/>
              <a:pPr/>
              <a:t>March 4, 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376149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March 4, 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456691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March 4, 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07088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March 4, 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16441990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March 4,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0924031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March 4,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513799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March 4,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29804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77627E-BB29-49AD-9481-A340E9CE2010}" type="slidenum">
              <a:rPr lang="en-US"/>
              <a:pPr>
                <a:defRPr/>
              </a:pPr>
              <a:t>‹#›</a:t>
            </a:fld>
            <a:endParaRPr lang="en-US"/>
          </a:p>
        </p:txBody>
      </p:sp>
    </p:spTree>
    <p:extLst>
      <p:ext uri="{BB962C8B-B14F-4D97-AF65-F5344CB8AC3E}">
        <p14:creationId xmlns:p14="http://schemas.microsoft.com/office/powerpoint/2010/main" val="1760078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411C2F-7810-42FD-95CB-38AB5B70EBFA}" type="slidenum">
              <a:rPr lang="en-US"/>
              <a:pPr>
                <a:defRPr/>
              </a:pPr>
              <a:t>‹#›</a:t>
            </a:fld>
            <a:endParaRPr lang="en-US"/>
          </a:p>
        </p:txBody>
      </p:sp>
    </p:spTree>
    <p:extLst>
      <p:ext uri="{BB962C8B-B14F-4D97-AF65-F5344CB8AC3E}">
        <p14:creationId xmlns:p14="http://schemas.microsoft.com/office/powerpoint/2010/main" val="1306321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0C5DB3E-9CBB-4E74-95BD-3D2B0E4D8BB8}" type="slidenum">
              <a:rPr lang="en-US"/>
              <a:pPr>
                <a:defRPr/>
              </a:pPr>
              <a:t>‹#›</a:t>
            </a:fld>
            <a:endParaRPr lang="en-US"/>
          </a:p>
        </p:txBody>
      </p:sp>
    </p:spTree>
    <p:extLst>
      <p:ext uri="{BB962C8B-B14F-4D97-AF65-F5344CB8AC3E}">
        <p14:creationId xmlns:p14="http://schemas.microsoft.com/office/powerpoint/2010/main" val="1159434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D77CA0-FD8C-4CC0-9231-34A2C5E057A1}" type="slidenum">
              <a:rPr lang="en-US"/>
              <a:pPr>
                <a:defRPr/>
              </a:pPr>
              <a:t>‹#›</a:t>
            </a:fld>
            <a:endParaRPr lang="en-US"/>
          </a:p>
        </p:txBody>
      </p:sp>
    </p:spTree>
    <p:extLst>
      <p:ext uri="{BB962C8B-B14F-4D97-AF65-F5344CB8AC3E}">
        <p14:creationId xmlns:p14="http://schemas.microsoft.com/office/powerpoint/2010/main" val="1183162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79ECD6A-B26C-4EF4-B596-2B20CE4DE7DF}" type="slidenum">
              <a:rPr lang="en-US"/>
              <a:pPr>
                <a:defRPr/>
              </a:pPr>
              <a:t>‹#›</a:t>
            </a:fld>
            <a:endParaRPr lang="en-US"/>
          </a:p>
        </p:txBody>
      </p:sp>
    </p:spTree>
    <p:extLst>
      <p:ext uri="{BB962C8B-B14F-4D97-AF65-F5344CB8AC3E}">
        <p14:creationId xmlns:p14="http://schemas.microsoft.com/office/powerpoint/2010/main" val="370658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90EE63-E4E7-47B3-8D96-1BFB8B556DE9}" type="slidenum">
              <a:rPr lang="en-US"/>
              <a:pPr>
                <a:defRPr/>
              </a:pPr>
              <a:t>‹#›</a:t>
            </a:fld>
            <a:endParaRPr lang="en-US"/>
          </a:p>
        </p:txBody>
      </p:sp>
    </p:spTree>
    <p:extLst>
      <p:ext uri="{BB962C8B-B14F-4D97-AF65-F5344CB8AC3E}">
        <p14:creationId xmlns:p14="http://schemas.microsoft.com/office/powerpoint/2010/main" val="2791180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C3B506-211E-4E83-8120-FCA79FFEE54F}" type="slidenum">
              <a:rPr lang="en-US"/>
              <a:pPr>
                <a:defRPr/>
              </a:pPr>
              <a:t>‹#›</a:t>
            </a:fld>
            <a:endParaRPr lang="en-US"/>
          </a:p>
        </p:txBody>
      </p:sp>
    </p:spTree>
    <p:extLst>
      <p:ext uri="{BB962C8B-B14F-4D97-AF65-F5344CB8AC3E}">
        <p14:creationId xmlns:p14="http://schemas.microsoft.com/office/powerpoint/2010/main" val="284061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2.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fontAlgn="base">
              <a:spcBef>
                <a:spcPct val="0"/>
              </a:spcBef>
              <a:spcAft>
                <a:spcPct val="0"/>
              </a:spcAft>
              <a:defRPr/>
            </a:pPr>
            <a:endParaRPr lang="en-US"/>
          </a:p>
        </p:txBody>
      </p:sp>
      <p:sp>
        <p:nvSpPr>
          <p:cNvPr id="286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fontAlgn="base">
              <a:spcBef>
                <a:spcPct val="0"/>
              </a:spcBef>
              <a:spcAft>
                <a:spcPct val="0"/>
              </a:spcAft>
              <a:defRPr/>
            </a:pPr>
            <a:endParaRPr lang="en-US"/>
          </a:p>
        </p:txBody>
      </p:sp>
      <p:sp>
        <p:nvSpPr>
          <p:cNvPr id="286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fontAlgn="base">
              <a:spcBef>
                <a:spcPct val="0"/>
              </a:spcBef>
              <a:spcAft>
                <a:spcPct val="0"/>
              </a:spcAft>
              <a:defRPr/>
            </a:pPr>
            <a:fld id="{812C83E6-D196-4A67-8266-E019A937780E}" type="slidenum">
              <a:rPr lang="en-US"/>
              <a:pPr fontAlgn="base">
                <a:spcBef>
                  <a:spcPct val="0"/>
                </a:spcBef>
                <a:spcAft>
                  <a:spcPct val="0"/>
                </a:spcAft>
                <a:defRPr/>
              </a:pPr>
              <a:t>‹#›</a:t>
            </a:fld>
            <a:endParaRPr lang="en-US"/>
          </a:p>
        </p:txBody>
      </p:sp>
      <p:graphicFrame>
        <p:nvGraphicFramePr>
          <p:cNvPr id="2050" name="Object 7"/>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372" name="Drawing" r:id="rId22" imgW="10353688" imgH="6895641" progId="Presentations.Drawing.10">
                  <p:embed/>
                </p:oleObj>
              </mc:Choice>
              <mc:Fallback>
                <p:oleObj name="Drawing" r:id="rId22" imgW="10353688" imgH="6895641" progId="Presentations.Drawing.10">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8"/>
          <p:cNvGraphicFramePr>
            <a:graphicFrameLocks noChangeAspect="1"/>
          </p:cNvGraphicFramePr>
          <p:nvPr userDrawn="1"/>
        </p:nvGraphicFramePr>
        <p:xfrm>
          <a:off x="8001000" y="152400"/>
          <a:ext cx="974725" cy="971550"/>
        </p:xfrm>
        <a:graphic>
          <a:graphicData uri="http://schemas.openxmlformats.org/presentationml/2006/ole">
            <mc:AlternateContent xmlns:mc="http://schemas.openxmlformats.org/markup-compatibility/2006">
              <mc:Choice xmlns:v="urn:schemas-microsoft-com:vml" Requires="v">
                <p:oleObj spid="_x0000_s1373" name="Drawing" r:id="rId24" imgW="1889640" imgH="1882080" progId="Presentations.Drawing.10">
                  <p:embed/>
                </p:oleObj>
              </mc:Choice>
              <mc:Fallback>
                <p:oleObj name="Drawing" r:id="rId24" imgW="1889640" imgH="1882080" progId="Presentations.Drawing.10">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001000" y="152400"/>
                        <a:ext cx="97472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81" name="Text Box 9"/>
          <p:cNvSpPr txBox="1">
            <a:spLocks noChangeArrowheads="1"/>
          </p:cNvSpPr>
          <p:nvPr userDrawn="1"/>
        </p:nvSpPr>
        <p:spPr bwMode="auto">
          <a:xfrm>
            <a:off x="7772400" y="6477000"/>
            <a:ext cx="1268413" cy="274638"/>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1200">
                <a:solidFill>
                  <a:srgbClr val="FFCC66"/>
                </a:solidFill>
                <a:latin typeface="Arial" charset="0"/>
              </a:rPr>
              <a:t>WFO Marquette</a:t>
            </a:r>
          </a:p>
        </p:txBody>
      </p:sp>
    </p:spTree>
    <p:extLst>
      <p:ext uri="{BB962C8B-B14F-4D97-AF65-F5344CB8AC3E}">
        <p14:creationId xmlns:p14="http://schemas.microsoft.com/office/powerpoint/2010/main" val="231197406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812C83E6-D196-4A67-8266-E019A937780E}"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459223441"/>
      </p:ext>
    </p:extLst>
  </p:cSld>
  <p:clrMap bg1="lt1" tx1="dk1" bg2="lt2" tx2="dk2" accent1="accent1" accent2="accent2" accent3="accent3" accent4="accent4" accent5="accent5" accent6="accent6" hlink="hlink" folHlink="folHlink"/>
  <p:sldLayoutIdLst>
    <p:sldLayoutId id="2147484710" r:id="rId1"/>
    <p:sldLayoutId id="2147484711" r:id="rId2"/>
    <p:sldLayoutId id="2147484712" r:id="rId3"/>
    <p:sldLayoutId id="2147484713" r:id="rId4"/>
    <p:sldLayoutId id="2147484714" r:id="rId5"/>
    <p:sldLayoutId id="2147484715" r:id="rId6"/>
    <p:sldLayoutId id="2147484716" r:id="rId7"/>
    <p:sldLayoutId id="2147484717" r:id="rId8"/>
    <p:sldLayoutId id="2147484718" r:id="rId9"/>
    <p:sldLayoutId id="2147484719" r:id="rId10"/>
    <p:sldLayoutId id="2147484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7" name="Rectangle 3"/>
          <p:cNvSpPr>
            <a:spLocks noGrp="1" noChangeArrowheads="1"/>
          </p:cNvSpPr>
          <p:nvPr>
            <p:ph type="subTitle" idx="1"/>
          </p:nvPr>
        </p:nvSpPr>
        <p:spPr>
          <a:xfrm>
            <a:off x="457200" y="1447800"/>
            <a:ext cx="8229600" cy="1219200"/>
          </a:xfrm>
        </p:spPr>
        <p:txBody>
          <a:bodyPr>
            <a:noAutofit/>
          </a:bodyPr>
          <a:lstStyle/>
          <a:p>
            <a:pPr>
              <a:defRPr/>
            </a:pPr>
            <a:r>
              <a:rPr lang="en-US" sz="3600" b="1" i="1" dirty="0"/>
              <a:t>Colorado Lightning Mapping Array depicts a Lightning Jump Prior to a Non-</a:t>
            </a:r>
            <a:r>
              <a:rPr lang="en-US" sz="3600" b="1" i="1" dirty="0" err="1"/>
              <a:t>Supercell</a:t>
            </a:r>
            <a:r>
              <a:rPr lang="en-US" sz="3600" b="1" i="1" dirty="0"/>
              <a:t> Tornado 5 </a:t>
            </a:r>
            <a:r>
              <a:rPr lang="en-US" sz="3600" b="1" i="1" dirty="0" smtClean="0"/>
              <a:t>to 10 miles northwest </a:t>
            </a:r>
            <a:r>
              <a:rPr lang="en-US" sz="3600" b="1" i="1" dirty="0"/>
              <a:t>of Cheyenne</a:t>
            </a:r>
            <a:endParaRPr lang="en-US" sz="3600" b="1" dirty="0"/>
          </a:p>
          <a:p>
            <a:pPr>
              <a:defRPr/>
            </a:pPr>
            <a:r>
              <a:rPr lang="en-US" sz="2400" dirty="0" smtClean="0"/>
              <a:t/>
            </a:r>
            <a:br>
              <a:rPr lang="en-US" sz="2400" dirty="0" smtClean="0"/>
            </a:br>
            <a:endParaRPr lang="en-US" sz="2400" dirty="0" smtClean="0"/>
          </a:p>
        </p:txBody>
      </p:sp>
      <p:sp>
        <p:nvSpPr>
          <p:cNvPr id="11269" name="Text Box 5"/>
          <p:cNvSpPr txBox="1">
            <a:spLocks noChangeArrowheads="1"/>
          </p:cNvSpPr>
          <p:nvPr/>
        </p:nvSpPr>
        <p:spPr bwMode="auto">
          <a:xfrm>
            <a:off x="1066800" y="3581400"/>
            <a:ext cx="7010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Bef>
                <a:spcPct val="50000"/>
              </a:spcBef>
              <a:spcAft>
                <a:spcPct val="0"/>
              </a:spcAft>
            </a:pPr>
            <a:endParaRPr lang="en-US" sz="2800" b="1" dirty="0" smtClean="0">
              <a:solidFill>
                <a:srgbClr val="FF0000"/>
              </a:solidFill>
            </a:endParaRPr>
          </a:p>
          <a:p>
            <a:pPr algn="ctr" fontAlgn="base">
              <a:spcBef>
                <a:spcPct val="50000"/>
              </a:spcBef>
              <a:spcAft>
                <a:spcPct val="0"/>
              </a:spcAft>
            </a:pPr>
            <a:r>
              <a:rPr lang="en-US" sz="2800" b="1" dirty="0" smtClean="0">
                <a:solidFill>
                  <a:srgbClr val="FF0000"/>
                </a:solidFill>
              </a:rPr>
              <a:t>By Rob Cox (NWS Cheyenne)  </a:t>
            </a:r>
            <a:endParaRPr lang="en-US" sz="2800" b="1" dirty="0">
              <a:solidFill>
                <a:srgbClr val="FF0000"/>
              </a:solidFill>
            </a:endParaRPr>
          </a:p>
        </p:txBody>
      </p:sp>
    </p:spTree>
    <p:extLst>
      <p:ext uri="{BB962C8B-B14F-4D97-AF65-F5344CB8AC3E}">
        <p14:creationId xmlns:p14="http://schemas.microsoft.com/office/powerpoint/2010/main" val="249829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COLMA 2349Z-00:05Z</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219200"/>
            <a:ext cx="7772400" cy="5486400"/>
          </a:xfrm>
        </p:spPr>
      </p:pic>
    </p:spTree>
    <p:extLst>
      <p:ext uri="{BB962C8B-B14F-4D97-AF65-F5344CB8AC3E}">
        <p14:creationId xmlns:p14="http://schemas.microsoft.com/office/powerpoint/2010/main" val="658060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94"/>
            <a:ext cx="8229600" cy="1143000"/>
          </a:xfrm>
        </p:spPr>
        <p:txBody>
          <a:bodyPr>
            <a:normAutofit/>
          </a:bodyPr>
          <a:lstStyle/>
          <a:p>
            <a:r>
              <a:rPr lang="en-US" sz="3600" b="1" dirty="0" smtClean="0">
                <a:latin typeface="Times New Roman" panose="02020603050405020304" pitchFamily="18" charset="0"/>
                <a:cs typeface="Times New Roman" panose="02020603050405020304" pitchFamily="18" charset="0"/>
              </a:rPr>
              <a:t>Summary</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t>Look for Pre-Existing Convergent Surface Boundaries</a:t>
            </a:r>
          </a:p>
          <a:p>
            <a:r>
              <a:rPr lang="en-US" dirty="0" smtClean="0"/>
              <a:t>0-3km Capes Greater than 40 j/kg</a:t>
            </a:r>
          </a:p>
          <a:p>
            <a:r>
              <a:rPr lang="en-US" dirty="0" smtClean="0"/>
              <a:t>Steep Low level Lapse Rates</a:t>
            </a:r>
          </a:p>
          <a:p>
            <a:r>
              <a:rPr lang="en-US" dirty="0" smtClean="0"/>
              <a:t>High Reflectivity's Aloft </a:t>
            </a:r>
          </a:p>
          <a:p>
            <a:r>
              <a:rPr lang="en-US" dirty="0" smtClean="0"/>
              <a:t>Mid level Rotation</a:t>
            </a:r>
          </a:p>
          <a:p>
            <a:r>
              <a:rPr lang="en-US" dirty="0" smtClean="0"/>
              <a:t>Lightning Jump ~10 to 15 min prior to Tornado Development</a:t>
            </a:r>
          </a:p>
          <a:p>
            <a:endParaRPr lang="en-US" dirty="0"/>
          </a:p>
        </p:txBody>
      </p:sp>
    </p:spTree>
    <p:extLst>
      <p:ext uri="{BB962C8B-B14F-4D97-AF65-F5344CB8AC3E}">
        <p14:creationId xmlns:p14="http://schemas.microsoft.com/office/powerpoint/2010/main" val="3667692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376"/>
            <a:ext cx="8229600" cy="1143000"/>
          </a:xfrm>
        </p:spPr>
        <p:txBody>
          <a:bodyPr>
            <a:normAutofit/>
          </a:bodyPr>
          <a:lstStyle/>
          <a:p>
            <a:r>
              <a:rPr lang="en-US" sz="3200" b="1" dirty="0" smtClean="0">
                <a:latin typeface="Times New Roman" panose="02020603050405020304" pitchFamily="18" charset="0"/>
                <a:cs typeface="Times New Roman" panose="02020603050405020304" pitchFamily="18" charset="0"/>
              </a:rPr>
              <a:t>July 29, 2013 @ ~6pm</a:t>
            </a:r>
            <a:endParaRPr lang="en-US" sz="3200" b="1" dirty="0">
              <a:latin typeface="Times New Roman" panose="02020603050405020304" pitchFamily="18" charset="0"/>
              <a:cs typeface="Times New Roman" panose="02020603050405020304" pitchFamily="18" charset="0"/>
            </a:endParaRPr>
          </a:p>
        </p:txBody>
      </p:sp>
      <p:pic>
        <p:nvPicPr>
          <p:cNvPr id="4" name="Picture 2" descr="http://204.227.111.28/StormData/Landspout/Landspouttor.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219200"/>
            <a:ext cx="7239000" cy="5429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0" y="6111351"/>
            <a:ext cx="2232801" cy="261610"/>
          </a:xfrm>
          <a:prstGeom prst="rect">
            <a:avLst/>
          </a:prstGeom>
        </p:spPr>
        <p:txBody>
          <a:bodyPr wrap="square">
            <a:spAutoFit/>
          </a:bodyPr>
          <a:lstStyle/>
          <a:p>
            <a:r>
              <a:rPr lang="en-US" sz="1100" b="1" dirty="0">
                <a:solidFill>
                  <a:srgbClr val="FFFF00"/>
                </a:solidFill>
              </a:rPr>
              <a:t>Photo Courtesy Steve </a:t>
            </a:r>
            <a:r>
              <a:rPr lang="en-US" sz="1100" b="1" dirty="0" err="1">
                <a:solidFill>
                  <a:srgbClr val="FFFF00"/>
                </a:solidFill>
              </a:rPr>
              <a:t>Apfel</a:t>
            </a:r>
            <a:endParaRPr lang="en-US" sz="1100" b="1" dirty="0">
              <a:solidFill>
                <a:srgbClr val="FFFF00"/>
              </a:solidFill>
            </a:endParaRPr>
          </a:p>
        </p:txBody>
      </p:sp>
    </p:spTree>
    <p:extLst>
      <p:ext uri="{BB962C8B-B14F-4D97-AF65-F5344CB8AC3E}">
        <p14:creationId xmlns:p14="http://schemas.microsoft.com/office/powerpoint/2010/main" val="192766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464" y="-13447"/>
            <a:ext cx="8229600" cy="1143000"/>
          </a:xfrm>
        </p:spPr>
        <p:txBody>
          <a:bodyPr>
            <a:normAutofit/>
          </a:bodyPr>
          <a:lstStyle/>
          <a:p>
            <a:r>
              <a:rPr lang="en-US" sz="2800" b="1" dirty="0" smtClean="0">
                <a:latin typeface="Times New Roman" panose="02020603050405020304" pitchFamily="18" charset="0"/>
                <a:cs typeface="Times New Roman" panose="02020603050405020304" pitchFamily="18" charset="0"/>
              </a:rPr>
              <a:t>Tornado </a:t>
            </a:r>
            <a:r>
              <a:rPr lang="en-US" sz="2800" b="1" dirty="0" smtClean="0">
                <a:latin typeface="Times New Roman" panose="02020603050405020304" pitchFamily="18" charset="0"/>
                <a:cs typeface="Times New Roman" panose="02020603050405020304" pitchFamily="18" charset="0"/>
              </a:rPr>
              <a:t>~5 to 10 </a:t>
            </a:r>
            <a:r>
              <a:rPr lang="en-US" sz="2800" b="1" dirty="0" smtClean="0">
                <a:latin typeface="Times New Roman" panose="02020603050405020304" pitchFamily="18" charset="0"/>
                <a:cs typeface="Times New Roman" panose="02020603050405020304" pitchFamily="18" charset="0"/>
              </a:rPr>
              <a:t>miles Northwest of Cheyenne</a:t>
            </a:r>
            <a:endParaRPr lang="en-US" sz="2800" b="1" dirty="0">
              <a:latin typeface="Times New Roman" panose="02020603050405020304" pitchFamily="18" charset="0"/>
              <a:cs typeface="Times New Roman" panose="02020603050405020304" pitchFamily="18" charset="0"/>
            </a:endParaRPr>
          </a:p>
        </p:txBody>
      </p:sp>
      <p:pic>
        <p:nvPicPr>
          <p:cNvPr id="7170" name="Picture 2" descr="http://204.227.111.28/StormData/Landspout/MICLandspou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923" y="1219200"/>
            <a:ext cx="7527277"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557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929"/>
            <a:ext cx="8229600" cy="1143000"/>
          </a:xfrm>
        </p:spPr>
        <p:txBody>
          <a:bodyPr>
            <a:normAutofit/>
          </a:bodyPr>
          <a:lstStyle/>
          <a:p>
            <a:r>
              <a:rPr lang="en-US" sz="3200" b="1" dirty="0" smtClean="0">
                <a:latin typeface="Times New Roman" panose="02020603050405020304" pitchFamily="18" charset="0"/>
                <a:cs typeface="Times New Roman" panose="02020603050405020304" pitchFamily="18" charset="0"/>
              </a:rPr>
              <a:t>0.5 deg. Z ~15 min prior to Tornado</a:t>
            </a:r>
            <a:endParaRPr lang="en-US" sz="3200" b="1" dirty="0">
              <a:latin typeface="Times New Roman" panose="02020603050405020304" pitchFamily="18" charset="0"/>
              <a:cs typeface="Times New Roman" panose="02020603050405020304" pitchFamily="18" charset="0"/>
            </a:endParaRPr>
          </a:p>
        </p:txBody>
      </p:sp>
      <p:pic>
        <p:nvPicPr>
          <p:cNvPr id="9218" name="Picture 2" descr="http://204.227.111.28/StormData/Landspout/2346re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982" y="1219200"/>
            <a:ext cx="7574617" cy="55088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19800" y="4114800"/>
            <a:ext cx="9144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0000"/>
                </a:solidFill>
                <a:latin typeface="Times New Roman" panose="02020603050405020304" pitchFamily="18" charset="0"/>
                <a:cs typeface="Times New Roman" panose="02020603050405020304" pitchFamily="18" charset="0"/>
              </a:rPr>
              <a:t>MIC Home</a:t>
            </a:r>
            <a:endParaRPr lang="en-US" sz="1400" b="1" dirty="0">
              <a:solidFill>
                <a:srgbClr val="000000"/>
              </a:solidFill>
              <a:latin typeface="Times New Roman" panose="02020603050405020304" pitchFamily="18" charset="0"/>
              <a:cs typeface="Times New Roman" panose="02020603050405020304" pitchFamily="18" charset="0"/>
            </a:endParaRPr>
          </a:p>
        </p:txBody>
      </p:sp>
      <p:cxnSp>
        <p:nvCxnSpPr>
          <p:cNvPr id="6" name="Straight Arrow Connector 5"/>
          <p:cNvCxnSpPr/>
          <p:nvPr/>
        </p:nvCxnSpPr>
        <p:spPr>
          <a:xfrm flipH="1">
            <a:off x="5562600" y="4495800"/>
            <a:ext cx="457200" cy="762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435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smtClean="0">
                <a:latin typeface="Times New Roman" panose="02020603050405020304" pitchFamily="18" charset="0"/>
                <a:cs typeface="Times New Roman" panose="02020603050405020304" pitchFamily="18" charset="0"/>
              </a:rPr>
              <a:t>0.5 </a:t>
            </a:r>
            <a:r>
              <a:rPr lang="en-US" sz="3200" b="1" dirty="0" err="1" smtClean="0">
                <a:latin typeface="Times New Roman" panose="02020603050405020304" pitchFamily="18" charset="0"/>
                <a:cs typeface="Times New Roman" panose="02020603050405020304" pitchFamily="18" charset="0"/>
              </a:rPr>
              <a:t>deg</a:t>
            </a:r>
            <a:r>
              <a:rPr lang="en-US" sz="3200" b="1" dirty="0" smtClean="0">
                <a:latin typeface="Times New Roman" panose="02020603050405020304" pitchFamily="18" charset="0"/>
                <a:cs typeface="Times New Roman" panose="02020603050405020304" pitchFamily="18" charset="0"/>
              </a:rPr>
              <a:t> V. ~15 min Prior to Tornado</a:t>
            </a:r>
            <a:endParaRPr lang="en-US" sz="3200" b="1" dirty="0">
              <a:latin typeface="Times New Roman" panose="02020603050405020304" pitchFamily="18" charset="0"/>
              <a:cs typeface="Times New Roman" panose="02020603050405020304" pitchFamily="18" charset="0"/>
            </a:endParaRPr>
          </a:p>
        </p:txBody>
      </p:sp>
      <p:pic>
        <p:nvPicPr>
          <p:cNvPr id="10242" name="Picture 2" descr="http://204.227.111.28/StormData/Landspout/2346ve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371" y="1219200"/>
            <a:ext cx="8240887" cy="5562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490882" y="4155141"/>
            <a:ext cx="9144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0000"/>
                </a:solidFill>
                <a:latin typeface="Times New Roman" panose="02020603050405020304" pitchFamily="18" charset="0"/>
                <a:cs typeface="Times New Roman" panose="02020603050405020304" pitchFamily="18" charset="0"/>
              </a:rPr>
              <a:t>MIC Home</a:t>
            </a:r>
            <a:endParaRPr lang="en-US" sz="1400" b="1" dirty="0">
              <a:solidFill>
                <a:srgbClr val="000000"/>
              </a:solidFill>
              <a:latin typeface="Times New Roman" panose="02020603050405020304" pitchFamily="18" charset="0"/>
              <a:cs typeface="Times New Roman" panose="02020603050405020304" pitchFamily="18" charset="0"/>
            </a:endParaRPr>
          </a:p>
        </p:txBody>
      </p:sp>
      <p:cxnSp>
        <p:nvCxnSpPr>
          <p:cNvPr id="7" name="Straight Arrow Connector 6"/>
          <p:cNvCxnSpPr>
            <a:stCxn id="6" idx="1"/>
          </p:cNvCxnSpPr>
          <p:nvPr/>
        </p:nvCxnSpPr>
        <p:spPr>
          <a:xfrm flipH="1">
            <a:off x="5181600" y="4383741"/>
            <a:ext cx="309282" cy="253253"/>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059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988" y="0"/>
            <a:ext cx="8229600" cy="1143000"/>
          </a:xfrm>
        </p:spPr>
        <p:txBody>
          <a:bodyPr>
            <a:normAutofit/>
          </a:bodyPr>
          <a:lstStyle/>
          <a:p>
            <a:r>
              <a:rPr lang="en-US" sz="3200" b="1" dirty="0" smtClean="0">
                <a:latin typeface="Times New Roman" panose="02020603050405020304" pitchFamily="18" charset="0"/>
                <a:cs typeface="Times New Roman" panose="02020603050405020304" pitchFamily="18" charset="0"/>
              </a:rPr>
              <a:t>0 to 3km LAPS </a:t>
            </a:r>
            <a:r>
              <a:rPr lang="en-US" sz="3200" b="1" dirty="0" err="1" smtClean="0">
                <a:latin typeface="Times New Roman" panose="02020603050405020304" pitchFamily="18" charset="0"/>
                <a:cs typeface="Times New Roman" panose="02020603050405020304" pitchFamily="18" charset="0"/>
              </a:rPr>
              <a:t>Sfc</a:t>
            </a:r>
            <a:r>
              <a:rPr lang="en-US" sz="3200" b="1" dirty="0" smtClean="0">
                <a:latin typeface="Times New Roman" panose="02020603050405020304" pitchFamily="18" charset="0"/>
                <a:cs typeface="Times New Roman" panose="02020603050405020304" pitchFamily="18" charset="0"/>
              </a:rPr>
              <a:t>. Based Lapse Rates (23Z)</a:t>
            </a:r>
            <a:endParaRPr lang="en-US" sz="32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295400"/>
            <a:ext cx="7315199" cy="5257800"/>
          </a:xfrm>
        </p:spPr>
      </p:pic>
    </p:spTree>
    <p:extLst>
      <p:ext uri="{BB962C8B-B14F-4D97-AF65-F5344CB8AC3E}">
        <p14:creationId xmlns:p14="http://schemas.microsoft.com/office/powerpoint/2010/main" val="4233518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normAutofit/>
          </a:bodyPr>
          <a:lstStyle/>
          <a:p>
            <a:r>
              <a:rPr lang="en-US" sz="3200" b="1" dirty="0" smtClean="0">
                <a:latin typeface="Times New Roman" panose="02020603050405020304" pitchFamily="18" charset="0"/>
                <a:cs typeface="Times New Roman" panose="02020603050405020304" pitchFamily="18" charset="0"/>
              </a:rPr>
              <a:t>0 to 3 km LAPS Surface Based Capes (23Z)</a:t>
            </a:r>
            <a:endParaRPr lang="en-US" sz="3200" b="1"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1219200"/>
            <a:ext cx="6858000" cy="5486400"/>
          </a:xfrm>
        </p:spPr>
      </p:pic>
    </p:spTree>
    <p:extLst>
      <p:ext uri="{BB962C8B-B14F-4D97-AF65-F5344CB8AC3E}">
        <p14:creationId xmlns:p14="http://schemas.microsoft.com/office/powerpoint/2010/main" val="3707416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7"/>
            <a:ext cx="8229600" cy="1143000"/>
          </a:xfrm>
        </p:spPr>
        <p:txBody>
          <a:bodyPr>
            <a:normAutofit/>
          </a:bodyPr>
          <a:lstStyle/>
          <a:p>
            <a:r>
              <a:rPr lang="en-US" sz="3200" b="1" dirty="0" smtClean="0">
                <a:latin typeface="Times New Roman" panose="02020603050405020304" pitchFamily="18" charset="0"/>
                <a:cs typeface="Times New Roman" panose="02020603050405020304" pitchFamily="18" charset="0"/>
              </a:rPr>
              <a:t>6.4 </a:t>
            </a:r>
            <a:r>
              <a:rPr lang="en-US" sz="3200" b="1" dirty="0" err="1" smtClean="0">
                <a:latin typeface="Times New Roman" panose="02020603050405020304" pitchFamily="18" charset="0"/>
                <a:cs typeface="Times New Roman" panose="02020603050405020304" pitchFamily="18" charset="0"/>
              </a:rPr>
              <a:t>deg</a:t>
            </a:r>
            <a:r>
              <a:rPr lang="en-US" sz="3200" b="1" dirty="0" smtClean="0">
                <a:latin typeface="Times New Roman" panose="02020603050405020304" pitchFamily="18" charset="0"/>
                <a:cs typeface="Times New Roman" panose="02020603050405020304" pitchFamily="18" charset="0"/>
              </a:rPr>
              <a:t> Z. at ~ Time of Tornado (00:05Z)</a:t>
            </a:r>
            <a:endParaRPr lang="en-US" sz="3200" b="1" dirty="0">
              <a:latin typeface="Times New Roman" panose="02020603050405020304" pitchFamily="18" charset="0"/>
              <a:cs typeface="Times New Roman" panose="02020603050405020304" pitchFamily="18" charset="0"/>
            </a:endParaRPr>
          </a:p>
        </p:txBody>
      </p:sp>
      <p:pic>
        <p:nvPicPr>
          <p:cNvPr id="11266" name="Picture 2" descr="http://204.227.111.28/StormData/Landspout/gr2ref6.4spou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787"/>
            <a:ext cx="6858000" cy="56380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952565" y="4267200"/>
            <a:ext cx="9144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0000"/>
                </a:solidFill>
                <a:latin typeface="Times New Roman" panose="02020603050405020304" pitchFamily="18" charset="0"/>
                <a:cs typeface="Times New Roman" panose="02020603050405020304" pitchFamily="18" charset="0"/>
              </a:rPr>
              <a:t>MIC Home</a:t>
            </a:r>
            <a:endParaRPr lang="en-US" sz="1400" b="1" dirty="0">
              <a:solidFill>
                <a:srgbClr val="000000"/>
              </a:solidFill>
              <a:latin typeface="Times New Roman" panose="02020603050405020304" pitchFamily="18" charset="0"/>
              <a:cs typeface="Times New Roman" panose="02020603050405020304" pitchFamily="18" charset="0"/>
            </a:endParaRPr>
          </a:p>
        </p:txBody>
      </p:sp>
      <p:cxnSp>
        <p:nvCxnSpPr>
          <p:cNvPr id="6" name="Straight Arrow Connector 5"/>
          <p:cNvCxnSpPr/>
          <p:nvPr/>
        </p:nvCxnSpPr>
        <p:spPr>
          <a:xfrm flipH="1">
            <a:off x="5614148" y="4636994"/>
            <a:ext cx="309282" cy="253253"/>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069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447"/>
            <a:ext cx="8229600" cy="1143000"/>
          </a:xfrm>
        </p:spPr>
        <p:txBody>
          <a:bodyPr>
            <a:normAutofit/>
          </a:bodyPr>
          <a:lstStyle/>
          <a:p>
            <a:r>
              <a:rPr lang="en-US" sz="3200" dirty="0" smtClean="0">
                <a:latin typeface="Times New Roman" panose="02020603050405020304" pitchFamily="18" charset="0"/>
                <a:cs typeface="Times New Roman" panose="02020603050405020304" pitchFamily="18" charset="0"/>
              </a:rPr>
              <a:t>6.4 SRM Slice at ~ time of Tornado (00:05Z)</a:t>
            </a:r>
            <a:endParaRPr lang="en-US" sz="3200" dirty="0">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flipH="1">
            <a:off x="5277971" y="4704214"/>
            <a:ext cx="309282" cy="253253"/>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192306"/>
            <a:ext cx="8305800" cy="5638800"/>
          </a:xfrm>
          <a:prstGeom prst="rect">
            <a:avLst/>
          </a:prstGeom>
        </p:spPr>
      </p:pic>
      <p:sp>
        <p:nvSpPr>
          <p:cNvPr id="8" name="Rectangle 7"/>
          <p:cNvSpPr/>
          <p:nvPr/>
        </p:nvSpPr>
        <p:spPr>
          <a:xfrm>
            <a:off x="5867400" y="4276157"/>
            <a:ext cx="9144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0000"/>
                </a:solidFill>
                <a:latin typeface="Times New Roman" panose="02020603050405020304" pitchFamily="18" charset="0"/>
                <a:cs typeface="Times New Roman" panose="02020603050405020304" pitchFamily="18" charset="0"/>
              </a:rPr>
              <a:t>MIC Home</a:t>
            </a:r>
            <a:endParaRPr lang="en-US" sz="1400" b="1" dirty="0">
              <a:solidFill>
                <a:srgbClr val="000000"/>
              </a:solidFill>
              <a:latin typeface="Times New Roman" panose="02020603050405020304" pitchFamily="18" charset="0"/>
              <a:cs typeface="Times New Roman" panose="02020603050405020304" pitchFamily="18" charset="0"/>
            </a:endParaRPr>
          </a:p>
        </p:txBody>
      </p:sp>
      <p:cxnSp>
        <p:nvCxnSpPr>
          <p:cNvPr id="9" name="Straight Arrow Connector 8"/>
          <p:cNvCxnSpPr/>
          <p:nvPr/>
        </p:nvCxnSpPr>
        <p:spPr>
          <a:xfrm flipH="1">
            <a:off x="5558118" y="4699715"/>
            <a:ext cx="309282" cy="253253"/>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1988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2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Custom 1">
      <a:dk1>
        <a:srgbClr val="FFFFFF"/>
      </a:dk1>
      <a:lt1>
        <a:srgbClr val="FFFFFF"/>
      </a:lt1>
      <a:dk2>
        <a:srgbClr val="FFFFFF"/>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2500</TotalTime>
  <Words>590</Words>
  <Application>Microsoft Office PowerPoint</Application>
  <PresentationFormat>On-screen Show (4:3)</PresentationFormat>
  <Paragraphs>44</Paragraphs>
  <Slides>11</Slides>
  <Notes>10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14" baseType="lpstr">
      <vt:lpstr>2_Default Design</vt:lpstr>
      <vt:lpstr>Office Theme</vt:lpstr>
      <vt:lpstr>Drawing</vt:lpstr>
      <vt:lpstr>PowerPoint Presentation</vt:lpstr>
      <vt:lpstr>July 29, 2013 @ ~6pm</vt:lpstr>
      <vt:lpstr>Tornado ~5 to 10 miles Northwest of Cheyenne</vt:lpstr>
      <vt:lpstr>0.5 deg. Z ~15 min prior to Tornado</vt:lpstr>
      <vt:lpstr>0.5 deg V. ~15 min Prior to Tornado</vt:lpstr>
      <vt:lpstr>0 to 3km LAPS Sfc. Based Lapse Rates (23Z)</vt:lpstr>
      <vt:lpstr>0 to 3 km LAPS Surface Based Capes (23Z)</vt:lpstr>
      <vt:lpstr>6.4 deg Z. at ~ Time of Tornado (00:05Z)</vt:lpstr>
      <vt:lpstr>6.4 SRM Slice at ~ time of Tornado (00:05Z)</vt:lpstr>
      <vt:lpstr>COLMA 2349Z-00:05Z</vt:lpstr>
      <vt:lpstr>Summary</vt:lpstr>
    </vt:vector>
  </TitlesOfParts>
  <Company>NWS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SPOTTER TRAINING</dc:title>
  <dc:creator>Bill Murrell</dc:creator>
  <cp:lastModifiedBy>rob cox</cp:lastModifiedBy>
  <cp:revision>220</cp:revision>
  <dcterms:created xsi:type="dcterms:W3CDTF">2011-11-12T00:41:06Z</dcterms:created>
  <dcterms:modified xsi:type="dcterms:W3CDTF">2014-03-04T21:59:43Z</dcterms:modified>
</cp:coreProperties>
</file>