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9"/>
  </p:notesMasterIdLst>
  <p:sldIdLst>
    <p:sldId id="256" r:id="rId2"/>
    <p:sldId id="259" r:id="rId3"/>
    <p:sldId id="262" r:id="rId4"/>
    <p:sldId id="260" r:id="rId5"/>
    <p:sldId id="267" r:id="rId6"/>
    <p:sldId id="265" r:id="rId7"/>
    <p:sldId id="266" r:id="rId8"/>
    <p:sldId id="263" r:id="rId9"/>
    <p:sldId id="264" r:id="rId10"/>
    <p:sldId id="268" r:id="rId11"/>
    <p:sldId id="276" r:id="rId12"/>
    <p:sldId id="277" r:id="rId13"/>
    <p:sldId id="271" r:id="rId14"/>
    <p:sldId id="274" r:id="rId15"/>
    <p:sldId id="269" r:id="rId16"/>
    <p:sldId id="272"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49" autoAdjust="0"/>
  </p:normalViewPr>
  <p:slideViewPr>
    <p:cSldViewPr>
      <p:cViewPr>
        <p:scale>
          <a:sx n="100" d="100"/>
          <a:sy n="100" d="100"/>
        </p:scale>
        <p:origin x="-222"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BFBFDA-2367-41BA-A07A-23561CEF8D34}" type="datetimeFigureOut">
              <a:rPr lang="en-US" smtClean="0"/>
              <a:pPr/>
              <a:t>2/13/2014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830012-7999-4D0E-A7F4-2AC30FC42328}" type="slidenum">
              <a:rPr lang="en-US" smtClean="0"/>
              <a:pPr/>
              <a:t>‹#›</a:t>
            </a:fld>
            <a:endParaRPr lang="en-US"/>
          </a:p>
        </p:txBody>
      </p:sp>
    </p:spTree>
    <p:extLst>
      <p:ext uri="{BB962C8B-B14F-4D97-AF65-F5344CB8AC3E}">
        <p14:creationId xmlns:p14="http://schemas.microsoft.com/office/powerpoint/2010/main" val="181122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30012-7999-4D0E-A7F4-2AC30FC42328}" type="slidenum">
              <a:rPr lang="en-US" smtClean="0"/>
              <a:pPr/>
              <a:t>4</a:t>
            </a:fld>
            <a:endParaRPr lang="en-US"/>
          </a:p>
        </p:txBody>
      </p:sp>
    </p:spTree>
    <p:extLst>
      <p:ext uri="{BB962C8B-B14F-4D97-AF65-F5344CB8AC3E}">
        <p14:creationId xmlns:p14="http://schemas.microsoft.com/office/powerpoint/2010/main" val="3597410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30012-7999-4D0E-A7F4-2AC30FC42328}" type="slidenum">
              <a:rPr lang="en-US" smtClean="0"/>
              <a:pPr/>
              <a:t>6</a:t>
            </a:fld>
            <a:endParaRPr lang="en-US"/>
          </a:p>
        </p:txBody>
      </p:sp>
    </p:spTree>
    <p:extLst>
      <p:ext uri="{BB962C8B-B14F-4D97-AF65-F5344CB8AC3E}">
        <p14:creationId xmlns:p14="http://schemas.microsoft.com/office/powerpoint/2010/main" val="3597410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Pop-Up </a:t>
            </a:r>
            <a:r>
              <a:rPr lang="en-US" dirty="0" err="1" smtClean="0"/>
              <a:t>skewT</a:t>
            </a:r>
            <a:r>
              <a:rPr lang="en-US" dirty="0" smtClean="0"/>
              <a:t> sampling is commonly used with radar</a:t>
            </a:r>
            <a:r>
              <a:rPr lang="en-US" baseline="0" dirty="0" smtClean="0"/>
              <a:t> in </a:t>
            </a:r>
            <a:r>
              <a:rPr lang="en-US" dirty="0" smtClean="0"/>
              <a:t>convective situations to measure</a:t>
            </a:r>
            <a:r>
              <a:rPr lang="en-US" baseline="0" dirty="0" smtClean="0"/>
              <a:t> the height of -10 and -20C  levels to assess hail threat.  In this case, sampling on a proximity sounding, the 12Z Great Falls </a:t>
            </a:r>
            <a:r>
              <a:rPr lang="en-US" baseline="0" dirty="0" err="1" smtClean="0"/>
              <a:t>raob</a:t>
            </a:r>
            <a:r>
              <a:rPr lang="en-US" baseline="0" dirty="0" smtClean="0"/>
              <a:t>, shows height and temperature consistent with that of the image sample over HVR, and a deep moist sounding below this level. Let’s take a zoomed in look at the sounding….</a:t>
            </a:r>
            <a:endParaRPr lang="en-US" dirty="0"/>
          </a:p>
        </p:txBody>
      </p:sp>
      <p:sp>
        <p:nvSpPr>
          <p:cNvPr id="4" name="Slide Number Placeholder 3"/>
          <p:cNvSpPr>
            <a:spLocks noGrp="1"/>
          </p:cNvSpPr>
          <p:nvPr>
            <p:ph type="sldNum" sz="quarter" idx="10"/>
          </p:nvPr>
        </p:nvSpPr>
        <p:spPr/>
        <p:txBody>
          <a:bodyPr/>
          <a:lstStyle/>
          <a:p>
            <a:fld id="{F5830012-7999-4D0E-A7F4-2AC30FC42328}" type="slidenum">
              <a:rPr lang="en-US" smtClean="0"/>
              <a:pPr/>
              <a:t>7</a:t>
            </a:fld>
            <a:endParaRPr lang="en-US"/>
          </a:p>
        </p:txBody>
      </p:sp>
    </p:spTree>
    <p:extLst>
      <p:ext uri="{BB962C8B-B14F-4D97-AF65-F5344CB8AC3E}">
        <p14:creationId xmlns:p14="http://schemas.microsoft.com/office/powerpoint/2010/main" val="3597410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Green dot</a:t>
            </a:r>
            <a:r>
              <a:rPr lang="en-US" baseline="0" dirty="0" smtClean="0"/>
              <a:t> shows level indicated on Pop-Up </a:t>
            </a:r>
            <a:r>
              <a:rPr lang="en-US" baseline="0" dirty="0" err="1" smtClean="0"/>
              <a:t>SkewT</a:t>
            </a:r>
            <a:r>
              <a:rPr lang="en-US" baseline="0" dirty="0" smtClean="0"/>
              <a:t> over HVR.  Orange line is the approximate path of the most unstable parcel. Sounding is saturated below this altitude with unstable layers. Note northerly low level flow, which would be upslope onto Bears Paw mountains south of Havre. </a:t>
            </a:r>
          </a:p>
        </p:txBody>
      </p:sp>
      <p:sp>
        <p:nvSpPr>
          <p:cNvPr id="4" name="Slide Number Placeholder 3"/>
          <p:cNvSpPr>
            <a:spLocks noGrp="1"/>
          </p:cNvSpPr>
          <p:nvPr>
            <p:ph type="sldNum" sz="quarter" idx="10"/>
          </p:nvPr>
        </p:nvSpPr>
        <p:spPr/>
        <p:txBody>
          <a:bodyPr/>
          <a:lstStyle/>
          <a:p>
            <a:fld id="{F5830012-7999-4D0E-A7F4-2AC30FC42328}" type="slidenum">
              <a:rPr lang="en-US" smtClean="0"/>
              <a:pPr/>
              <a:t>8</a:t>
            </a:fld>
            <a:endParaRPr lang="en-US"/>
          </a:p>
        </p:txBody>
      </p:sp>
    </p:spTree>
    <p:extLst>
      <p:ext uri="{BB962C8B-B14F-4D97-AF65-F5344CB8AC3E}">
        <p14:creationId xmlns:p14="http://schemas.microsoft.com/office/powerpoint/2010/main" val="4125497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available RGB images do not correspond</a:t>
            </a:r>
            <a:r>
              <a:rPr lang="en-US" baseline="0" dirty="0" smtClean="0"/>
              <a:t> in time to rain report at Havre. However, we do see lower cloud features over central MT that are representative of conditions seen on GOES imagery at 12Z. </a:t>
            </a:r>
            <a:r>
              <a:rPr lang="en-US" dirty="0" smtClean="0"/>
              <a:t>Next consider color interpretation on MODIS image (closest in time to rain at KHVR), noting that</a:t>
            </a:r>
            <a:r>
              <a:rPr lang="en-US" baseline="0" dirty="0" smtClean="0"/>
              <a:t> these lower cloud features will become representative of those over Havre at 12Z. Indeed, this image would have been available before 12Z, perhaps enhancing situational awareness of the possibility for locally heavy rain as described next.</a:t>
            </a:r>
            <a:r>
              <a:rPr lang="en-US" dirty="0" smtClean="0"/>
              <a:t> </a:t>
            </a:r>
          </a:p>
          <a:p>
            <a:endParaRPr lang="en-US" dirty="0"/>
          </a:p>
        </p:txBody>
      </p:sp>
      <p:sp>
        <p:nvSpPr>
          <p:cNvPr id="4" name="Slide Number Placeholder 3"/>
          <p:cNvSpPr>
            <a:spLocks noGrp="1"/>
          </p:cNvSpPr>
          <p:nvPr>
            <p:ph type="sldNum" sz="quarter" idx="10"/>
          </p:nvPr>
        </p:nvSpPr>
        <p:spPr/>
        <p:txBody>
          <a:bodyPr/>
          <a:lstStyle/>
          <a:p>
            <a:fld id="{F5830012-7999-4D0E-A7F4-2AC30FC42328}" type="slidenum">
              <a:rPr lang="en-US" smtClean="0"/>
              <a:pPr/>
              <a:t>9</a:t>
            </a:fld>
            <a:endParaRPr lang="en-US"/>
          </a:p>
        </p:txBody>
      </p:sp>
    </p:spTree>
    <p:extLst>
      <p:ext uri="{BB962C8B-B14F-4D97-AF65-F5344CB8AC3E}">
        <p14:creationId xmlns:p14="http://schemas.microsoft.com/office/powerpoint/2010/main" val="571011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Deep Pacific</a:t>
            </a:r>
            <a:r>
              <a:rPr lang="en-US" baseline="0" dirty="0" smtClean="0"/>
              <a:t> Trough over Great Basin; Weak shortwave ridge over MT. Shallow </a:t>
            </a:r>
            <a:r>
              <a:rPr lang="en-US" baseline="0" dirty="0" err="1" smtClean="0"/>
              <a:t>Upslop</a:t>
            </a:r>
            <a:r>
              <a:rPr lang="en-US" baseline="0" dirty="0" smtClean="0"/>
              <a:t> (northeasterly) flow with strengthening surface high pressure.</a:t>
            </a:r>
            <a:endParaRPr lang="en-US" dirty="0" smtClean="0"/>
          </a:p>
          <a:p>
            <a:endParaRPr lang="en-US" dirty="0" smtClean="0"/>
          </a:p>
          <a:p>
            <a:r>
              <a:rPr lang="en-US" dirty="0" smtClean="0"/>
              <a:t>45</a:t>
            </a:r>
            <a:r>
              <a:rPr lang="en-US" baseline="0" dirty="0" smtClean="0"/>
              <a:t> nm downrange, elevation 1.5 </a:t>
            </a:r>
            <a:r>
              <a:rPr lang="en-US" baseline="0" dirty="0" err="1" smtClean="0"/>
              <a:t>kft</a:t>
            </a:r>
            <a:r>
              <a:rPr lang="en-US" baseline="0" dirty="0" smtClean="0"/>
              <a:t> ARL…~4800 </a:t>
            </a:r>
            <a:r>
              <a:rPr lang="en-US" baseline="0" dirty="0" err="1" smtClean="0"/>
              <a:t>ft</a:t>
            </a:r>
            <a:r>
              <a:rPr lang="en-US" baseline="0" dirty="0" smtClean="0"/>
              <a:t> MSL</a:t>
            </a:r>
          </a:p>
          <a:p>
            <a:r>
              <a:rPr lang="en-US" dirty="0" smtClean="0"/>
              <a:t>70 nm downrange, elevation 2.25 </a:t>
            </a:r>
            <a:r>
              <a:rPr lang="en-US" dirty="0" err="1" smtClean="0"/>
              <a:t>kft</a:t>
            </a:r>
            <a:r>
              <a:rPr lang="en-US" dirty="0" smtClean="0"/>
              <a:t> ARL…. ~5600 </a:t>
            </a:r>
            <a:r>
              <a:rPr lang="en-US" dirty="0" err="1" smtClean="0"/>
              <a:t>ft</a:t>
            </a:r>
            <a:r>
              <a:rPr lang="en-US" dirty="0" smtClean="0"/>
              <a:t> MSL</a:t>
            </a:r>
          </a:p>
          <a:p>
            <a:r>
              <a:rPr lang="en-US" dirty="0" smtClean="0"/>
              <a:t>Right</a:t>
            </a:r>
            <a:r>
              <a:rPr lang="en-US" baseline="0" dirty="0" smtClean="0"/>
              <a:t> a</a:t>
            </a:r>
            <a:r>
              <a:rPr lang="en-US" dirty="0" smtClean="0"/>
              <a:t>t or, just above </a:t>
            </a:r>
            <a:r>
              <a:rPr lang="en-US" dirty="0" err="1" smtClean="0"/>
              <a:t>fZL</a:t>
            </a:r>
            <a:r>
              <a:rPr lang="en-US" baseline="0" dirty="0" smtClean="0"/>
              <a:t> on TFX sounding</a:t>
            </a:r>
            <a:endParaRPr lang="en-US" dirty="0"/>
          </a:p>
        </p:txBody>
      </p:sp>
      <p:sp>
        <p:nvSpPr>
          <p:cNvPr id="4" name="Slide Number Placeholder 3"/>
          <p:cNvSpPr>
            <a:spLocks noGrp="1"/>
          </p:cNvSpPr>
          <p:nvPr>
            <p:ph type="sldNum" sz="quarter" idx="10"/>
          </p:nvPr>
        </p:nvSpPr>
        <p:spPr/>
        <p:txBody>
          <a:bodyPr/>
          <a:lstStyle/>
          <a:p>
            <a:fld id="{F5830012-7999-4D0E-A7F4-2AC30FC42328}" type="slidenum">
              <a:rPr lang="en-US" smtClean="0"/>
              <a:pPr/>
              <a:t>12</a:t>
            </a:fld>
            <a:endParaRPr lang="en-US"/>
          </a:p>
        </p:txBody>
      </p:sp>
    </p:spTree>
    <p:extLst>
      <p:ext uri="{BB962C8B-B14F-4D97-AF65-F5344CB8AC3E}">
        <p14:creationId xmlns:p14="http://schemas.microsoft.com/office/powerpoint/2010/main" val="1317508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30012-7999-4D0E-A7F4-2AC30FC42328}" type="slidenum">
              <a:rPr lang="en-US" smtClean="0"/>
              <a:pPr/>
              <a:t>13</a:t>
            </a:fld>
            <a:endParaRPr lang="en-US"/>
          </a:p>
        </p:txBody>
      </p:sp>
    </p:spTree>
    <p:extLst>
      <p:ext uri="{BB962C8B-B14F-4D97-AF65-F5344CB8AC3E}">
        <p14:creationId xmlns:p14="http://schemas.microsoft.com/office/powerpoint/2010/main" val="3022734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Deep Pacific</a:t>
            </a:r>
            <a:r>
              <a:rPr lang="en-US" baseline="0" dirty="0" smtClean="0"/>
              <a:t> Trough over Great Basin; Weak shortwave ridge over MT. Shallow </a:t>
            </a:r>
            <a:r>
              <a:rPr lang="en-US" baseline="0" dirty="0" err="1" smtClean="0"/>
              <a:t>Upslop</a:t>
            </a:r>
            <a:r>
              <a:rPr lang="en-US" baseline="0" dirty="0" smtClean="0"/>
              <a:t> (northeasterly) flow with strengthening surface high pressure.</a:t>
            </a:r>
            <a:endParaRPr lang="en-US" dirty="0" smtClean="0"/>
          </a:p>
          <a:p>
            <a:endParaRPr lang="en-US" dirty="0" smtClean="0"/>
          </a:p>
          <a:p>
            <a:r>
              <a:rPr lang="en-US" dirty="0" smtClean="0"/>
              <a:t>45</a:t>
            </a:r>
            <a:r>
              <a:rPr lang="en-US" baseline="0" dirty="0" smtClean="0"/>
              <a:t> nm downrange, elevation 1.5 </a:t>
            </a:r>
            <a:r>
              <a:rPr lang="en-US" baseline="0" dirty="0" err="1" smtClean="0"/>
              <a:t>kft</a:t>
            </a:r>
            <a:r>
              <a:rPr lang="en-US" baseline="0" dirty="0" smtClean="0"/>
              <a:t> ARL…~4800 </a:t>
            </a:r>
            <a:r>
              <a:rPr lang="en-US" baseline="0" dirty="0" err="1" smtClean="0"/>
              <a:t>ft</a:t>
            </a:r>
            <a:r>
              <a:rPr lang="en-US" baseline="0" dirty="0" smtClean="0"/>
              <a:t> MSL</a:t>
            </a:r>
          </a:p>
          <a:p>
            <a:r>
              <a:rPr lang="en-US" dirty="0" smtClean="0"/>
              <a:t>70 nm downrange, elevation 2.25 </a:t>
            </a:r>
            <a:r>
              <a:rPr lang="en-US" dirty="0" err="1" smtClean="0"/>
              <a:t>kft</a:t>
            </a:r>
            <a:r>
              <a:rPr lang="en-US" dirty="0" smtClean="0"/>
              <a:t> ARL…. ~5600 </a:t>
            </a:r>
            <a:r>
              <a:rPr lang="en-US" dirty="0" err="1" smtClean="0"/>
              <a:t>ft</a:t>
            </a:r>
            <a:r>
              <a:rPr lang="en-US" dirty="0" smtClean="0"/>
              <a:t> MSL</a:t>
            </a:r>
          </a:p>
          <a:p>
            <a:r>
              <a:rPr lang="en-US" dirty="0" smtClean="0"/>
              <a:t>Right</a:t>
            </a:r>
            <a:r>
              <a:rPr lang="en-US" baseline="0" dirty="0" smtClean="0"/>
              <a:t> a</a:t>
            </a:r>
            <a:r>
              <a:rPr lang="en-US" dirty="0" smtClean="0"/>
              <a:t>t or, just above </a:t>
            </a:r>
            <a:r>
              <a:rPr lang="en-US" dirty="0" err="1" smtClean="0"/>
              <a:t>fZL</a:t>
            </a:r>
            <a:r>
              <a:rPr lang="en-US" baseline="0" dirty="0" smtClean="0"/>
              <a:t> on TFX sounding</a:t>
            </a:r>
            <a:endParaRPr lang="en-US" dirty="0"/>
          </a:p>
        </p:txBody>
      </p:sp>
      <p:sp>
        <p:nvSpPr>
          <p:cNvPr id="4" name="Slide Number Placeholder 3"/>
          <p:cNvSpPr>
            <a:spLocks noGrp="1"/>
          </p:cNvSpPr>
          <p:nvPr>
            <p:ph type="sldNum" sz="quarter" idx="10"/>
          </p:nvPr>
        </p:nvSpPr>
        <p:spPr/>
        <p:txBody>
          <a:bodyPr/>
          <a:lstStyle/>
          <a:p>
            <a:fld id="{F5830012-7999-4D0E-A7F4-2AC30FC42328}" type="slidenum">
              <a:rPr lang="en-US" smtClean="0"/>
              <a:pPr/>
              <a:t>14</a:t>
            </a:fld>
            <a:endParaRPr lang="en-US"/>
          </a:p>
        </p:txBody>
      </p:sp>
    </p:spTree>
    <p:extLst>
      <p:ext uri="{BB962C8B-B14F-4D97-AF65-F5344CB8AC3E}">
        <p14:creationId xmlns:p14="http://schemas.microsoft.com/office/powerpoint/2010/main" val="1317508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6B05C6-BED8-4E3C-ACCC-FF5FE6891752}" type="datetimeFigureOut">
              <a:rPr lang="en-US" smtClean="0"/>
              <a:pPr/>
              <a:t>2/13/2014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40F9F-C633-4C09-BF29-69704A7ACA2D}" type="slidenum">
              <a:rPr lang="en-US" smtClean="0"/>
              <a:pPr/>
              <a:t>‹#›</a:t>
            </a:fld>
            <a:endParaRPr lang="en-US"/>
          </a:p>
        </p:txBody>
      </p:sp>
    </p:spTree>
    <p:extLst>
      <p:ext uri="{BB962C8B-B14F-4D97-AF65-F5344CB8AC3E}">
        <p14:creationId xmlns:p14="http://schemas.microsoft.com/office/powerpoint/2010/main" val="2444876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6B05C6-BED8-4E3C-ACCC-FF5FE6891752}" type="datetimeFigureOut">
              <a:rPr lang="en-US" smtClean="0"/>
              <a:pPr/>
              <a:t>2/13/2014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40F9F-C633-4C09-BF29-69704A7ACA2D}" type="slidenum">
              <a:rPr lang="en-US" smtClean="0"/>
              <a:pPr/>
              <a:t>‹#›</a:t>
            </a:fld>
            <a:endParaRPr lang="en-US"/>
          </a:p>
        </p:txBody>
      </p:sp>
    </p:spTree>
    <p:extLst>
      <p:ext uri="{BB962C8B-B14F-4D97-AF65-F5344CB8AC3E}">
        <p14:creationId xmlns:p14="http://schemas.microsoft.com/office/powerpoint/2010/main" val="221467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6B05C6-BED8-4E3C-ACCC-FF5FE6891752}" type="datetimeFigureOut">
              <a:rPr lang="en-US" smtClean="0"/>
              <a:pPr/>
              <a:t>2/13/2014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40F9F-C633-4C09-BF29-69704A7ACA2D}" type="slidenum">
              <a:rPr lang="en-US" smtClean="0"/>
              <a:pPr/>
              <a:t>‹#›</a:t>
            </a:fld>
            <a:endParaRPr lang="en-US"/>
          </a:p>
        </p:txBody>
      </p:sp>
    </p:spTree>
    <p:extLst>
      <p:ext uri="{BB962C8B-B14F-4D97-AF65-F5344CB8AC3E}">
        <p14:creationId xmlns:p14="http://schemas.microsoft.com/office/powerpoint/2010/main" val="3497064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6B05C6-BED8-4E3C-ACCC-FF5FE6891752}" type="datetimeFigureOut">
              <a:rPr lang="en-US" smtClean="0"/>
              <a:pPr/>
              <a:t>2/13/2014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40F9F-C633-4C09-BF29-69704A7ACA2D}" type="slidenum">
              <a:rPr lang="en-US" smtClean="0"/>
              <a:pPr/>
              <a:t>‹#›</a:t>
            </a:fld>
            <a:endParaRPr lang="en-US"/>
          </a:p>
        </p:txBody>
      </p:sp>
    </p:spTree>
    <p:extLst>
      <p:ext uri="{BB962C8B-B14F-4D97-AF65-F5344CB8AC3E}">
        <p14:creationId xmlns:p14="http://schemas.microsoft.com/office/powerpoint/2010/main" val="2249824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6B05C6-BED8-4E3C-ACCC-FF5FE6891752}" type="datetimeFigureOut">
              <a:rPr lang="en-US" smtClean="0"/>
              <a:pPr/>
              <a:t>2/13/2014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40F9F-C633-4C09-BF29-69704A7ACA2D}" type="slidenum">
              <a:rPr lang="en-US" smtClean="0"/>
              <a:pPr/>
              <a:t>‹#›</a:t>
            </a:fld>
            <a:endParaRPr lang="en-US"/>
          </a:p>
        </p:txBody>
      </p:sp>
    </p:spTree>
    <p:extLst>
      <p:ext uri="{BB962C8B-B14F-4D97-AF65-F5344CB8AC3E}">
        <p14:creationId xmlns:p14="http://schemas.microsoft.com/office/powerpoint/2010/main" val="4180962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6B05C6-BED8-4E3C-ACCC-FF5FE6891752}" type="datetimeFigureOut">
              <a:rPr lang="en-US" smtClean="0"/>
              <a:pPr/>
              <a:t>2/13/2014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F40F9F-C633-4C09-BF29-69704A7ACA2D}" type="slidenum">
              <a:rPr lang="en-US" smtClean="0"/>
              <a:pPr/>
              <a:t>‹#›</a:t>
            </a:fld>
            <a:endParaRPr lang="en-US"/>
          </a:p>
        </p:txBody>
      </p:sp>
    </p:spTree>
    <p:extLst>
      <p:ext uri="{BB962C8B-B14F-4D97-AF65-F5344CB8AC3E}">
        <p14:creationId xmlns:p14="http://schemas.microsoft.com/office/powerpoint/2010/main" val="38708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6B05C6-BED8-4E3C-ACCC-FF5FE6891752}" type="datetimeFigureOut">
              <a:rPr lang="en-US" smtClean="0"/>
              <a:pPr/>
              <a:t>2/13/2014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F40F9F-C633-4C09-BF29-69704A7ACA2D}" type="slidenum">
              <a:rPr lang="en-US" smtClean="0"/>
              <a:pPr/>
              <a:t>‹#›</a:t>
            </a:fld>
            <a:endParaRPr lang="en-US"/>
          </a:p>
        </p:txBody>
      </p:sp>
    </p:spTree>
    <p:extLst>
      <p:ext uri="{BB962C8B-B14F-4D97-AF65-F5344CB8AC3E}">
        <p14:creationId xmlns:p14="http://schemas.microsoft.com/office/powerpoint/2010/main" val="4121953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6B05C6-BED8-4E3C-ACCC-FF5FE6891752}" type="datetimeFigureOut">
              <a:rPr lang="en-US" smtClean="0"/>
              <a:pPr/>
              <a:t>2/13/2014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F40F9F-C633-4C09-BF29-69704A7ACA2D}" type="slidenum">
              <a:rPr lang="en-US" smtClean="0"/>
              <a:pPr/>
              <a:t>‹#›</a:t>
            </a:fld>
            <a:endParaRPr lang="en-US"/>
          </a:p>
        </p:txBody>
      </p:sp>
    </p:spTree>
    <p:extLst>
      <p:ext uri="{BB962C8B-B14F-4D97-AF65-F5344CB8AC3E}">
        <p14:creationId xmlns:p14="http://schemas.microsoft.com/office/powerpoint/2010/main" val="410349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6B05C6-BED8-4E3C-ACCC-FF5FE6891752}" type="datetimeFigureOut">
              <a:rPr lang="en-US" smtClean="0"/>
              <a:pPr/>
              <a:t>2/13/2014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F40F9F-C633-4C09-BF29-69704A7ACA2D}" type="slidenum">
              <a:rPr lang="en-US" smtClean="0"/>
              <a:pPr/>
              <a:t>‹#›</a:t>
            </a:fld>
            <a:endParaRPr lang="en-US"/>
          </a:p>
        </p:txBody>
      </p:sp>
    </p:spTree>
    <p:extLst>
      <p:ext uri="{BB962C8B-B14F-4D97-AF65-F5344CB8AC3E}">
        <p14:creationId xmlns:p14="http://schemas.microsoft.com/office/powerpoint/2010/main" val="3239512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6B05C6-BED8-4E3C-ACCC-FF5FE6891752}" type="datetimeFigureOut">
              <a:rPr lang="en-US" smtClean="0"/>
              <a:pPr/>
              <a:t>2/13/2014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F40F9F-C633-4C09-BF29-69704A7ACA2D}" type="slidenum">
              <a:rPr lang="en-US" smtClean="0"/>
              <a:pPr/>
              <a:t>‹#›</a:t>
            </a:fld>
            <a:endParaRPr lang="en-US"/>
          </a:p>
        </p:txBody>
      </p:sp>
    </p:spTree>
    <p:extLst>
      <p:ext uri="{BB962C8B-B14F-4D97-AF65-F5344CB8AC3E}">
        <p14:creationId xmlns:p14="http://schemas.microsoft.com/office/powerpoint/2010/main" val="2715235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6B05C6-BED8-4E3C-ACCC-FF5FE6891752}" type="datetimeFigureOut">
              <a:rPr lang="en-US" smtClean="0"/>
              <a:pPr/>
              <a:t>2/13/2014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F40F9F-C633-4C09-BF29-69704A7ACA2D}" type="slidenum">
              <a:rPr lang="en-US" smtClean="0"/>
              <a:pPr/>
              <a:t>‹#›</a:t>
            </a:fld>
            <a:endParaRPr lang="en-US"/>
          </a:p>
        </p:txBody>
      </p:sp>
    </p:spTree>
    <p:extLst>
      <p:ext uri="{BB962C8B-B14F-4D97-AF65-F5344CB8AC3E}">
        <p14:creationId xmlns:p14="http://schemas.microsoft.com/office/powerpoint/2010/main" val="841669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6B05C6-BED8-4E3C-ACCC-FF5FE6891752}" type="datetimeFigureOut">
              <a:rPr lang="en-US" smtClean="0"/>
              <a:pPr/>
              <a:t>2/13/2014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F40F9F-C633-4C09-BF29-69704A7ACA2D}" type="slidenum">
              <a:rPr lang="en-US" smtClean="0"/>
              <a:pPr/>
              <a:t>‹#›</a:t>
            </a:fld>
            <a:endParaRPr lang="en-US"/>
          </a:p>
        </p:txBody>
      </p:sp>
    </p:spTree>
    <p:extLst>
      <p:ext uri="{BB962C8B-B14F-4D97-AF65-F5344CB8AC3E}">
        <p14:creationId xmlns:p14="http://schemas.microsoft.com/office/powerpoint/2010/main" val="305356828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066800"/>
            <a:ext cx="8382000" cy="2667000"/>
          </a:xfrm>
        </p:spPr>
        <p:txBody>
          <a:bodyPr>
            <a:noAutofit/>
          </a:bodyPr>
          <a:lstStyle/>
          <a:p>
            <a:r>
              <a:rPr lang="en-US" sz="3600" b="1" dirty="0"/>
              <a:t>Using MODIS/VIIRS </a:t>
            </a:r>
            <a:r>
              <a:rPr lang="en-US" sz="3600" b="1" dirty="0" smtClean="0"/>
              <a:t/>
            </a:r>
            <a:br>
              <a:rPr lang="en-US" sz="3600" b="1" dirty="0" smtClean="0"/>
            </a:br>
            <a:r>
              <a:rPr lang="en-US" sz="3600" b="1" dirty="0" smtClean="0"/>
              <a:t>Night-Time </a:t>
            </a:r>
            <a:r>
              <a:rPr lang="en-US" sz="3600" b="1" dirty="0"/>
              <a:t>Microphysics RGB Imagery </a:t>
            </a:r>
            <a:r>
              <a:rPr lang="en-US" sz="3600" b="1" dirty="0" smtClean="0"/>
              <a:t/>
            </a:r>
            <a:br>
              <a:rPr lang="en-US" sz="3600" b="1" dirty="0" smtClean="0"/>
            </a:br>
            <a:r>
              <a:rPr lang="en-US" sz="3600" b="1" dirty="0" smtClean="0"/>
              <a:t>with Proximity </a:t>
            </a:r>
            <a:r>
              <a:rPr lang="en-US" sz="3600" b="1" dirty="0"/>
              <a:t>Soundings </a:t>
            </a:r>
            <a:r>
              <a:rPr lang="en-US" sz="3600" b="1" dirty="0" smtClean="0"/>
              <a:t>to</a:t>
            </a:r>
            <a:br>
              <a:rPr lang="en-US" sz="3600" b="1" dirty="0" smtClean="0"/>
            </a:br>
            <a:r>
              <a:rPr lang="en-US" sz="3600" b="1" dirty="0" smtClean="0"/>
              <a:t>Diagnose Low-Topped </a:t>
            </a:r>
            <a:r>
              <a:rPr lang="en-US" sz="3600" b="1" dirty="0"/>
              <a:t>Precipitation </a:t>
            </a:r>
            <a:r>
              <a:rPr lang="en-US" sz="3600" b="1" dirty="0" smtClean="0"/>
              <a:t>Events</a:t>
            </a:r>
            <a:endParaRPr lang="en-US" sz="3600" dirty="0"/>
          </a:p>
        </p:txBody>
      </p:sp>
      <p:sp>
        <p:nvSpPr>
          <p:cNvPr id="3" name="Subtitle 2"/>
          <p:cNvSpPr>
            <a:spLocks noGrp="1"/>
          </p:cNvSpPr>
          <p:nvPr>
            <p:ph type="subTitle" idx="1"/>
          </p:nvPr>
        </p:nvSpPr>
        <p:spPr>
          <a:xfrm>
            <a:off x="228600" y="3886200"/>
            <a:ext cx="5029200" cy="1295400"/>
          </a:xfrm>
        </p:spPr>
        <p:txBody>
          <a:bodyPr>
            <a:normAutofit/>
          </a:bodyPr>
          <a:lstStyle/>
          <a:p>
            <a:pPr>
              <a:spcBef>
                <a:spcPts val="0"/>
              </a:spcBef>
            </a:pPr>
            <a:r>
              <a:rPr lang="en-US" dirty="0" smtClean="0">
                <a:solidFill>
                  <a:schemeClr val="tx2">
                    <a:lumMod val="75000"/>
                  </a:schemeClr>
                </a:solidFill>
              </a:rPr>
              <a:t>Paul Nutter</a:t>
            </a:r>
          </a:p>
          <a:p>
            <a:pPr>
              <a:spcBef>
                <a:spcPts val="0"/>
              </a:spcBef>
            </a:pPr>
            <a:r>
              <a:rPr lang="en-US" sz="2400" dirty="0" smtClean="0">
                <a:solidFill>
                  <a:schemeClr val="tx2">
                    <a:lumMod val="75000"/>
                  </a:schemeClr>
                </a:solidFill>
              </a:rPr>
              <a:t>NWS Great Falls, MT</a:t>
            </a:r>
          </a:p>
        </p:txBody>
      </p:sp>
      <p:sp>
        <p:nvSpPr>
          <p:cNvPr id="9" name="Subtitle 2"/>
          <p:cNvSpPr txBox="1">
            <a:spLocks/>
          </p:cNvSpPr>
          <p:nvPr/>
        </p:nvSpPr>
        <p:spPr>
          <a:xfrm>
            <a:off x="3886200" y="3886200"/>
            <a:ext cx="5029200" cy="1295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smtClean="0">
                <a:solidFill>
                  <a:schemeClr val="tx2">
                    <a:lumMod val="75000"/>
                  </a:schemeClr>
                </a:solidFill>
              </a:rPr>
              <a:t>Kevin </a:t>
            </a:r>
            <a:r>
              <a:rPr lang="en-US" dirty="0" err="1" smtClean="0">
                <a:solidFill>
                  <a:schemeClr val="tx2">
                    <a:lumMod val="75000"/>
                  </a:schemeClr>
                </a:solidFill>
              </a:rPr>
              <a:t>Fuell</a:t>
            </a:r>
            <a:endParaRPr lang="en-US" dirty="0" smtClean="0">
              <a:solidFill>
                <a:schemeClr val="tx2">
                  <a:lumMod val="75000"/>
                </a:schemeClr>
              </a:solidFill>
            </a:endParaRPr>
          </a:p>
          <a:p>
            <a:r>
              <a:rPr lang="en-US" sz="2400" dirty="0" smtClean="0">
                <a:solidFill>
                  <a:schemeClr val="tx2">
                    <a:lumMod val="75000"/>
                  </a:schemeClr>
                </a:solidFill>
              </a:rPr>
              <a:t>NASA/SPoRT</a:t>
            </a:r>
          </a:p>
        </p:txBody>
      </p:sp>
      <p:sp>
        <p:nvSpPr>
          <p:cNvPr id="10" name="Subtitle 2"/>
          <p:cNvSpPr txBox="1">
            <a:spLocks/>
          </p:cNvSpPr>
          <p:nvPr/>
        </p:nvSpPr>
        <p:spPr>
          <a:xfrm>
            <a:off x="3544" y="5334000"/>
            <a:ext cx="9144000" cy="609600"/>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smtClean="0">
                <a:solidFill>
                  <a:schemeClr val="bg1">
                    <a:lumMod val="50000"/>
                  </a:schemeClr>
                </a:solidFill>
              </a:rPr>
              <a:t>SPoRT Partners Virtual Workshop</a:t>
            </a:r>
          </a:p>
          <a:p>
            <a:r>
              <a:rPr lang="en-US" dirty="0" smtClean="0">
                <a:solidFill>
                  <a:schemeClr val="bg1">
                    <a:lumMod val="50000"/>
                  </a:schemeClr>
                </a:solidFill>
              </a:rPr>
              <a:t>13 February 2014</a:t>
            </a:r>
            <a:endParaRPr lang="en-US" dirty="0">
              <a:solidFill>
                <a:schemeClr val="bg1">
                  <a:lumMod val="50000"/>
                </a:schemeClr>
              </a:solidFill>
            </a:endParaRPr>
          </a:p>
        </p:txBody>
      </p:sp>
    </p:spTree>
    <p:extLst>
      <p:ext uri="{BB962C8B-B14F-4D97-AF65-F5344CB8AC3E}">
        <p14:creationId xmlns:p14="http://schemas.microsoft.com/office/powerpoint/2010/main" val="21389431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RGB Pixel Saturation</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800" t="7982" r="21836" b="50917"/>
          <a:stretch/>
        </p:blipFill>
        <p:spPr bwMode="auto">
          <a:xfrm>
            <a:off x="321904" y="1143000"/>
            <a:ext cx="7200553" cy="4182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13044" y="5334000"/>
            <a:ext cx="3744358" cy="369332"/>
          </a:xfrm>
          <a:prstGeom prst="rect">
            <a:avLst/>
          </a:prstGeom>
          <a:noFill/>
        </p:spPr>
        <p:txBody>
          <a:bodyPr wrap="none" rtlCol="0">
            <a:spAutoFit/>
          </a:bodyPr>
          <a:lstStyle/>
          <a:p>
            <a:r>
              <a:rPr lang="en-US" dirty="0" smtClean="0"/>
              <a:t>AQUA MODIS, 1010 UTC 25 Sept 2013</a:t>
            </a:r>
            <a:endParaRPr lang="en-US" dirty="0"/>
          </a:p>
        </p:txBody>
      </p:sp>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143000"/>
            <a:ext cx="3042383"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4267200"/>
            <a:ext cx="3042382"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7400" y="1295400"/>
            <a:ext cx="3042382"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rot="5400000" flipH="1" flipV="1">
            <a:off x="2019300" y="2857500"/>
            <a:ext cx="1371600" cy="38100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876800" y="2286000"/>
            <a:ext cx="1524000" cy="1041369"/>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080439" y="3886200"/>
            <a:ext cx="2472761" cy="68580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74303" y="1219201"/>
            <a:ext cx="2421297" cy="369332"/>
          </a:xfrm>
          <a:prstGeom prst="rect">
            <a:avLst/>
          </a:prstGeom>
          <a:noFill/>
        </p:spPr>
        <p:txBody>
          <a:bodyPr wrap="square" rtlCol="0">
            <a:spAutoFit/>
          </a:bodyPr>
          <a:lstStyle/>
          <a:p>
            <a:pPr algn="ctr"/>
            <a:r>
              <a:rPr lang="en-US" dirty="0" smtClean="0"/>
              <a:t>Fog or thick low stratus</a:t>
            </a:r>
            <a:endParaRPr lang="en-US" dirty="0"/>
          </a:p>
        </p:txBody>
      </p:sp>
      <p:sp>
        <p:nvSpPr>
          <p:cNvPr id="27" name="TextBox 26"/>
          <p:cNvSpPr txBox="1"/>
          <p:nvPr/>
        </p:nvSpPr>
        <p:spPr>
          <a:xfrm>
            <a:off x="6172200" y="1295401"/>
            <a:ext cx="2666999" cy="646331"/>
          </a:xfrm>
          <a:prstGeom prst="rect">
            <a:avLst/>
          </a:prstGeom>
          <a:noFill/>
        </p:spPr>
        <p:txBody>
          <a:bodyPr wrap="square" rtlCol="0">
            <a:spAutoFit/>
          </a:bodyPr>
          <a:lstStyle/>
          <a:p>
            <a:pPr algn="ctr"/>
            <a:r>
              <a:rPr lang="en-US" dirty="0" smtClean="0"/>
              <a:t>Thick stratus, mid-level tops, small water droplets</a:t>
            </a:r>
            <a:endParaRPr lang="en-US" dirty="0"/>
          </a:p>
        </p:txBody>
      </p:sp>
      <p:sp>
        <p:nvSpPr>
          <p:cNvPr id="28" name="TextBox 27"/>
          <p:cNvSpPr txBox="1"/>
          <p:nvPr/>
        </p:nvSpPr>
        <p:spPr>
          <a:xfrm>
            <a:off x="6229350" y="4038600"/>
            <a:ext cx="2895600" cy="646331"/>
          </a:xfrm>
          <a:prstGeom prst="rect">
            <a:avLst/>
          </a:prstGeom>
          <a:solidFill>
            <a:schemeClr val="bg1">
              <a:alpha val="31000"/>
            </a:schemeClr>
          </a:solidFill>
        </p:spPr>
        <p:txBody>
          <a:bodyPr wrap="square" rtlCol="0">
            <a:spAutoFit/>
          </a:bodyPr>
          <a:lstStyle/>
          <a:p>
            <a:pPr algn="ctr"/>
            <a:r>
              <a:rPr lang="en-US" dirty="0" smtClean="0"/>
              <a:t>As above, but more </a:t>
            </a:r>
            <a:br>
              <a:rPr lang="en-US" dirty="0" smtClean="0"/>
            </a:br>
            <a:r>
              <a:rPr lang="en-US" dirty="0" smtClean="0"/>
              <a:t>small water droplets</a:t>
            </a:r>
          </a:p>
        </p:txBody>
      </p:sp>
      <p:sp>
        <p:nvSpPr>
          <p:cNvPr id="3" name="TextBox 2"/>
          <p:cNvSpPr txBox="1"/>
          <p:nvPr/>
        </p:nvSpPr>
        <p:spPr>
          <a:xfrm>
            <a:off x="474303" y="5715000"/>
            <a:ext cx="7055185" cy="923330"/>
          </a:xfrm>
          <a:prstGeom prst="rect">
            <a:avLst/>
          </a:prstGeom>
          <a:noFill/>
        </p:spPr>
        <p:txBody>
          <a:bodyPr wrap="square" rtlCol="0">
            <a:spAutoFit/>
          </a:bodyPr>
          <a:lstStyle/>
          <a:p>
            <a:pPr>
              <a:buClr>
                <a:srgbClr val="FF0000"/>
              </a:buClr>
              <a:buFont typeface="Arial"/>
              <a:buChar char="•"/>
            </a:pPr>
            <a:r>
              <a:rPr lang="en-US" dirty="0" smtClean="0">
                <a:solidFill>
                  <a:srgbClr val="FF0000"/>
                </a:solidFill>
              </a:rPr>
              <a:t> Red: 	</a:t>
            </a:r>
            <a:r>
              <a:rPr lang="en-US" sz="1400" dirty="0">
                <a:solidFill>
                  <a:srgbClr val="FF0000"/>
                </a:solidFill>
              </a:rPr>
              <a:t>[</a:t>
            </a:r>
            <a:r>
              <a:rPr lang="en-US" sz="1400" dirty="0" smtClean="0">
                <a:solidFill>
                  <a:srgbClr val="FF0000"/>
                </a:solidFill>
              </a:rPr>
              <a:t>12-10.8 µm]   </a:t>
            </a:r>
            <a:r>
              <a:rPr lang="en-US" dirty="0" smtClean="0">
                <a:solidFill>
                  <a:srgbClr val="FF0000"/>
                </a:solidFill>
              </a:rPr>
              <a:t>Optical </a:t>
            </a:r>
            <a:r>
              <a:rPr lang="en-US" dirty="0">
                <a:solidFill>
                  <a:srgbClr val="FF0000"/>
                </a:solidFill>
              </a:rPr>
              <a:t>d</a:t>
            </a:r>
            <a:r>
              <a:rPr lang="en-US" dirty="0" smtClean="0">
                <a:solidFill>
                  <a:srgbClr val="FF0000"/>
                </a:solidFill>
              </a:rPr>
              <a:t>epth (cloud thickness)</a:t>
            </a:r>
          </a:p>
          <a:p>
            <a:pPr>
              <a:buClr>
                <a:srgbClr val="008000"/>
              </a:buClr>
              <a:buFont typeface="Arial"/>
              <a:buChar char="•"/>
            </a:pPr>
            <a:r>
              <a:rPr lang="en-US" dirty="0" smtClean="0">
                <a:solidFill>
                  <a:srgbClr val="008000"/>
                </a:solidFill>
              </a:rPr>
              <a:t> Green: 	</a:t>
            </a:r>
            <a:r>
              <a:rPr lang="en-US" sz="1400" dirty="0" smtClean="0">
                <a:solidFill>
                  <a:srgbClr val="007400"/>
                </a:solidFill>
              </a:rPr>
              <a:t>[10.8-3.9 </a:t>
            </a:r>
            <a:r>
              <a:rPr lang="en-US" sz="1400" dirty="0">
                <a:solidFill>
                  <a:srgbClr val="007400"/>
                </a:solidFill>
              </a:rPr>
              <a:t>µm</a:t>
            </a:r>
            <a:r>
              <a:rPr lang="en-US" sz="1400" dirty="0" smtClean="0">
                <a:solidFill>
                  <a:srgbClr val="007400"/>
                </a:solidFill>
              </a:rPr>
              <a:t>]  </a:t>
            </a:r>
            <a:r>
              <a:rPr lang="en-US" dirty="0" smtClean="0">
                <a:solidFill>
                  <a:srgbClr val="008000"/>
                </a:solidFill>
              </a:rPr>
              <a:t>Particle phase; presence of water</a:t>
            </a:r>
          </a:p>
          <a:p>
            <a:pPr>
              <a:buFont typeface="Arial"/>
              <a:buChar char="•"/>
            </a:pPr>
            <a:r>
              <a:rPr lang="en-US" dirty="0" smtClean="0">
                <a:solidFill>
                  <a:srgbClr val="3366FF"/>
                </a:solidFill>
              </a:rPr>
              <a:t> Blue: 	</a:t>
            </a:r>
            <a:r>
              <a:rPr lang="en-US" sz="1400" dirty="0" smtClean="0">
                <a:solidFill>
                  <a:srgbClr val="0070C0"/>
                </a:solidFill>
              </a:rPr>
              <a:t>[10.8 µm</a:t>
            </a:r>
            <a:r>
              <a:rPr lang="en-US" sz="1400" dirty="0">
                <a:solidFill>
                  <a:srgbClr val="0070C0"/>
                </a:solidFill>
              </a:rPr>
              <a:t>] </a:t>
            </a:r>
            <a:r>
              <a:rPr lang="en-US" sz="1400" dirty="0" smtClean="0">
                <a:solidFill>
                  <a:srgbClr val="0070C0"/>
                </a:solidFill>
              </a:rPr>
              <a:t>        </a:t>
            </a:r>
            <a:r>
              <a:rPr lang="en-US" dirty="0" smtClean="0">
                <a:solidFill>
                  <a:srgbClr val="3366FF"/>
                </a:solidFill>
              </a:rPr>
              <a:t>Temperature…but inverted. Warmer is more blue.</a:t>
            </a:r>
            <a:endParaRPr lang="en-US" dirty="0">
              <a:solidFill>
                <a:srgbClr val="3366FF"/>
              </a:solidFill>
            </a:endParaRPr>
          </a:p>
        </p:txBody>
      </p:sp>
      <p:grpSp>
        <p:nvGrpSpPr>
          <p:cNvPr id="16" name="Group 15"/>
          <p:cNvGrpSpPr/>
          <p:nvPr/>
        </p:nvGrpSpPr>
        <p:grpSpPr>
          <a:xfrm>
            <a:off x="3141032" y="2210518"/>
            <a:ext cx="745168" cy="989882"/>
            <a:chOff x="3048000" y="2133600"/>
            <a:chExt cx="745168" cy="989882"/>
          </a:xfrm>
        </p:grpSpPr>
        <p:sp>
          <p:nvSpPr>
            <p:cNvPr id="18" name="TextBox 17"/>
            <p:cNvSpPr txBox="1"/>
            <p:nvPr/>
          </p:nvSpPr>
          <p:spPr>
            <a:xfrm>
              <a:off x="3518848" y="2477151"/>
              <a:ext cx="274320" cy="646331"/>
            </a:xfrm>
            <a:prstGeom prst="rect">
              <a:avLst/>
            </a:prstGeom>
            <a:noFill/>
          </p:spPr>
          <p:txBody>
            <a:bodyPr wrap="square" rtlCol="0">
              <a:spAutoFit/>
            </a:bodyPr>
            <a:lstStyle/>
            <a:p>
              <a:pPr algn="ctr"/>
              <a:r>
                <a:rPr lang="en-US" sz="3600" dirty="0" smtClean="0">
                  <a:solidFill>
                    <a:srgbClr val="002060"/>
                  </a:solidFill>
                </a:rPr>
                <a:t>ʘ</a:t>
              </a:r>
              <a:endParaRPr lang="en-US" sz="3600" dirty="0">
                <a:solidFill>
                  <a:srgbClr val="002060"/>
                </a:solidFill>
              </a:endParaRPr>
            </a:p>
          </p:txBody>
        </p:sp>
        <p:cxnSp>
          <p:nvCxnSpPr>
            <p:cNvPr id="20" name="Straight Arrow Connector 19"/>
            <p:cNvCxnSpPr>
              <a:stCxn id="21" idx="2"/>
            </p:cNvCxnSpPr>
            <p:nvPr/>
          </p:nvCxnSpPr>
          <p:spPr>
            <a:xfrm>
              <a:off x="3420346" y="2502932"/>
              <a:ext cx="235662" cy="297384"/>
            </a:xfrm>
            <a:prstGeom prst="straightConnector1">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048000" y="2133600"/>
              <a:ext cx="744691" cy="369332"/>
            </a:xfrm>
            <a:prstGeom prst="rect">
              <a:avLst/>
            </a:prstGeom>
            <a:noFill/>
          </p:spPr>
          <p:txBody>
            <a:bodyPr wrap="none" rtlCol="0">
              <a:spAutoFit/>
            </a:bodyPr>
            <a:lstStyle/>
            <a:p>
              <a:r>
                <a:rPr lang="en-US" b="1" dirty="0" smtClean="0"/>
                <a:t>Havre</a:t>
              </a:r>
              <a:endParaRPr lang="en-US" b="1" dirty="0"/>
            </a:p>
          </p:txBody>
        </p:sp>
      </p:grpSp>
    </p:spTree>
    <p:extLst>
      <p:ext uri="{BB962C8B-B14F-4D97-AF65-F5344CB8AC3E}">
        <p14:creationId xmlns:p14="http://schemas.microsoft.com/office/powerpoint/2010/main" val="1294272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Havre Event Summary</a:t>
            </a:r>
            <a:endParaRPr lang="en-US" dirty="0"/>
          </a:p>
        </p:txBody>
      </p:sp>
      <p:sp>
        <p:nvSpPr>
          <p:cNvPr id="3" name="Content Placeholder 2"/>
          <p:cNvSpPr>
            <a:spLocks noGrp="1"/>
          </p:cNvSpPr>
          <p:nvPr>
            <p:ph idx="1"/>
          </p:nvPr>
        </p:nvSpPr>
        <p:spPr/>
        <p:txBody>
          <a:bodyPr>
            <a:normAutofit lnSpcReduction="10000"/>
          </a:bodyPr>
          <a:lstStyle/>
          <a:p>
            <a:r>
              <a:rPr lang="en-US" dirty="0" smtClean="0"/>
              <a:t>Low-topped +RA not seen on Radar </a:t>
            </a:r>
          </a:p>
          <a:p>
            <a:r>
              <a:rPr lang="en-US" dirty="0" smtClean="0"/>
              <a:t>GOES imagery of limited additional value</a:t>
            </a:r>
          </a:p>
          <a:p>
            <a:r>
              <a:rPr lang="en-US" dirty="0" smtClean="0"/>
              <a:t>Radar Pop-up Skew-T reveals conditionally unstable layers near saturation, -5 to -12 °C.</a:t>
            </a:r>
          </a:p>
          <a:p>
            <a:r>
              <a:rPr lang="en-US" dirty="0" smtClean="0"/>
              <a:t>MODIS/VIIRS </a:t>
            </a:r>
            <a:r>
              <a:rPr lang="en-US" dirty="0" err="1" smtClean="0"/>
              <a:t>Nt</a:t>
            </a:r>
            <a:r>
              <a:rPr lang="en-US" dirty="0" smtClean="0"/>
              <a:t> Microphysics RGB suggests super-cooled water (strong green).</a:t>
            </a:r>
          </a:p>
          <a:p>
            <a:r>
              <a:rPr lang="en-US" dirty="0" smtClean="0"/>
              <a:t>Development of precipitation is most efficient with mixed ice/water at these temperatures </a:t>
            </a:r>
            <a:r>
              <a:rPr lang="en-US" sz="2400" dirty="0" smtClean="0"/>
              <a:t>(i.e., Rogers and </a:t>
            </a:r>
            <a:r>
              <a:rPr lang="en-US" sz="2400" dirty="0" err="1" smtClean="0"/>
              <a:t>Yau</a:t>
            </a:r>
            <a:r>
              <a:rPr lang="en-US" sz="2400" dirty="0" smtClean="0"/>
              <a:t>, </a:t>
            </a:r>
            <a:r>
              <a:rPr lang="en-US" sz="2400" i="1" dirty="0" smtClean="0"/>
              <a:t>A Short Course in Cloud Physics</a:t>
            </a: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H:\My Documents\SPoRT\Images\Radar_levelIII\BRF_20131009_1009.png"/>
          <p:cNvPicPr>
            <a:picLocks noChangeAspect="1" noChangeArrowheads="1"/>
          </p:cNvPicPr>
          <p:nvPr/>
        </p:nvPicPr>
        <p:blipFill rotWithShape="1">
          <a:blip r:embed="rId3">
            <a:extLst>
              <a:ext uri="{28A0092B-C50C-407E-A947-70E740481C1C}">
                <a14:useLocalDpi xmlns:a14="http://schemas.microsoft.com/office/drawing/2010/main" val="0"/>
              </a:ext>
            </a:extLst>
          </a:blip>
          <a:srcRect l="15625" r="23437"/>
          <a:stretch/>
        </p:blipFill>
        <p:spPr bwMode="auto">
          <a:xfrm>
            <a:off x="533400" y="1638300"/>
            <a:ext cx="5943600" cy="49911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76200"/>
            <a:ext cx="8229600" cy="1143000"/>
          </a:xfrm>
        </p:spPr>
        <p:txBody>
          <a:bodyPr>
            <a:normAutofit fontScale="90000"/>
          </a:bodyPr>
          <a:lstStyle/>
          <a:p>
            <a:r>
              <a:rPr lang="en-US" dirty="0" smtClean="0"/>
              <a:t>Mixed Phase Precipitation</a:t>
            </a:r>
            <a:br>
              <a:rPr lang="en-US" dirty="0" smtClean="0"/>
            </a:br>
            <a:r>
              <a:rPr lang="en-US" sz="3111" dirty="0" smtClean="0"/>
              <a:t>10:09 UTC, Oct 09 2013</a:t>
            </a:r>
            <a:endParaRPr lang="en-US" sz="3111" dirty="0"/>
          </a:p>
        </p:txBody>
      </p:sp>
      <p:sp>
        <p:nvSpPr>
          <p:cNvPr id="5" name="TextBox 4"/>
          <p:cNvSpPr txBox="1"/>
          <p:nvPr/>
        </p:nvSpPr>
        <p:spPr>
          <a:xfrm>
            <a:off x="4953000" y="1524000"/>
            <a:ext cx="3810000" cy="3499420"/>
          </a:xfrm>
          <a:prstGeom prst="rect">
            <a:avLst/>
          </a:prstGeom>
          <a:solidFill>
            <a:schemeClr val="bg1"/>
          </a:solidFill>
          <a:ln w="19050" cap="rnd">
            <a:solidFill>
              <a:schemeClr val="tx1"/>
            </a:solidFill>
          </a:ln>
          <a:effectLst>
            <a:outerShdw blurRad="101600" dist="76200" dir="5400000" sx="105000" sy="105000" algn="tl" rotWithShape="0">
              <a:prstClr val="black">
                <a:alpha val="40000"/>
              </a:prstClr>
            </a:outerShdw>
          </a:effectLst>
        </p:spPr>
        <p:txBody>
          <a:bodyPr wrap="square" rtlCol="0">
            <a:spAutoFit/>
          </a:bodyPr>
          <a:lstStyle/>
          <a:p>
            <a:pPr marL="342900" lvl="0" indent="-342900">
              <a:spcBef>
                <a:spcPct val="20000"/>
              </a:spcBef>
              <a:spcAft>
                <a:spcPts val="600"/>
              </a:spcAft>
              <a:buFont typeface="Arial" panose="020B0604020202020204" pitchFamily="34" charset="0"/>
              <a:buChar char="•"/>
            </a:pPr>
            <a:r>
              <a:rPr lang="en-US" sz="2400" dirty="0" smtClean="0">
                <a:solidFill>
                  <a:prstClr val="black"/>
                </a:solidFill>
              </a:rPr>
              <a:t>Deep trough over </a:t>
            </a:r>
            <a:br>
              <a:rPr lang="en-US" sz="2400" dirty="0" smtClean="0">
                <a:solidFill>
                  <a:prstClr val="black"/>
                </a:solidFill>
              </a:rPr>
            </a:br>
            <a:r>
              <a:rPr lang="en-US" sz="2400" dirty="0" smtClean="0">
                <a:solidFill>
                  <a:prstClr val="black"/>
                </a:solidFill>
              </a:rPr>
              <a:t>Great Basin.</a:t>
            </a:r>
          </a:p>
          <a:p>
            <a:pPr marL="342900" lvl="0" indent="-342900">
              <a:spcBef>
                <a:spcPct val="20000"/>
              </a:spcBef>
              <a:spcAft>
                <a:spcPts val="600"/>
              </a:spcAft>
              <a:buFont typeface="Arial" panose="020B0604020202020204" pitchFamily="34" charset="0"/>
              <a:buChar char="•"/>
            </a:pPr>
            <a:r>
              <a:rPr lang="en-US" sz="2400" dirty="0" smtClean="0">
                <a:solidFill>
                  <a:prstClr val="black"/>
                </a:solidFill>
              </a:rPr>
              <a:t>Weak shortwave ridge over Montana.</a:t>
            </a:r>
          </a:p>
          <a:p>
            <a:pPr marL="342900" indent="-342900">
              <a:spcBef>
                <a:spcPct val="20000"/>
              </a:spcBef>
              <a:spcAft>
                <a:spcPts val="600"/>
              </a:spcAft>
              <a:buFont typeface="Arial" panose="020B0604020202020204" pitchFamily="34" charset="0"/>
              <a:buChar char="•"/>
            </a:pPr>
            <a:r>
              <a:rPr lang="en-US" sz="2400" dirty="0" smtClean="0">
                <a:solidFill>
                  <a:srgbClr val="002060"/>
                </a:solidFill>
              </a:rPr>
              <a:t>Upslope flow</a:t>
            </a:r>
            <a:r>
              <a:rPr lang="en-US" sz="2400" dirty="0" smtClean="0">
                <a:solidFill>
                  <a:prstClr val="black"/>
                </a:solidFill>
              </a:rPr>
              <a:t>; surface high pressure strengthening.</a:t>
            </a:r>
          </a:p>
          <a:p>
            <a:pPr marL="342900" lvl="0" indent="-342900">
              <a:spcBef>
                <a:spcPct val="20000"/>
              </a:spcBef>
              <a:spcAft>
                <a:spcPts val="600"/>
              </a:spcAft>
              <a:buFont typeface="Arial" panose="020B0604020202020204" pitchFamily="34" charset="0"/>
              <a:buChar char="•"/>
            </a:pPr>
            <a:r>
              <a:rPr lang="en-US" sz="2400" dirty="0" smtClean="0">
                <a:solidFill>
                  <a:srgbClr val="002060"/>
                </a:solidFill>
              </a:rPr>
              <a:t>Shallow, weak rain or snow showers.</a:t>
            </a:r>
          </a:p>
        </p:txBody>
      </p:sp>
      <p:pic>
        <p:nvPicPr>
          <p:cNvPr id="7" name="Picture 7" descr="H:\My Documents\SPoRT\Images\Radar_levelIII\BRF_20131009_1009.png"/>
          <p:cNvPicPr>
            <a:picLocks noChangeAspect="1" noChangeArrowheads="1"/>
          </p:cNvPicPr>
          <p:nvPr/>
        </p:nvPicPr>
        <p:blipFill rotWithShape="1">
          <a:blip r:embed="rId3">
            <a:extLst>
              <a:ext uri="{28A0092B-C50C-407E-A947-70E740481C1C}">
                <a14:useLocalDpi xmlns:a14="http://schemas.microsoft.com/office/drawing/2010/main" val="0"/>
              </a:ext>
            </a:extLst>
          </a:blip>
          <a:srcRect l="79688" t="36641" r="9375" b="763"/>
          <a:stretch/>
        </p:blipFill>
        <p:spPr bwMode="auto">
          <a:xfrm>
            <a:off x="0" y="3505200"/>
            <a:ext cx="1066801"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870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VIIRS </a:t>
            </a:r>
            <a:r>
              <a:rPr lang="en-US" dirty="0" err="1" smtClean="0"/>
              <a:t>Nt</a:t>
            </a:r>
            <a:r>
              <a:rPr lang="en-US" dirty="0" smtClean="0"/>
              <a:t> Microphysics RGB</a:t>
            </a:r>
            <a:br>
              <a:rPr lang="en-US" dirty="0" smtClean="0"/>
            </a:br>
            <a:r>
              <a:rPr lang="en-US" sz="3111" dirty="0" smtClean="0"/>
              <a:t>10:02 UTC, 09 Oct 2013</a:t>
            </a:r>
            <a:endParaRPr lang="en-US" dirty="0"/>
          </a:p>
        </p:txBody>
      </p:sp>
      <p:pic>
        <p:nvPicPr>
          <p:cNvPr id="2051" name="Picture 3" descr="H:\My Documents\SPoRT\Images\SPoRT_NtMicro_images\viirs\20131009_1002_sport_viirs_wrn_ntmicro.jpg"/>
          <p:cNvPicPr>
            <a:picLocks noChangeAspect="1" noChangeArrowheads="1"/>
          </p:cNvPicPr>
          <p:nvPr/>
        </p:nvPicPr>
        <p:blipFill rotWithShape="1">
          <a:blip r:embed="rId3">
            <a:extLst>
              <a:ext uri="{28A0092B-C50C-407E-A947-70E740481C1C}">
                <a14:useLocalDpi xmlns:a14="http://schemas.microsoft.com/office/drawing/2010/main" val="0"/>
              </a:ext>
            </a:extLst>
          </a:blip>
          <a:srcRect l="39608" t="21365" r="8430" b="44933"/>
          <a:stretch/>
        </p:blipFill>
        <p:spPr bwMode="auto">
          <a:xfrm>
            <a:off x="0" y="1524000"/>
            <a:ext cx="7232074" cy="44196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3124200"/>
            <a:ext cx="3042382"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6218" y="4989731"/>
            <a:ext cx="3042382"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73019" y="1219200"/>
            <a:ext cx="3042381"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flipH="1">
            <a:off x="1447800" y="4114800"/>
            <a:ext cx="533400" cy="106680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590800" y="3505200"/>
            <a:ext cx="2286000" cy="30480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743200" y="1600200"/>
            <a:ext cx="3962400" cy="152400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324600" y="1247775"/>
            <a:ext cx="2438399" cy="646331"/>
          </a:xfrm>
          <a:prstGeom prst="rect">
            <a:avLst/>
          </a:prstGeom>
          <a:noFill/>
        </p:spPr>
        <p:txBody>
          <a:bodyPr wrap="square" rtlCol="0">
            <a:spAutoFit/>
          </a:bodyPr>
          <a:lstStyle/>
          <a:p>
            <a:pPr algn="ctr"/>
            <a:r>
              <a:rPr lang="en-US" dirty="0" smtClean="0"/>
              <a:t>Thick mid-level stratus, mostly water</a:t>
            </a:r>
            <a:endParaRPr lang="en-US" dirty="0"/>
          </a:p>
        </p:txBody>
      </p:sp>
      <p:sp>
        <p:nvSpPr>
          <p:cNvPr id="11" name="TextBox 10"/>
          <p:cNvSpPr txBox="1"/>
          <p:nvPr/>
        </p:nvSpPr>
        <p:spPr>
          <a:xfrm>
            <a:off x="4419600" y="3258234"/>
            <a:ext cx="2590800" cy="646331"/>
          </a:xfrm>
          <a:prstGeom prst="rect">
            <a:avLst/>
          </a:prstGeom>
          <a:noFill/>
        </p:spPr>
        <p:txBody>
          <a:bodyPr wrap="square" rtlCol="0">
            <a:spAutoFit/>
          </a:bodyPr>
          <a:lstStyle/>
          <a:p>
            <a:pPr algn="ctr"/>
            <a:r>
              <a:rPr lang="en-US" dirty="0" smtClean="0"/>
              <a:t>Mid-level Stratus, mostly water</a:t>
            </a:r>
          </a:p>
        </p:txBody>
      </p:sp>
      <p:sp>
        <p:nvSpPr>
          <p:cNvPr id="13" name="TextBox 12"/>
          <p:cNvSpPr txBox="1"/>
          <p:nvPr/>
        </p:nvSpPr>
        <p:spPr>
          <a:xfrm>
            <a:off x="1301018" y="5065931"/>
            <a:ext cx="2737582" cy="646331"/>
          </a:xfrm>
          <a:prstGeom prst="rect">
            <a:avLst/>
          </a:prstGeom>
          <a:noFill/>
        </p:spPr>
        <p:txBody>
          <a:bodyPr wrap="square" rtlCol="0">
            <a:spAutoFit/>
          </a:bodyPr>
          <a:lstStyle/>
          <a:p>
            <a:pPr algn="ctr"/>
            <a:r>
              <a:rPr lang="en-US" dirty="0" smtClean="0"/>
              <a:t>Thick, </a:t>
            </a:r>
            <a:r>
              <a:rPr lang="en-US" dirty="0"/>
              <a:t>m</a:t>
            </a:r>
            <a:r>
              <a:rPr lang="en-US" dirty="0" smtClean="0"/>
              <a:t>id-level stratus, mostly water</a:t>
            </a:r>
          </a:p>
        </p:txBody>
      </p:sp>
      <p:sp>
        <p:nvSpPr>
          <p:cNvPr id="3" name="TextBox 2"/>
          <p:cNvSpPr txBox="1"/>
          <p:nvPr/>
        </p:nvSpPr>
        <p:spPr>
          <a:xfrm>
            <a:off x="4724400" y="4951274"/>
            <a:ext cx="4343400" cy="923330"/>
          </a:xfrm>
          <a:prstGeom prst="rect">
            <a:avLst/>
          </a:prstGeom>
          <a:solidFill>
            <a:schemeClr val="bg1">
              <a:lumMod val="75000"/>
            </a:schemeClr>
          </a:solidFill>
        </p:spPr>
        <p:txBody>
          <a:bodyPr wrap="square" rtlCol="0">
            <a:spAutoFit/>
          </a:bodyPr>
          <a:lstStyle/>
          <a:p>
            <a:r>
              <a:rPr lang="en-US" dirty="0" smtClean="0"/>
              <a:t>Less red/blue shows thinner, colder clouds, but still a large contribution from small water particles (bright green)</a:t>
            </a:r>
            <a:endParaRPr lang="en-US" dirty="0"/>
          </a:p>
        </p:txBody>
      </p:sp>
      <p:sp>
        <p:nvSpPr>
          <p:cNvPr id="16" name="TextBox 15"/>
          <p:cNvSpPr txBox="1"/>
          <p:nvPr/>
        </p:nvSpPr>
        <p:spPr>
          <a:xfrm>
            <a:off x="257176" y="1870859"/>
            <a:ext cx="2705099" cy="369332"/>
          </a:xfrm>
          <a:prstGeom prst="rect">
            <a:avLst/>
          </a:prstGeom>
          <a:noFill/>
        </p:spPr>
        <p:txBody>
          <a:bodyPr wrap="square" rtlCol="0">
            <a:spAutoFit/>
          </a:bodyPr>
          <a:lstStyle/>
          <a:p>
            <a:pPr algn="ctr"/>
            <a:r>
              <a:rPr lang="en-US" dirty="0" smtClean="0"/>
              <a:t>Thick mid-level stratus, ice</a:t>
            </a:r>
            <a:endParaRPr lang="en-US" dirty="0"/>
          </a:p>
        </p:txBody>
      </p:sp>
      <p:cxnSp>
        <p:nvCxnSpPr>
          <p:cNvPr id="17" name="Straight Connector 16"/>
          <p:cNvCxnSpPr/>
          <p:nvPr/>
        </p:nvCxnSpPr>
        <p:spPr>
          <a:xfrm>
            <a:off x="1447800" y="2254002"/>
            <a:ext cx="914400" cy="641598"/>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338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Dual-</a:t>
            </a:r>
            <a:r>
              <a:rPr lang="en-US" dirty="0" err="1" smtClean="0"/>
              <a:t>Pol</a:t>
            </a:r>
            <a:r>
              <a:rPr lang="en-US" dirty="0" smtClean="0"/>
              <a:t> Hydrometeor Class.</a:t>
            </a:r>
            <a:br>
              <a:rPr lang="en-US" dirty="0" smtClean="0"/>
            </a:br>
            <a:r>
              <a:rPr lang="en-US" sz="3111" dirty="0" smtClean="0">
                <a:solidFill>
                  <a:prstClr val="black"/>
                </a:solidFill>
              </a:rPr>
              <a:t>10:09 UTC, Oct 09 2013</a:t>
            </a:r>
            <a:endParaRPr lang="en-US" dirty="0"/>
          </a:p>
        </p:txBody>
      </p:sp>
      <p:pic>
        <p:nvPicPr>
          <p:cNvPr id="1033" name="Picture 9" descr="H:\My Documents\SPoRT\Images\Radar_levelIII\HMC_20131009_1009.png"/>
          <p:cNvPicPr>
            <a:picLocks noChangeAspect="1" noChangeArrowheads="1"/>
          </p:cNvPicPr>
          <p:nvPr/>
        </p:nvPicPr>
        <p:blipFill rotWithShape="1">
          <a:blip r:embed="rId3">
            <a:extLst>
              <a:ext uri="{28A0092B-C50C-407E-A947-70E740481C1C}">
                <a14:useLocalDpi xmlns:a14="http://schemas.microsoft.com/office/drawing/2010/main" val="0"/>
              </a:ext>
            </a:extLst>
          </a:blip>
          <a:srcRect l="5859" r="51953"/>
          <a:stretch/>
        </p:blipFill>
        <p:spPr bwMode="auto">
          <a:xfrm>
            <a:off x="1219200" y="1600200"/>
            <a:ext cx="4114800" cy="49911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descr="H:\My Documents\SPoRT\Images\Radar_levelIII\HMC_20131009_1009.png"/>
          <p:cNvPicPr>
            <a:picLocks noChangeAspect="1" noChangeArrowheads="1"/>
          </p:cNvPicPr>
          <p:nvPr/>
        </p:nvPicPr>
        <p:blipFill rotWithShape="1">
          <a:blip r:embed="rId3">
            <a:extLst>
              <a:ext uri="{28A0092B-C50C-407E-A947-70E740481C1C}">
                <a14:useLocalDpi xmlns:a14="http://schemas.microsoft.com/office/drawing/2010/main" val="0"/>
              </a:ext>
            </a:extLst>
          </a:blip>
          <a:srcRect l="80859" t="35114" r="3516" b="11450"/>
          <a:stretch/>
        </p:blipFill>
        <p:spPr bwMode="auto">
          <a:xfrm>
            <a:off x="304800" y="3581400"/>
            <a:ext cx="1524000" cy="2667000"/>
          </a:xfrm>
          <a:prstGeom prst="rect">
            <a:avLst/>
          </a:prstGeom>
          <a:noFill/>
          <a:effectLst>
            <a:outerShdw blurRad="165100" dist="88900" dir="2700000" sx="112000" sy="112000" algn="tl" rotWithShape="0">
              <a:srgbClr val="000000">
                <a:alpha val="47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486400" y="1676400"/>
            <a:ext cx="3657600" cy="4238083"/>
          </a:xfrm>
          <a:prstGeom prst="rect">
            <a:avLst/>
          </a:prstGeom>
          <a:noFill/>
          <a:ln w="19050" cap="rnd">
            <a:noFill/>
          </a:ln>
          <a:effectLst/>
        </p:spPr>
        <p:txBody>
          <a:bodyPr wrap="square" rtlCol="0">
            <a:spAutoFit/>
          </a:bodyPr>
          <a:lstStyle/>
          <a:p>
            <a:pPr marL="342900" lvl="0" indent="-342900">
              <a:spcBef>
                <a:spcPct val="20000"/>
              </a:spcBef>
              <a:spcAft>
                <a:spcPts val="600"/>
              </a:spcAft>
              <a:buFont typeface="Arial" panose="020B0604020202020204" pitchFamily="34" charset="0"/>
              <a:buChar char="•"/>
            </a:pPr>
            <a:r>
              <a:rPr lang="en-US" sz="2400" dirty="0" smtClean="0">
                <a:solidFill>
                  <a:prstClr val="black"/>
                </a:solidFill>
              </a:rPr>
              <a:t>Mix of dry snow and ice crystals.</a:t>
            </a:r>
          </a:p>
          <a:p>
            <a:pPr marL="342900" lvl="0" indent="-342900">
              <a:spcBef>
                <a:spcPct val="20000"/>
              </a:spcBef>
              <a:spcAft>
                <a:spcPts val="600"/>
              </a:spcAft>
              <a:buFont typeface="Arial" panose="020B0604020202020204" pitchFamily="34" charset="0"/>
              <a:buChar char="•"/>
            </a:pPr>
            <a:r>
              <a:rPr lang="en-US" sz="2400" dirty="0" smtClean="0">
                <a:solidFill>
                  <a:prstClr val="black"/>
                </a:solidFill>
              </a:rPr>
              <a:t>Recall that melting layer algorithm relies on RUC analysis.</a:t>
            </a:r>
          </a:p>
          <a:p>
            <a:pPr marL="342900" lvl="0" indent="-342900">
              <a:spcBef>
                <a:spcPct val="20000"/>
              </a:spcBef>
              <a:spcAft>
                <a:spcPts val="600"/>
              </a:spcAft>
              <a:buFont typeface="Arial" panose="020B0604020202020204" pitchFamily="34" charset="0"/>
              <a:buChar char="•"/>
            </a:pPr>
            <a:r>
              <a:rPr lang="en-US" sz="2400" dirty="0" smtClean="0">
                <a:solidFill>
                  <a:prstClr val="black"/>
                </a:solidFill>
              </a:rPr>
              <a:t>Green in </a:t>
            </a:r>
            <a:r>
              <a:rPr lang="en-US" sz="2400" dirty="0" err="1" smtClean="0">
                <a:solidFill>
                  <a:prstClr val="black"/>
                </a:solidFill>
              </a:rPr>
              <a:t>Nt</a:t>
            </a:r>
            <a:r>
              <a:rPr lang="en-US" sz="2400" dirty="0">
                <a:solidFill>
                  <a:prstClr val="black"/>
                </a:solidFill>
              </a:rPr>
              <a:t> </a:t>
            </a:r>
            <a:r>
              <a:rPr lang="en-US" sz="2400" dirty="0" smtClean="0">
                <a:solidFill>
                  <a:prstClr val="black"/>
                </a:solidFill>
              </a:rPr>
              <a:t>Microphysics RGB initially suggests large water particles.</a:t>
            </a:r>
          </a:p>
          <a:p>
            <a:pPr marL="342900" lvl="0" indent="-342900">
              <a:spcBef>
                <a:spcPct val="20000"/>
              </a:spcBef>
              <a:spcAft>
                <a:spcPts val="600"/>
              </a:spcAft>
              <a:buFont typeface="Arial" panose="020B0604020202020204" pitchFamily="34" charset="0"/>
              <a:buChar char="•"/>
            </a:pPr>
            <a:r>
              <a:rPr lang="en-US" sz="2400" dirty="0" smtClean="0">
                <a:solidFill>
                  <a:prstClr val="black"/>
                </a:solidFill>
              </a:rPr>
              <a:t>What does sounding suggest? </a:t>
            </a:r>
          </a:p>
        </p:txBody>
      </p:sp>
    </p:spTree>
    <p:extLst>
      <p:ext uri="{BB962C8B-B14F-4D97-AF65-F5344CB8AC3E}">
        <p14:creationId xmlns:p14="http://schemas.microsoft.com/office/powerpoint/2010/main" val="806135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My Documents\SPoRT\Images\tfxsnd_13100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600200"/>
            <a:ext cx="6096001"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4000" dirty="0" smtClean="0"/>
              <a:t>12Z TFX Sounding, 09-Oct-2013</a:t>
            </a:r>
            <a:endParaRPr lang="en-US" sz="4000" dirty="0"/>
          </a:p>
        </p:txBody>
      </p:sp>
      <p:sp>
        <p:nvSpPr>
          <p:cNvPr id="3" name="Content Placeholder 2"/>
          <p:cNvSpPr>
            <a:spLocks noGrp="1"/>
          </p:cNvSpPr>
          <p:nvPr>
            <p:ph idx="1"/>
          </p:nvPr>
        </p:nvSpPr>
        <p:spPr>
          <a:xfrm>
            <a:off x="5181600" y="1600200"/>
            <a:ext cx="3962400" cy="4572000"/>
          </a:xfrm>
          <a:solidFill>
            <a:schemeClr val="bg1"/>
          </a:solidFill>
        </p:spPr>
        <p:txBody>
          <a:bodyPr>
            <a:normAutofit fontScale="92500"/>
          </a:bodyPr>
          <a:lstStyle/>
          <a:p>
            <a:r>
              <a:rPr lang="en-US" sz="2400" dirty="0" smtClean="0"/>
              <a:t>Stable, saturated layer capped by inversion just above FZL.</a:t>
            </a:r>
          </a:p>
          <a:p>
            <a:r>
              <a:rPr lang="en-US" sz="2400" dirty="0" smtClean="0"/>
              <a:t>Also saturated near </a:t>
            </a:r>
            <a:br>
              <a:rPr lang="en-US" sz="2400" dirty="0" smtClean="0"/>
            </a:br>
            <a:r>
              <a:rPr lang="en-US" sz="2400" dirty="0" smtClean="0"/>
              <a:t>700 </a:t>
            </a:r>
            <a:r>
              <a:rPr lang="en-US" sz="2400" dirty="0" err="1" smtClean="0"/>
              <a:t>mb</a:t>
            </a:r>
            <a:r>
              <a:rPr lang="en-US" sz="2400" dirty="0" smtClean="0"/>
              <a:t>; possible source of ice crystal precipitation?</a:t>
            </a:r>
          </a:p>
          <a:p>
            <a:r>
              <a:rPr lang="en-US" sz="2400" dirty="0" smtClean="0"/>
              <a:t>Mid-level clouds possible around 560 </a:t>
            </a:r>
            <a:r>
              <a:rPr lang="en-US" sz="2400" dirty="0" err="1" smtClean="0"/>
              <a:t>mb</a:t>
            </a:r>
            <a:r>
              <a:rPr lang="en-US" sz="2400" dirty="0" smtClean="0"/>
              <a:t>.</a:t>
            </a:r>
          </a:p>
          <a:p>
            <a:r>
              <a:rPr lang="en-US" sz="2400" dirty="0" smtClean="0"/>
              <a:t>Radar shows ice/dry snow, but VIIRS </a:t>
            </a:r>
            <a:r>
              <a:rPr lang="en-US" sz="2400" dirty="0" err="1" smtClean="0"/>
              <a:t>Nt</a:t>
            </a:r>
            <a:r>
              <a:rPr lang="en-US" sz="2400" dirty="0" smtClean="0"/>
              <a:t> micro and sounding together suggest elevation dependent rain or snow.</a:t>
            </a:r>
          </a:p>
        </p:txBody>
      </p:sp>
      <p:cxnSp>
        <p:nvCxnSpPr>
          <p:cNvPr id="5" name="Straight Connector 4"/>
          <p:cNvCxnSpPr/>
          <p:nvPr/>
        </p:nvCxnSpPr>
        <p:spPr>
          <a:xfrm>
            <a:off x="2743200" y="4876800"/>
            <a:ext cx="990600" cy="0"/>
          </a:xfrm>
          <a:prstGeom prst="line">
            <a:avLst/>
          </a:prstGeom>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6200" y="5715000"/>
            <a:ext cx="5486400" cy="369332"/>
          </a:xfrm>
          <a:prstGeom prst="rect">
            <a:avLst/>
          </a:prstGeom>
          <a:noFill/>
        </p:spPr>
        <p:txBody>
          <a:bodyPr wrap="square" rtlCol="0">
            <a:spAutoFit/>
          </a:bodyPr>
          <a:lstStyle/>
          <a:p>
            <a:r>
              <a:rPr lang="en-US" dirty="0" smtClean="0">
                <a:solidFill>
                  <a:schemeClr val="accent6">
                    <a:lumMod val="75000"/>
                  </a:schemeClr>
                </a:solidFill>
              </a:rPr>
              <a:t>Orange line is </a:t>
            </a:r>
            <a:r>
              <a:rPr lang="en-US" dirty="0" err="1" smtClean="0">
                <a:solidFill>
                  <a:schemeClr val="accent6">
                    <a:lumMod val="75000"/>
                  </a:schemeClr>
                </a:solidFill>
              </a:rPr>
              <a:t>approx</a:t>
            </a:r>
            <a:r>
              <a:rPr lang="en-US" dirty="0" smtClean="0">
                <a:solidFill>
                  <a:schemeClr val="accent6">
                    <a:lumMod val="75000"/>
                  </a:schemeClr>
                </a:solidFill>
              </a:rPr>
              <a:t> height of radar beam over showers</a:t>
            </a:r>
            <a:endParaRPr lang="en-US" dirty="0">
              <a:solidFill>
                <a:schemeClr val="accent6">
                  <a:lumMod val="75000"/>
                </a:schemeClr>
              </a:solidFill>
            </a:endParaRPr>
          </a:p>
        </p:txBody>
      </p:sp>
    </p:spTree>
    <p:extLst>
      <p:ext uri="{BB962C8B-B14F-4D97-AF65-F5344CB8AC3E}">
        <p14:creationId xmlns:p14="http://schemas.microsoft.com/office/powerpoint/2010/main" val="1374396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normAutofit fontScale="90000"/>
          </a:bodyPr>
          <a:lstStyle/>
          <a:p>
            <a:r>
              <a:rPr lang="en-US" dirty="0" smtClean="0"/>
              <a:t>Low-Topped RA in N. Mexico</a:t>
            </a:r>
            <a:r>
              <a:rPr lang="en-US" sz="3111" dirty="0" smtClean="0"/>
              <a:t/>
            </a:r>
            <a:br>
              <a:rPr lang="en-US" sz="3111" dirty="0" smtClean="0"/>
            </a:br>
            <a:r>
              <a:rPr lang="en-US" sz="3111" dirty="0" smtClean="0"/>
              <a:t>VIIRS </a:t>
            </a:r>
            <a:r>
              <a:rPr lang="en-US" sz="3111" dirty="0" err="1" smtClean="0"/>
              <a:t>Nt</a:t>
            </a:r>
            <a:r>
              <a:rPr lang="en-US" sz="3111" dirty="0" smtClean="0"/>
              <a:t> Micro, 07:53 UTC, 17 July 2013</a:t>
            </a:r>
            <a:endParaRPr lang="en-US" dirty="0"/>
          </a:p>
        </p:txBody>
      </p:sp>
      <p:pic>
        <p:nvPicPr>
          <p:cNvPr id="1026" name="Picture 2" descr="VIIRS nighttime microphysics 0753UTC July 17, 201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612513"/>
            <a:ext cx="4114674" cy="39500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29200" y="1702981"/>
            <a:ext cx="3886200" cy="4616648"/>
          </a:xfrm>
          <a:prstGeom prst="rect">
            <a:avLst/>
          </a:prstGeom>
        </p:spPr>
        <p:txBody>
          <a:bodyPr wrap="square">
            <a:spAutoFit/>
          </a:bodyPr>
          <a:lstStyle/>
          <a:p>
            <a:pPr marL="285750" indent="-285750">
              <a:spcAft>
                <a:spcPts val="1800"/>
              </a:spcAft>
              <a:buFont typeface="Arial" panose="020B0604020202020204" pitchFamily="34" charset="0"/>
              <a:buChar char="•"/>
            </a:pPr>
            <a:r>
              <a:rPr lang="en-US" dirty="0" smtClean="0"/>
              <a:t>Brian </a:t>
            </a:r>
            <a:r>
              <a:rPr lang="en-US" dirty="0" err="1" smtClean="0"/>
              <a:t>Guyer</a:t>
            </a:r>
            <a:r>
              <a:rPr lang="en-US" dirty="0" smtClean="0"/>
              <a:t>, NWS ABQ. Post to </a:t>
            </a:r>
            <a:r>
              <a:rPr lang="en-US" dirty="0" err="1" smtClean="0"/>
              <a:t>SPoRT</a:t>
            </a:r>
            <a:r>
              <a:rPr lang="en-US" dirty="0" smtClean="0"/>
              <a:t> Blog.</a:t>
            </a:r>
          </a:p>
          <a:p>
            <a:pPr marL="285750" indent="-285750">
              <a:spcAft>
                <a:spcPts val="1800"/>
              </a:spcAft>
              <a:buFont typeface="Arial" panose="020B0604020202020204" pitchFamily="34" charset="0"/>
              <a:buChar char="•"/>
            </a:pPr>
            <a:r>
              <a:rPr lang="en-US" dirty="0" smtClean="0"/>
              <a:t>ABQ Radar 0.5</a:t>
            </a:r>
            <a:r>
              <a:rPr lang="en-US" dirty="0" smtClean="0">
                <a:latin typeface="Calibri"/>
              </a:rPr>
              <a:t>°</a:t>
            </a:r>
            <a:r>
              <a:rPr lang="en-US" dirty="0" smtClean="0"/>
              <a:t> scan is at 15 </a:t>
            </a:r>
            <a:r>
              <a:rPr lang="en-US" dirty="0" err="1" smtClean="0"/>
              <a:t>kft</a:t>
            </a:r>
            <a:r>
              <a:rPr lang="en-US" dirty="0" smtClean="0"/>
              <a:t> AGL near rain report at Farmington, so no coverage at 135 nm from radar.</a:t>
            </a:r>
          </a:p>
          <a:p>
            <a:pPr marL="285750" indent="-285750">
              <a:spcAft>
                <a:spcPts val="1800"/>
              </a:spcAft>
              <a:buFont typeface="Arial" panose="020B0604020202020204" pitchFamily="34" charset="0"/>
              <a:buChar char="•"/>
            </a:pPr>
            <a:r>
              <a:rPr lang="en-US" dirty="0" smtClean="0"/>
              <a:t>00Z ABQ sounding reveals temp at this level near -10 C, becoming saturated  by 12Z. </a:t>
            </a:r>
          </a:p>
          <a:p>
            <a:pPr marL="285750" indent="-285750">
              <a:spcAft>
                <a:spcPts val="1800"/>
              </a:spcAft>
              <a:buFont typeface="Arial" panose="020B0604020202020204" pitchFamily="34" charset="0"/>
              <a:buChar char="•"/>
            </a:pPr>
            <a:r>
              <a:rPr lang="en-US" dirty="0" smtClean="0"/>
              <a:t>Super cooled or mixed species in cloud to generate efficient rainfall?</a:t>
            </a:r>
          </a:p>
          <a:p>
            <a:pPr marL="285750" indent="-285750">
              <a:spcAft>
                <a:spcPts val="1800"/>
              </a:spcAft>
              <a:buFont typeface="Wingdings" panose="05000000000000000000" pitchFamily="2" charset="2"/>
              <a:buChar char="ü"/>
            </a:pPr>
            <a:r>
              <a:rPr lang="en-US" dirty="0" smtClean="0"/>
              <a:t>Tan/light green shading suggests cold thicker cloud / small water droplets</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648200"/>
            <a:ext cx="3042382"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rot="16200000" flipH="1">
            <a:off x="1143000" y="3505200"/>
            <a:ext cx="2286000" cy="76200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9674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600200"/>
            <a:ext cx="8229600" cy="5181600"/>
          </a:xfrm>
        </p:spPr>
        <p:txBody>
          <a:bodyPr>
            <a:normAutofit fontScale="92500" lnSpcReduction="20000"/>
          </a:bodyPr>
          <a:lstStyle/>
          <a:p>
            <a:r>
              <a:rPr lang="en-US" dirty="0" smtClean="0"/>
              <a:t>Tan with green channel color saturation of 50% or more suggest mixed or warm rain microphysical process.</a:t>
            </a:r>
          </a:p>
          <a:p>
            <a:r>
              <a:rPr lang="en-US" dirty="0" err="1" smtClean="0"/>
              <a:t>Nt</a:t>
            </a:r>
            <a:r>
              <a:rPr lang="en-US" dirty="0" smtClean="0"/>
              <a:t> Micro RGB can enhance situational awareness:</a:t>
            </a:r>
          </a:p>
          <a:p>
            <a:pPr lvl="1"/>
            <a:r>
              <a:rPr lang="en-US" dirty="0" smtClean="0"/>
              <a:t>Improved spatial detail for cloud coverage  in radar gaps, including vertical layers</a:t>
            </a:r>
          </a:p>
          <a:p>
            <a:pPr lvl="1"/>
            <a:r>
              <a:rPr lang="en-US" u="sng" dirty="0" smtClean="0"/>
              <a:t>Use proximity soundings</a:t>
            </a:r>
            <a:r>
              <a:rPr lang="en-US" dirty="0" smtClean="0"/>
              <a:t> (</a:t>
            </a:r>
            <a:r>
              <a:rPr lang="en-US" dirty="0" err="1" smtClean="0"/>
              <a:t>Raob</a:t>
            </a:r>
            <a:r>
              <a:rPr lang="en-US" dirty="0" smtClean="0"/>
              <a:t> or Model Analyses) to identify temperature of cloud feature seen in RGB</a:t>
            </a:r>
          </a:p>
          <a:p>
            <a:r>
              <a:rPr lang="en-US" dirty="0" smtClean="0"/>
              <a:t>Limitations:</a:t>
            </a:r>
          </a:p>
          <a:p>
            <a:pPr lvl="1"/>
            <a:r>
              <a:rPr lang="en-US" dirty="0"/>
              <a:t>H</a:t>
            </a:r>
            <a:r>
              <a:rPr lang="en-US" dirty="0" smtClean="0"/>
              <a:t>igh clouds may obscure lower level water signature</a:t>
            </a:r>
          </a:p>
          <a:p>
            <a:pPr lvl="1"/>
            <a:r>
              <a:rPr lang="en-US" dirty="0" smtClean="0"/>
              <a:t>Temporal coverage</a:t>
            </a:r>
          </a:p>
          <a:p>
            <a:pPr lvl="1"/>
            <a:r>
              <a:rPr lang="en-US" dirty="0"/>
              <a:t>N</a:t>
            </a:r>
            <a:r>
              <a:rPr lang="en-US" dirty="0" smtClean="0"/>
              <a:t>ighttime use only</a:t>
            </a:r>
          </a:p>
          <a:p>
            <a:endParaRPr lang="en-US" dirty="0"/>
          </a:p>
        </p:txBody>
      </p:sp>
    </p:spTree>
    <p:extLst>
      <p:ext uri="{BB962C8B-B14F-4D97-AF65-F5344CB8AC3E}">
        <p14:creationId xmlns:p14="http://schemas.microsoft.com/office/powerpoint/2010/main" val="2447304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Low-Topped Precipitation</a:t>
            </a:r>
            <a:endParaRPr lang="en-US" dirty="0"/>
          </a:p>
        </p:txBody>
      </p:sp>
      <p:sp>
        <p:nvSpPr>
          <p:cNvPr id="3" name="Content Placeholder 2"/>
          <p:cNvSpPr>
            <a:spLocks noGrp="1"/>
          </p:cNvSpPr>
          <p:nvPr>
            <p:ph idx="1"/>
          </p:nvPr>
        </p:nvSpPr>
        <p:spPr>
          <a:xfrm>
            <a:off x="457200" y="1981200"/>
            <a:ext cx="8229600" cy="4525963"/>
          </a:xfrm>
        </p:spPr>
        <p:txBody>
          <a:bodyPr>
            <a:normAutofit/>
          </a:bodyPr>
          <a:lstStyle/>
          <a:p>
            <a:r>
              <a:rPr lang="en-US" dirty="0" smtClean="0"/>
              <a:t>Heavy rain at Havre, MT</a:t>
            </a:r>
          </a:p>
          <a:p>
            <a:pPr lvl="1"/>
            <a:r>
              <a:rPr lang="en-US" dirty="0" smtClean="0"/>
              <a:t>12Z, 25-Sept-2013 (6am MDT)</a:t>
            </a:r>
          </a:p>
          <a:p>
            <a:pPr lvl="2"/>
            <a:r>
              <a:rPr lang="en-US" dirty="0" smtClean="0"/>
              <a:t>Still dark; sunrise occurred at 7:09 am MDT</a:t>
            </a:r>
          </a:p>
          <a:p>
            <a:pPr lvl="1"/>
            <a:r>
              <a:rPr lang="en-US" dirty="0"/>
              <a:t>50% forecast 12hr POP</a:t>
            </a:r>
          </a:p>
          <a:p>
            <a:pPr lvl="1"/>
            <a:r>
              <a:rPr lang="en-US" dirty="0" smtClean="0"/>
              <a:t>Just a few pixels on radar 0.5</a:t>
            </a:r>
            <a:r>
              <a:rPr lang="en-US" dirty="0" smtClean="0">
                <a:latin typeface="Calibri"/>
              </a:rPr>
              <a:t>°</a:t>
            </a:r>
            <a:r>
              <a:rPr lang="en-US" dirty="0" smtClean="0"/>
              <a:t> base reflectivity</a:t>
            </a:r>
          </a:p>
          <a:p>
            <a:pPr marL="457200" lvl="1" indent="0">
              <a:buNone/>
            </a:pPr>
            <a:endParaRPr lang="en-US" dirty="0"/>
          </a:p>
          <a:p>
            <a:r>
              <a:rPr lang="en-US" dirty="0" smtClean="0">
                <a:solidFill>
                  <a:srgbClr val="C00000"/>
                </a:solidFill>
              </a:rPr>
              <a:t>Could Night-time Microphysics RGB imagery </a:t>
            </a:r>
            <a:r>
              <a:rPr lang="en-US" u="sng" dirty="0" smtClean="0">
                <a:solidFill>
                  <a:srgbClr val="C00000"/>
                </a:solidFill>
              </a:rPr>
              <a:t>enhance</a:t>
            </a:r>
            <a:r>
              <a:rPr lang="en-US" dirty="0" smtClean="0">
                <a:solidFill>
                  <a:srgbClr val="C00000"/>
                </a:solidFill>
              </a:rPr>
              <a:t> situational awareness? </a:t>
            </a:r>
            <a:endParaRPr lang="en-US" dirty="0">
              <a:solidFill>
                <a:srgbClr val="C00000"/>
              </a:solidFill>
            </a:endParaRPr>
          </a:p>
        </p:txBody>
      </p:sp>
      <p:pic>
        <p:nvPicPr>
          <p:cNvPr id="5122"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17000" contrast="44000"/>
                    </a14:imgEffect>
                  </a14:imgLayer>
                </a14:imgProps>
              </a:ext>
              <a:ext uri="{28A0092B-C50C-407E-A947-70E740481C1C}">
                <a14:useLocalDpi xmlns:a14="http://schemas.microsoft.com/office/drawing/2010/main" val="0"/>
              </a:ext>
            </a:extLst>
          </a:blip>
          <a:srcRect l="69777" t="45757" r="17078" b="41609"/>
          <a:stretch/>
        </p:blipFill>
        <p:spPr bwMode="auto">
          <a:xfrm>
            <a:off x="6248400" y="1219200"/>
            <a:ext cx="2278912" cy="1752600"/>
          </a:xfrm>
          <a:prstGeom prst="rect">
            <a:avLst/>
          </a:prstGeom>
          <a:noFill/>
          <a:ln w="9525">
            <a:solidFill>
              <a:schemeClr val="tx1"/>
            </a:solidFill>
            <a:miter lim="800000"/>
            <a:headEnd/>
            <a:tailEnd/>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85096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GOES 11 µm IR </a:t>
            </a:r>
            <a:r>
              <a:rPr lang="en-US" sz="3600" dirty="0" smtClean="0"/>
              <a:t>Satellite </a:t>
            </a:r>
            <a:r>
              <a:rPr lang="en-US" sz="3200" dirty="0" smtClean="0"/>
              <a:t/>
            </a:r>
            <a:br>
              <a:rPr lang="en-US" sz="3200" dirty="0" smtClean="0"/>
            </a:br>
            <a:r>
              <a:rPr lang="en-US" sz="2800" dirty="0" smtClean="0"/>
              <a:t>1215 UCT 25 Sep 2013</a:t>
            </a:r>
            <a:endParaRPr lang="en-US" sz="2800" dirty="0"/>
          </a:p>
        </p:txBody>
      </p:sp>
      <p:sp>
        <p:nvSpPr>
          <p:cNvPr id="15" name="Rectangle 14"/>
          <p:cNvSpPr/>
          <p:nvPr/>
        </p:nvSpPr>
        <p:spPr>
          <a:xfrm rot="16200000">
            <a:off x="6122444" y="4138265"/>
            <a:ext cx="3302892" cy="307777"/>
          </a:xfrm>
          <a:prstGeom prst="rect">
            <a:avLst/>
          </a:prstGeom>
        </p:spPr>
        <p:txBody>
          <a:bodyPr wrap="none">
            <a:spAutoFit/>
          </a:bodyPr>
          <a:lstStyle/>
          <a:p>
            <a:r>
              <a:rPr lang="en-US" sz="1400" dirty="0">
                <a:solidFill>
                  <a:schemeClr val="tx1">
                    <a:lumMod val="50000"/>
                    <a:lumOff val="50000"/>
                  </a:schemeClr>
                </a:solidFill>
              </a:rPr>
              <a:t>http://www.mmm.ucar.edu/imagearchive/</a:t>
            </a:r>
          </a:p>
        </p:txBody>
      </p:sp>
      <p:sp>
        <p:nvSpPr>
          <p:cNvPr id="27" name="TextBox 26"/>
          <p:cNvSpPr txBox="1"/>
          <p:nvPr/>
        </p:nvSpPr>
        <p:spPr>
          <a:xfrm>
            <a:off x="1053569" y="6019800"/>
            <a:ext cx="7036863" cy="400110"/>
          </a:xfrm>
          <a:prstGeom prst="rect">
            <a:avLst/>
          </a:prstGeom>
          <a:noFill/>
        </p:spPr>
        <p:txBody>
          <a:bodyPr wrap="none" rtlCol="0">
            <a:spAutoFit/>
          </a:bodyPr>
          <a:lstStyle/>
          <a:p>
            <a:pPr algn="ctr"/>
            <a:r>
              <a:rPr lang="en-US" sz="2000" dirty="0" smtClean="0"/>
              <a:t>Havre is on a transition line; dry slot to west, rain showers to east.</a:t>
            </a:r>
            <a:endParaRPr lang="en-US" sz="2000" dirty="0"/>
          </a:p>
        </p:txBody>
      </p:sp>
      <p:pic>
        <p:nvPicPr>
          <p:cNvPr id="4098" name="Picture 2" descr="H:\My Documents\SPoRT\Images\IR_sat_092513\satellite_ir_national_201309251240.jpg"/>
          <p:cNvPicPr>
            <a:picLocks noChangeAspect="1" noChangeArrowheads="1"/>
          </p:cNvPicPr>
          <p:nvPr/>
        </p:nvPicPr>
        <p:blipFill rotWithShape="1">
          <a:blip r:embed="rId2">
            <a:extLst>
              <a:ext uri="{28A0092B-C50C-407E-A947-70E740481C1C}">
                <a14:useLocalDpi xmlns:a14="http://schemas.microsoft.com/office/drawing/2010/main" val="0"/>
              </a:ext>
            </a:extLst>
          </a:blip>
          <a:srcRect r="31849" b="28823"/>
          <a:stretch/>
        </p:blipFill>
        <p:spPr bwMode="auto">
          <a:xfrm>
            <a:off x="1523999" y="1447800"/>
            <a:ext cx="6096001" cy="4572000"/>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up 37"/>
          <p:cNvGrpSpPr/>
          <p:nvPr/>
        </p:nvGrpSpPr>
        <p:grpSpPr>
          <a:xfrm>
            <a:off x="3162702" y="1779234"/>
            <a:ext cx="2388014" cy="3021100"/>
            <a:chOff x="2640366" y="1682566"/>
            <a:chExt cx="1626834" cy="2139946"/>
          </a:xfrm>
        </p:grpSpPr>
        <p:sp>
          <p:nvSpPr>
            <p:cNvPr id="20" name="TextBox 19"/>
            <p:cNvSpPr txBox="1"/>
            <p:nvPr/>
          </p:nvSpPr>
          <p:spPr>
            <a:xfrm>
              <a:off x="3862922" y="2438400"/>
              <a:ext cx="404278" cy="523220"/>
            </a:xfrm>
            <a:prstGeom prst="rect">
              <a:avLst/>
            </a:prstGeom>
            <a:noFill/>
          </p:spPr>
          <p:txBody>
            <a:bodyPr wrap="none" rtlCol="0">
              <a:spAutoFit/>
            </a:bodyPr>
            <a:lstStyle/>
            <a:p>
              <a:pPr algn="ctr"/>
              <a:r>
                <a:rPr lang="en-US" sz="2800" b="1" dirty="0" smtClean="0">
                  <a:solidFill>
                    <a:srgbClr val="FF0000"/>
                  </a:solidFill>
                  <a:latin typeface="Arial" panose="020B0604020202020204" pitchFamily="34" charset="0"/>
                </a:rPr>
                <a:t>L</a:t>
              </a:r>
              <a:endParaRPr lang="en-US" sz="2800" b="1" dirty="0">
                <a:solidFill>
                  <a:srgbClr val="FF0000"/>
                </a:solidFill>
                <a:latin typeface="Arial" panose="020B0604020202020204" pitchFamily="34" charset="0"/>
              </a:endParaRPr>
            </a:p>
          </p:txBody>
        </p:sp>
        <p:sp>
          <p:nvSpPr>
            <p:cNvPr id="28" name="Arc 27"/>
            <p:cNvSpPr/>
            <p:nvPr/>
          </p:nvSpPr>
          <p:spPr>
            <a:xfrm rot="2007134">
              <a:off x="2640366" y="1682566"/>
              <a:ext cx="304800" cy="1271400"/>
            </a:xfrm>
            <a:prstGeom prst="arc">
              <a:avLst>
                <a:gd name="adj1" fmla="val 16689590"/>
                <a:gd name="adj2" fmla="val 5027467"/>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9" name="Group 28"/>
            <p:cNvGrpSpPr>
              <a:grpSpLocks/>
            </p:cNvGrpSpPr>
            <p:nvPr/>
          </p:nvGrpSpPr>
          <p:grpSpPr bwMode="auto">
            <a:xfrm rot="1221092">
              <a:off x="3196022" y="2656375"/>
              <a:ext cx="739066" cy="1166137"/>
              <a:chOff x="3442120" y="927705"/>
              <a:chExt cx="1584798" cy="3779267"/>
            </a:xfrm>
          </p:grpSpPr>
          <p:cxnSp>
            <p:nvCxnSpPr>
              <p:cNvPr id="30" name="Straight Connector 29"/>
              <p:cNvCxnSpPr/>
              <p:nvPr/>
            </p:nvCxnSpPr>
            <p:spPr>
              <a:xfrm>
                <a:off x="4867265" y="927705"/>
                <a:ext cx="1588" cy="304849"/>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442120" y="4552959"/>
                <a:ext cx="252378" cy="154013"/>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32" name="Freeform 31"/>
              <p:cNvSpPr/>
              <p:nvPr/>
            </p:nvSpPr>
            <p:spPr>
              <a:xfrm>
                <a:off x="4869778" y="1240059"/>
                <a:ext cx="157140" cy="600172"/>
              </a:xfrm>
              <a:custGeom>
                <a:avLst/>
                <a:gdLst/>
                <a:ahLst/>
                <a:cxnLst/>
                <a:rect l="0" t="0" r="0" b="0"/>
                <a:pathLst>
                  <a:path w="157919" h="600037">
                    <a:moveTo>
                      <a:pt x="20931" y="294905"/>
                    </a:moveTo>
                    <a:lnTo>
                      <a:pt x="0" y="0"/>
                    </a:lnTo>
                    <a:lnTo>
                      <a:pt x="157918" y="136987"/>
                    </a:lnTo>
                    <a:lnTo>
                      <a:pt x="20931" y="294905"/>
                    </a:lnTo>
                    <a:lnTo>
                      <a:pt x="15087" y="600036"/>
                    </a:lnTo>
                  </a:path>
                </a:pathLst>
              </a:custGeom>
              <a:solidFill>
                <a:srgbClr val="0000FF"/>
              </a:solidFill>
              <a:ln w="3810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dirty="0"/>
              </a:p>
            </p:txBody>
          </p:sp>
          <p:sp>
            <p:nvSpPr>
              <p:cNvPr id="33" name="Freeform 32"/>
              <p:cNvSpPr/>
              <p:nvPr/>
            </p:nvSpPr>
            <p:spPr>
              <a:xfrm>
                <a:off x="4794337" y="1834067"/>
                <a:ext cx="215870" cy="593821"/>
              </a:xfrm>
              <a:custGeom>
                <a:avLst/>
                <a:gdLst/>
                <a:ahLst/>
                <a:cxnLst/>
                <a:rect l="0" t="0" r="0" b="0"/>
                <a:pathLst>
                  <a:path w="216697" h="594014">
                    <a:moveTo>
                      <a:pt x="52068" y="293239"/>
                    </a:moveTo>
                    <a:lnTo>
                      <a:pt x="88085" y="0"/>
                    </a:lnTo>
                    <a:lnTo>
                      <a:pt x="216696" y="164627"/>
                    </a:lnTo>
                    <a:lnTo>
                      <a:pt x="52068" y="293239"/>
                    </a:lnTo>
                    <a:lnTo>
                      <a:pt x="0" y="594013"/>
                    </a:lnTo>
                  </a:path>
                </a:pathLst>
              </a:custGeom>
              <a:solidFill>
                <a:srgbClr val="0000FF"/>
              </a:solidFill>
              <a:ln w="3810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dirty="0"/>
              </a:p>
            </p:txBody>
          </p:sp>
          <p:sp>
            <p:nvSpPr>
              <p:cNvPr id="34" name="Freeform 33"/>
              <p:cNvSpPr/>
              <p:nvPr/>
            </p:nvSpPr>
            <p:spPr>
              <a:xfrm>
                <a:off x="4581790" y="2435586"/>
                <a:ext cx="304758" cy="560478"/>
              </a:xfrm>
              <a:custGeom>
                <a:avLst/>
                <a:gdLst/>
                <a:ahLst/>
                <a:cxnLst/>
                <a:rect l="0" t="0" r="0" b="0"/>
                <a:pathLst>
                  <a:path w="305650" h="560730">
                    <a:moveTo>
                      <a:pt x="118630" y="279958"/>
                    </a:moveTo>
                    <a:lnTo>
                      <a:pt x="212710" y="0"/>
                    </a:lnTo>
                    <a:lnTo>
                      <a:pt x="305649" y="187019"/>
                    </a:lnTo>
                    <a:lnTo>
                      <a:pt x="118630" y="279958"/>
                    </a:lnTo>
                    <a:lnTo>
                      <a:pt x="0" y="560729"/>
                    </a:lnTo>
                  </a:path>
                </a:pathLst>
              </a:custGeom>
              <a:solidFill>
                <a:srgbClr val="0000FF"/>
              </a:solidFill>
              <a:ln w="3810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dirty="0"/>
              </a:p>
            </p:txBody>
          </p:sp>
          <p:sp>
            <p:nvSpPr>
              <p:cNvPr id="35" name="Freeform 34"/>
              <p:cNvSpPr/>
              <p:nvPr/>
            </p:nvSpPr>
            <p:spPr>
              <a:xfrm>
                <a:off x="4335801" y="2993210"/>
                <a:ext cx="333329" cy="546189"/>
              </a:xfrm>
              <a:custGeom>
                <a:avLst/>
                <a:gdLst/>
                <a:ahLst/>
                <a:cxnLst/>
                <a:rect l="0" t="0" r="0" b="0"/>
                <a:pathLst>
                  <a:path w="333823" h="545054">
                    <a:moveTo>
                      <a:pt x="143348" y="276046"/>
                    </a:moveTo>
                    <a:lnTo>
                      <a:pt x="248250" y="0"/>
                    </a:lnTo>
                    <a:lnTo>
                      <a:pt x="333822" y="190474"/>
                    </a:lnTo>
                    <a:lnTo>
                      <a:pt x="143348" y="276046"/>
                    </a:lnTo>
                    <a:lnTo>
                      <a:pt x="0" y="545053"/>
                    </a:lnTo>
                  </a:path>
                </a:pathLst>
              </a:custGeom>
              <a:solidFill>
                <a:srgbClr val="0000FF"/>
              </a:solidFill>
              <a:ln w="3810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dirty="0"/>
              </a:p>
            </p:txBody>
          </p:sp>
          <p:sp>
            <p:nvSpPr>
              <p:cNvPr id="36" name="Freeform 35"/>
              <p:cNvSpPr/>
              <p:nvPr/>
            </p:nvSpPr>
            <p:spPr>
              <a:xfrm>
                <a:off x="4041827" y="3541914"/>
                <a:ext cx="347615" cy="525547"/>
              </a:xfrm>
              <a:custGeom>
                <a:avLst/>
                <a:gdLst/>
                <a:ahLst/>
                <a:cxnLst/>
                <a:rect l="0" t="0" r="0" b="0"/>
                <a:pathLst>
                  <a:path w="347364" h="525694">
                    <a:moveTo>
                      <a:pt x="146691" y="258486"/>
                    </a:moveTo>
                    <a:lnTo>
                      <a:pt x="289548" y="0"/>
                    </a:lnTo>
                    <a:lnTo>
                      <a:pt x="347363" y="200671"/>
                    </a:lnTo>
                    <a:lnTo>
                      <a:pt x="146691" y="258486"/>
                    </a:lnTo>
                    <a:lnTo>
                      <a:pt x="0" y="525693"/>
                    </a:lnTo>
                  </a:path>
                </a:pathLst>
              </a:custGeom>
              <a:solidFill>
                <a:srgbClr val="0000FF"/>
              </a:solidFill>
              <a:ln w="3810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dirty="0"/>
              </a:p>
            </p:txBody>
          </p:sp>
          <p:sp>
            <p:nvSpPr>
              <p:cNvPr id="37" name="Freeform 36"/>
              <p:cNvSpPr/>
              <p:nvPr/>
            </p:nvSpPr>
            <p:spPr>
              <a:xfrm>
                <a:off x="3694928" y="4060914"/>
                <a:ext cx="399995" cy="485854"/>
              </a:xfrm>
              <a:custGeom>
                <a:avLst/>
                <a:gdLst/>
                <a:ahLst/>
                <a:cxnLst/>
                <a:rect l="0" t="0" r="0" b="0"/>
                <a:pathLst>
                  <a:path w="401115" h="486093">
                    <a:moveTo>
                      <a:pt x="199319" y="255417"/>
                    </a:moveTo>
                    <a:lnTo>
                      <a:pt x="347491" y="0"/>
                    </a:lnTo>
                    <a:lnTo>
                      <a:pt x="401114" y="201795"/>
                    </a:lnTo>
                    <a:lnTo>
                      <a:pt x="199319" y="255417"/>
                    </a:lnTo>
                    <a:lnTo>
                      <a:pt x="0" y="486092"/>
                    </a:lnTo>
                  </a:path>
                </a:pathLst>
              </a:custGeom>
              <a:solidFill>
                <a:srgbClr val="0000FF"/>
              </a:solidFill>
              <a:ln w="3810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dirty="0"/>
              </a:p>
            </p:txBody>
          </p:sp>
        </p:grpSp>
      </p:grpSp>
      <p:grpSp>
        <p:nvGrpSpPr>
          <p:cNvPr id="26" name="Group 25"/>
          <p:cNvGrpSpPr/>
          <p:nvPr/>
        </p:nvGrpSpPr>
        <p:grpSpPr>
          <a:xfrm>
            <a:off x="4055432" y="2752725"/>
            <a:ext cx="745168" cy="989882"/>
            <a:chOff x="3048000" y="2133600"/>
            <a:chExt cx="745168" cy="989882"/>
          </a:xfrm>
        </p:grpSpPr>
        <p:sp>
          <p:nvSpPr>
            <p:cNvPr id="22" name="TextBox 21"/>
            <p:cNvSpPr txBox="1"/>
            <p:nvPr/>
          </p:nvSpPr>
          <p:spPr>
            <a:xfrm>
              <a:off x="3518848" y="2477151"/>
              <a:ext cx="274320" cy="646331"/>
            </a:xfrm>
            <a:prstGeom prst="rect">
              <a:avLst/>
            </a:prstGeom>
            <a:noFill/>
          </p:spPr>
          <p:txBody>
            <a:bodyPr wrap="square" rtlCol="0">
              <a:spAutoFit/>
            </a:bodyPr>
            <a:lstStyle/>
            <a:p>
              <a:pPr algn="ctr"/>
              <a:r>
                <a:rPr lang="en-US" sz="3600" dirty="0" smtClean="0">
                  <a:solidFill>
                    <a:srgbClr val="002060"/>
                  </a:solidFill>
                </a:rPr>
                <a:t>ʘ</a:t>
              </a:r>
              <a:endParaRPr lang="en-US" sz="3600" dirty="0">
                <a:solidFill>
                  <a:srgbClr val="002060"/>
                </a:solidFill>
              </a:endParaRPr>
            </a:p>
          </p:txBody>
        </p:sp>
        <p:cxnSp>
          <p:nvCxnSpPr>
            <p:cNvPr id="25" name="Straight Arrow Connector 24"/>
            <p:cNvCxnSpPr>
              <a:stCxn id="23" idx="2"/>
            </p:cNvCxnSpPr>
            <p:nvPr/>
          </p:nvCxnSpPr>
          <p:spPr>
            <a:xfrm>
              <a:off x="3420346" y="2502932"/>
              <a:ext cx="235662" cy="297384"/>
            </a:xfrm>
            <a:prstGeom prst="straightConnector1">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048000" y="2133600"/>
              <a:ext cx="744691" cy="369332"/>
            </a:xfrm>
            <a:prstGeom prst="rect">
              <a:avLst/>
            </a:prstGeom>
            <a:noFill/>
          </p:spPr>
          <p:txBody>
            <a:bodyPr wrap="none" rtlCol="0">
              <a:spAutoFit/>
            </a:bodyPr>
            <a:lstStyle/>
            <a:p>
              <a:r>
                <a:rPr lang="en-US" b="1" dirty="0" smtClean="0"/>
                <a:t>Havre</a:t>
              </a:r>
              <a:endParaRPr lang="en-US" b="1" dirty="0"/>
            </a:p>
          </p:txBody>
        </p:sp>
      </p:grpSp>
    </p:spTree>
    <p:extLst>
      <p:ext uri="{BB962C8B-B14F-4D97-AF65-F5344CB8AC3E}">
        <p14:creationId xmlns:p14="http://schemas.microsoft.com/office/powerpoint/2010/main" val="60531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My Documents\SPoRT\Images\nmq_radar_composite_130925\CREF_49.980000-118.51999742.419998_4161_0_0_none_201309251200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5791200" cy="45750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Composite Reflectivity</a:t>
            </a:r>
            <a:br>
              <a:rPr lang="en-US" dirty="0" smtClean="0"/>
            </a:br>
            <a:r>
              <a:rPr lang="en-US" sz="2700" dirty="0" smtClean="0"/>
              <a:t>12 UTC 25-Sep-2013</a:t>
            </a:r>
            <a:endParaRPr lang="en-US" sz="2700" dirty="0"/>
          </a:p>
        </p:txBody>
      </p:sp>
      <p:sp>
        <p:nvSpPr>
          <p:cNvPr id="4" name="Rectangle 3"/>
          <p:cNvSpPr/>
          <p:nvPr/>
        </p:nvSpPr>
        <p:spPr>
          <a:xfrm rot="16200000">
            <a:off x="-1713011" y="3637061"/>
            <a:ext cx="4495800" cy="307777"/>
          </a:xfrm>
          <a:prstGeom prst="rect">
            <a:avLst/>
          </a:prstGeom>
        </p:spPr>
        <p:txBody>
          <a:bodyPr wrap="square">
            <a:spAutoFit/>
          </a:bodyPr>
          <a:lstStyle/>
          <a:p>
            <a:r>
              <a:rPr lang="en-US" sz="1400" dirty="0">
                <a:solidFill>
                  <a:schemeClr val="bg1">
                    <a:lumMod val="50000"/>
                  </a:schemeClr>
                </a:solidFill>
              </a:rPr>
              <a:t>http://nmq.ou.edu/applications/qvs_2d_maps.html</a:t>
            </a:r>
          </a:p>
        </p:txBody>
      </p:sp>
      <p:sp>
        <p:nvSpPr>
          <p:cNvPr id="6" name="TextBox 5"/>
          <p:cNvSpPr txBox="1"/>
          <p:nvPr/>
        </p:nvSpPr>
        <p:spPr>
          <a:xfrm>
            <a:off x="5410200" y="2180034"/>
            <a:ext cx="3352800" cy="3077766"/>
          </a:xfrm>
          <a:prstGeom prst="rect">
            <a:avLst/>
          </a:prstGeom>
          <a:solidFill>
            <a:schemeClr val="bg1"/>
          </a:solidFill>
          <a:ln w="19050" cap="rnd">
            <a:solidFill>
              <a:schemeClr val="tx1"/>
            </a:solidFill>
          </a:ln>
          <a:effectLst>
            <a:outerShdw blurRad="101600" dist="76200" dir="5400000" sx="105000" sy="105000" algn="tl" rotWithShape="0">
              <a:prstClr val="black">
                <a:alpha val="40000"/>
              </a:prstClr>
            </a:outerShdw>
          </a:effectLst>
        </p:spPr>
        <p:txBody>
          <a:bodyPr wrap="square" rtlCol="0">
            <a:spAutoFit/>
          </a:bodyPr>
          <a:lstStyle/>
          <a:p>
            <a:pPr>
              <a:spcBef>
                <a:spcPts val="600"/>
              </a:spcBef>
            </a:pPr>
            <a:endParaRPr lang="en-US" sz="800" dirty="0" smtClean="0"/>
          </a:p>
          <a:p>
            <a:pPr marL="285750" indent="-285750">
              <a:spcBef>
                <a:spcPts val="600"/>
              </a:spcBef>
              <a:spcAft>
                <a:spcPts val="600"/>
              </a:spcAft>
              <a:buFont typeface="Arial" panose="020B0604020202020204" pitchFamily="34" charset="0"/>
              <a:buChar char="•"/>
            </a:pPr>
            <a:r>
              <a:rPr lang="en-US" sz="2000" dirty="0" smtClean="0"/>
              <a:t>Orographic showers west of Great Falls on low-level northeasterly flow.</a:t>
            </a:r>
          </a:p>
          <a:p>
            <a:pPr marL="285750" indent="-285750">
              <a:spcBef>
                <a:spcPts val="600"/>
              </a:spcBef>
              <a:spcAft>
                <a:spcPts val="600"/>
              </a:spcAft>
              <a:buFont typeface="Arial" panose="020B0604020202020204" pitchFamily="34" charset="0"/>
              <a:buChar char="•"/>
            </a:pPr>
            <a:r>
              <a:rPr lang="en-US" sz="2000" dirty="0" smtClean="0"/>
              <a:t>Heavy rain band near BYZ radar, moving northeast.</a:t>
            </a:r>
          </a:p>
          <a:p>
            <a:pPr marL="285750" indent="-285750">
              <a:spcBef>
                <a:spcPts val="600"/>
              </a:spcBef>
              <a:spcAft>
                <a:spcPts val="600"/>
              </a:spcAft>
              <a:buFont typeface="Arial" panose="020B0604020202020204" pitchFamily="34" charset="0"/>
              <a:buChar char="•"/>
            </a:pPr>
            <a:r>
              <a:rPr lang="en-US" sz="2000" dirty="0" smtClean="0"/>
              <a:t>12-hr forecast included </a:t>
            </a:r>
            <a:br>
              <a:rPr lang="en-US" sz="2000" dirty="0" smtClean="0"/>
            </a:br>
            <a:r>
              <a:rPr lang="en-US" sz="2000" dirty="0" smtClean="0"/>
              <a:t>50% POP at Havre.</a:t>
            </a:r>
          </a:p>
          <a:p>
            <a:endParaRPr lang="en-US" sz="1100" dirty="0"/>
          </a:p>
        </p:txBody>
      </p:sp>
      <p:sp>
        <p:nvSpPr>
          <p:cNvPr id="16" name="TextBox 15"/>
          <p:cNvSpPr txBox="1"/>
          <p:nvPr/>
        </p:nvSpPr>
        <p:spPr>
          <a:xfrm>
            <a:off x="3621405" y="2143125"/>
            <a:ext cx="274320" cy="646331"/>
          </a:xfrm>
          <a:prstGeom prst="rect">
            <a:avLst/>
          </a:prstGeom>
          <a:noFill/>
        </p:spPr>
        <p:txBody>
          <a:bodyPr wrap="square" rtlCol="0">
            <a:spAutoFit/>
          </a:bodyPr>
          <a:lstStyle/>
          <a:p>
            <a:pPr algn="ctr"/>
            <a:r>
              <a:rPr lang="en-US" sz="3600" dirty="0" smtClean="0">
                <a:solidFill>
                  <a:schemeClr val="bg1"/>
                </a:solidFill>
              </a:rPr>
              <a:t>ʘ</a:t>
            </a:r>
            <a:endParaRPr lang="en-US" sz="3600" dirty="0">
              <a:solidFill>
                <a:schemeClr val="bg1"/>
              </a:solidFill>
            </a:endParaRPr>
          </a:p>
        </p:txBody>
      </p:sp>
      <p:sp>
        <p:nvSpPr>
          <p:cNvPr id="17" name="TextBox 16"/>
          <p:cNvSpPr txBox="1"/>
          <p:nvPr/>
        </p:nvSpPr>
        <p:spPr>
          <a:xfrm>
            <a:off x="2819400" y="2145268"/>
            <a:ext cx="744691" cy="369332"/>
          </a:xfrm>
          <a:prstGeom prst="rect">
            <a:avLst/>
          </a:prstGeom>
          <a:noFill/>
        </p:spPr>
        <p:txBody>
          <a:bodyPr wrap="none" rtlCol="0">
            <a:spAutoFit/>
          </a:bodyPr>
          <a:lstStyle/>
          <a:p>
            <a:r>
              <a:rPr lang="en-US" b="1" dirty="0" smtClean="0">
                <a:solidFill>
                  <a:schemeClr val="bg1"/>
                </a:solidFill>
              </a:rPr>
              <a:t>Havre</a:t>
            </a:r>
            <a:endParaRPr lang="en-US" b="1" dirty="0">
              <a:solidFill>
                <a:schemeClr val="bg1"/>
              </a:solidFill>
            </a:endParaRPr>
          </a:p>
        </p:txBody>
      </p:sp>
      <p:cxnSp>
        <p:nvCxnSpPr>
          <p:cNvPr id="18" name="Straight Arrow Connector 17"/>
          <p:cNvCxnSpPr/>
          <p:nvPr/>
        </p:nvCxnSpPr>
        <p:spPr>
          <a:xfrm>
            <a:off x="3191746" y="2438400"/>
            <a:ext cx="566819" cy="27890"/>
          </a:xfrm>
          <a:prstGeom prst="straightConnector1">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5602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90525" y="1714500"/>
            <a:ext cx="6162675" cy="4572000"/>
            <a:chOff x="390525" y="1714500"/>
            <a:chExt cx="6162675" cy="4572000"/>
          </a:xfrm>
        </p:grpSpPr>
        <p:pic>
          <p:nvPicPr>
            <p:cNvPr id="1026" name="Picture 2" descr="H:\My Documents\SPoRT\Images\20130925 Case Images\FogVis_10Z.png"/>
            <p:cNvPicPr>
              <a:picLocks noChangeAspect="1" noChangeArrowheads="1"/>
            </p:cNvPicPr>
            <p:nvPr/>
          </p:nvPicPr>
          <p:blipFill rotWithShape="1">
            <a:blip r:embed="rId2">
              <a:extLst>
                <a:ext uri="{28A0092B-C50C-407E-A947-70E740481C1C}">
                  <a14:useLocalDpi xmlns:a14="http://schemas.microsoft.com/office/drawing/2010/main" val="0"/>
                </a:ext>
              </a:extLst>
            </a:blip>
            <a:srcRect l="10167" t="10000" b="1875"/>
            <a:stretch/>
          </p:blipFill>
          <p:spPr bwMode="auto">
            <a:xfrm>
              <a:off x="390525" y="1714500"/>
              <a:ext cx="5825789" cy="4572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18962656">
              <a:off x="2357749" y="4505095"/>
              <a:ext cx="2122745" cy="461665"/>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rPr>
                <a:t>High Clouds</a:t>
              </a:r>
              <a:endParaRPr lang="en-US" sz="2400" b="1" dirty="0">
                <a:solidFill>
                  <a:schemeClr val="bg1"/>
                </a:solidFill>
                <a:effectLst>
                  <a:outerShdw blurRad="38100" dist="38100" dir="2700000" algn="tl">
                    <a:srgbClr val="000000">
                      <a:alpha val="43137"/>
                    </a:srgbClr>
                  </a:outerShdw>
                </a:effectLst>
              </a:endParaRPr>
            </a:p>
          </p:txBody>
        </p:sp>
        <p:sp>
          <p:nvSpPr>
            <p:cNvPr id="10" name="TextBox 9"/>
            <p:cNvSpPr txBox="1"/>
            <p:nvPr/>
          </p:nvSpPr>
          <p:spPr>
            <a:xfrm>
              <a:off x="4430455" y="1752600"/>
              <a:ext cx="2122745" cy="461665"/>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rPr>
                <a:t>High Clouds</a:t>
              </a:r>
              <a:endParaRPr lang="en-US" sz="2400" b="1" dirty="0">
                <a:solidFill>
                  <a:schemeClr val="bg1"/>
                </a:solidFill>
                <a:effectLst>
                  <a:outerShdw blurRad="38100" dist="38100" dir="2700000" algn="tl">
                    <a:srgbClr val="000000">
                      <a:alpha val="43137"/>
                    </a:srgbClr>
                  </a:outerShdw>
                </a:effectLst>
              </a:endParaRPr>
            </a:p>
          </p:txBody>
        </p:sp>
        <p:sp>
          <p:nvSpPr>
            <p:cNvPr id="11" name="TextBox 10"/>
            <p:cNvSpPr txBox="1"/>
            <p:nvPr/>
          </p:nvSpPr>
          <p:spPr>
            <a:xfrm rot="21132851">
              <a:off x="3418368" y="2732457"/>
              <a:ext cx="2122745" cy="461665"/>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rPr>
                <a:t>Low Clouds</a:t>
              </a:r>
              <a:endParaRPr lang="en-US" sz="2400" b="1" dirty="0">
                <a:solidFill>
                  <a:schemeClr val="bg1"/>
                </a:solidFill>
                <a:effectLst>
                  <a:outerShdw blurRad="38100" dist="38100" dir="2700000" algn="tl">
                    <a:srgbClr val="000000">
                      <a:alpha val="43137"/>
                    </a:srgbClr>
                  </a:outerShdw>
                </a:effectLst>
              </a:endParaRPr>
            </a:p>
          </p:txBody>
        </p:sp>
      </p:grpSp>
      <p:sp>
        <p:nvSpPr>
          <p:cNvPr id="2" name="Title 1"/>
          <p:cNvSpPr>
            <a:spLocks noGrp="1"/>
          </p:cNvSpPr>
          <p:nvPr>
            <p:ph type="title"/>
          </p:nvPr>
        </p:nvSpPr>
        <p:spPr/>
        <p:txBody>
          <a:bodyPr>
            <a:normAutofit fontScale="90000"/>
          </a:bodyPr>
          <a:lstStyle/>
          <a:p>
            <a:r>
              <a:rPr lang="en-US" dirty="0" smtClean="0"/>
              <a:t>GOES 11-3.9 µm Satellite</a:t>
            </a:r>
            <a:br>
              <a:rPr lang="en-US" dirty="0" smtClean="0"/>
            </a:br>
            <a:r>
              <a:rPr lang="en-US" sz="3100" dirty="0" smtClean="0"/>
              <a:t>Ceiling &amp; Visibility </a:t>
            </a:r>
            <a:r>
              <a:rPr lang="en-US" sz="3100" dirty="0" err="1" smtClean="0"/>
              <a:t>Obs</a:t>
            </a:r>
            <a:endParaRPr lang="en-US" sz="3100" dirty="0"/>
          </a:p>
        </p:txBody>
      </p:sp>
      <p:sp>
        <p:nvSpPr>
          <p:cNvPr id="3" name="Content Placeholder 2"/>
          <p:cNvSpPr>
            <a:spLocks noGrp="1"/>
          </p:cNvSpPr>
          <p:nvPr>
            <p:ph idx="1"/>
          </p:nvPr>
        </p:nvSpPr>
        <p:spPr>
          <a:xfrm>
            <a:off x="6400800" y="1676400"/>
            <a:ext cx="2590800" cy="4525963"/>
          </a:xfrm>
        </p:spPr>
        <p:txBody>
          <a:bodyPr>
            <a:normAutofit fontScale="92500" lnSpcReduction="20000"/>
          </a:bodyPr>
          <a:lstStyle/>
          <a:p>
            <a:pPr marL="0" indent="0">
              <a:buNone/>
            </a:pPr>
            <a:r>
              <a:rPr lang="en-US" sz="2400" dirty="0"/>
              <a:t>Widespread stratus layer with areas of </a:t>
            </a:r>
            <a:r>
              <a:rPr lang="en-US" sz="2400" dirty="0" smtClean="0"/>
              <a:t>higher, apparently deeper clouds</a:t>
            </a:r>
          </a:p>
          <a:p>
            <a:pPr marL="0" indent="0">
              <a:buNone/>
            </a:pPr>
            <a:endParaRPr lang="en-US" sz="2400" dirty="0"/>
          </a:p>
          <a:p>
            <a:pPr marL="0" indent="0">
              <a:buNone/>
            </a:pPr>
            <a:r>
              <a:rPr lang="en-US" sz="2400" u="sng" dirty="0" smtClean="0"/>
              <a:t>KHVR, 1000 UTC:</a:t>
            </a:r>
          </a:p>
          <a:p>
            <a:r>
              <a:rPr lang="en-US" sz="2400" dirty="0" smtClean="0"/>
              <a:t>OVC 900 </a:t>
            </a:r>
            <a:r>
              <a:rPr lang="en-US" sz="2400" dirty="0" err="1" smtClean="0"/>
              <a:t>ft</a:t>
            </a:r>
            <a:r>
              <a:rPr lang="en-US" sz="2400" dirty="0" smtClean="0"/>
              <a:t> AGL</a:t>
            </a:r>
          </a:p>
          <a:p>
            <a:pPr marL="0" indent="0">
              <a:buNone/>
            </a:pPr>
            <a:endParaRPr lang="en-US" sz="2400" u="sng" dirty="0" smtClean="0"/>
          </a:p>
          <a:p>
            <a:pPr marL="0" indent="0">
              <a:buNone/>
            </a:pPr>
            <a:r>
              <a:rPr lang="en-US" sz="2400" u="sng" dirty="0" smtClean="0"/>
              <a:t>KHVR, 1200 UTC:</a:t>
            </a:r>
          </a:p>
          <a:p>
            <a:r>
              <a:rPr lang="en-US" sz="2400" dirty="0" smtClean="0"/>
              <a:t>BKN 500 </a:t>
            </a:r>
            <a:r>
              <a:rPr lang="en-US" sz="2400" dirty="0" err="1" smtClean="0"/>
              <a:t>ft</a:t>
            </a:r>
            <a:r>
              <a:rPr lang="en-US" sz="2400" dirty="0" smtClean="0"/>
              <a:t> AGL</a:t>
            </a:r>
          </a:p>
          <a:p>
            <a:r>
              <a:rPr lang="en-US" sz="2400" dirty="0" smtClean="0"/>
              <a:t>OVC 900 </a:t>
            </a:r>
            <a:r>
              <a:rPr lang="en-US" sz="2400" dirty="0" err="1" smtClean="0"/>
              <a:t>ft</a:t>
            </a:r>
            <a:r>
              <a:rPr lang="en-US" sz="2400" dirty="0" smtClean="0"/>
              <a:t> AGL</a:t>
            </a:r>
          </a:p>
          <a:p>
            <a:r>
              <a:rPr lang="en-US" sz="2400" dirty="0" smtClean="0"/>
              <a:t>1.5 mi visibility</a:t>
            </a:r>
          </a:p>
          <a:p>
            <a:r>
              <a:rPr lang="en-US" sz="2400" dirty="0" smtClean="0"/>
              <a:t>Heavy rain, fog</a:t>
            </a:r>
          </a:p>
          <a:p>
            <a:pPr marL="0" indent="0">
              <a:buNone/>
            </a:pPr>
            <a:endParaRPr lang="en-US" sz="2400" dirty="0"/>
          </a:p>
        </p:txBody>
      </p:sp>
      <p:grpSp>
        <p:nvGrpSpPr>
          <p:cNvPr id="5" name="Group 4"/>
          <p:cNvGrpSpPr/>
          <p:nvPr/>
        </p:nvGrpSpPr>
        <p:grpSpPr>
          <a:xfrm>
            <a:off x="380998" y="1695450"/>
            <a:ext cx="5879710" cy="4572000"/>
            <a:chOff x="380998" y="1676400"/>
            <a:chExt cx="5879710" cy="4572000"/>
          </a:xfrm>
        </p:grpSpPr>
        <p:pic>
          <p:nvPicPr>
            <p:cNvPr id="1027" name="Picture 3" descr="H:\My Documents\SPoRT\Images\20130925 Case Images\FogVis_12Z.png"/>
            <p:cNvPicPr>
              <a:picLocks noChangeAspect="1" noChangeArrowheads="1"/>
            </p:cNvPicPr>
            <p:nvPr/>
          </p:nvPicPr>
          <p:blipFill rotWithShape="1">
            <a:blip r:embed="rId3">
              <a:extLst>
                <a:ext uri="{28A0092B-C50C-407E-A947-70E740481C1C}">
                  <a14:useLocalDpi xmlns:a14="http://schemas.microsoft.com/office/drawing/2010/main" val="0"/>
                </a:ext>
              </a:extLst>
            </a:blip>
            <a:srcRect l="10214" t="10099" b="2629"/>
            <a:stretch/>
          </p:blipFill>
          <p:spPr bwMode="auto">
            <a:xfrm>
              <a:off x="380998" y="1676400"/>
              <a:ext cx="5879710"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8962656">
              <a:off x="2814949" y="3415240"/>
              <a:ext cx="2122745" cy="461665"/>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rPr>
                <a:t>High Clouds</a:t>
              </a:r>
              <a:endParaRPr lang="en-US" sz="2400"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rot="20287414">
              <a:off x="2592075" y="2360052"/>
              <a:ext cx="2122745" cy="461665"/>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rPr>
                <a:t>Low Clouds</a:t>
              </a:r>
              <a:endParaRPr lang="en-US" sz="2400" b="1"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73664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0.5° Base Ref with GOES 11 µm </a:t>
            </a:r>
            <a:r>
              <a:rPr lang="en-US" sz="3600" dirty="0" smtClean="0"/>
              <a:t>IR</a:t>
            </a:r>
            <a:r>
              <a:rPr lang="en-US" dirty="0" smtClean="0"/>
              <a:t/>
            </a:r>
            <a:br>
              <a:rPr lang="en-US" dirty="0" smtClean="0"/>
            </a:br>
            <a:r>
              <a:rPr lang="en-US" sz="2400" dirty="0" smtClean="0"/>
              <a:t>12 UTC 25-Sep-2013</a:t>
            </a:r>
            <a:endParaRPr lang="en-US" sz="2700" dirty="0"/>
          </a:p>
        </p:txBody>
      </p:sp>
      <p:pic>
        <p:nvPicPr>
          <p:cNvPr id="3075"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 contrast="10000"/>
                    </a14:imgEffect>
                  </a14:imgLayer>
                </a14:imgProps>
              </a:ext>
              <a:ext uri="{28A0092B-C50C-407E-A947-70E740481C1C}">
                <a14:useLocalDpi xmlns:a14="http://schemas.microsoft.com/office/drawing/2010/main" val="0"/>
              </a:ext>
            </a:extLst>
          </a:blip>
          <a:srcRect/>
          <a:stretch>
            <a:fillRect/>
          </a:stretch>
        </p:blipFill>
        <p:spPr bwMode="auto">
          <a:xfrm>
            <a:off x="381000" y="1600200"/>
            <a:ext cx="5217303" cy="4800600"/>
          </a:xfrm>
          <a:prstGeom prst="rect">
            <a:avLst/>
          </a:prstGeom>
          <a:noFill/>
          <a:ln w="38100">
            <a:noFill/>
            <a:miter lim="800000"/>
            <a:headEnd/>
            <a:tailEnd/>
          </a:ln>
          <a:effectLst/>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5667375" y="1590675"/>
            <a:ext cx="3352800" cy="4447371"/>
          </a:xfrm>
          <a:prstGeom prst="rect">
            <a:avLst/>
          </a:prstGeom>
          <a:noFill/>
          <a:ln w="19050" cap="rnd">
            <a:noFill/>
          </a:ln>
          <a:effectLst/>
        </p:spPr>
        <p:txBody>
          <a:bodyPr wrap="square" rtlCol="0">
            <a:spAutoFit/>
          </a:bodyPr>
          <a:lstStyle/>
          <a:p>
            <a:pPr>
              <a:spcBef>
                <a:spcPts val="600"/>
              </a:spcBef>
              <a:spcAft>
                <a:spcPts val="600"/>
              </a:spcAft>
            </a:pPr>
            <a:endParaRPr lang="en-US" sz="1000" dirty="0" smtClean="0"/>
          </a:p>
          <a:p>
            <a:pPr marL="285750" indent="-285750">
              <a:spcBef>
                <a:spcPts val="1200"/>
              </a:spcBef>
              <a:spcAft>
                <a:spcPts val="1200"/>
              </a:spcAft>
              <a:buFont typeface="Arial" panose="020B0604020202020204" pitchFamily="34" charset="0"/>
              <a:buChar char="•"/>
            </a:pPr>
            <a:r>
              <a:rPr lang="en-US" sz="2000" dirty="0" smtClean="0"/>
              <a:t>Heavy </a:t>
            </a:r>
            <a:r>
              <a:rPr lang="en-US" sz="2000" dirty="0"/>
              <a:t>rain report at Havre was a “surprise” given radar </a:t>
            </a:r>
            <a:r>
              <a:rPr lang="en-US" sz="2000" dirty="0" smtClean="0"/>
              <a:t> and satellite trends </a:t>
            </a:r>
            <a:r>
              <a:rPr lang="en-US" sz="2000" dirty="0"/>
              <a:t>at this time.</a:t>
            </a:r>
          </a:p>
          <a:p>
            <a:pPr marL="285750" indent="-285750">
              <a:spcBef>
                <a:spcPts val="1200"/>
              </a:spcBef>
              <a:spcAft>
                <a:spcPts val="1200"/>
              </a:spcAft>
              <a:buFont typeface="Arial" panose="020B0604020202020204" pitchFamily="34" charset="0"/>
              <a:buChar char="•"/>
            </a:pPr>
            <a:r>
              <a:rPr lang="en-US" sz="2000" dirty="0"/>
              <a:t>12Z KHVR TAF amended to add at TEMPO group for SHRA</a:t>
            </a:r>
            <a:r>
              <a:rPr lang="en-US" sz="2000" dirty="0" smtClean="0"/>
              <a:t>.</a:t>
            </a:r>
          </a:p>
          <a:p>
            <a:pPr marL="285750" indent="-285750">
              <a:spcBef>
                <a:spcPts val="1200"/>
              </a:spcBef>
              <a:spcAft>
                <a:spcPts val="1200"/>
              </a:spcAft>
              <a:buFont typeface="Arial" panose="020B0604020202020204" pitchFamily="34" charset="0"/>
              <a:buChar char="•"/>
            </a:pPr>
            <a:r>
              <a:rPr lang="en-US" sz="2000" dirty="0" smtClean="0"/>
              <a:t>What more can we learn about why these low clouds produced heavy rain?</a:t>
            </a:r>
            <a:endParaRPr lang="en-US" sz="2000" dirty="0"/>
          </a:p>
          <a:p>
            <a:endParaRPr lang="en-US" sz="800" dirty="0"/>
          </a:p>
        </p:txBody>
      </p:sp>
    </p:spTree>
    <p:extLst>
      <p:ext uri="{BB962C8B-B14F-4D97-AF65-F5344CB8AC3E}">
        <p14:creationId xmlns:p14="http://schemas.microsoft.com/office/powerpoint/2010/main" val="3005844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0.5° Base Ref with GOES 11 µm </a:t>
            </a:r>
            <a:r>
              <a:rPr lang="en-US" sz="3600" dirty="0" smtClean="0"/>
              <a:t>IR</a:t>
            </a:r>
            <a:r>
              <a:rPr lang="en-US" dirty="0" smtClean="0"/>
              <a:t/>
            </a:r>
            <a:br>
              <a:rPr lang="en-US" dirty="0" smtClean="0"/>
            </a:br>
            <a:r>
              <a:rPr lang="en-US" sz="2400" dirty="0" smtClean="0"/>
              <a:t>with AWIPS “Pop-up” Skew-T</a:t>
            </a:r>
            <a:endParaRPr lang="en-US" sz="2700" dirty="0"/>
          </a:p>
        </p:txBody>
      </p:sp>
      <p:pic>
        <p:nvPicPr>
          <p:cNvPr id="3075"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 contrast="10000"/>
                    </a14:imgEffect>
                  </a14:imgLayer>
                </a14:imgProps>
              </a:ext>
              <a:ext uri="{28A0092B-C50C-407E-A947-70E740481C1C}">
                <a14:useLocalDpi xmlns:a14="http://schemas.microsoft.com/office/drawing/2010/main" val="0"/>
              </a:ext>
            </a:extLst>
          </a:blip>
          <a:srcRect/>
          <a:stretch>
            <a:fillRect/>
          </a:stretch>
        </p:blipFill>
        <p:spPr bwMode="auto">
          <a:xfrm>
            <a:off x="2097897" y="1600200"/>
            <a:ext cx="5217303" cy="4800600"/>
          </a:xfrm>
          <a:prstGeom prst="rect">
            <a:avLst/>
          </a:prstGeom>
          <a:noFill/>
          <a:ln w="38100">
            <a:noFill/>
            <a:miter lim="800000"/>
            <a:headEnd/>
            <a:tailEnd/>
          </a:ln>
          <a:effectLst/>
          <a:extLst>
            <a:ext uri="{909E8E84-426E-40DD-AFC4-6F175D3DCCD1}">
              <a14:hiddenFill xmlns:a14="http://schemas.microsoft.com/office/drawing/2010/main">
                <a:solidFill>
                  <a:schemeClr val="accent1"/>
                </a:solidFill>
              </a14:hiddenFill>
            </a:ext>
          </a:extLst>
        </p:spPr>
      </p:pic>
      <p:sp>
        <p:nvSpPr>
          <p:cNvPr id="12" name="TextBox 11"/>
          <p:cNvSpPr txBox="1"/>
          <p:nvPr/>
        </p:nvSpPr>
        <p:spPr>
          <a:xfrm>
            <a:off x="5667375" y="4689664"/>
            <a:ext cx="3352800" cy="2015936"/>
          </a:xfrm>
          <a:prstGeom prst="rect">
            <a:avLst/>
          </a:prstGeom>
          <a:solidFill>
            <a:schemeClr val="tx1"/>
          </a:solidFill>
          <a:ln w="19050" cap="rnd">
            <a:solidFill>
              <a:schemeClr val="tx1"/>
            </a:solidFill>
          </a:ln>
          <a:effectLst/>
        </p:spPr>
        <p:txBody>
          <a:bodyPr wrap="square" rtlCol="0">
            <a:spAutoFit/>
          </a:bodyPr>
          <a:lstStyle/>
          <a:p>
            <a:pPr>
              <a:spcAft>
                <a:spcPts val="600"/>
              </a:spcAft>
            </a:pPr>
            <a:r>
              <a:rPr lang="en-US" sz="2000" dirty="0" smtClean="0">
                <a:solidFill>
                  <a:srgbClr val="008000"/>
                </a:solidFill>
              </a:rPr>
              <a:t>Image Sampling Shows:</a:t>
            </a:r>
          </a:p>
          <a:p>
            <a:pPr marL="365760" lvl="1" indent="-182880">
              <a:buFont typeface="Arial" panose="020B0604020202020204" pitchFamily="34" charset="0"/>
              <a:buChar char="•"/>
            </a:pPr>
            <a:r>
              <a:rPr lang="en-US" sz="2000" dirty="0" smtClean="0">
                <a:solidFill>
                  <a:srgbClr val="008000"/>
                </a:solidFill>
              </a:rPr>
              <a:t>-14</a:t>
            </a:r>
            <a:r>
              <a:rPr lang="en-US" sz="2000" dirty="0" smtClean="0">
                <a:solidFill>
                  <a:srgbClr val="007400"/>
                </a:solidFill>
              </a:rPr>
              <a:t> °</a:t>
            </a:r>
            <a:r>
              <a:rPr lang="en-US" sz="2000" dirty="0" smtClean="0">
                <a:solidFill>
                  <a:srgbClr val="008000"/>
                </a:solidFill>
              </a:rPr>
              <a:t>C </a:t>
            </a:r>
            <a:r>
              <a:rPr lang="en-US" sz="2000" dirty="0">
                <a:solidFill>
                  <a:srgbClr val="008000"/>
                </a:solidFill>
              </a:rPr>
              <a:t>b</a:t>
            </a:r>
            <a:r>
              <a:rPr lang="en-US" sz="2000" dirty="0" smtClean="0">
                <a:solidFill>
                  <a:srgbClr val="008000"/>
                </a:solidFill>
              </a:rPr>
              <a:t>rightness </a:t>
            </a:r>
            <a:r>
              <a:rPr lang="en-US" sz="2000" dirty="0">
                <a:solidFill>
                  <a:srgbClr val="008000"/>
                </a:solidFill>
              </a:rPr>
              <a:t>t</a:t>
            </a:r>
            <a:r>
              <a:rPr lang="en-US" sz="2000" dirty="0" smtClean="0">
                <a:solidFill>
                  <a:srgbClr val="008000"/>
                </a:solidFill>
              </a:rPr>
              <a:t>emp</a:t>
            </a:r>
          </a:p>
          <a:p>
            <a:pPr marL="365760" lvl="1" indent="-182880">
              <a:buFont typeface="Arial" panose="020B0604020202020204" pitchFamily="34" charset="0"/>
              <a:buChar char="•"/>
            </a:pPr>
            <a:r>
              <a:rPr lang="en-US" sz="2000" dirty="0" smtClean="0">
                <a:solidFill>
                  <a:srgbClr val="008000"/>
                </a:solidFill>
              </a:rPr>
              <a:t>15 </a:t>
            </a:r>
            <a:r>
              <a:rPr lang="en-US" sz="2000" dirty="0" err="1" smtClean="0">
                <a:solidFill>
                  <a:srgbClr val="008000"/>
                </a:solidFill>
              </a:rPr>
              <a:t>dBZ</a:t>
            </a:r>
            <a:r>
              <a:rPr lang="en-US" sz="2000" dirty="0" smtClean="0">
                <a:solidFill>
                  <a:srgbClr val="008000"/>
                </a:solidFill>
              </a:rPr>
              <a:t> reflectivity</a:t>
            </a:r>
          </a:p>
          <a:p>
            <a:pPr marL="365760" lvl="1" indent="-182880">
              <a:buFont typeface="Arial" panose="020B0604020202020204" pitchFamily="34" charset="0"/>
              <a:buChar char="•"/>
            </a:pPr>
            <a:r>
              <a:rPr lang="en-US" sz="2000" dirty="0" smtClean="0">
                <a:solidFill>
                  <a:srgbClr val="008000"/>
                </a:solidFill>
              </a:rPr>
              <a:t>93 nm from radar</a:t>
            </a:r>
          </a:p>
          <a:p>
            <a:pPr marL="365760" lvl="1" indent="-182880">
              <a:buFont typeface="Arial" panose="020B0604020202020204" pitchFamily="34" charset="0"/>
              <a:buChar char="•"/>
            </a:pPr>
            <a:r>
              <a:rPr lang="en-US" sz="2000" dirty="0" smtClean="0">
                <a:solidFill>
                  <a:srgbClr val="008000"/>
                </a:solidFill>
              </a:rPr>
              <a:t>11,800 </a:t>
            </a:r>
            <a:r>
              <a:rPr lang="en-US" sz="2000" dirty="0" err="1" smtClean="0">
                <a:solidFill>
                  <a:srgbClr val="008000"/>
                </a:solidFill>
              </a:rPr>
              <a:t>ft</a:t>
            </a:r>
            <a:r>
              <a:rPr lang="en-US" sz="2000" dirty="0" smtClean="0">
                <a:solidFill>
                  <a:srgbClr val="008000"/>
                </a:solidFill>
              </a:rPr>
              <a:t> </a:t>
            </a:r>
            <a:r>
              <a:rPr lang="en-US" sz="2000" dirty="0" err="1" smtClean="0">
                <a:solidFill>
                  <a:srgbClr val="008000"/>
                </a:solidFill>
              </a:rPr>
              <a:t>agl</a:t>
            </a:r>
            <a:endParaRPr lang="en-US" sz="2000" dirty="0" smtClean="0">
              <a:solidFill>
                <a:srgbClr val="008000"/>
              </a:solidFill>
            </a:endParaRPr>
          </a:p>
          <a:p>
            <a:pPr marL="365760" lvl="1" indent="-182880">
              <a:buFont typeface="Arial" panose="020B0604020202020204" pitchFamily="34" charset="0"/>
              <a:buChar char="•"/>
            </a:pPr>
            <a:r>
              <a:rPr lang="en-US" sz="2000" dirty="0" smtClean="0">
                <a:solidFill>
                  <a:srgbClr val="008000"/>
                </a:solidFill>
              </a:rPr>
              <a:t>14,400 </a:t>
            </a:r>
            <a:r>
              <a:rPr lang="en-US" sz="2000" dirty="0" err="1" smtClean="0">
                <a:solidFill>
                  <a:srgbClr val="008000"/>
                </a:solidFill>
              </a:rPr>
              <a:t>ft</a:t>
            </a:r>
            <a:r>
              <a:rPr lang="en-US" sz="2000" dirty="0" smtClean="0">
                <a:solidFill>
                  <a:srgbClr val="008000"/>
                </a:solidFill>
              </a:rPr>
              <a:t> </a:t>
            </a:r>
            <a:r>
              <a:rPr lang="en-US" sz="2000" dirty="0" err="1" smtClean="0">
                <a:solidFill>
                  <a:srgbClr val="008000"/>
                </a:solidFill>
              </a:rPr>
              <a:t>msl</a:t>
            </a:r>
            <a:endParaRPr lang="en-US" sz="800" dirty="0">
              <a:solidFill>
                <a:srgbClr val="008000"/>
              </a:solidFill>
            </a:endParaRPr>
          </a:p>
        </p:txBody>
      </p:sp>
      <p:pic>
        <p:nvPicPr>
          <p:cNvPr id="6" name="Picture 3" descr="\\204.145.202.220\tfx_home\paul.nutter\My Documents\SPoRT\Images\20130925 Case Images\PopUPskewT_KTFX.png"/>
          <p:cNvPicPr>
            <a:picLocks noChangeAspect="1" noChangeArrowheads="1"/>
          </p:cNvPicPr>
          <p:nvPr/>
        </p:nvPicPr>
        <p:blipFill rotWithShape="1">
          <a:blip r:embed="rId5">
            <a:extLst>
              <a:ext uri="{28A0092B-C50C-407E-A947-70E740481C1C}">
                <a14:useLocalDpi xmlns:a14="http://schemas.microsoft.com/office/drawing/2010/main" val="0"/>
              </a:ext>
            </a:extLst>
          </a:blip>
          <a:srcRect l="2777" t="19619" r="60556" b="46701"/>
          <a:stretch/>
        </p:blipFill>
        <p:spPr bwMode="auto">
          <a:xfrm>
            <a:off x="304800" y="1905000"/>
            <a:ext cx="4147792"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152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Falls 12Z Sounding</a:t>
            </a:r>
            <a:endParaRPr lang="en-US" dirty="0"/>
          </a:p>
        </p:txBody>
      </p:sp>
      <p:sp>
        <p:nvSpPr>
          <p:cNvPr id="4" name="TextBox 3"/>
          <p:cNvSpPr txBox="1"/>
          <p:nvPr/>
        </p:nvSpPr>
        <p:spPr>
          <a:xfrm>
            <a:off x="6324600" y="1524000"/>
            <a:ext cx="2819400" cy="4478149"/>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US" sz="2000" dirty="0" smtClean="0"/>
              <a:t>Most unstable parcel lifts from 867 </a:t>
            </a:r>
            <a:r>
              <a:rPr lang="en-US" sz="2000" dirty="0" err="1" smtClean="0"/>
              <a:t>mb</a:t>
            </a:r>
            <a:r>
              <a:rPr lang="en-US" sz="2000" dirty="0" smtClean="0"/>
              <a:t>, </a:t>
            </a:r>
            <a:br>
              <a:rPr lang="en-US" sz="2000" dirty="0" smtClean="0"/>
            </a:br>
            <a:r>
              <a:rPr lang="en-US" sz="2000" dirty="0" smtClean="0"/>
              <a:t>with 17 J/kg CAPE. </a:t>
            </a:r>
          </a:p>
          <a:p>
            <a:pPr marL="285750" indent="-285750">
              <a:spcAft>
                <a:spcPts val="1800"/>
              </a:spcAft>
              <a:buFont typeface="Arial" panose="020B0604020202020204" pitchFamily="34" charset="0"/>
              <a:buChar char="•"/>
            </a:pPr>
            <a:r>
              <a:rPr lang="en-US" sz="2000" dirty="0" smtClean="0"/>
              <a:t>Convective temp is 52F; parcel likely needs mechanical lift.</a:t>
            </a:r>
          </a:p>
          <a:p>
            <a:pPr marL="285750" indent="-285750">
              <a:spcAft>
                <a:spcPts val="1800"/>
              </a:spcAft>
              <a:buFont typeface="Arial" panose="020B0604020202020204" pitchFamily="34" charset="0"/>
              <a:buChar char="•"/>
            </a:pPr>
            <a:r>
              <a:rPr lang="en-US" sz="2000" dirty="0" smtClean="0"/>
              <a:t>Mid-level dry, stable layer; limits cloud height.</a:t>
            </a:r>
          </a:p>
          <a:p>
            <a:pPr marL="285750" indent="-285750">
              <a:spcAft>
                <a:spcPts val="1800"/>
              </a:spcAft>
              <a:buFont typeface="Arial" panose="020B0604020202020204" pitchFamily="34" charset="0"/>
              <a:buChar char="•"/>
            </a:pPr>
            <a:r>
              <a:rPr lang="en-US" sz="2000" dirty="0" smtClean="0"/>
              <a:t>Saturated layer from around -5 to -12C. </a:t>
            </a:r>
            <a:br>
              <a:rPr lang="en-US" sz="2000" dirty="0" smtClean="0"/>
            </a:br>
            <a:r>
              <a:rPr lang="en-US" sz="2000" dirty="0" smtClean="0"/>
              <a:t>Ice or water?</a:t>
            </a:r>
            <a:endParaRPr lang="en-US" sz="2000" dirty="0"/>
          </a:p>
        </p:txBody>
      </p:sp>
      <p:grpSp>
        <p:nvGrpSpPr>
          <p:cNvPr id="6" name="Group 5"/>
          <p:cNvGrpSpPr/>
          <p:nvPr/>
        </p:nvGrpSpPr>
        <p:grpSpPr>
          <a:xfrm>
            <a:off x="457200" y="1628318"/>
            <a:ext cx="5791200" cy="4391482"/>
            <a:chOff x="685800" y="1665634"/>
            <a:chExt cx="5791200" cy="4391482"/>
          </a:xfrm>
        </p:grpSpPr>
        <p:pic>
          <p:nvPicPr>
            <p:cNvPr id="1026" name="Picture 2" descr="\\204.145.202.220\TFX_HOME\paul.nutter\Desktop\tfxsnd_130925.gif"/>
            <p:cNvPicPr>
              <a:picLocks noChangeAspect="1" noChangeArrowheads="1"/>
            </p:cNvPicPr>
            <p:nvPr/>
          </p:nvPicPr>
          <p:blipFill rotWithShape="1">
            <a:blip r:embed="rId3">
              <a:extLst>
                <a:ext uri="{28A0092B-C50C-407E-A947-70E740481C1C}">
                  <a14:useLocalDpi xmlns:a14="http://schemas.microsoft.com/office/drawing/2010/main" val="0"/>
                </a:ext>
              </a:extLst>
            </a:blip>
            <a:srcRect t="7291" r="15312" b="7084"/>
            <a:stretch/>
          </p:blipFill>
          <p:spPr bwMode="auto">
            <a:xfrm>
              <a:off x="685800" y="1665634"/>
              <a:ext cx="5791200" cy="4391482"/>
            </a:xfrm>
            <a:prstGeom prst="rect">
              <a:avLst/>
            </a:prstGeom>
            <a:noFill/>
            <a:extLst>
              <a:ext uri="{909E8E84-426E-40DD-AFC4-6F175D3DCCD1}">
                <a14:hiddenFill xmlns:a14="http://schemas.microsoft.com/office/drawing/2010/main">
                  <a:solidFill>
                    <a:srgbClr val="FFFFFF"/>
                  </a:solidFill>
                </a14:hiddenFill>
              </a:ext>
            </a:extLst>
          </p:spPr>
        </p:pic>
        <p:sp>
          <p:nvSpPr>
            <p:cNvPr id="5" name="Arc 4"/>
            <p:cNvSpPr/>
            <p:nvPr/>
          </p:nvSpPr>
          <p:spPr>
            <a:xfrm rot="20289530">
              <a:off x="4285561" y="3460903"/>
              <a:ext cx="289292" cy="2282192"/>
            </a:xfrm>
            <a:prstGeom prst="arc">
              <a:avLst>
                <a:gd name="adj1" fmla="val 16503669"/>
                <a:gd name="adj2" fmla="val 4862706"/>
              </a:avLst>
            </a:prstGeom>
            <a:ln w="444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4114800" y="3556476"/>
              <a:ext cx="457200" cy="584775"/>
            </a:xfrm>
            <a:prstGeom prst="rect">
              <a:avLst/>
            </a:prstGeom>
            <a:noFill/>
          </p:spPr>
          <p:txBody>
            <a:bodyPr wrap="square" rtlCol="0">
              <a:spAutoFit/>
            </a:bodyPr>
            <a:lstStyle/>
            <a:p>
              <a:r>
                <a:rPr lang="en-US" sz="3200" dirty="0" smtClean="0">
                  <a:solidFill>
                    <a:srgbClr val="007400"/>
                  </a:solidFill>
                </a:rPr>
                <a:t>●</a:t>
              </a:r>
              <a:endParaRPr lang="en-US" dirty="0">
                <a:solidFill>
                  <a:srgbClr val="007400"/>
                </a:solidFill>
              </a:endParaRPr>
            </a:p>
          </p:txBody>
        </p:sp>
      </p:grpSp>
    </p:spTree>
    <p:extLst>
      <p:ext uri="{BB962C8B-B14F-4D97-AF65-F5344CB8AC3E}">
        <p14:creationId xmlns:p14="http://schemas.microsoft.com/office/powerpoint/2010/main" val="2897464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H:\My Documents\SPoRT\Images\SPoRT_NtMicro_images\viirs\20130925_0924_sport_viirs_wrn_ntmicro.jpg"/>
          <p:cNvPicPr>
            <a:picLocks noChangeAspect="1" noChangeArrowheads="1"/>
          </p:cNvPicPr>
          <p:nvPr/>
        </p:nvPicPr>
        <p:blipFill rotWithShape="1">
          <a:blip r:embed="rId3">
            <a:extLst>
              <a:ext uri="{28A0092B-C50C-407E-A947-70E740481C1C}">
                <a14:useLocalDpi xmlns:a14="http://schemas.microsoft.com/office/drawing/2010/main" val="0"/>
              </a:ext>
            </a:extLst>
          </a:blip>
          <a:srcRect l="39213" t="20756" r="5047" b="41989"/>
          <a:stretch/>
        </p:blipFill>
        <p:spPr bwMode="auto">
          <a:xfrm>
            <a:off x="133687" y="1555270"/>
            <a:ext cx="4271437" cy="29761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94866" y="4495800"/>
            <a:ext cx="2949077" cy="369332"/>
          </a:xfrm>
          <a:prstGeom prst="rect">
            <a:avLst/>
          </a:prstGeom>
          <a:noFill/>
        </p:spPr>
        <p:txBody>
          <a:bodyPr wrap="none" rtlCol="0">
            <a:spAutoFit/>
          </a:bodyPr>
          <a:lstStyle/>
          <a:p>
            <a:r>
              <a:rPr lang="en-US" dirty="0" smtClean="0"/>
              <a:t>VIIRS, 0924 UTC 25 Sept 2013</a:t>
            </a:r>
            <a:endParaRPr lang="en-US" dirty="0"/>
          </a:p>
        </p:txBody>
      </p:sp>
      <p:sp>
        <p:nvSpPr>
          <p:cNvPr id="2" name="Title 1"/>
          <p:cNvSpPr>
            <a:spLocks noGrp="1"/>
          </p:cNvSpPr>
          <p:nvPr>
            <p:ph type="title"/>
          </p:nvPr>
        </p:nvSpPr>
        <p:spPr/>
        <p:txBody>
          <a:bodyPr/>
          <a:lstStyle/>
          <a:p>
            <a:r>
              <a:rPr lang="en-US" dirty="0" smtClean="0"/>
              <a:t>Nighttime Microphysics RGB</a:t>
            </a:r>
            <a:endParaRPr lang="en-US" dirty="0"/>
          </a:p>
        </p:txBody>
      </p:sp>
      <p:pic>
        <p:nvPicPr>
          <p:cNvPr id="2050" name="Picture 2" descr="H:\My Documents\SPoRT\Images\SPoRT_NtMicro_images\modis\20130925_1010_sport_AQUA_modis_wrn_ntmicro.jpg"/>
          <p:cNvPicPr>
            <a:picLocks noChangeAspect="1" noChangeArrowheads="1"/>
          </p:cNvPicPr>
          <p:nvPr/>
        </p:nvPicPr>
        <p:blipFill rotWithShape="1">
          <a:blip r:embed="rId4">
            <a:extLst>
              <a:ext uri="{28A0092B-C50C-407E-A947-70E740481C1C}">
                <a14:useLocalDpi xmlns:a14="http://schemas.microsoft.com/office/drawing/2010/main" val="0"/>
              </a:ext>
            </a:extLst>
          </a:blip>
          <a:srcRect l="38325" t="21455" r="5925" b="41989"/>
          <a:stretch/>
        </p:blipFill>
        <p:spPr bwMode="auto">
          <a:xfrm>
            <a:off x="4648200" y="1555271"/>
            <a:ext cx="4353958" cy="297612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953000" y="4495800"/>
            <a:ext cx="3744358" cy="369332"/>
          </a:xfrm>
          <a:prstGeom prst="rect">
            <a:avLst/>
          </a:prstGeom>
          <a:noFill/>
        </p:spPr>
        <p:txBody>
          <a:bodyPr wrap="none" rtlCol="0">
            <a:spAutoFit/>
          </a:bodyPr>
          <a:lstStyle/>
          <a:p>
            <a:r>
              <a:rPr lang="en-US" dirty="0" smtClean="0"/>
              <a:t>AQUA MODIS, 1010 UTC 25 Sept 2013</a:t>
            </a:r>
            <a:endParaRPr lang="en-US" dirty="0"/>
          </a:p>
        </p:txBody>
      </p:sp>
      <p:sp>
        <p:nvSpPr>
          <p:cNvPr id="11" name="TextBox 10"/>
          <p:cNvSpPr txBox="1"/>
          <p:nvPr/>
        </p:nvSpPr>
        <p:spPr>
          <a:xfrm>
            <a:off x="990600" y="4892463"/>
            <a:ext cx="7543800" cy="1785104"/>
          </a:xfrm>
          <a:prstGeom prst="rect">
            <a:avLst/>
          </a:prstGeom>
          <a:noFill/>
        </p:spPr>
        <p:txBody>
          <a:bodyPr wrap="square" rtlCol="0">
            <a:spAutoFit/>
          </a:bodyPr>
          <a:lstStyle/>
          <a:p>
            <a:pPr marL="285750" indent="-285750">
              <a:spcBef>
                <a:spcPts val="300"/>
              </a:spcBef>
              <a:spcAft>
                <a:spcPts val="300"/>
              </a:spcAft>
              <a:buFont typeface="Arial" panose="020B0604020202020204" pitchFamily="34" charset="0"/>
              <a:buChar char="•"/>
            </a:pPr>
            <a:r>
              <a:rPr lang="en-US" sz="2000" dirty="0" smtClean="0"/>
              <a:t>Delineation of high cloud, low cloud, and clear skies now obvious compared to GOES imagery.</a:t>
            </a:r>
          </a:p>
          <a:p>
            <a:pPr marL="285750" indent="-285750">
              <a:spcBef>
                <a:spcPts val="300"/>
              </a:spcBef>
              <a:spcAft>
                <a:spcPts val="300"/>
              </a:spcAft>
              <a:buFont typeface="Arial" panose="020B0604020202020204" pitchFamily="34" charset="0"/>
              <a:buChar char="•"/>
            </a:pPr>
            <a:r>
              <a:rPr lang="en-US" sz="2000" dirty="0" smtClean="0"/>
              <a:t>Possible delineation of  fog vs. stratus, and orographic showers over northern Rocky Mountains.</a:t>
            </a:r>
          </a:p>
          <a:p>
            <a:pPr marL="285750" indent="-285750">
              <a:spcBef>
                <a:spcPts val="300"/>
              </a:spcBef>
              <a:spcAft>
                <a:spcPts val="300"/>
              </a:spcAft>
              <a:buFont typeface="Arial" panose="020B0604020202020204" pitchFamily="34" charset="0"/>
              <a:buChar char="•"/>
            </a:pPr>
            <a:r>
              <a:rPr lang="en-US" sz="2000" dirty="0" smtClean="0"/>
              <a:t>Note enhanced spatial resolution in VIIRS image.</a:t>
            </a:r>
          </a:p>
        </p:txBody>
      </p:sp>
    </p:spTree>
    <p:extLst>
      <p:ext uri="{BB962C8B-B14F-4D97-AF65-F5344CB8AC3E}">
        <p14:creationId xmlns:p14="http://schemas.microsoft.com/office/powerpoint/2010/main" val="701312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3259</TotalTime>
  <Words>1075</Words>
  <Application>Microsoft Office PowerPoint</Application>
  <PresentationFormat>On-screen Show (4:3)</PresentationFormat>
  <Paragraphs>143</Paragraphs>
  <Slides>17</Slides>
  <Notes>8</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Using MODIS/VIIRS  Night-Time Microphysics RGB Imagery  with Proximity Soundings to Diagnose Low-Topped Precipitation Events</vt:lpstr>
      <vt:lpstr>Low-Topped Precipitation</vt:lpstr>
      <vt:lpstr>GOES 11 µm IR Satellite  1215 UCT 25 Sep 2013</vt:lpstr>
      <vt:lpstr>Composite Reflectivity 12 UTC 25-Sep-2013</vt:lpstr>
      <vt:lpstr>GOES 11-3.9 µm Satellite Ceiling &amp; Visibility Obs</vt:lpstr>
      <vt:lpstr>0.5° Base Ref with GOES 11 µm IR 12 UTC 25-Sep-2013</vt:lpstr>
      <vt:lpstr>0.5° Base Ref with GOES 11 µm IR with AWIPS “Pop-up” Skew-T</vt:lpstr>
      <vt:lpstr>Great Falls 12Z Sounding</vt:lpstr>
      <vt:lpstr>Nighttime Microphysics RGB</vt:lpstr>
      <vt:lpstr>RGB Pixel Saturation</vt:lpstr>
      <vt:lpstr>Havre Event Summary</vt:lpstr>
      <vt:lpstr>Mixed Phase Precipitation 10:09 UTC, Oct 09 2013</vt:lpstr>
      <vt:lpstr>VIIRS Nt Microphysics RGB 10:02 UTC, 09 Oct 2013</vt:lpstr>
      <vt:lpstr>Dual-Pol Hydrometeor Class. 10:09 UTC, Oct 09 2013</vt:lpstr>
      <vt:lpstr>12Z TFX Sounding, 09-Oct-2013</vt:lpstr>
      <vt:lpstr>Low-Topped RA in N. Mexico VIIRS Nt Micro, 07:53 UTC, 17 July 2013</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MODIS/VIIRS  Night-Time Microphysics RGB Imagery  with Proximity Soundings to Diagnose Low-Topped Precipitation Events</dc:title>
  <dc:creator>Paul Nutter</dc:creator>
  <cp:lastModifiedBy>Kris White</cp:lastModifiedBy>
  <cp:revision>121</cp:revision>
  <dcterms:created xsi:type="dcterms:W3CDTF">2014-02-06T17:04:48Z</dcterms:created>
  <dcterms:modified xsi:type="dcterms:W3CDTF">2014-02-13T16:38:49Z</dcterms:modified>
</cp:coreProperties>
</file>