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56" r:id="rId7"/>
    <p:sldMasterId id="2147483780" r:id="rId8"/>
  </p:sldMasterIdLst>
  <p:notesMasterIdLst>
    <p:notesMasterId r:id="rId35"/>
  </p:notesMasterIdLst>
  <p:sldIdLst>
    <p:sldId id="260" r:id="rId9"/>
    <p:sldId id="274" r:id="rId10"/>
    <p:sldId id="277" r:id="rId11"/>
    <p:sldId id="264" r:id="rId12"/>
    <p:sldId id="268" r:id="rId13"/>
    <p:sldId id="269" r:id="rId14"/>
    <p:sldId id="271" r:id="rId15"/>
    <p:sldId id="272" r:id="rId16"/>
    <p:sldId id="265" r:id="rId17"/>
    <p:sldId id="315" r:id="rId18"/>
    <p:sldId id="263" r:id="rId19"/>
    <p:sldId id="258" r:id="rId20"/>
    <p:sldId id="261" r:id="rId21"/>
    <p:sldId id="318" r:id="rId22"/>
    <p:sldId id="303" r:id="rId23"/>
    <p:sldId id="311" r:id="rId24"/>
    <p:sldId id="310" r:id="rId25"/>
    <p:sldId id="312" r:id="rId26"/>
    <p:sldId id="314" r:id="rId27"/>
    <p:sldId id="313" r:id="rId28"/>
    <p:sldId id="316" r:id="rId29"/>
    <p:sldId id="317" r:id="rId30"/>
    <p:sldId id="288" r:id="rId31"/>
    <p:sldId id="289" r:id="rId32"/>
    <p:sldId id="296" r:id="rId33"/>
    <p:sldId id="31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104" d="100"/>
          <a:sy n="104" d="100"/>
        </p:scale>
        <p:origin x="-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295C9-1833-4221-AAE0-C2196CB21ADB}" type="datetimeFigureOut">
              <a:rPr lang="en-US" smtClean="0"/>
              <a:t>2/13/2014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5F0FB-B97D-49A4-B994-B5252B7FF786}" type="slidenum">
              <a:rPr lang="en-US" smtClean="0"/>
              <a:t>‹#›</a:t>
            </a:fld>
            <a:endParaRPr lang="en-US" dirty="0"/>
          </a:p>
        </p:txBody>
      </p:sp>
    </p:spTree>
    <p:extLst>
      <p:ext uri="{BB962C8B-B14F-4D97-AF65-F5344CB8AC3E}">
        <p14:creationId xmlns:p14="http://schemas.microsoft.com/office/powerpoint/2010/main" val="166636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Radar imagery from the NSSL Q2 mosaics – composite reflectivity</a:t>
            </a:r>
            <a:r>
              <a:rPr lang="en-US" baseline="0" dirty="0" smtClean="0"/>
              <a:t> over the region for the model simulation time period, 24 hours beginning at 1200 UTC on November 8, 2011.</a:t>
            </a:r>
            <a:endParaRPr lang="en-US" dirty="0"/>
          </a:p>
        </p:txBody>
      </p:sp>
      <p:sp>
        <p:nvSpPr>
          <p:cNvPr id="4" name="Slide Number Placeholder 3"/>
          <p:cNvSpPr>
            <a:spLocks noGrp="1"/>
          </p:cNvSpPr>
          <p:nvPr>
            <p:ph type="sldNum" sz="quarter" idx="10"/>
          </p:nvPr>
        </p:nvSpPr>
        <p:spPr/>
        <p:txBody>
          <a:bodyPr/>
          <a:lstStyle/>
          <a:p>
            <a:fld id="{0000C280-5FDA-4A60-BD4C-9A83C1FDB36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8744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of storm total precipitation includes all points and all forecast hours.  Extreme values from Stage IV of 6</a:t>
            </a:r>
            <a:r>
              <a:rPr lang="en-US" baseline="0" dirty="0" smtClean="0"/>
              <a:t> in. or greater (150 mm) were achieved by the Lin scheme (graupel), and certain configurations of the WSM5 scheme (no graupel).  In general, the Lin scheme produced some of the heaviest amounts of precipitation (likely due to graupel), while other schemes produced lesser amounts.  An examination of the Q3 and median values for some microphysics schemes suggests a possible increase in QPF related to PBL selection the Lin scheme, Goddard scheme, WSM6, WDM6, and Morrison schemes all have a slight increase with PBL scheme (although their maximum values do not mimic the trend).  Domain-wide coverage of precipitation may be affected by other items noted and related to PBL selection: greater PBL height, increases in updraft, downdraft, and mean vertical velocity.  In this particular case, the selection of a no-graupel scheme (WSM5) did not produce significantly lesser precipitation amounts.  Nor were there significant differences in domain-wide precipitation statistics between double-moment representations of all species (Morrison) and more traditional single-moment representations (Lin, Goddard, etc.).  However, statistics and verification scores may differ significantly when examining individual forecast periods or specific storms.</a:t>
            </a:r>
            <a:endParaRPr lang="en-US" dirty="0"/>
          </a:p>
        </p:txBody>
      </p:sp>
      <p:sp>
        <p:nvSpPr>
          <p:cNvPr id="4" name="Slide Number Placeholder 3"/>
          <p:cNvSpPr>
            <a:spLocks noGrp="1"/>
          </p:cNvSpPr>
          <p:nvPr>
            <p:ph type="sldNum" sz="quarter" idx="10"/>
          </p:nvPr>
        </p:nvSpPr>
        <p:spPr/>
        <p:txBody>
          <a:bodyPr/>
          <a:lstStyle/>
          <a:p>
            <a:fld id="{0000C280-5FDA-4A60-BD4C-9A83C1FDB36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2387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PBL: Yonsei</a:t>
            </a:r>
          </a:p>
          <a:p>
            <a:endParaRPr lang="en-US" dirty="0"/>
          </a:p>
        </p:txBody>
      </p:sp>
      <p:sp>
        <p:nvSpPr>
          <p:cNvPr id="4" name="Slide Number Placeholder 3"/>
          <p:cNvSpPr>
            <a:spLocks noGrp="1"/>
          </p:cNvSpPr>
          <p:nvPr>
            <p:ph type="sldNum" sz="quarter" idx="10"/>
          </p:nvPr>
        </p:nvSpPr>
        <p:spPr/>
        <p:txBody>
          <a:bodyPr/>
          <a:lstStyle/>
          <a:p>
            <a:fld id="{1385C05F-86C8-40E9-94CE-CEA201B7B00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PBL: Yonsei</a:t>
            </a:r>
          </a:p>
          <a:p>
            <a:endParaRPr lang="en-US" dirty="0"/>
          </a:p>
        </p:txBody>
      </p:sp>
      <p:sp>
        <p:nvSpPr>
          <p:cNvPr id="4" name="Slide Number Placeholder 3"/>
          <p:cNvSpPr>
            <a:spLocks noGrp="1"/>
          </p:cNvSpPr>
          <p:nvPr>
            <p:ph type="sldNum" sz="quarter" idx="10"/>
          </p:nvPr>
        </p:nvSpPr>
        <p:spPr/>
        <p:txBody>
          <a:bodyPr/>
          <a:lstStyle/>
          <a:p>
            <a:fld id="{1385C05F-86C8-40E9-94CE-CEA201B7B00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PBL: QNSE</a:t>
            </a:r>
          </a:p>
          <a:p>
            <a:endParaRPr lang="en-US" dirty="0"/>
          </a:p>
        </p:txBody>
      </p:sp>
      <p:sp>
        <p:nvSpPr>
          <p:cNvPr id="4" name="Slide Number Placeholder 3"/>
          <p:cNvSpPr>
            <a:spLocks noGrp="1"/>
          </p:cNvSpPr>
          <p:nvPr>
            <p:ph type="sldNum" sz="quarter" idx="10"/>
          </p:nvPr>
        </p:nvSpPr>
        <p:spPr/>
        <p:txBody>
          <a:bodyPr/>
          <a:lstStyle/>
          <a:p>
            <a:fld id="{1385C05F-86C8-40E9-94CE-CEA201B7B004}" type="slidenum">
              <a:rPr lang="en-US" smtClean="0">
                <a:solidFill>
                  <a:prstClr val="black"/>
                </a:solidFill>
              </a:rPr>
              <a:pPr/>
              <a:t>25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9FB38-F036-492A-BAB1-A5CE93FAA1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12589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3D5A5-2C6A-4ECC-A274-C4DDCBBB13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3741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35A89-A257-4A42-AA38-CC68FECCE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9803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9FB38-F036-492A-BAB1-A5CE93FAA1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48730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D5D870-608F-44AF-B6AF-7ED30438FD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67239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89085-0621-4D3A-86A6-BCB8360AD3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54571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17530C-A9CF-444B-8D93-6D463B3D3D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30194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1CA43-2575-45A0-8758-8CEFE35B45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9729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4EDCB0-47DD-4D1B-BE23-FE8B80C617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049093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CC7CED-0FC1-4922-BE3E-C77256D13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295608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5FBD3C-2F8E-4121-A780-4BF09B6DE4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95469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D5D870-608F-44AF-B6AF-7ED30438FD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07338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BD9106-7D2F-47AD-AE25-3F1A902999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11279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3D5A5-2C6A-4ECC-A274-C4DDCBBB13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88343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35A89-A257-4A42-AA38-CC68FECCE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85366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9FB38-F036-492A-BAB1-A5CE93FAA1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26905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D5D870-608F-44AF-B6AF-7ED30438FD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70288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89085-0621-4D3A-86A6-BCB8360AD3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12421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17530C-A9CF-444B-8D93-6D463B3D3D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48719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1CA43-2575-45A0-8758-8CEFE35B45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07661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4EDCB0-47DD-4D1B-BE23-FE8B80C617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31526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CC7CED-0FC1-4922-BE3E-C77256D13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03340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89085-0621-4D3A-86A6-BCB8360AD3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178905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5FBD3C-2F8E-4121-A780-4BF09B6DE4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28374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BD9106-7D2F-47AD-AE25-3F1A902999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49951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3D5A5-2C6A-4ECC-A274-C4DDCBBB13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939991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35A89-A257-4A42-AA38-CC68FECCE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744301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9FB38-F036-492A-BAB1-A5CE93FAA1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37828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D5D870-608F-44AF-B6AF-7ED30438FD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83382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89085-0621-4D3A-86A6-BCB8360AD3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474916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17530C-A9CF-444B-8D93-6D463B3D3D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706277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1CA43-2575-45A0-8758-8CEFE35B45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54854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4EDCB0-47DD-4D1B-BE23-FE8B80C617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54287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17530C-A9CF-444B-8D93-6D463B3D3D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338135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CC7CED-0FC1-4922-BE3E-C77256D13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944297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5FBD3C-2F8E-4121-A780-4BF09B6DE4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600038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BD9106-7D2F-47AD-AE25-3F1A902999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39811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3D5A5-2C6A-4ECC-A274-C4DDCBBB13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134736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35A89-A257-4A42-AA38-CC68FECCE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280439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9FB38-F036-492A-BAB1-A5CE93FAA1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677398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D5D870-608F-44AF-B6AF-7ED30438FD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44938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89085-0621-4D3A-86A6-BCB8360AD3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816715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17530C-A9CF-444B-8D93-6D463B3D3D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601769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1CA43-2575-45A0-8758-8CEFE35B45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39775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1CA43-2575-45A0-8758-8CEFE35B45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338368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4EDCB0-47DD-4D1B-BE23-FE8B80C617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468448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CC7CED-0FC1-4922-BE3E-C77256D13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80296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5FBD3C-2F8E-4121-A780-4BF09B6DE4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603269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BD9106-7D2F-47AD-AE25-3F1A902999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8336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3D5A5-2C6A-4ECC-A274-C4DDCBBB13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29875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35A89-A257-4A42-AA38-CC68FECCE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663667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714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853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3347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011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4EDCB0-47DD-4D1B-BE23-FE8B80C617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906167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64651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680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4537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8413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3728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9500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04730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8102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476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66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CC7CED-0FC1-4922-BE3E-C77256D132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102231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1536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724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914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8455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19236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74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9877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46331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95879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95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5FBD3C-2F8E-4121-A780-4BF09B6DE4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923802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8216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49669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1445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91959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5592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82363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11941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5613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9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BD9106-7D2F-47AD-AE25-3F1A902999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46173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20765CE-14DB-4475-974C-AD2C2E146FF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85816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20765CE-14DB-4475-974C-AD2C2E146FF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76053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20765CE-14DB-4475-974C-AD2C2E146FF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6908275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20765CE-14DB-4475-974C-AD2C2E146FF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2035392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20765CE-14DB-4475-974C-AD2C2E146FF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277806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561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B43FE-6793-4A43-A6AB-65D1D20EB2A9}"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83DE3-EACE-4138-9A03-82444623EC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0311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4F29C-AA51-4096-A7FF-9F25E635EF33}" type="datetimeFigureOut">
              <a:rPr lang="en-US" smtClean="0">
                <a:solidFill>
                  <a:prstClr val="black">
                    <a:tint val="75000"/>
                  </a:prstClr>
                </a:solidFill>
              </a:rPr>
              <a:pPr/>
              <a:t>2/13/2014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EFC83-E520-43F3-8BEA-5013509A34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15498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6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76200" y="152400"/>
            <a:ext cx="8915400" cy="1815882"/>
          </a:xfrm>
          <a:prstGeom prst="rect">
            <a:avLst/>
          </a:prstGeom>
          <a:noFill/>
          <a:ln w="9525">
            <a:noFill/>
            <a:miter lim="800000"/>
            <a:headEnd/>
            <a:tailEnd/>
          </a:ln>
        </p:spPr>
        <p:txBody>
          <a:bodyPr>
            <a:spAutoFit/>
          </a:bodyPr>
          <a:lstStyle/>
          <a:p>
            <a:pPr algn="ctr" fontAlgn="base">
              <a:spcBef>
                <a:spcPct val="0"/>
              </a:spcBef>
              <a:spcAft>
                <a:spcPct val="0"/>
              </a:spcAft>
            </a:pPr>
            <a:r>
              <a:rPr lang="en-US" sz="2800" b="1" dirty="0" smtClean="0">
                <a:solidFill>
                  <a:srgbClr val="FFFFFF"/>
                </a:solidFill>
              </a:rPr>
              <a:t>Using the SPoRT MET Scripts to Assess the WRF EMS for a Southeast Texas Heavy Rainfall Event</a:t>
            </a:r>
          </a:p>
          <a:p>
            <a:pPr algn="ctr" fontAlgn="base">
              <a:spcBef>
                <a:spcPct val="0"/>
              </a:spcBef>
              <a:spcAft>
                <a:spcPct val="0"/>
              </a:spcAft>
            </a:pPr>
            <a:r>
              <a:rPr lang="en-US" sz="2800" b="1" dirty="0" smtClean="0">
                <a:solidFill>
                  <a:srgbClr val="FFFFFF"/>
                </a:solidFill>
              </a:rPr>
              <a:t> </a:t>
            </a:r>
          </a:p>
          <a:p>
            <a:pPr algn="ctr" fontAlgn="base">
              <a:spcBef>
                <a:spcPct val="0"/>
              </a:spcBef>
              <a:spcAft>
                <a:spcPct val="0"/>
              </a:spcAft>
            </a:pPr>
            <a:r>
              <a:rPr lang="en-US" sz="2800" b="1" i="1" dirty="0" smtClean="0">
                <a:solidFill>
                  <a:srgbClr val="FFFFFF"/>
                </a:solidFill>
              </a:rPr>
              <a:t>Patrick Blood and Lance Wood</a:t>
            </a:r>
          </a:p>
        </p:txBody>
      </p:sp>
      <p:sp>
        <p:nvSpPr>
          <p:cNvPr id="10246" name="Rectangle 6"/>
          <p:cNvSpPr>
            <a:spLocks noChangeArrowheads="1"/>
          </p:cNvSpPr>
          <p:nvPr/>
        </p:nvSpPr>
        <p:spPr bwMode="auto">
          <a:xfrm>
            <a:off x="5867400" y="5105400"/>
            <a:ext cx="641350" cy="366713"/>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en-US" b="1" dirty="0">
                <a:solidFill>
                  <a:srgbClr val="FFFFFF"/>
                </a:solidFill>
              </a:rPr>
              <a:t>19 Z</a:t>
            </a:r>
          </a:p>
        </p:txBody>
      </p:sp>
      <p:pic>
        <p:nvPicPr>
          <p:cNvPr id="10247" name="Picture 7"/>
          <p:cNvPicPr>
            <a:picLocks noChangeAspect="1" noChangeArrowheads="1"/>
          </p:cNvPicPr>
          <p:nvPr/>
        </p:nvPicPr>
        <p:blipFill>
          <a:blip r:embed="rId2" cstate="print"/>
          <a:srcRect/>
          <a:stretch>
            <a:fillRect/>
          </a:stretch>
        </p:blipFill>
        <p:spPr bwMode="auto">
          <a:xfrm>
            <a:off x="1981200" y="1968282"/>
            <a:ext cx="5105400" cy="4084597"/>
          </a:xfrm>
          <a:prstGeom prst="rect">
            <a:avLst/>
          </a:prstGeom>
          <a:noFill/>
          <a:ln w="9525">
            <a:noFill/>
            <a:miter lim="800000"/>
            <a:headEnd/>
            <a:tailEnd/>
          </a:ln>
          <a:effectLst/>
        </p:spPr>
      </p:pic>
    </p:spTree>
    <p:extLst>
      <p:ext uri="{BB962C8B-B14F-4D97-AF65-F5344CB8AC3E}">
        <p14:creationId xmlns:p14="http://schemas.microsoft.com/office/powerpoint/2010/main" val="328090854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07962" y="3200400"/>
            <a:ext cx="3930650" cy="3657600"/>
            <a:chOff x="207962" y="2514600"/>
            <a:chExt cx="3930650" cy="3657600"/>
          </a:xfrm>
        </p:grpSpPr>
        <p:pic>
          <p:nvPicPr>
            <p:cNvPr id="5" name="Picture 74" descr="1931Z.png"/>
            <p:cNvPicPr>
              <a:picLocks noChangeAspect="1"/>
            </p:cNvPicPr>
            <p:nvPr/>
          </p:nvPicPr>
          <p:blipFill>
            <a:blip r:embed="rId2">
              <a:extLst>
                <a:ext uri="{28A0092B-C50C-407E-A947-70E740481C1C}">
                  <a14:useLocalDpi xmlns:a14="http://schemas.microsoft.com/office/drawing/2010/main" val="0"/>
                </a:ext>
              </a:extLst>
            </a:blip>
            <a:srcRect r="24097"/>
            <a:stretch>
              <a:fillRect/>
            </a:stretch>
          </p:blipFill>
          <p:spPr bwMode="auto">
            <a:xfrm>
              <a:off x="207962" y="2514600"/>
              <a:ext cx="39306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2293937" y="4286249"/>
              <a:ext cx="1042988" cy="971551"/>
            </a:xfrm>
            <a:prstGeom prst="rect">
              <a:avLst/>
            </a:prstGeom>
            <a:noFill/>
          </p:spPr>
          <p:txBody>
            <a:bodyPr>
              <a:spAutoFit/>
            </a:bodyPr>
            <a:lstStyle/>
            <a:p>
              <a:pPr fontAlgn="base">
                <a:spcBef>
                  <a:spcPct val="0"/>
                </a:spcBef>
                <a:spcAft>
                  <a:spcPct val="0"/>
                </a:spcAft>
                <a:defRPr/>
              </a:pPr>
              <a:r>
                <a:rPr lang="en-US" sz="5400" b="1" dirty="0">
                  <a:solidFill>
                    <a:srgbClr val="FFFFFF">
                      <a:lumMod val="95000"/>
                    </a:srgbClr>
                  </a:solidFill>
                  <a:effectLst>
                    <a:outerShdw blurRad="38100" dist="38100" dir="2700000" algn="tl">
                      <a:srgbClr val="000000">
                        <a:alpha val="43137"/>
                      </a:srgbClr>
                    </a:outerShdw>
                  </a:effectLst>
                  <a:latin typeface="Arial Black" pitchFamily="34" charset="0"/>
                </a:rPr>
                <a:t>L</a:t>
              </a:r>
            </a:p>
          </p:txBody>
        </p:sp>
      </p:grpSp>
      <p:pic>
        <p:nvPicPr>
          <p:cNvPr id="7" name="Picture 75" descr="1956Z.png"/>
          <p:cNvPicPr>
            <a:picLocks noChangeAspect="1"/>
          </p:cNvPicPr>
          <p:nvPr/>
        </p:nvPicPr>
        <p:blipFill>
          <a:blip r:embed="rId3">
            <a:extLst>
              <a:ext uri="{28A0092B-C50C-407E-A947-70E740481C1C}">
                <a14:useLocalDpi xmlns:a14="http://schemas.microsoft.com/office/drawing/2010/main" val="0"/>
              </a:ext>
            </a:extLst>
          </a:blip>
          <a:srcRect r="3960"/>
          <a:stretch>
            <a:fillRect/>
          </a:stretch>
        </p:blipFill>
        <p:spPr bwMode="auto">
          <a:xfrm>
            <a:off x="4170362" y="3200400"/>
            <a:ext cx="49736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228600" y="0"/>
            <a:ext cx="3932238" cy="3657600"/>
            <a:chOff x="-7675109" y="990600"/>
            <a:chExt cx="3932238" cy="3657600"/>
          </a:xfrm>
        </p:grpSpPr>
        <p:pic>
          <p:nvPicPr>
            <p:cNvPr id="9" name="Picture 72" descr="1829Z.png"/>
            <p:cNvPicPr>
              <a:picLocks noChangeAspect="1"/>
            </p:cNvPicPr>
            <p:nvPr/>
          </p:nvPicPr>
          <p:blipFill>
            <a:blip r:embed="rId4">
              <a:extLst>
                <a:ext uri="{28A0092B-C50C-407E-A947-70E740481C1C}">
                  <a14:useLocalDpi xmlns:a14="http://schemas.microsoft.com/office/drawing/2010/main" val="0"/>
                </a:ext>
              </a:extLst>
            </a:blip>
            <a:srcRect r="24097"/>
            <a:stretch>
              <a:fillRect/>
            </a:stretch>
          </p:blipFill>
          <p:spPr bwMode="auto">
            <a:xfrm>
              <a:off x="-7675109" y="990600"/>
              <a:ext cx="3932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6190796" y="2590800"/>
              <a:ext cx="801687" cy="971550"/>
            </a:xfrm>
            <a:prstGeom prst="rect">
              <a:avLst/>
            </a:prstGeom>
            <a:noFill/>
          </p:spPr>
          <p:txBody>
            <a:bodyPr>
              <a:spAutoFit/>
            </a:bodyPr>
            <a:lstStyle/>
            <a:p>
              <a:pPr fontAlgn="base">
                <a:spcBef>
                  <a:spcPct val="0"/>
                </a:spcBef>
                <a:spcAft>
                  <a:spcPct val="0"/>
                </a:spcAft>
                <a:defRPr/>
              </a:pPr>
              <a:r>
                <a:rPr lang="en-US" sz="5400" b="1" dirty="0">
                  <a:solidFill>
                    <a:srgbClr val="FFFFFF">
                      <a:lumMod val="95000"/>
                    </a:srgbClr>
                  </a:solidFill>
                  <a:effectLst>
                    <a:outerShdw blurRad="38100" dist="38100" dir="2700000" algn="tl">
                      <a:srgbClr val="000000">
                        <a:alpha val="43137"/>
                      </a:srgbClr>
                    </a:outerShdw>
                  </a:effectLst>
                  <a:latin typeface="Arial Black" pitchFamily="34" charset="0"/>
                </a:rPr>
                <a:t>L</a:t>
              </a:r>
            </a:p>
          </p:txBody>
        </p:sp>
      </p:grpSp>
      <p:pic>
        <p:nvPicPr>
          <p:cNvPr id="12" name="Picture 73" descr="1902Z.png"/>
          <p:cNvPicPr>
            <a:picLocks noChangeAspect="1"/>
          </p:cNvPicPr>
          <p:nvPr/>
        </p:nvPicPr>
        <p:blipFill>
          <a:blip r:embed="rId5">
            <a:extLst>
              <a:ext uri="{28A0092B-C50C-407E-A947-70E740481C1C}">
                <a14:useLocalDpi xmlns:a14="http://schemas.microsoft.com/office/drawing/2010/main" val="0"/>
              </a:ext>
            </a:extLst>
          </a:blip>
          <a:srcRect r="24097"/>
          <a:stretch>
            <a:fillRect/>
          </a:stretch>
        </p:blipFill>
        <p:spPr bwMode="auto">
          <a:xfrm>
            <a:off x="4146550" y="0"/>
            <a:ext cx="39306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bwMode="auto">
          <a:xfrm>
            <a:off x="5967412" y="1619249"/>
            <a:ext cx="1042988" cy="971551"/>
          </a:xfrm>
          <a:prstGeom prst="rect">
            <a:avLst/>
          </a:prstGeom>
          <a:noFill/>
        </p:spPr>
        <p:txBody>
          <a:bodyPr>
            <a:spAutoFit/>
          </a:bodyPr>
          <a:lstStyle/>
          <a:p>
            <a:pPr fontAlgn="base">
              <a:spcBef>
                <a:spcPct val="0"/>
              </a:spcBef>
              <a:spcAft>
                <a:spcPct val="0"/>
              </a:spcAft>
              <a:defRPr/>
            </a:pPr>
            <a:r>
              <a:rPr lang="en-US" sz="5400" b="1" dirty="0">
                <a:solidFill>
                  <a:srgbClr val="FFFFFF">
                    <a:lumMod val="95000"/>
                  </a:srgbClr>
                </a:solidFill>
                <a:effectLst>
                  <a:outerShdw blurRad="38100" dist="38100" dir="2700000" algn="tl">
                    <a:srgbClr val="000000">
                      <a:alpha val="43137"/>
                    </a:srgbClr>
                  </a:outerShdw>
                </a:effectLst>
                <a:latin typeface="Arial Black" pitchFamily="34" charset="0"/>
              </a:rPr>
              <a:t>L</a:t>
            </a:r>
          </a:p>
        </p:txBody>
      </p:sp>
      <p:sp>
        <p:nvSpPr>
          <p:cNvPr id="17" name="TextBox 16"/>
          <p:cNvSpPr txBox="1"/>
          <p:nvPr/>
        </p:nvSpPr>
        <p:spPr bwMode="auto">
          <a:xfrm>
            <a:off x="6553200" y="4895849"/>
            <a:ext cx="1042988" cy="971551"/>
          </a:xfrm>
          <a:prstGeom prst="rect">
            <a:avLst/>
          </a:prstGeom>
          <a:noFill/>
        </p:spPr>
        <p:txBody>
          <a:bodyPr>
            <a:spAutoFit/>
          </a:bodyPr>
          <a:lstStyle/>
          <a:p>
            <a:pPr fontAlgn="base">
              <a:spcBef>
                <a:spcPct val="0"/>
              </a:spcBef>
              <a:spcAft>
                <a:spcPct val="0"/>
              </a:spcAft>
              <a:defRPr/>
            </a:pPr>
            <a:r>
              <a:rPr lang="en-US" sz="5400" b="1" dirty="0">
                <a:solidFill>
                  <a:srgbClr val="FFFFFF">
                    <a:lumMod val="95000"/>
                  </a:srgbClr>
                </a:solidFill>
                <a:effectLst>
                  <a:outerShdw blurRad="38100" dist="38100" dir="2700000" algn="tl">
                    <a:srgbClr val="000000">
                      <a:alpha val="43137"/>
                    </a:srgbClr>
                  </a:outerShdw>
                </a:effectLst>
                <a:latin typeface="Arial Black" pitchFamily="34" charset="0"/>
              </a:rPr>
              <a:t>L</a:t>
            </a:r>
          </a:p>
        </p:txBody>
      </p:sp>
      <p:sp>
        <p:nvSpPr>
          <p:cNvPr id="18" name="TextBox 17"/>
          <p:cNvSpPr txBox="1"/>
          <p:nvPr/>
        </p:nvSpPr>
        <p:spPr>
          <a:xfrm>
            <a:off x="1042988" y="39469"/>
            <a:ext cx="2538412" cy="646331"/>
          </a:xfrm>
          <a:prstGeom prst="rect">
            <a:avLst/>
          </a:prstGeom>
          <a:solidFill>
            <a:schemeClr val="bg1"/>
          </a:solidFill>
        </p:spPr>
        <p:txBody>
          <a:bodyPr wrap="square" rtlCol="0">
            <a:spAutoFit/>
          </a:bodyPr>
          <a:lstStyle/>
          <a:p>
            <a:r>
              <a:rPr lang="en-US" b="1" dirty="0" smtClean="0">
                <a:effectLst>
                  <a:outerShdw blurRad="38100" dist="38100" dir="2700000" algn="tl">
                    <a:srgbClr val="000000">
                      <a:alpha val="43137"/>
                    </a:srgbClr>
                  </a:outerShdw>
                </a:effectLst>
              </a:rPr>
              <a:t>Meso-Low forms and enhances inflow</a:t>
            </a:r>
            <a:endParaRPr lang="en-US" b="1" dirty="0">
              <a:effectLst>
                <a:outerShdw blurRad="38100" dist="38100" dir="2700000" algn="tl">
                  <a:srgbClr val="000000">
                    <a:alpha val="43137"/>
                  </a:srgbClr>
                </a:outerShdw>
              </a:effectLst>
            </a:endParaRPr>
          </a:p>
        </p:txBody>
      </p:sp>
      <p:sp>
        <p:nvSpPr>
          <p:cNvPr id="19" name="TextBox 18"/>
          <p:cNvSpPr txBox="1"/>
          <p:nvPr/>
        </p:nvSpPr>
        <p:spPr>
          <a:xfrm>
            <a:off x="1524000" y="3276600"/>
            <a:ext cx="838200" cy="369332"/>
          </a:xfrm>
          <a:prstGeom prst="rect">
            <a:avLst/>
          </a:prstGeom>
          <a:noFill/>
        </p:spPr>
        <p:txBody>
          <a:bodyPr wrap="square" rtlCol="0">
            <a:spAutoFit/>
          </a:bodyPr>
          <a:lstStyle/>
          <a:p>
            <a:r>
              <a:rPr lang="en-US" b="1" dirty="0" smtClean="0">
                <a:solidFill>
                  <a:schemeClr val="bg1"/>
                </a:solidFill>
              </a:rPr>
              <a:t>1829Z</a:t>
            </a:r>
            <a:endParaRPr lang="en-US" b="1" dirty="0">
              <a:solidFill>
                <a:schemeClr val="bg1"/>
              </a:solidFill>
            </a:endParaRPr>
          </a:p>
        </p:txBody>
      </p:sp>
      <p:sp>
        <p:nvSpPr>
          <p:cNvPr id="20" name="TextBox 19"/>
          <p:cNvSpPr txBox="1"/>
          <p:nvPr/>
        </p:nvSpPr>
        <p:spPr>
          <a:xfrm>
            <a:off x="5715000" y="3276600"/>
            <a:ext cx="838200" cy="369332"/>
          </a:xfrm>
          <a:prstGeom prst="rect">
            <a:avLst/>
          </a:prstGeom>
          <a:noFill/>
        </p:spPr>
        <p:txBody>
          <a:bodyPr wrap="square" rtlCol="0">
            <a:spAutoFit/>
          </a:bodyPr>
          <a:lstStyle/>
          <a:p>
            <a:r>
              <a:rPr lang="en-US" b="1" dirty="0" smtClean="0">
                <a:solidFill>
                  <a:schemeClr val="bg1"/>
                </a:solidFill>
              </a:rPr>
              <a:t>1902Z</a:t>
            </a:r>
            <a:endParaRPr lang="en-US" b="1" dirty="0">
              <a:solidFill>
                <a:schemeClr val="bg1"/>
              </a:solidFill>
            </a:endParaRPr>
          </a:p>
        </p:txBody>
      </p:sp>
      <p:sp>
        <p:nvSpPr>
          <p:cNvPr id="21" name="TextBox 20"/>
          <p:cNvSpPr txBox="1"/>
          <p:nvPr/>
        </p:nvSpPr>
        <p:spPr>
          <a:xfrm>
            <a:off x="1828800" y="6477000"/>
            <a:ext cx="838200" cy="369332"/>
          </a:xfrm>
          <a:prstGeom prst="rect">
            <a:avLst/>
          </a:prstGeom>
          <a:noFill/>
        </p:spPr>
        <p:txBody>
          <a:bodyPr wrap="square" rtlCol="0">
            <a:spAutoFit/>
          </a:bodyPr>
          <a:lstStyle/>
          <a:p>
            <a:r>
              <a:rPr lang="en-US" b="1" dirty="0" smtClean="0">
                <a:solidFill>
                  <a:schemeClr val="bg1"/>
                </a:solidFill>
              </a:rPr>
              <a:t>1930Z</a:t>
            </a:r>
            <a:endParaRPr lang="en-US" b="1" dirty="0">
              <a:solidFill>
                <a:schemeClr val="bg1"/>
              </a:solidFill>
            </a:endParaRPr>
          </a:p>
        </p:txBody>
      </p:sp>
      <p:sp>
        <p:nvSpPr>
          <p:cNvPr id="22" name="TextBox 21"/>
          <p:cNvSpPr txBox="1"/>
          <p:nvPr/>
        </p:nvSpPr>
        <p:spPr>
          <a:xfrm>
            <a:off x="6019800" y="6477000"/>
            <a:ext cx="838200" cy="369332"/>
          </a:xfrm>
          <a:prstGeom prst="rect">
            <a:avLst/>
          </a:prstGeom>
          <a:noFill/>
        </p:spPr>
        <p:txBody>
          <a:bodyPr wrap="square" rtlCol="0">
            <a:spAutoFit/>
          </a:bodyPr>
          <a:lstStyle/>
          <a:p>
            <a:r>
              <a:rPr lang="en-US" b="1" dirty="0" smtClean="0">
                <a:solidFill>
                  <a:schemeClr val="bg1"/>
                </a:solidFill>
              </a:rPr>
              <a:t>1956Z</a:t>
            </a:r>
            <a:endParaRPr lang="en-US" b="1" dirty="0">
              <a:solidFill>
                <a:schemeClr val="bg1"/>
              </a:solidFill>
            </a:endParaRPr>
          </a:p>
        </p:txBody>
      </p:sp>
    </p:spTree>
    <p:extLst>
      <p:ext uri="{BB962C8B-B14F-4D97-AF65-F5344CB8AC3E}">
        <p14:creationId xmlns:p14="http://schemas.microsoft.com/office/powerpoint/2010/main" val="10170963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2209800" y="111204"/>
            <a:ext cx="4191000" cy="1107996"/>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srgbClr val="66FF33"/>
                </a:solidFill>
              </a:rPr>
              <a:t>   </a:t>
            </a:r>
            <a:r>
              <a:rPr lang="en-US" sz="2400" b="1" dirty="0">
                <a:solidFill>
                  <a:srgbClr val="66FF33"/>
                </a:solidFill>
              </a:rPr>
              <a:t>24 Hour </a:t>
            </a:r>
            <a:r>
              <a:rPr lang="en-US" sz="2400" b="1" dirty="0" smtClean="0">
                <a:solidFill>
                  <a:srgbClr val="66FF33"/>
                </a:solidFill>
              </a:rPr>
              <a:t>Precipitation Estimate from KHGX</a:t>
            </a:r>
            <a:endParaRPr lang="en-US" sz="2400" b="1" dirty="0">
              <a:solidFill>
                <a:srgbClr val="66FF33"/>
              </a:solidFill>
            </a:endParaRPr>
          </a:p>
          <a:p>
            <a:pPr algn="ctr" fontAlgn="base">
              <a:spcBef>
                <a:spcPct val="0"/>
              </a:spcBef>
              <a:spcAft>
                <a:spcPct val="0"/>
              </a:spcAft>
            </a:pPr>
            <a:endParaRPr lang="en-US" dirty="0">
              <a:solidFill>
                <a:srgbClr val="66FF33"/>
              </a:solidFill>
            </a:endParaRPr>
          </a:p>
        </p:txBody>
      </p:sp>
      <p:pic>
        <p:nvPicPr>
          <p:cNvPr id="11269" name="Picture 5" descr="precip_apr18_19"/>
          <p:cNvPicPr>
            <a:picLocks noChangeAspect="1" noChangeArrowheads="1"/>
          </p:cNvPicPr>
          <p:nvPr/>
        </p:nvPicPr>
        <p:blipFill>
          <a:blip r:embed="rId2" cstate="print"/>
          <a:srcRect/>
          <a:stretch>
            <a:fillRect/>
          </a:stretch>
        </p:blipFill>
        <p:spPr bwMode="auto">
          <a:xfrm>
            <a:off x="1371600" y="1600200"/>
            <a:ext cx="6248400" cy="4140200"/>
          </a:xfrm>
          <a:prstGeom prst="rect">
            <a:avLst/>
          </a:prstGeom>
          <a:noFill/>
        </p:spPr>
      </p:pic>
    </p:spTree>
    <p:extLst>
      <p:ext uri="{BB962C8B-B14F-4D97-AF65-F5344CB8AC3E}">
        <p14:creationId xmlns:p14="http://schemas.microsoft.com/office/powerpoint/2010/main" val="4806584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685800"/>
            <a:ext cx="8382000" cy="762000"/>
          </a:xfrm>
        </p:spPr>
        <p:txBody>
          <a:bodyPr/>
          <a:lstStyle/>
          <a:p>
            <a:r>
              <a:rPr lang="en-US" sz="3600" b="1" dirty="0" smtClean="0">
                <a:solidFill>
                  <a:schemeClr val="bg1"/>
                </a:solidFill>
                <a:effectLst>
                  <a:outerShdw blurRad="38100" dist="38100" dir="2700000" algn="tl">
                    <a:srgbClr val="000000">
                      <a:alpha val="43137"/>
                    </a:srgbClr>
                  </a:outerShdw>
                </a:effectLst>
              </a:rPr>
              <a:t>Rainfall Rate Comparisons / Impacts</a:t>
            </a:r>
            <a:r>
              <a:rPr lang="en-US" sz="2800" b="1" dirty="0" smtClean="0">
                <a:solidFill>
                  <a:schemeClr val="bg1"/>
                </a:solidFill>
                <a:effectLst>
                  <a:outerShdw blurRad="38100" dist="38100" dir="2700000" algn="tl">
                    <a:srgbClr val="000000">
                      <a:alpha val="43137"/>
                    </a:srgbClr>
                  </a:outerShdw>
                </a:effectLst>
              </a:rPr>
              <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rPr>
              <a:t/>
            </a:r>
            <a:br>
              <a:rPr lang="en-US" sz="2800" b="1" dirty="0" smtClean="0">
                <a:solidFill>
                  <a:schemeClr val="bg1"/>
                </a:solidFill>
              </a:rPr>
            </a:br>
            <a:endParaRPr lang="en-US" sz="2800" dirty="0" smtClean="0"/>
          </a:p>
        </p:txBody>
      </p:sp>
      <p:pic>
        <p:nvPicPr>
          <p:cNvPr id="31747" name="Content Placeholder 3" descr="Rainfall_rates.bmp"/>
          <p:cNvPicPr>
            <a:picLocks noGrp="1" noChangeAspect="1"/>
          </p:cNvPicPr>
          <p:nvPr>
            <p:ph idx="1"/>
          </p:nvPr>
        </p:nvPicPr>
        <p:blipFill>
          <a:blip r:embed="rId2" cstate="print"/>
          <a:srcRect/>
          <a:stretch>
            <a:fillRect/>
          </a:stretch>
        </p:blipFill>
        <p:spPr>
          <a:xfrm>
            <a:off x="304800" y="1852612"/>
            <a:ext cx="8610600" cy="2871788"/>
          </a:xfrm>
          <a:ln>
            <a:solidFill>
              <a:schemeClr val="bg1"/>
            </a:solidFill>
          </a:ln>
        </p:spPr>
      </p:pic>
      <p:graphicFrame>
        <p:nvGraphicFramePr>
          <p:cNvPr id="2" name="Table 1"/>
          <p:cNvGraphicFramePr>
            <a:graphicFrameLocks noGrp="1"/>
          </p:cNvGraphicFramePr>
          <p:nvPr>
            <p:extLst>
              <p:ext uri="{D42A27DB-BD31-4B8C-83A1-F6EECF244321}">
                <p14:modId xmlns:p14="http://schemas.microsoft.com/office/powerpoint/2010/main" val="1356989293"/>
              </p:ext>
            </p:extLst>
          </p:nvPr>
        </p:nvGraphicFramePr>
        <p:xfrm>
          <a:off x="762001" y="4419600"/>
          <a:ext cx="8077199" cy="304800"/>
        </p:xfrm>
        <a:graphic>
          <a:graphicData uri="http://schemas.openxmlformats.org/drawingml/2006/table">
            <a:tbl>
              <a:tblPr/>
              <a:tblGrid>
                <a:gridCol w="2701749"/>
                <a:gridCol w="1054835"/>
                <a:gridCol w="1053277"/>
                <a:gridCol w="1054834"/>
                <a:gridCol w="1106252"/>
                <a:gridCol w="1106252"/>
              </a:tblGrid>
              <a:tr h="2286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Return Period:</a:t>
                      </a:r>
                      <a:endParaRPr kumimoji="0" lang="en-US" sz="14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10year</a:t>
                      </a:r>
                      <a:endParaRPr kumimoji="0" lang="en-US" sz="14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25year</a:t>
                      </a:r>
                      <a:endParaRPr kumimoji="0" lang="en-US" sz="14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50year</a:t>
                      </a:r>
                      <a:endParaRPr kumimoji="0" lang="en-US" sz="14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solidFill>
                      <a:srgbClr val="FF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100year</a:t>
                      </a:r>
                      <a:endParaRPr kumimoji="0" lang="en-US" sz="14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500year</a:t>
                      </a:r>
                      <a:endParaRPr kumimoji="0" lang="en-US" sz="14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solidFill>
                      <a:srgbClr val="0066CC"/>
                    </a:solidFill>
                  </a:tcPr>
                </a:tc>
              </a:tr>
            </a:tbl>
          </a:graphicData>
        </a:graphic>
      </p:graphicFrame>
      <p:sp>
        <p:nvSpPr>
          <p:cNvPr id="3" name="Rectangle 2"/>
          <p:cNvSpPr/>
          <p:nvPr/>
        </p:nvSpPr>
        <p:spPr>
          <a:xfrm>
            <a:off x="-304800" y="4953000"/>
            <a:ext cx="9372600" cy="646331"/>
          </a:xfrm>
          <a:prstGeom prst="rect">
            <a:avLst/>
          </a:prstGeom>
        </p:spPr>
        <p:txBody>
          <a:bodyPr wrap="square">
            <a:spAutoFit/>
          </a:bodyPr>
          <a:lstStyle/>
          <a:p>
            <a:pPr lvl="1" fontAlgn="base">
              <a:spcBef>
                <a:spcPct val="0"/>
              </a:spcBef>
              <a:spcAft>
                <a:spcPct val="0"/>
              </a:spcAft>
            </a:pPr>
            <a:r>
              <a:rPr lang="en-US" b="1" dirty="0">
                <a:solidFill>
                  <a:schemeClr val="bg1"/>
                </a:solidFill>
                <a:effectLst>
                  <a:outerShdw blurRad="38100" dist="38100" dir="2700000" algn="tl">
                    <a:srgbClr val="000000">
                      <a:alpha val="43137"/>
                    </a:srgbClr>
                  </a:outerShdw>
                </a:effectLst>
              </a:rPr>
              <a:t>The 18 April event had 9.9 of its 11 </a:t>
            </a:r>
            <a:r>
              <a:rPr lang="en-US" b="1" dirty="0" smtClean="0">
                <a:solidFill>
                  <a:schemeClr val="bg1"/>
                </a:solidFill>
                <a:effectLst>
                  <a:outerShdw blurRad="38100" dist="38100" dir="2700000" algn="tl">
                    <a:srgbClr val="000000">
                      <a:alpha val="43137"/>
                    </a:srgbClr>
                  </a:outerShdw>
                </a:effectLst>
              </a:rPr>
              <a:t>inch max </a:t>
            </a:r>
            <a:r>
              <a:rPr lang="en-US" b="1" dirty="0">
                <a:solidFill>
                  <a:schemeClr val="bg1"/>
                </a:solidFill>
                <a:effectLst>
                  <a:outerShdw blurRad="38100" dist="38100" dir="2700000" algn="tl">
                    <a:srgbClr val="000000">
                      <a:alpha val="43137"/>
                    </a:srgbClr>
                  </a:outerShdw>
                </a:effectLst>
              </a:rPr>
              <a:t>of rainfall fall in 6 hours with 6.9 inches in one hour.</a:t>
            </a:r>
          </a:p>
        </p:txBody>
      </p:sp>
    </p:spTree>
    <p:extLst>
      <p:ext uri="{BB962C8B-B14F-4D97-AF65-F5344CB8AC3E}">
        <p14:creationId xmlns:p14="http://schemas.microsoft.com/office/powerpoint/2010/main" val="9513766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 y="533400"/>
            <a:ext cx="8915400" cy="646113"/>
          </a:xfrm>
          <a:prstGeom prst="rect">
            <a:avLst/>
          </a:prstGeom>
          <a:noFill/>
          <a:ln w="9525">
            <a:noFill/>
            <a:miter lim="800000"/>
            <a:headEnd/>
            <a:tailEnd/>
          </a:ln>
        </p:spPr>
        <p:txBody>
          <a:bodyPr>
            <a:spAutoFit/>
          </a:bodyPr>
          <a:lstStyle/>
          <a:p>
            <a:pPr algn="ctr" fontAlgn="base">
              <a:spcBef>
                <a:spcPct val="0"/>
              </a:spcBef>
              <a:spcAft>
                <a:spcPct val="0"/>
              </a:spcAft>
            </a:pPr>
            <a:r>
              <a:rPr lang="en-US" sz="3600" b="1" dirty="0">
                <a:solidFill>
                  <a:srgbClr val="FFFFFF"/>
                </a:solidFill>
              </a:rPr>
              <a:t>The April 18</a:t>
            </a:r>
            <a:r>
              <a:rPr lang="en-US" sz="3600" b="1" baseline="30000" dirty="0">
                <a:solidFill>
                  <a:srgbClr val="FFFFFF"/>
                </a:solidFill>
              </a:rPr>
              <a:t>th</a:t>
            </a:r>
            <a:r>
              <a:rPr lang="en-US" sz="3600" b="1" dirty="0">
                <a:solidFill>
                  <a:srgbClr val="FFFFFF"/>
                </a:solidFill>
              </a:rPr>
              <a:t> 2009 Extreme Rain Event</a:t>
            </a:r>
            <a:endParaRPr lang="en-US" sz="3600" b="1" dirty="0">
              <a:solidFill>
                <a:srgbClr val="000000"/>
              </a:solidFill>
            </a:endParaRPr>
          </a:p>
        </p:txBody>
      </p:sp>
      <p:grpSp>
        <p:nvGrpSpPr>
          <p:cNvPr id="2" name="Group 1"/>
          <p:cNvGrpSpPr/>
          <p:nvPr/>
        </p:nvGrpSpPr>
        <p:grpSpPr>
          <a:xfrm>
            <a:off x="114300" y="2286000"/>
            <a:ext cx="4533900" cy="3184296"/>
            <a:chOff x="1066800" y="1447800"/>
            <a:chExt cx="6934200" cy="4440238"/>
          </a:xfrm>
        </p:grpSpPr>
        <p:pic>
          <p:nvPicPr>
            <p:cNvPr id="8195" name="Picture 2" descr="Flooding 01 0418.JPG"/>
            <p:cNvPicPr>
              <a:picLocks noChangeAspect="1"/>
            </p:cNvPicPr>
            <p:nvPr/>
          </p:nvPicPr>
          <p:blipFill>
            <a:blip r:embed="rId2" cstate="print"/>
            <a:srcRect/>
            <a:stretch>
              <a:fillRect/>
            </a:stretch>
          </p:blipFill>
          <p:spPr bwMode="auto">
            <a:xfrm>
              <a:off x="1066800" y="1447800"/>
              <a:ext cx="6934200" cy="4440238"/>
            </a:xfrm>
            <a:prstGeom prst="rect">
              <a:avLst/>
            </a:prstGeom>
            <a:noFill/>
            <a:ln w="9525">
              <a:noFill/>
              <a:miter lim="800000"/>
              <a:headEnd/>
              <a:tailEnd/>
            </a:ln>
          </p:spPr>
        </p:pic>
        <p:sp>
          <p:nvSpPr>
            <p:cNvPr id="5" name="TextBox 4"/>
            <p:cNvSpPr txBox="1"/>
            <p:nvPr/>
          </p:nvSpPr>
          <p:spPr>
            <a:xfrm>
              <a:off x="3248434" y="1447800"/>
              <a:ext cx="1844676" cy="400051"/>
            </a:xfrm>
            <a:prstGeom prst="rect">
              <a:avLst/>
            </a:prstGeom>
            <a:solidFill>
              <a:schemeClr val="tx1"/>
            </a:solidFill>
          </p:spPr>
          <p:txBody>
            <a:bodyPr wrap="none">
              <a:spAutoFit/>
            </a:bodyPr>
            <a:lstStyle/>
            <a:p>
              <a:pPr fontAlgn="base">
                <a:spcBef>
                  <a:spcPct val="0"/>
                </a:spcBef>
                <a:spcAft>
                  <a:spcPct val="0"/>
                </a:spcAft>
                <a:defRPr/>
              </a:pPr>
              <a:r>
                <a:rPr lang="en-US" sz="2000" b="1" dirty="0">
                  <a:solidFill>
                    <a:srgbClr val="FFFFFF"/>
                  </a:solidFill>
                  <a:effectLst>
                    <a:outerShdw blurRad="38100" dist="38100" dir="2700000" algn="tl">
                      <a:srgbClr val="000000">
                        <a:alpha val="43137"/>
                      </a:srgbClr>
                    </a:outerShdw>
                  </a:effectLst>
                </a:rPr>
                <a:t>Friendswood</a:t>
              </a:r>
              <a:r>
                <a:rPr lang="en-US" b="1" dirty="0">
                  <a:solidFill>
                    <a:srgbClr val="FFFFFF"/>
                  </a:solidFill>
                </a:rPr>
                <a:t> </a:t>
              </a:r>
            </a:p>
          </p:txBody>
        </p:sp>
      </p:grpSp>
      <p:sp>
        <p:nvSpPr>
          <p:cNvPr id="4" name="TextBox 3"/>
          <p:cNvSpPr txBox="1"/>
          <p:nvPr/>
        </p:nvSpPr>
        <p:spPr>
          <a:xfrm>
            <a:off x="1008062" y="5133975"/>
            <a:ext cx="3030538" cy="276225"/>
          </a:xfrm>
          <a:prstGeom prst="rect">
            <a:avLst/>
          </a:prstGeom>
          <a:noFill/>
        </p:spPr>
        <p:txBody>
          <a:bodyPr wrap="none">
            <a:spAutoFit/>
          </a:bodyPr>
          <a:lstStyle/>
          <a:p>
            <a:pPr fontAlgn="base">
              <a:spcBef>
                <a:spcPct val="0"/>
              </a:spcBef>
              <a:spcAft>
                <a:spcPct val="0"/>
              </a:spcAft>
              <a:defRPr/>
            </a:pPr>
            <a:r>
              <a:rPr lang="en-US" sz="1200" b="1" dirty="0">
                <a:solidFill>
                  <a:srgbClr val="000000"/>
                </a:solidFill>
                <a:effectLst>
                  <a:outerShdw blurRad="38100" dist="38100" dir="2700000" algn="tl">
                    <a:srgbClr val="000000">
                      <a:alpha val="43137"/>
                    </a:srgbClr>
                  </a:outerShdw>
                </a:effectLst>
              </a:rPr>
              <a:t>Image Courtesy: Galveston Daily News</a:t>
            </a:r>
          </a:p>
        </p:txBody>
      </p:sp>
      <p:pic>
        <p:nvPicPr>
          <p:cNvPr id="7" name="Picture 2" descr="Flooding 02 04-18.JPG"/>
          <p:cNvPicPr>
            <a:picLocks noChangeAspect="1"/>
          </p:cNvPicPr>
          <p:nvPr/>
        </p:nvPicPr>
        <p:blipFill>
          <a:blip r:embed="rId3" cstate="print"/>
          <a:srcRect/>
          <a:stretch>
            <a:fillRect/>
          </a:stretch>
        </p:blipFill>
        <p:spPr bwMode="auto">
          <a:xfrm>
            <a:off x="4724400" y="2246542"/>
            <a:ext cx="4267200" cy="3200980"/>
          </a:xfrm>
          <a:prstGeom prst="rect">
            <a:avLst/>
          </a:prstGeom>
          <a:noFill/>
          <a:ln w="9525">
            <a:noFill/>
            <a:miter lim="800000"/>
            <a:headEnd/>
            <a:tailEnd/>
          </a:ln>
        </p:spPr>
      </p:pic>
      <p:sp>
        <p:nvSpPr>
          <p:cNvPr id="8" name="TextBox 7"/>
          <p:cNvSpPr txBox="1"/>
          <p:nvPr/>
        </p:nvSpPr>
        <p:spPr>
          <a:xfrm>
            <a:off x="6248400" y="2286000"/>
            <a:ext cx="1524000" cy="400050"/>
          </a:xfrm>
          <a:prstGeom prst="rect">
            <a:avLst/>
          </a:prstGeom>
          <a:solidFill>
            <a:schemeClr val="tx1"/>
          </a:solidFill>
        </p:spPr>
        <p:txBody>
          <a:bodyPr wrap="none">
            <a:spAutoFit/>
          </a:bodyPr>
          <a:lstStyle/>
          <a:p>
            <a:pPr fontAlgn="base">
              <a:spcBef>
                <a:spcPct val="0"/>
              </a:spcBef>
              <a:spcAft>
                <a:spcPct val="0"/>
              </a:spcAft>
              <a:defRPr/>
            </a:pPr>
            <a:r>
              <a:rPr lang="en-US" sz="2000" b="1" dirty="0">
                <a:solidFill>
                  <a:srgbClr val="FFFFFF"/>
                </a:solidFill>
                <a:effectLst>
                  <a:outerShdw blurRad="38100" dist="38100" dir="2700000" algn="tl">
                    <a:srgbClr val="000000">
                      <a:alpha val="43137"/>
                    </a:srgbClr>
                  </a:outerShdw>
                </a:effectLst>
              </a:rPr>
              <a:t>The Strand</a:t>
            </a:r>
            <a:endParaRPr lang="en-US" b="1" dirty="0">
              <a:solidFill>
                <a:srgbClr val="FFFFFF"/>
              </a:solidFill>
            </a:endParaRPr>
          </a:p>
        </p:txBody>
      </p:sp>
      <p:sp>
        <p:nvSpPr>
          <p:cNvPr id="9" name="TextBox 8"/>
          <p:cNvSpPr txBox="1"/>
          <p:nvPr/>
        </p:nvSpPr>
        <p:spPr>
          <a:xfrm>
            <a:off x="5562600" y="5105400"/>
            <a:ext cx="3048000" cy="554038"/>
          </a:xfrm>
          <a:prstGeom prst="rect">
            <a:avLst/>
          </a:prstGeom>
          <a:noFill/>
        </p:spPr>
        <p:txBody>
          <a:bodyPr>
            <a:spAutoFit/>
          </a:bodyPr>
          <a:lstStyle/>
          <a:p>
            <a:pPr fontAlgn="base">
              <a:spcBef>
                <a:spcPct val="0"/>
              </a:spcBef>
              <a:spcAft>
                <a:spcPct val="0"/>
              </a:spcAft>
              <a:defRPr/>
            </a:pPr>
            <a:r>
              <a:rPr lang="en-US" sz="1200" b="1" dirty="0">
                <a:solidFill>
                  <a:srgbClr val="FFFFFF"/>
                </a:solidFill>
                <a:effectLst>
                  <a:outerShdw blurRad="38100" dist="38100" dir="2700000" algn="tl">
                    <a:srgbClr val="000000">
                      <a:alpha val="43137"/>
                    </a:srgbClr>
                  </a:outerShdw>
                </a:effectLst>
              </a:rPr>
              <a:t>Image Courtesy: Galveston Daily News</a:t>
            </a:r>
          </a:p>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14045605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28600"/>
            <a:ext cx="9067800" cy="954107"/>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Historical WRF EMS Runs and Assessing with the Model Evaluation Tools (MET)</a:t>
            </a:r>
            <a:endParaRPr lang="en-US" sz="28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762000" y="1447800"/>
            <a:ext cx="7696200" cy="5632311"/>
          </a:xfrm>
          <a:prstGeom prst="rect">
            <a:avLst/>
          </a:prstGeom>
          <a:noFill/>
        </p:spPr>
        <p:txBody>
          <a:bodyPr wrap="square" rtlCol="0">
            <a:spAutoFit/>
          </a:bodyPr>
          <a:lstStyle/>
          <a:p>
            <a:r>
              <a:rPr lang="en-US" sz="2400" b="1" dirty="0">
                <a:solidFill>
                  <a:schemeClr val="bg1"/>
                </a:solidFill>
                <a:latin typeface="Calibri"/>
              </a:rPr>
              <a:t>Forecaster Patrick Blood has utilized 3 different model initialization datasets, </a:t>
            </a:r>
            <a:r>
              <a:rPr lang="en-US" sz="2400" b="1" dirty="0" smtClean="0">
                <a:solidFill>
                  <a:schemeClr val="bg1"/>
                </a:solidFill>
                <a:latin typeface="Calibri"/>
              </a:rPr>
              <a:t>6 </a:t>
            </a:r>
            <a:r>
              <a:rPr lang="en-US" sz="2400" b="1" dirty="0" smtClean="0">
                <a:solidFill>
                  <a:schemeClr val="bg1"/>
                </a:solidFill>
                <a:latin typeface="Calibri"/>
              </a:rPr>
              <a:t>PBLs</a:t>
            </a:r>
            <a:r>
              <a:rPr lang="en-US" sz="2400" b="1" dirty="0">
                <a:solidFill>
                  <a:schemeClr val="bg1"/>
                </a:solidFill>
                <a:latin typeface="Calibri"/>
              </a:rPr>
              <a:t>, and 8 </a:t>
            </a:r>
            <a:r>
              <a:rPr lang="en-US" sz="2400" b="1" dirty="0" smtClean="0">
                <a:solidFill>
                  <a:schemeClr val="bg1"/>
                </a:solidFill>
                <a:latin typeface="Calibri"/>
              </a:rPr>
              <a:t>microphysical schemes </a:t>
            </a:r>
            <a:r>
              <a:rPr lang="en-US" sz="2400" b="1" dirty="0">
                <a:solidFill>
                  <a:schemeClr val="bg1"/>
                </a:solidFill>
                <a:latin typeface="Calibri"/>
              </a:rPr>
              <a:t>to produce 144 model runs to </a:t>
            </a:r>
            <a:r>
              <a:rPr lang="en-US" sz="2400" b="1" dirty="0" smtClean="0">
                <a:solidFill>
                  <a:schemeClr val="bg1"/>
                </a:solidFill>
                <a:latin typeface="Calibri"/>
              </a:rPr>
              <a:t>analyze - using </a:t>
            </a:r>
            <a:r>
              <a:rPr lang="en-US" sz="2400" b="1" dirty="0">
                <a:solidFill>
                  <a:schemeClr val="bg1"/>
                </a:solidFill>
                <a:latin typeface="Calibri"/>
              </a:rPr>
              <a:t>v3.4 of the WRF EMS. </a:t>
            </a:r>
          </a:p>
          <a:p>
            <a:endParaRPr lang="en-US" sz="2400" b="1" dirty="0">
              <a:solidFill>
                <a:schemeClr val="bg1"/>
              </a:solidFill>
              <a:latin typeface="Calibri"/>
            </a:endParaRPr>
          </a:p>
          <a:p>
            <a:r>
              <a:rPr lang="en-US" sz="2400" b="1" dirty="0">
                <a:solidFill>
                  <a:schemeClr val="bg1"/>
                </a:solidFill>
                <a:latin typeface="Calibri"/>
              </a:rPr>
              <a:t>Using the SPoRT MET scripts v4.1 and the new grib2 capability (courtesy of Brad Zavodsky) to objectively assess the precipitation forecasts. </a:t>
            </a:r>
            <a:endParaRPr lang="en-US" sz="2400" b="1" dirty="0" smtClean="0">
              <a:solidFill>
                <a:schemeClr val="bg1"/>
              </a:solidFill>
              <a:latin typeface="Calibri"/>
            </a:endParaRPr>
          </a:p>
          <a:p>
            <a:endParaRPr lang="en-US" sz="2400" b="1" dirty="0">
              <a:solidFill>
                <a:schemeClr val="bg1"/>
              </a:solidFill>
              <a:latin typeface="Calibri"/>
            </a:endParaRPr>
          </a:p>
          <a:p>
            <a:r>
              <a:rPr lang="en-US" sz="2400" b="1" dirty="0" smtClean="0">
                <a:solidFill>
                  <a:schemeClr val="bg1"/>
                </a:solidFill>
                <a:latin typeface="Calibri"/>
              </a:rPr>
              <a:t>This work is part of Mr. Blood’s MS Thesis work at the University of Houston. He is in the early stages of data analysis. </a:t>
            </a:r>
            <a:endParaRPr lang="en-US" sz="2400" b="1" dirty="0">
              <a:solidFill>
                <a:schemeClr val="bg1"/>
              </a:solidFill>
              <a:latin typeface="Calibri"/>
            </a:endParaRPr>
          </a:p>
          <a:p>
            <a:endParaRPr lang="en-US" sz="2400" b="1" dirty="0">
              <a:solidFill>
                <a:schemeClr val="bg1"/>
              </a:solidFill>
              <a:latin typeface="Calibri"/>
            </a:endParaRPr>
          </a:p>
          <a:p>
            <a:endParaRPr lang="en-US" sz="2400" b="1" dirty="0">
              <a:solidFill>
                <a:schemeClr val="bg1"/>
              </a:solidFill>
              <a:latin typeface="Calibri"/>
            </a:endParaRPr>
          </a:p>
          <a:p>
            <a:r>
              <a:rPr lang="en-US" sz="2400" b="1" dirty="0">
                <a:solidFill>
                  <a:schemeClr val="bg1"/>
                </a:solidFill>
                <a:latin typeface="Calibri"/>
              </a:rPr>
              <a:t> </a:t>
            </a:r>
          </a:p>
        </p:txBody>
      </p:sp>
    </p:spTree>
    <p:extLst>
      <p:ext uri="{BB962C8B-B14F-4D97-AF65-F5344CB8AC3E}">
        <p14:creationId xmlns:p14="http://schemas.microsoft.com/office/powerpoint/2010/main" val="21276671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 y="228600"/>
            <a:ext cx="7640684" cy="6377827"/>
          </a:xfrm>
          <a:prstGeom prst="rect">
            <a:avLst/>
          </a:prstGeom>
        </p:spPr>
      </p:pic>
      <p:sp>
        <p:nvSpPr>
          <p:cNvPr id="5" name="TextBox 4"/>
          <p:cNvSpPr txBox="1"/>
          <p:nvPr/>
        </p:nvSpPr>
        <p:spPr>
          <a:xfrm>
            <a:off x="3810000" y="512064"/>
            <a:ext cx="2133600" cy="323165"/>
          </a:xfrm>
          <a:prstGeom prst="rect">
            <a:avLst/>
          </a:prstGeom>
          <a:solidFill>
            <a:schemeClr val="bg1"/>
          </a:solidFill>
        </p:spPr>
        <p:txBody>
          <a:bodyPr wrap="square" rtlCol="0">
            <a:spAutoFit/>
          </a:bodyPr>
          <a:lstStyle/>
          <a:p>
            <a:r>
              <a:rPr lang="en-US" sz="1500" b="1" dirty="0" smtClean="0"/>
              <a:t>24 km x 24 km</a:t>
            </a:r>
            <a:endParaRPr lang="en-US" sz="1500" b="1" dirty="0"/>
          </a:p>
        </p:txBody>
      </p:sp>
      <p:sp>
        <p:nvSpPr>
          <p:cNvPr id="6" name="Rectangle 5"/>
          <p:cNvSpPr/>
          <p:nvPr/>
        </p:nvSpPr>
        <p:spPr>
          <a:xfrm>
            <a:off x="7620000" y="41493"/>
            <a:ext cx="1600200" cy="6740307"/>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dirty="0" smtClean="0"/>
              <a:t>1: Yonsei</a:t>
            </a:r>
          </a:p>
          <a:p>
            <a:endParaRPr lang="en-US" sz="1200" dirty="0" smtClean="0"/>
          </a:p>
          <a:p>
            <a:r>
              <a:rPr lang="en-US" sz="1200" b="1"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Tree>
    <p:extLst>
      <p:ext uri="{BB962C8B-B14F-4D97-AF65-F5344CB8AC3E}">
        <p14:creationId xmlns:p14="http://schemas.microsoft.com/office/powerpoint/2010/main" val="3337616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8600"/>
            <a:ext cx="7620000" cy="6353956"/>
          </a:xfrm>
          <a:prstGeom prst="rect">
            <a:avLst/>
          </a:prstGeom>
        </p:spPr>
      </p:pic>
      <p:sp>
        <p:nvSpPr>
          <p:cNvPr id="3" name="TextBox 2"/>
          <p:cNvSpPr txBox="1"/>
          <p:nvPr/>
        </p:nvSpPr>
        <p:spPr>
          <a:xfrm>
            <a:off x="3810000" y="533400"/>
            <a:ext cx="2133600" cy="323165"/>
          </a:xfrm>
          <a:prstGeom prst="rect">
            <a:avLst/>
          </a:prstGeom>
          <a:solidFill>
            <a:schemeClr val="bg1"/>
          </a:solidFill>
        </p:spPr>
        <p:txBody>
          <a:bodyPr wrap="square" rtlCol="0">
            <a:spAutoFit/>
          </a:bodyPr>
          <a:lstStyle/>
          <a:p>
            <a:r>
              <a:rPr lang="en-US" sz="1500" b="1" dirty="0" smtClean="0"/>
              <a:t>24 km x 24 km</a:t>
            </a:r>
            <a:endParaRPr lang="en-US" sz="1500" b="1" dirty="0"/>
          </a:p>
        </p:txBody>
      </p:sp>
      <p:sp>
        <p:nvSpPr>
          <p:cNvPr id="4" name="Rectangle 3"/>
          <p:cNvSpPr/>
          <p:nvPr/>
        </p:nvSpPr>
        <p:spPr>
          <a:xfrm>
            <a:off x="7620000" y="41493"/>
            <a:ext cx="1600200" cy="6740307"/>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dirty="0" smtClean="0"/>
              <a:t>1: Yonsei</a:t>
            </a:r>
          </a:p>
          <a:p>
            <a:endParaRPr lang="en-US" sz="1200" dirty="0" smtClean="0"/>
          </a:p>
          <a:p>
            <a:r>
              <a:rPr lang="en-US" sz="1200" b="1"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Tree>
    <p:extLst>
      <p:ext uri="{BB962C8B-B14F-4D97-AF65-F5344CB8AC3E}">
        <p14:creationId xmlns:p14="http://schemas.microsoft.com/office/powerpoint/2010/main" val="209347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6697864" cy="6858000"/>
          </a:xfrm>
          <a:prstGeom prst="rect">
            <a:avLst/>
          </a:prstGeom>
        </p:spPr>
      </p:pic>
      <p:sp>
        <p:nvSpPr>
          <p:cNvPr id="3" name="TextBox 2"/>
          <p:cNvSpPr txBox="1"/>
          <p:nvPr/>
        </p:nvSpPr>
        <p:spPr>
          <a:xfrm>
            <a:off x="3810000" y="256401"/>
            <a:ext cx="2133600" cy="276999"/>
          </a:xfrm>
          <a:prstGeom prst="rect">
            <a:avLst/>
          </a:prstGeom>
          <a:solidFill>
            <a:schemeClr val="bg1"/>
          </a:solidFill>
        </p:spPr>
        <p:txBody>
          <a:bodyPr wrap="square" rtlCol="0">
            <a:spAutoFit/>
          </a:bodyPr>
          <a:lstStyle/>
          <a:p>
            <a:r>
              <a:rPr lang="en-US" sz="1200" b="1" dirty="0" smtClean="0"/>
              <a:t>24 km x 24 km</a:t>
            </a:r>
            <a:endParaRPr lang="en-US" sz="1200" b="1" dirty="0"/>
          </a:p>
        </p:txBody>
      </p:sp>
      <p:sp>
        <p:nvSpPr>
          <p:cNvPr id="4" name="Rectangle 3"/>
          <p:cNvSpPr/>
          <p:nvPr/>
        </p:nvSpPr>
        <p:spPr>
          <a:xfrm>
            <a:off x="7162800" y="149959"/>
            <a:ext cx="1905000" cy="6370975"/>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dirty="0" smtClean="0"/>
              <a:t>1: Yonsei</a:t>
            </a:r>
          </a:p>
          <a:p>
            <a:endParaRPr lang="en-US" sz="1200" dirty="0" smtClean="0"/>
          </a:p>
          <a:p>
            <a:r>
              <a:rPr lang="en-US" sz="1200" b="1"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Tree>
    <p:extLst>
      <p:ext uri="{BB962C8B-B14F-4D97-AF65-F5344CB8AC3E}">
        <p14:creationId xmlns:p14="http://schemas.microsoft.com/office/powerpoint/2010/main" val="2093472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7640684" cy="6377827"/>
          </a:xfrm>
          <a:prstGeom prst="rect">
            <a:avLst/>
          </a:prstGeom>
        </p:spPr>
      </p:pic>
      <p:sp>
        <p:nvSpPr>
          <p:cNvPr id="3" name="TextBox 2"/>
          <p:cNvSpPr txBox="1"/>
          <p:nvPr/>
        </p:nvSpPr>
        <p:spPr>
          <a:xfrm>
            <a:off x="3810000" y="515035"/>
            <a:ext cx="2133600" cy="323165"/>
          </a:xfrm>
          <a:prstGeom prst="rect">
            <a:avLst/>
          </a:prstGeom>
          <a:solidFill>
            <a:schemeClr val="bg1"/>
          </a:solidFill>
        </p:spPr>
        <p:txBody>
          <a:bodyPr wrap="square" rtlCol="0">
            <a:spAutoFit/>
          </a:bodyPr>
          <a:lstStyle/>
          <a:p>
            <a:r>
              <a:rPr lang="en-US" sz="1500" b="1" dirty="0" smtClean="0"/>
              <a:t>24 km x 24 km</a:t>
            </a:r>
            <a:endParaRPr lang="en-US" sz="1500" b="1" dirty="0"/>
          </a:p>
        </p:txBody>
      </p:sp>
      <p:sp>
        <p:nvSpPr>
          <p:cNvPr id="4" name="Rectangle 3"/>
          <p:cNvSpPr/>
          <p:nvPr/>
        </p:nvSpPr>
        <p:spPr>
          <a:xfrm>
            <a:off x="7620000" y="41493"/>
            <a:ext cx="1600200" cy="6740307"/>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b="1" dirty="0" smtClean="0"/>
              <a:t>1: Yonsei</a:t>
            </a:r>
          </a:p>
          <a:p>
            <a:endParaRPr lang="en-US" sz="1200" dirty="0" smtClean="0"/>
          </a:p>
          <a:p>
            <a:r>
              <a:rPr lang="en-US" sz="1200"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Tree>
    <p:extLst>
      <p:ext uri="{BB962C8B-B14F-4D97-AF65-F5344CB8AC3E}">
        <p14:creationId xmlns:p14="http://schemas.microsoft.com/office/powerpoint/2010/main" val="2093472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9" y="330121"/>
            <a:ext cx="7357041" cy="6134687"/>
          </a:xfrm>
          <a:prstGeom prst="rect">
            <a:avLst/>
          </a:prstGeom>
        </p:spPr>
      </p:pic>
      <p:sp>
        <p:nvSpPr>
          <p:cNvPr id="3" name="TextBox 2"/>
          <p:cNvSpPr txBox="1"/>
          <p:nvPr/>
        </p:nvSpPr>
        <p:spPr>
          <a:xfrm>
            <a:off x="3733800" y="609600"/>
            <a:ext cx="2133600" cy="323165"/>
          </a:xfrm>
          <a:prstGeom prst="rect">
            <a:avLst/>
          </a:prstGeom>
          <a:solidFill>
            <a:schemeClr val="bg1"/>
          </a:solidFill>
        </p:spPr>
        <p:txBody>
          <a:bodyPr wrap="square" rtlCol="0">
            <a:spAutoFit/>
          </a:bodyPr>
          <a:lstStyle/>
          <a:p>
            <a:r>
              <a:rPr lang="en-US" sz="1500" b="1" dirty="0" smtClean="0"/>
              <a:t>24 km x 24 km</a:t>
            </a:r>
            <a:endParaRPr lang="en-US" sz="1500" b="1" dirty="0"/>
          </a:p>
        </p:txBody>
      </p:sp>
      <p:sp>
        <p:nvSpPr>
          <p:cNvPr id="4" name="Rectangle 3"/>
          <p:cNvSpPr/>
          <p:nvPr/>
        </p:nvSpPr>
        <p:spPr>
          <a:xfrm>
            <a:off x="7620000" y="41493"/>
            <a:ext cx="1600200" cy="6740307"/>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b="1" dirty="0" smtClean="0"/>
              <a:t>1: Yonsei</a:t>
            </a:r>
          </a:p>
          <a:p>
            <a:endParaRPr lang="en-US" sz="1200" dirty="0" smtClean="0"/>
          </a:p>
          <a:p>
            <a:r>
              <a:rPr lang="en-US" sz="1200"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Tree>
    <p:extLst>
      <p:ext uri="{BB962C8B-B14F-4D97-AF65-F5344CB8AC3E}">
        <p14:creationId xmlns:p14="http://schemas.microsoft.com/office/powerpoint/2010/main" val="2093472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19100"/>
            <a:ext cx="7620000" cy="6019800"/>
          </a:xfrm>
          <a:prstGeom prst="rect">
            <a:avLst/>
          </a:prstGeom>
        </p:spPr>
      </p:pic>
      <p:sp>
        <p:nvSpPr>
          <p:cNvPr id="3" name="Title 1"/>
          <p:cNvSpPr>
            <a:spLocks noGrp="1"/>
          </p:cNvSpPr>
          <p:nvPr>
            <p:ph type="ctrTitle"/>
          </p:nvPr>
        </p:nvSpPr>
        <p:spPr>
          <a:xfrm>
            <a:off x="762000" y="838200"/>
            <a:ext cx="7620000" cy="1752600"/>
          </a:xfrm>
          <a:solidFill>
            <a:schemeClr val="bg1"/>
          </a:solidFill>
        </p:spPr>
        <p:txBody>
          <a:bodyPr>
            <a:normAutofit fontScale="90000"/>
          </a:bodyPr>
          <a:lstStyle/>
          <a:p>
            <a:r>
              <a:rPr lang="en-US" dirty="0" smtClean="0"/>
              <a:t>SPoRT Model Simulation Matrix</a:t>
            </a:r>
            <a:br>
              <a:rPr lang="en-US" dirty="0" smtClean="0"/>
            </a:br>
            <a:r>
              <a:rPr lang="en-US" sz="2700" dirty="0" smtClean="0"/>
              <a:t>Cold Season Heavy Rainfall - WFO Houston Case Study</a:t>
            </a:r>
            <a:r>
              <a:rPr lang="en-US" dirty="0" smtClean="0"/>
              <a:t/>
            </a:r>
            <a:br>
              <a:rPr lang="en-US" dirty="0" smtClean="0"/>
            </a:br>
            <a:r>
              <a:rPr lang="en-US" sz="2200" dirty="0" smtClean="0"/>
              <a:t>November 8-9, 2011  </a:t>
            </a:r>
            <a:br>
              <a:rPr lang="en-US" sz="2200" dirty="0" smtClean="0"/>
            </a:br>
            <a:r>
              <a:rPr lang="en-US" sz="2200" dirty="0" smtClean="0"/>
              <a:t>Andrew </a:t>
            </a:r>
            <a:r>
              <a:rPr lang="en-US" sz="2200" dirty="0"/>
              <a:t>Molthan</a:t>
            </a:r>
            <a:br>
              <a:rPr lang="en-US" sz="2200" dirty="0"/>
            </a:br>
            <a:endParaRPr lang="en-US" sz="2200" dirty="0"/>
          </a:p>
        </p:txBody>
      </p:sp>
    </p:spTree>
    <p:extLst>
      <p:ext uri="{BB962C8B-B14F-4D97-AF65-F5344CB8AC3E}">
        <p14:creationId xmlns:p14="http://schemas.microsoft.com/office/powerpoint/2010/main" val="1211760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6697864" cy="6858000"/>
          </a:xfrm>
          <a:prstGeom prst="rect">
            <a:avLst/>
          </a:prstGeom>
        </p:spPr>
      </p:pic>
      <p:sp>
        <p:nvSpPr>
          <p:cNvPr id="4" name="TextBox 3"/>
          <p:cNvSpPr txBox="1"/>
          <p:nvPr/>
        </p:nvSpPr>
        <p:spPr>
          <a:xfrm>
            <a:off x="3810000" y="256401"/>
            <a:ext cx="2133600" cy="276999"/>
          </a:xfrm>
          <a:prstGeom prst="rect">
            <a:avLst/>
          </a:prstGeom>
          <a:solidFill>
            <a:schemeClr val="bg1"/>
          </a:solidFill>
        </p:spPr>
        <p:txBody>
          <a:bodyPr wrap="square" rtlCol="0">
            <a:spAutoFit/>
          </a:bodyPr>
          <a:lstStyle/>
          <a:p>
            <a:r>
              <a:rPr lang="en-US" sz="1200" b="1" dirty="0" smtClean="0"/>
              <a:t>24 km x 24 km</a:t>
            </a:r>
            <a:endParaRPr lang="en-US" sz="1200" b="1" dirty="0"/>
          </a:p>
        </p:txBody>
      </p:sp>
      <p:sp>
        <p:nvSpPr>
          <p:cNvPr id="5" name="Rectangle 4"/>
          <p:cNvSpPr/>
          <p:nvPr/>
        </p:nvSpPr>
        <p:spPr>
          <a:xfrm>
            <a:off x="7239000" y="290691"/>
            <a:ext cx="1828800" cy="6186309"/>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b="1" dirty="0" smtClean="0"/>
              <a:t>1: Yonsei</a:t>
            </a:r>
          </a:p>
          <a:p>
            <a:endParaRPr lang="en-US" sz="1200" dirty="0" smtClean="0"/>
          </a:p>
          <a:p>
            <a:r>
              <a:rPr lang="en-US" sz="1200"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Tree>
    <p:extLst>
      <p:ext uri="{BB962C8B-B14F-4D97-AF65-F5344CB8AC3E}">
        <p14:creationId xmlns:p14="http://schemas.microsoft.com/office/powerpoint/2010/main" val="2093472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979" r="9491"/>
          <a:stretch/>
        </p:blipFill>
        <p:spPr>
          <a:xfrm>
            <a:off x="4173894" y="18661"/>
            <a:ext cx="4970106" cy="2925944"/>
          </a:xfrm>
          <a:prstGeom prst="rect">
            <a:avLst/>
          </a:prstGeom>
        </p:spPr>
      </p:pic>
      <p:grpSp>
        <p:nvGrpSpPr>
          <p:cNvPr id="10" name="Group 9"/>
          <p:cNvGrpSpPr/>
          <p:nvPr/>
        </p:nvGrpSpPr>
        <p:grpSpPr>
          <a:xfrm>
            <a:off x="39624" y="0"/>
            <a:ext cx="4760976" cy="2535532"/>
            <a:chOff x="228600" y="0"/>
            <a:chExt cx="4760976" cy="2535532"/>
          </a:xfrm>
        </p:grpSpPr>
        <p:pic>
          <p:nvPicPr>
            <p:cNvPr id="1027" name="Picture 3" descr="C:\blood_graphics\Stage III 18-19Z.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449"/>
            <a:stretch/>
          </p:blipFill>
          <p:spPr bwMode="auto">
            <a:xfrm>
              <a:off x="228600" y="0"/>
              <a:ext cx="4760976" cy="2535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0"/>
              <a:ext cx="914400" cy="369332"/>
            </a:xfrm>
            <a:prstGeom prst="rect">
              <a:avLst/>
            </a:prstGeom>
            <a:solidFill>
              <a:schemeClr val="bg1"/>
            </a:solidFill>
            <a:ln>
              <a:solidFill>
                <a:schemeClr val="bg1"/>
              </a:solidFill>
            </a:ln>
          </p:spPr>
          <p:txBody>
            <a:bodyPr wrap="square" rtlCol="0">
              <a:spAutoFit/>
            </a:bodyPr>
            <a:lstStyle/>
            <a:p>
              <a:r>
                <a:rPr lang="en-US" b="1" dirty="0" smtClean="0"/>
                <a:t>18-19 Z</a:t>
              </a:r>
              <a:endParaRPr lang="en-US" b="1" dirty="0"/>
            </a:p>
          </p:txBody>
        </p:sp>
      </p:grpSp>
      <p:grpSp>
        <p:nvGrpSpPr>
          <p:cNvPr id="12" name="Group 11"/>
          <p:cNvGrpSpPr/>
          <p:nvPr/>
        </p:nvGrpSpPr>
        <p:grpSpPr>
          <a:xfrm>
            <a:off x="39624" y="2133600"/>
            <a:ext cx="4760976" cy="2620684"/>
            <a:chOff x="228600" y="2133600"/>
            <a:chExt cx="4760976" cy="2620684"/>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285" r="9592"/>
            <a:stretch/>
          </p:blipFill>
          <p:spPr>
            <a:xfrm>
              <a:off x="228600" y="2133600"/>
              <a:ext cx="4760976" cy="2620684"/>
            </a:xfrm>
            <a:prstGeom prst="rect">
              <a:avLst/>
            </a:prstGeom>
          </p:spPr>
        </p:pic>
        <p:sp>
          <p:nvSpPr>
            <p:cNvPr id="8" name="TextBox 7"/>
            <p:cNvSpPr txBox="1"/>
            <p:nvPr/>
          </p:nvSpPr>
          <p:spPr>
            <a:xfrm>
              <a:off x="4038600" y="2145268"/>
              <a:ext cx="914400" cy="369332"/>
            </a:xfrm>
            <a:prstGeom prst="rect">
              <a:avLst/>
            </a:prstGeom>
            <a:solidFill>
              <a:schemeClr val="bg1"/>
            </a:solidFill>
            <a:ln>
              <a:solidFill>
                <a:schemeClr val="bg1"/>
              </a:solidFill>
            </a:ln>
          </p:spPr>
          <p:txBody>
            <a:bodyPr wrap="square" rtlCol="0">
              <a:spAutoFit/>
            </a:bodyPr>
            <a:lstStyle/>
            <a:p>
              <a:r>
                <a:rPr lang="en-US" b="1" dirty="0" smtClean="0"/>
                <a:t>19-20 Z</a:t>
              </a:r>
              <a:endParaRPr lang="en-US" b="1" dirty="0"/>
            </a:p>
          </p:txBody>
        </p:sp>
      </p:grpSp>
      <p:sp>
        <p:nvSpPr>
          <p:cNvPr id="6" name="TextBox 5"/>
          <p:cNvSpPr txBox="1"/>
          <p:nvPr/>
        </p:nvSpPr>
        <p:spPr>
          <a:xfrm>
            <a:off x="39625" y="1555"/>
            <a:ext cx="236220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Stage III Precipitation</a:t>
            </a:r>
            <a:endParaRPr lang="en-US" b="1" dirty="0">
              <a:solidFill>
                <a:schemeClr val="bg1"/>
              </a:solidFill>
              <a:effectLst>
                <a:outerShdw blurRad="38100" dist="38100" dir="2700000" algn="tl">
                  <a:srgbClr val="000000">
                    <a:alpha val="43137"/>
                  </a:srgbClr>
                </a:outerShdw>
              </a:effectLst>
            </a:endParaRPr>
          </a:p>
        </p:txBody>
      </p:sp>
      <p:grpSp>
        <p:nvGrpSpPr>
          <p:cNvPr id="13" name="Group 12"/>
          <p:cNvGrpSpPr/>
          <p:nvPr/>
        </p:nvGrpSpPr>
        <p:grpSpPr>
          <a:xfrm>
            <a:off x="39625" y="4115759"/>
            <a:ext cx="4760975" cy="2742241"/>
            <a:chOff x="228600" y="4115759"/>
            <a:chExt cx="4760975" cy="2742241"/>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500" r="9592"/>
            <a:stretch/>
          </p:blipFill>
          <p:spPr>
            <a:xfrm>
              <a:off x="228600" y="4115759"/>
              <a:ext cx="4760975" cy="2742241"/>
            </a:xfrm>
            <a:prstGeom prst="rect">
              <a:avLst/>
            </a:prstGeom>
          </p:spPr>
        </p:pic>
        <p:sp>
          <p:nvSpPr>
            <p:cNvPr id="11" name="TextBox 10"/>
            <p:cNvSpPr txBox="1"/>
            <p:nvPr/>
          </p:nvSpPr>
          <p:spPr>
            <a:xfrm>
              <a:off x="4038600" y="4126468"/>
              <a:ext cx="914400" cy="369332"/>
            </a:xfrm>
            <a:prstGeom prst="rect">
              <a:avLst/>
            </a:prstGeom>
            <a:solidFill>
              <a:schemeClr val="bg1"/>
            </a:solidFill>
            <a:ln>
              <a:solidFill>
                <a:schemeClr val="bg1"/>
              </a:solidFill>
            </a:ln>
          </p:spPr>
          <p:txBody>
            <a:bodyPr wrap="square" rtlCol="0">
              <a:spAutoFit/>
            </a:bodyPr>
            <a:lstStyle/>
            <a:p>
              <a:r>
                <a:rPr lang="en-US" b="1" dirty="0" smtClean="0"/>
                <a:t>20-21 Z</a:t>
              </a:r>
              <a:endParaRPr lang="en-US" b="1" dirty="0"/>
            </a:p>
          </p:txBody>
        </p:sp>
      </p:grpSp>
      <p:pic>
        <p:nvPicPr>
          <p:cNvPr id="1026" name="Picture 2" descr="C:\blood_graphics\Stage III 18-19Z.bmp"/>
          <p:cNvPicPr>
            <a:picLocks noChangeAspect="1" noChangeArrowheads="1"/>
          </p:cNvPicPr>
          <p:nvPr/>
        </p:nvPicPr>
        <p:blipFill rotWithShape="1">
          <a:blip r:embed="rId6">
            <a:extLst>
              <a:ext uri="{28A0092B-C50C-407E-A947-70E740481C1C}">
                <a14:useLocalDpi xmlns:a14="http://schemas.microsoft.com/office/drawing/2010/main" val="0"/>
              </a:ext>
            </a:extLst>
          </a:blip>
          <a:srcRect l="91720" t="22237" r="553" b="49733"/>
          <a:stretch/>
        </p:blipFill>
        <p:spPr bwMode="auto">
          <a:xfrm>
            <a:off x="0" y="4881264"/>
            <a:ext cx="1129923" cy="19767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229600" y="0"/>
            <a:ext cx="914400" cy="369332"/>
          </a:xfrm>
          <a:prstGeom prst="rect">
            <a:avLst/>
          </a:prstGeom>
          <a:solidFill>
            <a:schemeClr val="bg1"/>
          </a:solidFill>
          <a:ln>
            <a:solidFill>
              <a:schemeClr val="bg1"/>
            </a:solidFill>
          </a:ln>
        </p:spPr>
        <p:txBody>
          <a:bodyPr wrap="square" rtlCol="0">
            <a:spAutoFit/>
          </a:bodyPr>
          <a:lstStyle/>
          <a:p>
            <a:r>
              <a:rPr lang="en-US" b="1" dirty="0" smtClean="0"/>
              <a:t>21-22 Z</a:t>
            </a:r>
            <a:endParaRPr lang="en-US" b="1" dirty="0"/>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4807" t="682" r="9670" b="-682"/>
          <a:stretch/>
        </p:blipFill>
        <p:spPr>
          <a:xfrm>
            <a:off x="4800600" y="2152206"/>
            <a:ext cx="4343400" cy="2729058"/>
          </a:xfrm>
          <a:prstGeom prst="rect">
            <a:avLst/>
          </a:prstGeom>
        </p:spPr>
      </p:pic>
      <p:sp>
        <p:nvSpPr>
          <p:cNvPr id="19" name="TextBox 18"/>
          <p:cNvSpPr txBox="1"/>
          <p:nvPr/>
        </p:nvSpPr>
        <p:spPr>
          <a:xfrm>
            <a:off x="8229600" y="2145268"/>
            <a:ext cx="914400" cy="369332"/>
          </a:xfrm>
          <a:prstGeom prst="rect">
            <a:avLst/>
          </a:prstGeom>
          <a:solidFill>
            <a:schemeClr val="bg1"/>
          </a:solidFill>
          <a:ln>
            <a:solidFill>
              <a:schemeClr val="bg1"/>
            </a:solidFill>
          </a:ln>
        </p:spPr>
        <p:txBody>
          <a:bodyPr wrap="square" rtlCol="0">
            <a:spAutoFit/>
          </a:bodyPr>
          <a:lstStyle/>
          <a:p>
            <a:r>
              <a:rPr lang="en-US" b="1" dirty="0" smtClean="0"/>
              <a:t>22-23 Z</a:t>
            </a:r>
            <a:endParaRPr lang="en-US" b="1" dirty="0"/>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8877" r="10000"/>
          <a:stretch/>
        </p:blipFill>
        <p:spPr>
          <a:xfrm>
            <a:off x="4800600" y="4160298"/>
            <a:ext cx="4343400" cy="2697701"/>
          </a:xfrm>
          <a:prstGeom prst="rect">
            <a:avLst/>
          </a:prstGeom>
        </p:spPr>
      </p:pic>
      <p:sp>
        <p:nvSpPr>
          <p:cNvPr id="21" name="TextBox 20"/>
          <p:cNvSpPr txBox="1"/>
          <p:nvPr/>
        </p:nvSpPr>
        <p:spPr>
          <a:xfrm>
            <a:off x="8229600" y="4191000"/>
            <a:ext cx="914400" cy="369332"/>
          </a:xfrm>
          <a:prstGeom prst="rect">
            <a:avLst/>
          </a:prstGeom>
          <a:solidFill>
            <a:schemeClr val="bg1"/>
          </a:solidFill>
          <a:ln>
            <a:solidFill>
              <a:schemeClr val="bg1"/>
            </a:solidFill>
          </a:ln>
        </p:spPr>
        <p:txBody>
          <a:bodyPr wrap="square" rtlCol="0">
            <a:spAutoFit/>
          </a:bodyPr>
          <a:lstStyle/>
          <a:p>
            <a:r>
              <a:rPr lang="en-US" b="1" dirty="0" smtClean="0"/>
              <a:t>23-24 Z</a:t>
            </a:r>
            <a:endParaRPr lang="en-US" b="1" dirty="0"/>
          </a:p>
        </p:txBody>
      </p:sp>
    </p:spTree>
    <p:extLst>
      <p:ext uri="{BB962C8B-B14F-4D97-AF65-F5344CB8AC3E}">
        <p14:creationId xmlns:p14="http://schemas.microsoft.com/office/powerpoint/2010/main" val="2030140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5899"/>
          <a:stretch/>
        </p:blipFill>
        <p:spPr>
          <a:xfrm>
            <a:off x="0" y="12441"/>
            <a:ext cx="3810000" cy="235274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04" t="8809" r="9863" b="16563"/>
          <a:stretch/>
        </p:blipFill>
        <p:spPr>
          <a:xfrm>
            <a:off x="-32657" y="4453439"/>
            <a:ext cx="3842657" cy="240456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626" t="8980" r="10142" b="19166"/>
          <a:stretch/>
        </p:blipFill>
        <p:spPr>
          <a:xfrm>
            <a:off x="5335554" y="-9329"/>
            <a:ext cx="3792894" cy="228777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413" t="7167" r="9846" b="15159"/>
          <a:stretch/>
        </p:blipFill>
        <p:spPr>
          <a:xfrm>
            <a:off x="5335554" y="4377588"/>
            <a:ext cx="3778898" cy="248041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2510" t="9269" r="10628" b="17704"/>
          <a:stretch/>
        </p:blipFill>
        <p:spPr>
          <a:xfrm>
            <a:off x="5335554" y="2245100"/>
            <a:ext cx="3778898" cy="2364619"/>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3530" t="9255" r="9183" b="18402"/>
          <a:stretch/>
        </p:blipFill>
        <p:spPr>
          <a:xfrm>
            <a:off x="3" y="2245100"/>
            <a:ext cx="3809997" cy="2346259"/>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5398" t="96830" r="1871"/>
          <a:stretch/>
        </p:blipFill>
        <p:spPr>
          <a:xfrm>
            <a:off x="2995127" y="6298916"/>
            <a:ext cx="3421223" cy="559084"/>
          </a:xfrm>
          <a:prstGeom prst="rect">
            <a:avLst/>
          </a:prstGeom>
        </p:spPr>
      </p:pic>
      <p:sp>
        <p:nvSpPr>
          <p:cNvPr id="11" name="TextBox 10"/>
          <p:cNvSpPr txBox="1"/>
          <p:nvPr/>
        </p:nvSpPr>
        <p:spPr>
          <a:xfrm>
            <a:off x="3808446" y="0"/>
            <a:ext cx="1525554" cy="3693319"/>
          </a:xfrm>
          <a:prstGeom prst="rect">
            <a:avLst/>
          </a:prstGeom>
          <a:noFill/>
        </p:spPr>
        <p:txBody>
          <a:bodyPr wrap="square" rtlCol="0">
            <a:spAutoFit/>
          </a:bodyPr>
          <a:lstStyle/>
          <a:p>
            <a:pPr algn="ctr"/>
            <a:r>
              <a:rPr lang="en-US" dirty="0" smtClean="0"/>
              <a:t>Example of 6 consecutive 1 hour precip. totals from a WRF-EMS run</a:t>
            </a:r>
          </a:p>
          <a:p>
            <a:pPr algn="ctr"/>
            <a:r>
              <a:rPr lang="en-US" dirty="0" smtClean="0"/>
              <a:t>During the critical afternoon period</a:t>
            </a:r>
          </a:p>
          <a:p>
            <a:pPr algn="ctr"/>
            <a:r>
              <a:rPr lang="en-US" dirty="0" smtClean="0"/>
              <a:t>  </a:t>
            </a:r>
          </a:p>
          <a:p>
            <a:pPr algn="ctr"/>
            <a:r>
              <a:rPr lang="en-US" dirty="0" smtClean="0"/>
              <a:t>PBL: BouLac</a:t>
            </a:r>
          </a:p>
          <a:p>
            <a:pPr algn="ctr"/>
            <a:r>
              <a:rPr lang="en-US" dirty="0" smtClean="0"/>
              <a:t>Microphysics:</a:t>
            </a:r>
          </a:p>
          <a:p>
            <a:pPr algn="ctr"/>
            <a:r>
              <a:rPr lang="en-US" dirty="0" smtClean="0"/>
              <a:t>WDM 5-class</a:t>
            </a:r>
            <a:endParaRPr lang="en-US" dirty="0"/>
          </a:p>
        </p:txBody>
      </p:sp>
      <p:sp>
        <p:nvSpPr>
          <p:cNvPr id="12" name="TextBox 11"/>
          <p:cNvSpPr txBox="1"/>
          <p:nvPr/>
        </p:nvSpPr>
        <p:spPr>
          <a:xfrm>
            <a:off x="4038600" y="6578458"/>
            <a:ext cx="1143000" cy="369332"/>
          </a:xfrm>
          <a:prstGeom prst="rect">
            <a:avLst/>
          </a:prstGeom>
          <a:noFill/>
        </p:spPr>
        <p:txBody>
          <a:bodyPr wrap="square" rtlCol="0">
            <a:spAutoFit/>
          </a:bodyPr>
          <a:lstStyle/>
          <a:p>
            <a:pPr algn="ctr"/>
            <a:r>
              <a:rPr lang="en-US" dirty="0" smtClean="0"/>
              <a:t>mm</a:t>
            </a:r>
            <a:endParaRPr lang="en-US" dirty="0"/>
          </a:p>
        </p:txBody>
      </p:sp>
      <p:sp>
        <p:nvSpPr>
          <p:cNvPr id="14" name="TextBox 13"/>
          <p:cNvSpPr txBox="1"/>
          <p:nvPr/>
        </p:nvSpPr>
        <p:spPr>
          <a:xfrm>
            <a:off x="2895600" y="0"/>
            <a:ext cx="914400" cy="369332"/>
          </a:xfrm>
          <a:prstGeom prst="rect">
            <a:avLst/>
          </a:prstGeom>
          <a:solidFill>
            <a:schemeClr val="bg1"/>
          </a:solidFill>
          <a:ln>
            <a:solidFill>
              <a:schemeClr val="bg1"/>
            </a:solidFill>
          </a:ln>
        </p:spPr>
        <p:txBody>
          <a:bodyPr wrap="square" rtlCol="0">
            <a:spAutoFit/>
          </a:bodyPr>
          <a:lstStyle/>
          <a:p>
            <a:r>
              <a:rPr lang="en-US" b="1" dirty="0" smtClean="0"/>
              <a:t>18-19 Z</a:t>
            </a:r>
            <a:endParaRPr lang="en-US" b="1" dirty="0"/>
          </a:p>
        </p:txBody>
      </p:sp>
      <p:sp>
        <p:nvSpPr>
          <p:cNvPr id="15" name="TextBox 14"/>
          <p:cNvSpPr txBox="1"/>
          <p:nvPr/>
        </p:nvSpPr>
        <p:spPr>
          <a:xfrm>
            <a:off x="2895600" y="2286000"/>
            <a:ext cx="914400" cy="369332"/>
          </a:xfrm>
          <a:prstGeom prst="rect">
            <a:avLst/>
          </a:prstGeom>
          <a:solidFill>
            <a:schemeClr val="bg1"/>
          </a:solidFill>
          <a:ln>
            <a:solidFill>
              <a:schemeClr val="bg1"/>
            </a:solidFill>
          </a:ln>
        </p:spPr>
        <p:txBody>
          <a:bodyPr wrap="square" rtlCol="0">
            <a:spAutoFit/>
          </a:bodyPr>
          <a:lstStyle/>
          <a:p>
            <a:r>
              <a:rPr lang="en-US" b="1" dirty="0" smtClean="0"/>
              <a:t>19-20 Z</a:t>
            </a:r>
            <a:endParaRPr lang="en-US" b="1" dirty="0"/>
          </a:p>
        </p:txBody>
      </p:sp>
      <p:sp>
        <p:nvSpPr>
          <p:cNvPr id="16" name="TextBox 15"/>
          <p:cNvSpPr txBox="1"/>
          <p:nvPr/>
        </p:nvSpPr>
        <p:spPr>
          <a:xfrm>
            <a:off x="2895600" y="4583668"/>
            <a:ext cx="914400" cy="369332"/>
          </a:xfrm>
          <a:prstGeom prst="rect">
            <a:avLst/>
          </a:prstGeom>
          <a:solidFill>
            <a:schemeClr val="bg1"/>
          </a:solidFill>
          <a:ln>
            <a:solidFill>
              <a:schemeClr val="bg1"/>
            </a:solidFill>
          </a:ln>
        </p:spPr>
        <p:txBody>
          <a:bodyPr wrap="square" rtlCol="0">
            <a:spAutoFit/>
          </a:bodyPr>
          <a:lstStyle/>
          <a:p>
            <a:r>
              <a:rPr lang="en-US" b="1" dirty="0" smtClean="0"/>
              <a:t>20-21 Z</a:t>
            </a:r>
            <a:endParaRPr lang="en-US" b="1" dirty="0"/>
          </a:p>
        </p:txBody>
      </p:sp>
      <p:sp>
        <p:nvSpPr>
          <p:cNvPr id="17" name="TextBox 16"/>
          <p:cNvSpPr txBox="1"/>
          <p:nvPr/>
        </p:nvSpPr>
        <p:spPr>
          <a:xfrm>
            <a:off x="8229600" y="0"/>
            <a:ext cx="914400" cy="369332"/>
          </a:xfrm>
          <a:prstGeom prst="rect">
            <a:avLst/>
          </a:prstGeom>
          <a:solidFill>
            <a:schemeClr val="bg1"/>
          </a:solidFill>
          <a:ln>
            <a:solidFill>
              <a:schemeClr val="bg1"/>
            </a:solidFill>
          </a:ln>
        </p:spPr>
        <p:txBody>
          <a:bodyPr wrap="square" rtlCol="0">
            <a:spAutoFit/>
          </a:bodyPr>
          <a:lstStyle/>
          <a:p>
            <a:r>
              <a:rPr lang="en-US" b="1" dirty="0" smtClean="0"/>
              <a:t>21-22 Z</a:t>
            </a:r>
            <a:endParaRPr lang="en-US" b="1" dirty="0"/>
          </a:p>
        </p:txBody>
      </p:sp>
      <p:sp>
        <p:nvSpPr>
          <p:cNvPr id="18" name="TextBox 17"/>
          <p:cNvSpPr txBox="1"/>
          <p:nvPr/>
        </p:nvSpPr>
        <p:spPr>
          <a:xfrm>
            <a:off x="8229600" y="2286000"/>
            <a:ext cx="914400" cy="369332"/>
          </a:xfrm>
          <a:prstGeom prst="rect">
            <a:avLst/>
          </a:prstGeom>
          <a:solidFill>
            <a:schemeClr val="bg1"/>
          </a:solidFill>
          <a:ln>
            <a:solidFill>
              <a:schemeClr val="bg1"/>
            </a:solidFill>
          </a:ln>
        </p:spPr>
        <p:txBody>
          <a:bodyPr wrap="square" rtlCol="0">
            <a:spAutoFit/>
          </a:bodyPr>
          <a:lstStyle/>
          <a:p>
            <a:r>
              <a:rPr lang="en-US" b="1" dirty="0" smtClean="0"/>
              <a:t>22-23 Z</a:t>
            </a:r>
            <a:endParaRPr lang="en-US" b="1" dirty="0"/>
          </a:p>
        </p:txBody>
      </p:sp>
      <p:sp>
        <p:nvSpPr>
          <p:cNvPr id="19" name="TextBox 18"/>
          <p:cNvSpPr txBox="1"/>
          <p:nvPr/>
        </p:nvSpPr>
        <p:spPr>
          <a:xfrm>
            <a:off x="8229600" y="4648200"/>
            <a:ext cx="914400" cy="369332"/>
          </a:xfrm>
          <a:prstGeom prst="rect">
            <a:avLst/>
          </a:prstGeom>
          <a:solidFill>
            <a:schemeClr val="bg1"/>
          </a:solidFill>
          <a:ln>
            <a:solidFill>
              <a:schemeClr val="bg1"/>
            </a:solidFill>
          </a:ln>
        </p:spPr>
        <p:txBody>
          <a:bodyPr wrap="square" rtlCol="0">
            <a:spAutoFit/>
          </a:bodyPr>
          <a:lstStyle/>
          <a:p>
            <a:r>
              <a:rPr lang="en-US" b="1" dirty="0" smtClean="0"/>
              <a:t>23-24 Z</a:t>
            </a:r>
            <a:endParaRPr lang="en-US" b="1" dirty="0"/>
          </a:p>
        </p:txBody>
      </p:sp>
      <p:sp>
        <p:nvSpPr>
          <p:cNvPr id="2" name="Oval 1"/>
          <p:cNvSpPr/>
          <p:nvPr/>
        </p:nvSpPr>
        <p:spPr>
          <a:xfrm>
            <a:off x="7543800" y="4126136"/>
            <a:ext cx="457200" cy="45753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96200" y="6409285"/>
            <a:ext cx="457200" cy="45753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5181600" y="4453439"/>
            <a:ext cx="2286000" cy="3148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81600" y="4768334"/>
            <a:ext cx="2514600" cy="1708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947181" y="4594815"/>
            <a:ext cx="1248084" cy="379427"/>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&gt; 3 inches</a:t>
            </a:r>
            <a:endParaRPr lang="en-US" b="1" dirty="0">
              <a:solidFill>
                <a:srgbClr val="FF0000"/>
              </a:solidFill>
            </a:endParaRPr>
          </a:p>
        </p:txBody>
      </p:sp>
    </p:spTree>
    <p:extLst>
      <p:ext uri="{BB962C8B-B14F-4D97-AF65-F5344CB8AC3E}">
        <p14:creationId xmlns:p14="http://schemas.microsoft.com/office/powerpoint/2010/main" val="1984861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1 6hr 50mm 9km CSI.bmp"/>
          <p:cNvPicPr>
            <a:picLocks noChangeAspect="1"/>
          </p:cNvPicPr>
          <p:nvPr/>
        </p:nvPicPr>
        <p:blipFill>
          <a:blip r:embed="rId3" cstate="print"/>
          <a:stretch>
            <a:fillRect/>
          </a:stretch>
        </p:blipFill>
        <p:spPr>
          <a:xfrm>
            <a:off x="0" y="481012"/>
            <a:ext cx="7324725" cy="5895975"/>
          </a:xfrm>
          <a:prstGeom prst="rect">
            <a:avLst/>
          </a:prstGeom>
        </p:spPr>
      </p:pic>
      <p:sp>
        <p:nvSpPr>
          <p:cNvPr id="3" name="Rectangle 2"/>
          <p:cNvSpPr/>
          <p:nvPr/>
        </p:nvSpPr>
        <p:spPr>
          <a:xfrm>
            <a:off x="7239000" y="290691"/>
            <a:ext cx="1828800" cy="6186309"/>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b="1" dirty="0" smtClean="0"/>
              <a:t>1: Yonsei</a:t>
            </a:r>
          </a:p>
          <a:p>
            <a:endParaRPr lang="en-US" sz="1200" dirty="0" smtClean="0"/>
          </a:p>
          <a:p>
            <a:r>
              <a:rPr lang="en-US" sz="1200"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
        <p:nvSpPr>
          <p:cNvPr id="5" name="TextBox 4"/>
          <p:cNvSpPr txBox="1"/>
          <p:nvPr/>
        </p:nvSpPr>
        <p:spPr>
          <a:xfrm>
            <a:off x="4495800" y="868680"/>
            <a:ext cx="2133600" cy="307777"/>
          </a:xfrm>
          <a:prstGeom prst="rect">
            <a:avLst/>
          </a:prstGeom>
          <a:solidFill>
            <a:schemeClr val="bg1"/>
          </a:solidFill>
        </p:spPr>
        <p:txBody>
          <a:bodyPr wrap="square" rtlCol="0">
            <a:spAutoFit/>
          </a:bodyPr>
          <a:lstStyle/>
          <a:p>
            <a:r>
              <a:rPr lang="en-US" sz="1400" b="1" dirty="0" smtClean="0"/>
              <a:t>24 km x 24 km</a:t>
            </a:r>
            <a:endParaRPr lang="en-US" sz="1400" b="1" dirty="0"/>
          </a:p>
        </p:txBody>
      </p:sp>
    </p:spTree>
    <p:extLst>
      <p:ext uri="{BB962C8B-B14F-4D97-AF65-F5344CB8AC3E}">
        <p14:creationId xmlns:p14="http://schemas.microsoft.com/office/powerpoint/2010/main" val="300814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1 6hr 50mm 9km HSS.bmp"/>
          <p:cNvPicPr>
            <a:picLocks noChangeAspect="1"/>
          </p:cNvPicPr>
          <p:nvPr/>
        </p:nvPicPr>
        <p:blipFill>
          <a:blip r:embed="rId3" cstate="print"/>
          <a:stretch>
            <a:fillRect/>
          </a:stretch>
        </p:blipFill>
        <p:spPr>
          <a:xfrm>
            <a:off x="0" y="533399"/>
            <a:ext cx="7270546" cy="5857875"/>
          </a:xfrm>
          <a:prstGeom prst="rect">
            <a:avLst/>
          </a:prstGeom>
        </p:spPr>
      </p:pic>
      <p:sp>
        <p:nvSpPr>
          <p:cNvPr id="3" name="Rectangle 2"/>
          <p:cNvSpPr/>
          <p:nvPr/>
        </p:nvSpPr>
        <p:spPr>
          <a:xfrm>
            <a:off x="7239000" y="290691"/>
            <a:ext cx="1828800" cy="6186309"/>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b="1" dirty="0" smtClean="0"/>
              <a:t>1: Yonsei</a:t>
            </a:r>
          </a:p>
          <a:p>
            <a:endParaRPr lang="en-US" sz="1200" dirty="0" smtClean="0"/>
          </a:p>
          <a:p>
            <a:r>
              <a:rPr lang="en-US" sz="1200"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
        <p:nvSpPr>
          <p:cNvPr id="2" name="Rounded Rectangle 1"/>
          <p:cNvSpPr/>
          <p:nvPr/>
        </p:nvSpPr>
        <p:spPr>
          <a:xfrm>
            <a:off x="4343400" y="1078992"/>
            <a:ext cx="457200" cy="1494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267200" y="1024128"/>
            <a:ext cx="1295400" cy="307777"/>
          </a:xfrm>
          <a:prstGeom prst="rect">
            <a:avLst/>
          </a:prstGeom>
          <a:noFill/>
        </p:spPr>
        <p:txBody>
          <a:bodyPr wrap="square" rtlCol="0">
            <a:spAutoFit/>
          </a:bodyPr>
          <a:lstStyle/>
          <a:p>
            <a:r>
              <a:rPr lang="en-US" sz="1400" b="1" dirty="0" smtClean="0"/>
              <a:t>24 km x 24 km</a:t>
            </a:r>
            <a:endParaRPr lang="en-US" sz="1400" b="1" dirty="0"/>
          </a:p>
        </p:txBody>
      </p:sp>
    </p:spTree>
    <p:extLst>
      <p:ext uri="{BB962C8B-B14F-4D97-AF65-F5344CB8AC3E}">
        <p14:creationId xmlns:p14="http://schemas.microsoft.com/office/powerpoint/2010/main" val="625825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1 6hr 50mm 9km FB.bmp"/>
          <p:cNvPicPr>
            <a:picLocks noChangeAspect="1"/>
          </p:cNvPicPr>
          <p:nvPr/>
        </p:nvPicPr>
        <p:blipFill>
          <a:blip r:embed="rId3" cstate="print"/>
          <a:stretch>
            <a:fillRect/>
          </a:stretch>
        </p:blipFill>
        <p:spPr>
          <a:xfrm>
            <a:off x="1" y="533400"/>
            <a:ext cx="7249624" cy="5867400"/>
          </a:xfrm>
          <a:prstGeom prst="rect">
            <a:avLst/>
          </a:prstGeom>
        </p:spPr>
      </p:pic>
      <p:sp>
        <p:nvSpPr>
          <p:cNvPr id="3" name="Rectangle 2"/>
          <p:cNvSpPr/>
          <p:nvPr/>
        </p:nvSpPr>
        <p:spPr>
          <a:xfrm>
            <a:off x="7239000" y="290691"/>
            <a:ext cx="1828800" cy="6186309"/>
          </a:xfrm>
          <a:prstGeom prst="rect">
            <a:avLst/>
          </a:prstGeom>
        </p:spPr>
        <p:txBody>
          <a:bodyPr wrap="square">
            <a:spAutoFit/>
          </a:bodyPr>
          <a:lstStyle/>
          <a:p>
            <a:r>
              <a:rPr lang="en-US" sz="1200" dirty="0" smtClean="0"/>
              <a:t>Re-Analysis Initialization:</a:t>
            </a:r>
          </a:p>
          <a:p>
            <a:endParaRPr lang="en-US" sz="1200" dirty="0" smtClean="0"/>
          </a:p>
          <a:p>
            <a:r>
              <a:rPr lang="en-US" sz="1200" dirty="0" smtClean="0"/>
              <a:t>C : CFSR </a:t>
            </a:r>
          </a:p>
          <a:p>
            <a:endParaRPr lang="en-US" sz="1200" dirty="0" smtClean="0"/>
          </a:p>
          <a:p>
            <a:endParaRPr lang="en-US" sz="1200" dirty="0" smtClean="0"/>
          </a:p>
          <a:p>
            <a:endParaRPr lang="en-US" sz="1200" dirty="0" smtClean="0"/>
          </a:p>
          <a:p>
            <a:endParaRPr lang="en-US" sz="1200" dirty="0" smtClean="0"/>
          </a:p>
          <a:p>
            <a:r>
              <a:rPr lang="en-US" sz="1200" dirty="0" smtClean="0"/>
              <a:t>PBL Schemes:</a:t>
            </a:r>
          </a:p>
          <a:p>
            <a:endParaRPr lang="en-US" sz="1200" dirty="0" smtClean="0"/>
          </a:p>
          <a:p>
            <a:r>
              <a:rPr lang="en-US" sz="1200" b="1" dirty="0" smtClean="0"/>
              <a:t>1: Yonsei</a:t>
            </a:r>
          </a:p>
          <a:p>
            <a:endParaRPr lang="en-US" sz="1200" dirty="0" smtClean="0"/>
          </a:p>
          <a:p>
            <a:r>
              <a:rPr lang="en-US" sz="1200" dirty="0" smtClean="0"/>
              <a:t>4: QNSE</a:t>
            </a:r>
          </a:p>
          <a:p>
            <a:endParaRPr lang="en-US" sz="1200" dirty="0" smtClean="0"/>
          </a:p>
          <a:p>
            <a:endParaRPr lang="en-US" sz="1200" dirty="0" smtClean="0"/>
          </a:p>
          <a:p>
            <a:endParaRPr lang="en-US" sz="1200" dirty="0" smtClean="0"/>
          </a:p>
          <a:p>
            <a:endParaRPr lang="en-US" sz="1200" dirty="0" smtClean="0"/>
          </a:p>
          <a:p>
            <a:r>
              <a:rPr lang="en-US" sz="1200" dirty="0" smtClean="0"/>
              <a:t>Microphysical Schemes:</a:t>
            </a:r>
          </a:p>
          <a:p>
            <a:endParaRPr lang="en-US" sz="1200" dirty="0" smtClean="0"/>
          </a:p>
          <a:p>
            <a:r>
              <a:rPr lang="en-US" sz="1200" dirty="0" smtClean="0"/>
              <a:t>02: Lin</a:t>
            </a:r>
          </a:p>
          <a:p>
            <a:endParaRPr lang="en-US" sz="1200" dirty="0" smtClean="0"/>
          </a:p>
          <a:p>
            <a:r>
              <a:rPr lang="en-US" sz="1200" dirty="0" smtClean="0"/>
              <a:t>06: WSM 6 Class</a:t>
            </a:r>
          </a:p>
          <a:p>
            <a:endParaRPr lang="en-US" sz="1200" dirty="0" smtClean="0"/>
          </a:p>
          <a:p>
            <a:r>
              <a:rPr lang="en-US" sz="1200" dirty="0" smtClean="0"/>
              <a:t>08: Thompson</a:t>
            </a:r>
          </a:p>
          <a:p>
            <a:endParaRPr lang="en-US" sz="1200" dirty="0" smtClean="0"/>
          </a:p>
          <a:p>
            <a:r>
              <a:rPr lang="en-US" sz="1200" dirty="0" smtClean="0"/>
              <a:t>09: Milbrandt-Yau</a:t>
            </a:r>
          </a:p>
          <a:p>
            <a:endParaRPr lang="en-US" sz="1200" dirty="0" smtClean="0"/>
          </a:p>
          <a:p>
            <a:r>
              <a:rPr lang="en-US" sz="1200" dirty="0" smtClean="0"/>
              <a:t>10: Morrison</a:t>
            </a:r>
          </a:p>
          <a:p>
            <a:endParaRPr lang="en-US" sz="1200" dirty="0" smtClean="0"/>
          </a:p>
          <a:p>
            <a:r>
              <a:rPr lang="en-US" sz="1200" dirty="0" smtClean="0"/>
              <a:t>13: Stony Brook University</a:t>
            </a:r>
          </a:p>
          <a:p>
            <a:endParaRPr lang="en-US" sz="1200" dirty="0" smtClean="0"/>
          </a:p>
          <a:p>
            <a:r>
              <a:rPr lang="en-US" sz="1200" dirty="0" smtClean="0"/>
              <a:t>14: WDM 5-Class</a:t>
            </a:r>
          </a:p>
          <a:p>
            <a:endParaRPr lang="en-US" sz="1200" dirty="0" smtClean="0"/>
          </a:p>
          <a:p>
            <a:r>
              <a:rPr lang="en-US" sz="1200" dirty="0" smtClean="0"/>
              <a:t>16: WDM 6-Class</a:t>
            </a:r>
            <a:endParaRPr lang="en-US" sz="1200" dirty="0"/>
          </a:p>
        </p:txBody>
      </p:sp>
      <p:sp>
        <p:nvSpPr>
          <p:cNvPr id="5" name="TextBox 4"/>
          <p:cNvSpPr txBox="1"/>
          <p:nvPr/>
        </p:nvSpPr>
        <p:spPr>
          <a:xfrm>
            <a:off x="4572000" y="990600"/>
            <a:ext cx="1295400" cy="307777"/>
          </a:xfrm>
          <a:prstGeom prst="rect">
            <a:avLst/>
          </a:prstGeom>
          <a:solidFill>
            <a:schemeClr val="bg1"/>
          </a:solidFill>
        </p:spPr>
        <p:txBody>
          <a:bodyPr wrap="square" rtlCol="0">
            <a:spAutoFit/>
          </a:bodyPr>
          <a:lstStyle/>
          <a:p>
            <a:r>
              <a:rPr lang="en-US" sz="1400" b="1" dirty="0" smtClean="0"/>
              <a:t>24 km x 24 km</a:t>
            </a:r>
            <a:endParaRPr lang="en-US" sz="1400" b="1" dirty="0"/>
          </a:p>
        </p:txBody>
      </p:sp>
    </p:spTree>
    <p:extLst>
      <p:ext uri="{BB962C8B-B14F-4D97-AF65-F5344CB8AC3E}">
        <p14:creationId xmlns:p14="http://schemas.microsoft.com/office/powerpoint/2010/main" val="89347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558225"/>
            <a:ext cx="49530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Early Observations</a:t>
            </a:r>
            <a:endParaRPr lang="en-US" sz="3200" b="1" dirty="0">
              <a:solidFill>
                <a:schemeClr val="bg1"/>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533400" y="1066800"/>
            <a:ext cx="8229600" cy="4525963"/>
          </a:xfrm>
        </p:spPr>
        <p:txBody>
          <a:bodyPr>
            <a:normAutofit fontScale="62500" lnSpcReduction="20000"/>
          </a:bodyPr>
          <a:lstStyle/>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The </a:t>
            </a:r>
            <a:r>
              <a:rPr lang="en-US" dirty="0">
                <a:solidFill>
                  <a:schemeClr val="bg1"/>
                </a:solidFill>
              </a:rPr>
              <a:t>strongest performers across </a:t>
            </a:r>
            <a:r>
              <a:rPr lang="en-US" dirty="0" smtClean="0">
                <a:solidFill>
                  <a:schemeClr val="bg1"/>
                </a:solidFill>
              </a:rPr>
              <a:t>the three </a:t>
            </a:r>
            <a:r>
              <a:rPr lang="en-US" dirty="0">
                <a:solidFill>
                  <a:schemeClr val="bg1"/>
                </a:solidFill>
              </a:rPr>
              <a:t>PBLs/spatial-temporal schemes were the Lin, Thompson, </a:t>
            </a:r>
            <a:r>
              <a:rPr lang="en-US" dirty="0" smtClean="0">
                <a:solidFill>
                  <a:schemeClr val="bg1"/>
                </a:solidFill>
              </a:rPr>
              <a:t>WRF Single Moment (WSM) 6 class, and both WRF </a:t>
            </a:r>
            <a:r>
              <a:rPr lang="en-US" dirty="0">
                <a:solidFill>
                  <a:schemeClr val="bg1"/>
                </a:solidFill>
              </a:rPr>
              <a:t>Double Moment (WDM) 5 and 6 classes. </a:t>
            </a: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There </a:t>
            </a:r>
            <a:r>
              <a:rPr lang="en-US" dirty="0">
                <a:solidFill>
                  <a:schemeClr val="bg1"/>
                </a:solidFill>
              </a:rPr>
              <a:t>was a trend to over-forecast </a:t>
            </a:r>
            <a:r>
              <a:rPr lang="en-US" dirty="0" smtClean="0">
                <a:solidFill>
                  <a:schemeClr val="bg1"/>
                </a:solidFill>
              </a:rPr>
              <a:t>1 inch rainfall amounts </a:t>
            </a:r>
            <a:r>
              <a:rPr lang="en-US" dirty="0">
                <a:solidFill>
                  <a:schemeClr val="bg1"/>
                </a:solidFill>
              </a:rPr>
              <a:t>(</a:t>
            </a:r>
            <a:r>
              <a:rPr lang="en-US" dirty="0" smtClean="0">
                <a:solidFill>
                  <a:schemeClr val="bg1"/>
                </a:solidFill>
              </a:rPr>
              <a:t>Frequency Bias) </a:t>
            </a:r>
            <a:r>
              <a:rPr lang="en-US" dirty="0">
                <a:solidFill>
                  <a:schemeClr val="bg1"/>
                </a:solidFill>
              </a:rPr>
              <a:t>in the last couple of hours (Yonsei, QNSE</a:t>
            </a:r>
            <a:r>
              <a:rPr lang="en-US" dirty="0" smtClean="0">
                <a:solidFill>
                  <a:schemeClr val="bg1"/>
                </a:solidFill>
              </a:rPr>
              <a:t>) and under-forecast during the early-mid afternoon heavy rainfall period.</a:t>
            </a:r>
          </a:p>
          <a:p>
            <a:pPr marL="0" indent="0">
              <a:buNone/>
            </a:pPr>
            <a:endParaRPr lang="en-US" dirty="0">
              <a:solidFill>
                <a:schemeClr val="bg1"/>
              </a:solidFill>
            </a:endParaRPr>
          </a:p>
          <a:p>
            <a:pPr marL="0" indent="0">
              <a:buNone/>
            </a:pPr>
            <a:r>
              <a:rPr lang="en-US" dirty="0" smtClean="0">
                <a:solidFill>
                  <a:schemeClr val="bg1"/>
                </a:solidFill>
              </a:rPr>
              <a:t>The BouLac-WDM 5 class simulation performed well. It placed a 2 to 3 inch bulls-eye over central and southern Galveston County (22 - 24Z) a couple of hours behind where 2 to 3 inches were sensed by the radar (20 – 22Z).</a:t>
            </a:r>
          </a:p>
          <a:p>
            <a:pPr marL="0" indent="0">
              <a:buNone/>
            </a:pPr>
            <a:endParaRPr lang="en-US" dirty="0">
              <a:solidFill>
                <a:schemeClr val="bg1"/>
              </a:solidFill>
            </a:endParaRPr>
          </a:p>
          <a:p>
            <a:pPr marL="0" indent="0">
              <a:buNone/>
            </a:pPr>
            <a:r>
              <a:rPr lang="en-US" dirty="0" smtClean="0">
                <a:solidFill>
                  <a:schemeClr val="bg1"/>
                </a:solidFill>
              </a:rPr>
              <a:t>Acknowledgements: Brad Zavodsky, Jon Case, Jayanthi Srikishen </a:t>
            </a:r>
            <a:endParaRPr lang="en-US" dirty="0">
              <a:solidFill>
                <a:schemeClr val="bg1"/>
              </a:solidFill>
            </a:endParaRPr>
          </a:p>
        </p:txBody>
      </p:sp>
    </p:spTree>
    <p:extLst>
      <p:ext uri="{BB962C8B-B14F-4D97-AF65-F5344CB8AC3E}">
        <p14:creationId xmlns:p14="http://schemas.microsoft.com/office/powerpoint/2010/main" val="19240692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3400"/>
            <a:ext cx="8229600" cy="6172200"/>
          </a:xfrm>
          <a:prstGeom prst="rect">
            <a:avLst/>
          </a:prstGeom>
        </p:spPr>
      </p:pic>
      <p:sp>
        <p:nvSpPr>
          <p:cNvPr id="3" name="TextBox 2"/>
          <p:cNvSpPr txBox="1"/>
          <p:nvPr/>
        </p:nvSpPr>
        <p:spPr>
          <a:xfrm>
            <a:off x="323088" y="158234"/>
            <a:ext cx="8382000" cy="400110"/>
          </a:xfrm>
          <a:prstGeom prst="rect">
            <a:avLst/>
          </a:prstGeom>
          <a:noFill/>
        </p:spPr>
        <p:txBody>
          <a:bodyPr wrap="square" rtlCol="0">
            <a:spAutoFit/>
          </a:bodyPr>
          <a:lstStyle/>
          <a:p>
            <a:pPr algn="ctr"/>
            <a:r>
              <a:rPr lang="en-US" sz="2000" b="1" dirty="0">
                <a:solidFill>
                  <a:prstClr val="black"/>
                </a:solidFill>
              </a:rPr>
              <a:t>Variability in Storm Total Precipitation – All Points, All Hours</a:t>
            </a:r>
          </a:p>
        </p:txBody>
      </p:sp>
      <p:sp>
        <p:nvSpPr>
          <p:cNvPr id="4" name="TextBox 3"/>
          <p:cNvSpPr txBox="1"/>
          <p:nvPr/>
        </p:nvSpPr>
        <p:spPr>
          <a:xfrm>
            <a:off x="0" y="6553200"/>
            <a:ext cx="9144000" cy="369332"/>
          </a:xfrm>
          <a:prstGeom prst="rect">
            <a:avLst/>
          </a:prstGeom>
          <a:noFill/>
        </p:spPr>
        <p:txBody>
          <a:bodyPr wrap="square" rtlCol="0">
            <a:spAutoFit/>
          </a:bodyPr>
          <a:lstStyle/>
          <a:p>
            <a:pPr algn="ctr"/>
            <a:r>
              <a:rPr lang="en-US" dirty="0" smtClean="0"/>
              <a:t>We learned that selecting the appropriate PBL and Microphysics is important</a:t>
            </a:r>
            <a:endParaRPr lang="en-US" dirty="0"/>
          </a:p>
        </p:txBody>
      </p:sp>
    </p:spTree>
    <p:extLst>
      <p:ext uri="{BB962C8B-B14F-4D97-AF65-F5344CB8AC3E}">
        <p14:creationId xmlns:p14="http://schemas.microsoft.com/office/powerpoint/2010/main" val="2501440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0" y="0"/>
            <a:ext cx="9140825" cy="1279525"/>
          </a:xfrm>
          <a:noFill/>
        </p:spPr>
        <p:txBody>
          <a:bodyPr/>
          <a:lstStyle/>
          <a:p>
            <a:pPr eaLnBrk="1" hangingPunct="1"/>
            <a:r>
              <a:rPr lang="en-US" sz="4800" dirty="0" smtClean="0">
                <a:solidFill>
                  <a:schemeClr val="bg1"/>
                </a:solidFill>
              </a:rPr>
              <a:t>18 April 2009 Synoptic Overview</a:t>
            </a:r>
            <a:endParaRPr lang="en-US" sz="1600" dirty="0" smtClean="0">
              <a:solidFill>
                <a:schemeClr val="bg1"/>
              </a:solidFill>
            </a:endParaRPr>
          </a:p>
        </p:txBody>
      </p:sp>
      <p:sp>
        <p:nvSpPr>
          <p:cNvPr id="35844" name="Text Box 4"/>
          <p:cNvSpPr txBox="1">
            <a:spLocks noChangeArrowheads="1"/>
          </p:cNvSpPr>
          <p:nvPr/>
        </p:nvSpPr>
        <p:spPr bwMode="auto">
          <a:xfrm>
            <a:off x="0" y="1552575"/>
            <a:ext cx="9140825" cy="4295775"/>
          </a:xfrm>
          <a:prstGeom prst="rect">
            <a:avLst/>
          </a:prstGeom>
          <a:solidFill>
            <a:srgbClr val="0000FF"/>
          </a:solidFill>
          <a:ln w="9525">
            <a:noFill/>
            <a:miter lim="800000"/>
            <a:headEnd/>
            <a:tailEnd/>
          </a:ln>
        </p:spPr>
        <p:txBody>
          <a:bodyPr/>
          <a:lstStyle/>
          <a:p>
            <a:pPr marL="342900" indent="-342900" fontAlgn="base">
              <a:spcBef>
                <a:spcPct val="50000"/>
              </a:spcBef>
              <a:spcAft>
                <a:spcPct val="0"/>
              </a:spcAft>
              <a:buFontTx/>
              <a:buChar char="•"/>
            </a:pPr>
            <a:r>
              <a:rPr lang="en-US" sz="2800" dirty="0">
                <a:solidFill>
                  <a:srgbClr val="FFFFFF"/>
                </a:solidFill>
              </a:rPr>
              <a:t>Upper divergence apparent at 300 mb level with SE Texas between two diverging jet streaks.</a:t>
            </a:r>
          </a:p>
          <a:p>
            <a:pPr marL="342900" indent="-342900" fontAlgn="base">
              <a:spcBef>
                <a:spcPct val="50000"/>
              </a:spcBef>
              <a:spcAft>
                <a:spcPct val="0"/>
              </a:spcAft>
              <a:buFontTx/>
              <a:buChar char="•"/>
            </a:pPr>
            <a:r>
              <a:rPr lang="en-US" sz="2800" dirty="0">
                <a:solidFill>
                  <a:srgbClr val="FFFFFF"/>
                </a:solidFill>
              </a:rPr>
              <a:t>500 mb low moving over the southern plains with a shortwave trough moving across SE Texas.</a:t>
            </a:r>
          </a:p>
          <a:p>
            <a:pPr marL="342900" indent="-342900" fontAlgn="base">
              <a:spcBef>
                <a:spcPct val="50000"/>
              </a:spcBef>
              <a:spcAft>
                <a:spcPct val="0"/>
              </a:spcAft>
              <a:buFontTx/>
              <a:buChar char="•"/>
            </a:pPr>
            <a:r>
              <a:rPr lang="en-US" sz="2800" dirty="0">
                <a:solidFill>
                  <a:srgbClr val="FFFFFF"/>
                </a:solidFill>
              </a:rPr>
              <a:t>Deep layer moisture in the lower levels noticed at the  850 and 700 mb levels (PWATS : ~1.55” (</a:t>
            </a:r>
            <a:r>
              <a:rPr lang="en-US" sz="2000" dirty="0">
                <a:solidFill>
                  <a:srgbClr val="FFFFFF"/>
                </a:solidFill>
              </a:rPr>
              <a:t>25</a:t>
            </a:r>
            <a:r>
              <a:rPr lang="en-US" sz="2000" baseline="30000" dirty="0">
                <a:solidFill>
                  <a:srgbClr val="FFFFFF"/>
                </a:solidFill>
              </a:rPr>
              <a:t>th</a:t>
            </a:r>
            <a:r>
              <a:rPr lang="en-US" sz="2000" dirty="0">
                <a:solidFill>
                  <a:srgbClr val="FFFFFF"/>
                </a:solidFill>
              </a:rPr>
              <a:t> percentile)</a:t>
            </a:r>
            <a:r>
              <a:rPr lang="en-US" sz="2800" dirty="0">
                <a:solidFill>
                  <a:srgbClr val="FFFFFF"/>
                </a:solidFill>
              </a:rPr>
              <a:t>).</a:t>
            </a:r>
          </a:p>
          <a:p>
            <a:pPr marL="342900" indent="-342900" fontAlgn="base">
              <a:spcBef>
                <a:spcPct val="50000"/>
              </a:spcBef>
              <a:spcAft>
                <a:spcPct val="0"/>
              </a:spcAft>
              <a:buFontTx/>
              <a:buChar char="•"/>
            </a:pPr>
            <a:r>
              <a:rPr lang="en-US" sz="2800" dirty="0">
                <a:solidFill>
                  <a:srgbClr val="FFFFFF"/>
                </a:solidFill>
              </a:rPr>
              <a:t>Pre-existing surface trough over the Houston area with a dry line and cold front approaching from the west.</a:t>
            </a:r>
          </a:p>
        </p:txBody>
      </p:sp>
    </p:spTree>
    <p:extLst>
      <p:ext uri="{BB962C8B-B14F-4D97-AF65-F5344CB8AC3E}">
        <p14:creationId xmlns:p14="http://schemas.microsoft.com/office/powerpoint/2010/main" val="2045614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300_090418_12-small"/>
          <p:cNvPicPr>
            <a:picLocks noChangeAspect="1" noChangeArrowheads="1"/>
          </p:cNvPicPr>
          <p:nvPr/>
        </p:nvPicPr>
        <p:blipFill>
          <a:blip r:embed="rId2" cstate="print"/>
          <a:srcRect/>
          <a:stretch>
            <a:fillRect/>
          </a:stretch>
        </p:blipFill>
        <p:spPr bwMode="auto">
          <a:xfrm>
            <a:off x="90488" y="1552575"/>
            <a:ext cx="4351337" cy="3201988"/>
          </a:xfrm>
          <a:prstGeom prst="rect">
            <a:avLst/>
          </a:prstGeom>
          <a:noFill/>
          <a:ln w="9525">
            <a:noFill/>
            <a:miter lim="800000"/>
            <a:headEnd/>
            <a:tailEnd/>
          </a:ln>
        </p:spPr>
      </p:pic>
      <p:pic>
        <p:nvPicPr>
          <p:cNvPr id="14339" name="Picture 3" descr="300_090419_00-small"/>
          <p:cNvPicPr>
            <a:picLocks noChangeAspect="1" noChangeArrowheads="1"/>
          </p:cNvPicPr>
          <p:nvPr/>
        </p:nvPicPr>
        <p:blipFill>
          <a:blip r:embed="rId3" cstate="print"/>
          <a:srcRect/>
          <a:stretch>
            <a:fillRect/>
          </a:stretch>
        </p:blipFill>
        <p:spPr bwMode="auto">
          <a:xfrm>
            <a:off x="4660900" y="1552575"/>
            <a:ext cx="4332288" cy="3189288"/>
          </a:xfrm>
          <a:prstGeom prst="rect">
            <a:avLst/>
          </a:prstGeom>
          <a:noFill/>
          <a:ln w="9525">
            <a:noFill/>
            <a:miter lim="800000"/>
            <a:headEnd/>
            <a:tailEnd/>
          </a:ln>
        </p:spPr>
      </p:pic>
      <p:sp>
        <p:nvSpPr>
          <p:cNvPr id="14340" name="Rectangle 5"/>
          <p:cNvSpPr>
            <a:spLocks noGrp="1" noChangeArrowheads="1"/>
          </p:cNvSpPr>
          <p:nvPr>
            <p:ph type="title"/>
          </p:nvPr>
        </p:nvSpPr>
        <p:spPr>
          <a:xfrm>
            <a:off x="0" y="0"/>
            <a:ext cx="9140825" cy="1279525"/>
          </a:xfrm>
          <a:noFill/>
        </p:spPr>
        <p:txBody>
          <a:bodyPr/>
          <a:lstStyle/>
          <a:p>
            <a:pPr eaLnBrk="1" hangingPunct="1"/>
            <a:r>
              <a:rPr lang="en-US" sz="4800" dirty="0" smtClean="0">
                <a:solidFill>
                  <a:schemeClr val="bg1"/>
                </a:solidFill>
              </a:rPr>
              <a:t>18 April 2009 Synoptic Overview</a:t>
            </a:r>
            <a:r>
              <a:rPr lang="en-US" sz="2000" dirty="0" smtClean="0">
                <a:solidFill>
                  <a:schemeClr val="bg1"/>
                </a:solidFill>
              </a:rPr>
              <a:t/>
            </a:r>
            <a:br>
              <a:rPr lang="en-US" sz="2000" dirty="0" smtClean="0">
                <a:solidFill>
                  <a:schemeClr val="bg1"/>
                </a:solidFill>
              </a:rPr>
            </a:br>
            <a:r>
              <a:rPr lang="en-US" sz="2000" dirty="0" smtClean="0">
                <a:solidFill>
                  <a:schemeClr val="bg1"/>
                </a:solidFill>
              </a:rPr>
              <a:t>courtesy of http://www.spc.noaa.gov/obswx/maps/</a:t>
            </a:r>
          </a:p>
        </p:txBody>
      </p:sp>
      <p:sp>
        <p:nvSpPr>
          <p:cNvPr id="14341" name="Text Box 6"/>
          <p:cNvSpPr txBox="1">
            <a:spLocks noChangeArrowheads="1"/>
          </p:cNvSpPr>
          <p:nvPr/>
        </p:nvSpPr>
        <p:spPr bwMode="auto">
          <a:xfrm>
            <a:off x="0" y="4843463"/>
            <a:ext cx="9140825" cy="1004887"/>
          </a:xfrm>
          <a:prstGeom prst="rect">
            <a:avLst/>
          </a:prstGeom>
          <a:solidFill>
            <a:srgbClr val="0000FF"/>
          </a:solidFill>
          <a:ln w="9525">
            <a:noFill/>
            <a:miter lim="800000"/>
            <a:headEnd/>
            <a:tailEnd/>
          </a:ln>
        </p:spPr>
        <p:txBody>
          <a:bodyPr/>
          <a:lstStyle/>
          <a:p>
            <a:pPr algn="ctr" fontAlgn="base">
              <a:spcBef>
                <a:spcPct val="50000"/>
              </a:spcBef>
              <a:spcAft>
                <a:spcPct val="0"/>
              </a:spcAft>
            </a:pPr>
            <a:r>
              <a:rPr lang="en-US" sz="2400" dirty="0">
                <a:solidFill>
                  <a:srgbClr val="FFFFFF"/>
                </a:solidFill>
              </a:rPr>
              <a:t>12 UTC 18 April 2009                   00 UTC 19 April 2009</a:t>
            </a:r>
          </a:p>
        </p:txBody>
      </p:sp>
      <p:sp>
        <p:nvSpPr>
          <p:cNvPr id="14342" name="TextBox 5"/>
          <p:cNvSpPr txBox="1">
            <a:spLocks noChangeArrowheads="1"/>
          </p:cNvSpPr>
          <p:nvPr/>
        </p:nvSpPr>
        <p:spPr bwMode="auto">
          <a:xfrm>
            <a:off x="3810000" y="5181600"/>
            <a:ext cx="1582738" cy="8540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a:solidFill>
                  <a:srgbClr val="FFFFFF"/>
                </a:solidFill>
              </a:rPr>
              <a:t>300 mb</a:t>
            </a:r>
          </a:p>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4576099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0" y="0"/>
            <a:ext cx="9140825" cy="1279525"/>
          </a:xfrm>
          <a:noFill/>
        </p:spPr>
        <p:txBody>
          <a:bodyPr/>
          <a:lstStyle/>
          <a:p>
            <a:pPr eaLnBrk="1" hangingPunct="1"/>
            <a:r>
              <a:rPr lang="en-US" sz="4800" dirty="0" smtClean="0">
                <a:solidFill>
                  <a:schemeClr val="bg1"/>
                </a:solidFill>
              </a:rPr>
              <a:t>18 April 2009 Synoptic Overview</a:t>
            </a:r>
            <a:r>
              <a:rPr lang="en-US" sz="2000" dirty="0" smtClean="0">
                <a:solidFill>
                  <a:schemeClr val="bg1"/>
                </a:solidFill>
              </a:rPr>
              <a:t/>
            </a:r>
            <a:br>
              <a:rPr lang="en-US" sz="2000" dirty="0" smtClean="0">
                <a:solidFill>
                  <a:schemeClr val="bg1"/>
                </a:solidFill>
              </a:rPr>
            </a:br>
            <a:r>
              <a:rPr lang="en-US" sz="2000" dirty="0" smtClean="0">
                <a:solidFill>
                  <a:schemeClr val="bg1"/>
                </a:solidFill>
              </a:rPr>
              <a:t>courtesy of http://www.spc.noaa.gov/obswx/maps/</a:t>
            </a:r>
          </a:p>
        </p:txBody>
      </p:sp>
      <p:sp>
        <p:nvSpPr>
          <p:cNvPr id="15363" name="Text Box 4"/>
          <p:cNvSpPr txBox="1">
            <a:spLocks noChangeArrowheads="1"/>
          </p:cNvSpPr>
          <p:nvPr/>
        </p:nvSpPr>
        <p:spPr bwMode="auto">
          <a:xfrm>
            <a:off x="0" y="4843463"/>
            <a:ext cx="9140825" cy="1004887"/>
          </a:xfrm>
          <a:prstGeom prst="rect">
            <a:avLst/>
          </a:prstGeom>
          <a:solidFill>
            <a:srgbClr val="0000FF"/>
          </a:solidFill>
          <a:ln w="9525">
            <a:noFill/>
            <a:miter lim="800000"/>
            <a:headEnd/>
            <a:tailEnd/>
          </a:ln>
        </p:spPr>
        <p:txBody>
          <a:bodyPr/>
          <a:lstStyle/>
          <a:p>
            <a:pPr algn="ctr" fontAlgn="base">
              <a:spcBef>
                <a:spcPct val="50000"/>
              </a:spcBef>
              <a:spcAft>
                <a:spcPct val="0"/>
              </a:spcAft>
            </a:pPr>
            <a:r>
              <a:rPr lang="en-US" sz="2400" dirty="0">
                <a:solidFill>
                  <a:srgbClr val="FFFFFF"/>
                </a:solidFill>
              </a:rPr>
              <a:t>12 UTC 18 April 2009                   00 UTC 19 April 2009</a:t>
            </a:r>
          </a:p>
        </p:txBody>
      </p:sp>
      <p:pic>
        <p:nvPicPr>
          <p:cNvPr id="15364" name="Picture 5" descr="500_090418_12-small"/>
          <p:cNvPicPr>
            <a:picLocks noChangeAspect="1" noChangeArrowheads="1"/>
          </p:cNvPicPr>
          <p:nvPr/>
        </p:nvPicPr>
        <p:blipFill>
          <a:blip r:embed="rId2" cstate="print"/>
          <a:srcRect/>
          <a:stretch>
            <a:fillRect/>
          </a:stretch>
        </p:blipFill>
        <p:spPr bwMode="auto">
          <a:xfrm>
            <a:off x="90488" y="1552575"/>
            <a:ext cx="4332287" cy="3189288"/>
          </a:xfrm>
          <a:prstGeom prst="rect">
            <a:avLst/>
          </a:prstGeom>
          <a:noFill/>
          <a:ln w="9525">
            <a:noFill/>
            <a:miter lim="800000"/>
            <a:headEnd/>
            <a:tailEnd/>
          </a:ln>
        </p:spPr>
      </p:pic>
      <p:pic>
        <p:nvPicPr>
          <p:cNvPr id="15365" name="Picture 6" descr="500_090419_00-small"/>
          <p:cNvPicPr>
            <a:picLocks noChangeAspect="1" noChangeArrowheads="1"/>
          </p:cNvPicPr>
          <p:nvPr/>
        </p:nvPicPr>
        <p:blipFill>
          <a:blip r:embed="rId3" cstate="print"/>
          <a:srcRect/>
          <a:stretch>
            <a:fillRect/>
          </a:stretch>
        </p:blipFill>
        <p:spPr bwMode="auto">
          <a:xfrm>
            <a:off x="4660900" y="1552575"/>
            <a:ext cx="4332288" cy="3189288"/>
          </a:xfrm>
          <a:prstGeom prst="rect">
            <a:avLst/>
          </a:prstGeom>
          <a:noFill/>
          <a:ln w="9525">
            <a:noFill/>
            <a:miter lim="800000"/>
            <a:headEnd/>
            <a:tailEnd/>
          </a:ln>
        </p:spPr>
      </p:pic>
      <p:sp>
        <p:nvSpPr>
          <p:cNvPr id="15366" name="TextBox 5"/>
          <p:cNvSpPr txBox="1">
            <a:spLocks noChangeArrowheads="1"/>
          </p:cNvSpPr>
          <p:nvPr/>
        </p:nvSpPr>
        <p:spPr bwMode="auto">
          <a:xfrm>
            <a:off x="3810000" y="5181600"/>
            <a:ext cx="1582738" cy="8540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a:solidFill>
                  <a:srgbClr val="FFFFFF"/>
                </a:solidFill>
              </a:rPr>
              <a:t>500 mb</a:t>
            </a:r>
          </a:p>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37168749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4843463"/>
            <a:ext cx="9140825" cy="1004887"/>
          </a:xfrm>
          <a:prstGeom prst="rect">
            <a:avLst/>
          </a:prstGeom>
          <a:solidFill>
            <a:srgbClr val="0000FF"/>
          </a:solidFill>
          <a:ln w="9525">
            <a:noFill/>
            <a:miter lim="800000"/>
            <a:headEnd/>
            <a:tailEnd/>
          </a:ln>
        </p:spPr>
        <p:txBody>
          <a:bodyPr/>
          <a:lstStyle/>
          <a:p>
            <a:pPr algn="ctr" fontAlgn="base">
              <a:spcBef>
                <a:spcPct val="50000"/>
              </a:spcBef>
              <a:spcAft>
                <a:spcPct val="0"/>
              </a:spcAft>
            </a:pPr>
            <a:r>
              <a:rPr lang="en-US" sz="2400" dirty="0">
                <a:solidFill>
                  <a:srgbClr val="FFFFFF"/>
                </a:solidFill>
              </a:rPr>
              <a:t>12 UTC 18 April 2009                   00 UTC 19 April 2009</a:t>
            </a:r>
          </a:p>
        </p:txBody>
      </p:sp>
      <p:sp>
        <p:nvSpPr>
          <p:cNvPr id="17411" name="Rectangle 4"/>
          <p:cNvSpPr>
            <a:spLocks noGrp="1" noChangeArrowheads="1"/>
          </p:cNvSpPr>
          <p:nvPr>
            <p:ph type="title"/>
          </p:nvPr>
        </p:nvSpPr>
        <p:spPr>
          <a:xfrm>
            <a:off x="0" y="0"/>
            <a:ext cx="9140825" cy="1279525"/>
          </a:xfrm>
          <a:noFill/>
        </p:spPr>
        <p:txBody>
          <a:bodyPr/>
          <a:lstStyle/>
          <a:p>
            <a:pPr eaLnBrk="1" hangingPunct="1"/>
            <a:r>
              <a:rPr lang="en-US" sz="4800" dirty="0" smtClean="0">
                <a:solidFill>
                  <a:schemeClr val="bg1"/>
                </a:solidFill>
              </a:rPr>
              <a:t>18 April 2009 Synoptic Overview</a:t>
            </a:r>
            <a:r>
              <a:rPr lang="en-US" sz="2000" dirty="0" smtClean="0">
                <a:solidFill>
                  <a:schemeClr val="bg1"/>
                </a:solidFill>
              </a:rPr>
              <a:t/>
            </a:r>
            <a:br>
              <a:rPr lang="en-US" sz="2000" dirty="0" smtClean="0">
                <a:solidFill>
                  <a:schemeClr val="bg1"/>
                </a:solidFill>
              </a:rPr>
            </a:br>
            <a:r>
              <a:rPr lang="en-US" sz="2000" dirty="0" smtClean="0">
                <a:solidFill>
                  <a:schemeClr val="bg1"/>
                </a:solidFill>
              </a:rPr>
              <a:t>courtesy of http://www.spc.noaa.gov/obswx/maps/</a:t>
            </a:r>
          </a:p>
        </p:txBody>
      </p:sp>
      <p:pic>
        <p:nvPicPr>
          <p:cNvPr id="17412" name="Picture 5" descr="850_090418_12-small"/>
          <p:cNvPicPr>
            <a:picLocks noChangeAspect="1" noChangeArrowheads="1"/>
          </p:cNvPicPr>
          <p:nvPr/>
        </p:nvPicPr>
        <p:blipFill>
          <a:blip r:embed="rId2" cstate="print"/>
          <a:srcRect/>
          <a:stretch>
            <a:fillRect/>
          </a:stretch>
        </p:blipFill>
        <p:spPr bwMode="auto">
          <a:xfrm>
            <a:off x="90488" y="1552575"/>
            <a:ext cx="4332287" cy="3189288"/>
          </a:xfrm>
          <a:prstGeom prst="rect">
            <a:avLst/>
          </a:prstGeom>
          <a:noFill/>
          <a:ln w="9525">
            <a:noFill/>
            <a:miter lim="800000"/>
            <a:headEnd/>
            <a:tailEnd/>
          </a:ln>
        </p:spPr>
      </p:pic>
      <p:pic>
        <p:nvPicPr>
          <p:cNvPr id="17413" name="Picture 6" descr="850_090419_00-small"/>
          <p:cNvPicPr>
            <a:picLocks noChangeAspect="1" noChangeArrowheads="1"/>
          </p:cNvPicPr>
          <p:nvPr/>
        </p:nvPicPr>
        <p:blipFill>
          <a:blip r:embed="rId3" cstate="print"/>
          <a:srcRect/>
          <a:stretch>
            <a:fillRect/>
          </a:stretch>
        </p:blipFill>
        <p:spPr bwMode="auto">
          <a:xfrm>
            <a:off x="4660900" y="1552575"/>
            <a:ext cx="4332288" cy="3189288"/>
          </a:xfrm>
          <a:prstGeom prst="rect">
            <a:avLst/>
          </a:prstGeom>
          <a:noFill/>
          <a:ln w="9525">
            <a:noFill/>
            <a:miter lim="800000"/>
            <a:headEnd/>
            <a:tailEnd/>
          </a:ln>
        </p:spPr>
      </p:pic>
      <p:sp>
        <p:nvSpPr>
          <p:cNvPr id="17414" name="TextBox 5"/>
          <p:cNvSpPr txBox="1">
            <a:spLocks noChangeArrowheads="1"/>
          </p:cNvSpPr>
          <p:nvPr/>
        </p:nvSpPr>
        <p:spPr bwMode="auto">
          <a:xfrm>
            <a:off x="3816350" y="5181600"/>
            <a:ext cx="1582738" cy="579438"/>
          </a:xfrm>
          <a:prstGeom prst="rect">
            <a:avLst/>
          </a:prstGeom>
          <a:noFill/>
          <a:ln w="9525">
            <a:noFill/>
            <a:miter lim="800000"/>
            <a:headEnd/>
            <a:tailEnd/>
          </a:ln>
        </p:spPr>
        <p:txBody>
          <a:bodyPr wrap="none">
            <a:spAutoFit/>
          </a:bodyPr>
          <a:lstStyle/>
          <a:p>
            <a:pPr algn="ctr" fontAlgn="base">
              <a:spcBef>
                <a:spcPct val="50000"/>
              </a:spcBef>
              <a:spcAft>
                <a:spcPct val="0"/>
              </a:spcAft>
            </a:pPr>
            <a:r>
              <a:rPr lang="en-US" sz="3200" b="1" dirty="0">
                <a:solidFill>
                  <a:srgbClr val="FFFFFF"/>
                </a:solidFill>
              </a:rPr>
              <a:t>850 mb</a:t>
            </a:r>
          </a:p>
        </p:txBody>
      </p:sp>
    </p:spTree>
    <p:extLst>
      <p:ext uri="{BB962C8B-B14F-4D97-AF65-F5344CB8AC3E}">
        <p14:creationId xmlns:p14="http://schemas.microsoft.com/office/powerpoint/2010/main" val="9010151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0" y="0"/>
            <a:ext cx="9140825" cy="1279525"/>
          </a:xfrm>
          <a:noFill/>
        </p:spPr>
        <p:txBody>
          <a:bodyPr/>
          <a:lstStyle/>
          <a:p>
            <a:pPr eaLnBrk="1" hangingPunct="1"/>
            <a:r>
              <a:rPr lang="en-US" sz="4800" dirty="0" smtClean="0">
                <a:solidFill>
                  <a:schemeClr val="bg1"/>
                </a:solidFill>
              </a:rPr>
              <a:t>18 April 2009 Synoptic Overview</a:t>
            </a:r>
            <a:r>
              <a:rPr lang="en-US" sz="2000" dirty="0" smtClean="0">
                <a:solidFill>
                  <a:schemeClr val="bg1"/>
                </a:solidFill>
              </a:rPr>
              <a:t/>
            </a:r>
            <a:br>
              <a:rPr lang="en-US" sz="2000" dirty="0" smtClean="0">
                <a:solidFill>
                  <a:schemeClr val="bg1"/>
                </a:solidFill>
              </a:rPr>
            </a:br>
            <a:r>
              <a:rPr lang="en-US" sz="2000" dirty="0" smtClean="0">
                <a:solidFill>
                  <a:schemeClr val="bg1"/>
                </a:solidFill>
              </a:rPr>
              <a:t>courtesy of http://www.hpc.ncep.noaa.gov/html/sfc_archive.shtml</a:t>
            </a:r>
          </a:p>
        </p:txBody>
      </p:sp>
      <p:pic>
        <p:nvPicPr>
          <p:cNvPr id="18435" name="Picture 4" descr="namussfc2009041812-small"/>
          <p:cNvPicPr>
            <a:picLocks noChangeAspect="1" noChangeArrowheads="1"/>
          </p:cNvPicPr>
          <p:nvPr/>
        </p:nvPicPr>
        <p:blipFill>
          <a:blip r:embed="rId2" cstate="print"/>
          <a:srcRect/>
          <a:stretch>
            <a:fillRect/>
          </a:stretch>
        </p:blipFill>
        <p:spPr bwMode="auto">
          <a:xfrm>
            <a:off x="90488" y="1552575"/>
            <a:ext cx="2943225" cy="4002088"/>
          </a:xfrm>
          <a:prstGeom prst="rect">
            <a:avLst/>
          </a:prstGeom>
          <a:noFill/>
          <a:ln w="9525">
            <a:noFill/>
            <a:miter lim="800000"/>
            <a:headEnd/>
            <a:tailEnd/>
          </a:ln>
        </p:spPr>
      </p:pic>
      <p:pic>
        <p:nvPicPr>
          <p:cNvPr id="18436" name="Picture 6" descr="namussfc2009041815-small"/>
          <p:cNvPicPr>
            <a:picLocks noChangeAspect="1" noChangeArrowheads="1"/>
          </p:cNvPicPr>
          <p:nvPr/>
        </p:nvPicPr>
        <p:blipFill>
          <a:blip r:embed="rId3" cstate="print"/>
          <a:srcRect/>
          <a:stretch>
            <a:fillRect/>
          </a:stretch>
        </p:blipFill>
        <p:spPr bwMode="auto">
          <a:xfrm>
            <a:off x="3106738" y="1552575"/>
            <a:ext cx="2943225" cy="3998913"/>
          </a:xfrm>
          <a:prstGeom prst="rect">
            <a:avLst/>
          </a:prstGeom>
          <a:noFill/>
          <a:ln w="9525">
            <a:noFill/>
            <a:miter lim="800000"/>
            <a:headEnd/>
            <a:tailEnd/>
          </a:ln>
        </p:spPr>
      </p:pic>
      <p:pic>
        <p:nvPicPr>
          <p:cNvPr id="18437" name="Picture 7" descr="namussfc2009041818-small"/>
          <p:cNvPicPr>
            <a:picLocks noChangeAspect="1" noChangeArrowheads="1"/>
          </p:cNvPicPr>
          <p:nvPr/>
        </p:nvPicPr>
        <p:blipFill>
          <a:blip r:embed="rId4" cstate="print"/>
          <a:srcRect/>
          <a:stretch>
            <a:fillRect/>
          </a:stretch>
        </p:blipFill>
        <p:spPr bwMode="auto">
          <a:xfrm>
            <a:off x="6122988" y="1552575"/>
            <a:ext cx="2943225" cy="3998913"/>
          </a:xfrm>
          <a:prstGeom prst="rect">
            <a:avLst/>
          </a:prstGeom>
          <a:noFill/>
          <a:ln w="9525">
            <a:noFill/>
            <a:miter lim="800000"/>
            <a:headEnd/>
            <a:tailEnd/>
          </a:ln>
        </p:spPr>
      </p:pic>
      <p:sp>
        <p:nvSpPr>
          <p:cNvPr id="18438" name="Text Box 5"/>
          <p:cNvSpPr txBox="1">
            <a:spLocks noChangeArrowheads="1"/>
          </p:cNvSpPr>
          <p:nvPr/>
        </p:nvSpPr>
        <p:spPr bwMode="auto">
          <a:xfrm>
            <a:off x="0" y="4843463"/>
            <a:ext cx="9140825" cy="1004887"/>
          </a:xfrm>
          <a:prstGeom prst="rect">
            <a:avLst/>
          </a:prstGeom>
          <a:solidFill>
            <a:srgbClr val="0000FF"/>
          </a:solidFill>
          <a:ln w="9525">
            <a:noFill/>
            <a:miter lim="800000"/>
            <a:headEnd/>
            <a:tailEnd/>
          </a:ln>
        </p:spPr>
        <p:txBody>
          <a:bodyPr/>
          <a:lstStyle/>
          <a:p>
            <a:pPr algn="ctr" fontAlgn="base">
              <a:spcBef>
                <a:spcPct val="50000"/>
              </a:spcBef>
              <a:spcAft>
                <a:spcPct val="0"/>
              </a:spcAft>
            </a:pPr>
            <a:r>
              <a:rPr lang="en-US" sz="2400" dirty="0">
                <a:solidFill>
                  <a:srgbClr val="FFFFFF"/>
                </a:solidFill>
              </a:rPr>
              <a:t>12 UTC 18 Apr 2009  15 UTC 18 Apr 2009  18 UTC 19 Apr 2009</a:t>
            </a:r>
          </a:p>
          <a:p>
            <a:pPr algn="ctr" fontAlgn="base">
              <a:spcBef>
                <a:spcPct val="50000"/>
              </a:spcBef>
              <a:spcAft>
                <a:spcPct val="0"/>
              </a:spcAft>
            </a:pPr>
            <a:r>
              <a:rPr lang="en-US" sz="2400" dirty="0">
                <a:solidFill>
                  <a:srgbClr val="FFFFFF"/>
                </a:solidFill>
              </a:rPr>
              <a:t>Surface plot/fronts/pressure</a:t>
            </a:r>
            <a:endParaRPr lang="en-US" sz="1400" dirty="0">
              <a:solidFill>
                <a:srgbClr val="FFFFFF"/>
              </a:solidFill>
            </a:endParaRPr>
          </a:p>
        </p:txBody>
      </p:sp>
    </p:spTree>
    <p:extLst>
      <p:ext uri="{BB962C8B-B14F-4D97-AF65-F5344CB8AC3E}">
        <p14:creationId xmlns:p14="http://schemas.microsoft.com/office/powerpoint/2010/main" val="13144126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00FF">
                <a:gamma/>
                <a:shade val="46275"/>
                <a:invGamma/>
              </a:srgbClr>
            </a:gs>
          </a:gsLst>
          <a:lin ang="54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6200"/>
            <a:ext cx="9144000" cy="655638"/>
          </a:xfrm>
          <a:noFill/>
          <a:ln/>
        </p:spPr>
        <p:txBody>
          <a:bodyPr/>
          <a:lstStyle/>
          <a:p>
            <a:r>
              <a:rPr lang="en-US" sz="2800" b="1" u="sng" dirty="0" smtClean="0">
                <a:solidFill>
                  <a:srgbClr val="FFFF00"/>
                </a:solidFill>
              </a:rPr>
              <a:t>The April 18th 2009 Extreme Rain Event</a:t>
            </a:r>
            <a:r>
              <a:rPr lang="en-US" sz="2800" b="1" u="sng" dirty="0" smtClean="0">
                <a:solidFill>
                  <a:schemeClr val="bg1"/>
                </a:solidFill>
              </a:rPr>
              <a:t/>
            </a:r>
            <a:br>
              <a:rPr lang="en-US" sz="2800" b="1" u="sng" dirty="0" smtClean="0">
                <a:solidFill>
                  <a:schemeClr val="bg1"/>
                </a:solidFill>
              </a:rPr>
            </a:br>
            <a:endParaRPr lang="en-US" sz="2000" b="1" dirty="0" smtClean="0">
              <a:solidFill>
                <a:schemeClr val="bg1"/>
              </a:solidFill>
            </a:endParaRPr>
          </a:p>
        </p:txBody>
      </p:sp>
      <p:sp>
        <p:nvSpPr>
          <p:cNvPr id="49156" name="Text Box 4"/>
          <p:cNvSpPr txBox="1">
            <a:spLocks noChangeArrowheads="1"/>
          </p:cNvSpPr>
          <p:nvPr/>
        </p:nvSpPr>
        <p:spPr bwMode="auto">
          <a:xfrm>
            <a:off x="457200" y="6172200"/>
            <a:ext cx="8489950" cy="3968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000" dirty="0">
                <a:solidFill>
                  <a:srgbClr val="FFFFFF"/>
                </a:solidFill>
              </a:rPr>
              <a:t>Inland trough provided the convergence / ample inflow (1014.3 mb at IAH)</a:t>
            </a:r>
          </a:p>
        </p:txBody>
      </p:sp>
      <p:sp>
        <p:nvSpPr>
          <p:cNvPr id="49157" name="Text Box 5"/>
          <p:cNvSpPr txBox="1">
            <a:spLocks noChangeArrowheads="1"/>
          </p:cNvSpPr>
          <p:nvPr/>
        </p:nvSpPr>
        <p:spPr bwMode="auto">
          <a:xfrm>
            <a:off x="3352800" y="609600"/>
            <a:ext cx="26098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solidFill>
                  <a:srgbClr val="FFFFFF"/>
                </a:solidFill>
              </a:rPr>
              <a:t>  18Z Surface Analysis</a:t>
            </a:r>
          </a:p>
        </p:txBody>
      </p:sp>
      <p:pic>
        <p:nvPicPr>
          <p:cNvPr id="49155" name="Picture 3" descr="04_18_18Z"/>
          <p:cNvPicPr>
            <a:picLocks noChangeAspect="1" noChangeArrowheads="1"/>
          </p:cNvPicPr>
          <p:nvPr/>
        </p:nvPicPr>
        <p:blipFill>
          <a:blip r:embed="rId2" cstate="print"/>
          <a:srcRect/>
          <a:stretch>
            <a:fillRect/>
          </a:stretch>
        </p:blipFill>
        <p:spPr bwMode="auto">
          <a:xfrm>
            <a:off x="1524000" y="990600"/>
            <a:ext cx="6477000" cy="5064125"/>
          </a:xfrm>
          <a:prstGeom prst="rect">
            <a:avLst/>
          </a:prstGeom>
          <a:noFill/>
        </p:spPr>
      </p:pic>
      <p:sp>
        <p:nvSpPr>
          <p:cNvPr id="49163" name="Line 11"/>
          <p:cNvSpPr>
            <a:spLocks noChangeShapeType="1"/>
          </p:cNvSpPr>
          <p:nvPr/>
        </p:nvSpPr>
        <p:spPr bwMode="auto">
          <a:xfrm flipH="1" flipV="1">
            <a:off x="5410200" y="4191000"/>
            <a:ext cx="1371600" cy="685800"/>
          </a:xfrm>
          <a:prstGeom prst="line">
            <a:avLst/>
          </a:prstGeom>
          <a:noFill/>
          <a:ln w="57150">
            <a:solidFill>
              <a:srgbClr val="00FF00"/>
            </a:solidFill>
            <a:round/>
            <a:headEnd/>
            <a:tailEnd type="triangle" w="lg" len="lg"/>
          </a:ln>
          <a:effectLst/>
        </p:spPr>
        <p:txBody>
          <a:bodyPr/>
          <a:lstStyle/>
          <a:p>
            <a:pPr fontAlgn="base">
              <a:spcBef>
                <a:spcPct val="0"/>
              </a:spcBef>
              <a:spcAft>
                <a:spcPct val="0"/>
              </a:spcAft>
            </a:pPr>
            <a:endParaRPr lang="en-US" dirty="0">
              <a:solidFill>
                <a:srgbClr val="000000"/>
              </a:solidFill>
            </a:endParaRPr>
          </a:p>
        </p:txBody>
      </p:sp>
      <p:sp>
        <p:nvSpPr>
          <p:cNvPr id="49166" name="Line 14"/>
          <p:cNvSpPr>
            <a:spLocks noChangeShapeType="1"/>
          </p:cNvSpPr>
          <p:nvPr/>
        </p:nvSpPr>
        <p:spPr bwMode="auto">
          <a:xfrm flipV="1">
            <a:off x="4800600" y="3505200"/>
            <a:ext cx="762000" cy="914400"/>
          </a:xfrm>
          <a:prstGeom prst="line">
            <a:avLst/>
          </a:prstGeom>
          <a:noFill/>
          <a:ln w="44450">
            <a:solidFill>
              <a:srgbClr val="FFFF00"/>
            </a:solidFill>
            <a:prstDash val="dash"/>
            <a:round/>
            <a:headEnd/>
            <a:tailEnd/>
          </a:ln>
          <a:effectLst/>
        </p:spPr>
        <p:txBody>
          <a:bodyP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335744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49166"/>
                                        </p:tgtEl>
                                        <p:attrNameLst>
                                          <p:attrName>style.visibility</p:attrName>
                                        </p:attrNameLst>
                                      </p:cBhvr>
                                      <p:to>
                                        <p:strVal val="visible"/>
                                      </p:to>
                                    </p:set>
                                    <p:animEffect transition="in" filter="blinds(horizontal)">
                                      <p:cBhvr>
                                        <p:cTn id="7" dur="500"/>
                                        <p:tgtEl>
                                          <p:spTgt spid="49166"/>
                                        </p:tgtEl>
                                      </p:cBhvr>
                                    </p:animEffect>
                                  </p:childTnLst>
                                </p:cTn>
                              </p:par>
                            </p:childTnLst>
                          </p:cTn>
                        </p:par>
                        <p:par>
                          <p:cTn id="8" fill="hold">
                            <p:stCondLst>
                              <p:cond delay="1500"/>
                            </p:stCondLst>
                            <p:childTnLst>
                              <p:par>
                                <p:cTn id="9" presetID="2" presetClass="entr" presetSubtype="2" fill="hold" grpId="0" nodeType="afterEffect">
                                  <p:stCondLst>
                                    <p:cond delay="0"/>
                                  </p:stCondLst>
                                  <p:childTnLst>
                                    <p:set>
                                      <p:cBhvr>
                                        <p:cTn id="10" dur="1" fill="hold">
                                          <p:stCondLst>
                                            <p:cond delay="0"/>
                                          </p:stCondLst>
                                        </p:cTn>
                                        <p:tgtEl>
                                          <p:spTgt spid="49163"/>
                                        </p:tgtEl>
                                        <p:attrNameLst>
                                          <p:attrName>style.visibility</p:attrName>
                                        </p:attrNameLst>
                                      </p:cBhvr>
                                      <p:to>
                                        <p:strVal val="visible"/>
                                      </p:to>
                                    </p:set>
                                    <p:anim calcmode="lin" valueType="num">
                                      <p:cBhvr additive="base">
                                        <p:cTn id="11" dur="1000" fill="hold"/>
                                        <p:tgtEl>
                                          <p:spTgt spid="49163"/>
                                        </p:tgtEl>
                                        <p:attrNameLst>
                                          <p:attrName>ppt_x</p:attrName>
                                        </p:attrNameLst>
                                      </p:cBhvr>
                                      <p:tavLst>
                                        <p:tav tm="0">
                                          <p:val>
                                            <p:strVal val="1+#ppt_w/2"/>
                                          </p:val>
                                        </p:tav>
                                        <p:tav tm="100000">
                                          <p:val>
                                            <p:strVal val="#ppt_x"/>
                                          </p:val>
                                        </p:tav>
                                      </p:tavLst>
                                    </p:anim>
                                    <p:anim calcmode="lin" valueType="num">
                                      <p:cBhvr additive="base">
                                        <p:cTn id="12" dur="1000" fill="hold"/>
                                        <p:tgtEl>
                                          <p:spTgt spid="49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nimBg="1"/>
      <p:bldP spid="49166"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TotalTime>
  <Words>1351</Words>
  <Application>Microsoft Office PowerPoint</Application>
  <PresentationFormat>On-screen Show (4:3)</PresentationFormat>
  <Paragraphs>406</Paragraphs>
  <Slides>26</Slides>
  <Notes>5</Notes>
  <HiddenSlides>0</HiddenSlides>
  <MMClips>0</MMClips>
  <ScaleCrop>false</ScaleCrop>
  <HeadingPairs>
    <vt:vector size="4" baseType="variant">
      <vt:variant>
        <vt:lpstr>Theme</vt:lpstr>
      </vt:variant>
      <vt:variant>
        <vt:i4>8</vt:i4>
      </vt:variant>
      <vt:variant>
        <vt:lpstr>Slide Titles</vt:lpstr>
      </vt:variant>
      <vt:variant>
        <vt:i4>26</vt:i4>
      </vt:variant>
    </vt:vector>
  </HeadingPairs>
  <TitlesOfParts>
    <vt:vector size="34" baseType="lpstr">
      <vt:lpstr>1_Default Design</vt:lpstr>
      <vt:lpstr>2_Default Design</vt:lpstr>
      <vt:lpstr>3_Default Design</vt:lpstr>
      <vt:lpstr>4_Default Design</vt:lpstr>
      <vt:lpstr>5_Default Design</vt:lpstr>
      <vt:lpstr>1_Office Theme</vt:lpstr>
      <vt:lpstr>4_Office Theme</vt:lpstr>
      <vt:lpstr>6_Office Theme</vt:lpstr>
      <vt:lpstr>PowerPoint Presentation</vt:lpstr>
      <vt:lpstr>SPoRT Model Simulation Matrix Cold Season Heavy Rainfall - WFO Houston Case Study November 8-9, 2011   Andrew Molthan </vt:lpstr>
      <vt:lpstr>PowerPoint Presentation</vt:lpstr>
      <vt:lpstr>18 April 2009 Synoptic Overview</vt:lpstr>
      <vt:lpstr>18 April 2009 Synoptic Overview courtesy of http://www.spc.noaa.gov/obswx/maps/</vt:lpstr>
      <vt:lpstr>18 April 2009 Synoptic Overview courtesy of http://www.spc.noaa.gov/obswx/maps/</vt:lpstr>
      <vt:lpstr>18 April 2009 Synoptic Overview courtesy of http://www.spc.noaa.gov/obswx/maps/</vt:lpstr>
      <vt:lpstr>18 April 2009 Synoptic Overview courtesy of http://www.hpc.ncep.noaa.gov/html/sfc_archive.shtml</vt:lpstr>
      <vt:lpstr>The April 18th 2009 Extreme Rain Event </vt:lpstr>
      <vt:lpstr>PowerPoint Presentation</vt:lpstr>
      <vt:lpstr>PowerPoint Presentation</vt:lpstr>
      <vt:lpstr>Rainfall Rate Comparisons / Impacts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SR-S-SMS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Wood</dc:creator>
  <cp:lastModifiedBy>Lance Wood</cp:lastModifiedBy>
  <cp:revision>58</cp:revision>
  <dcterms:created xsi:type="dcterms:W3CDTF">2014-02-11T15:48:28Z</dcterms:created>
  <dcterms:modified xsi:type="dcterms:W3CDTF">2014-02-13T14:24:38Z</dcterms:modified>
</cp:coreProperties>
</file>