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3" r:id="rId2"/>
    <p:sldId id="292" r:id="rId3"/>
    <p:sldId id="293" r:id="rId4"/>
    <p:sldId id="299" r:id="rId5"/>
    <p:sldId id="294" r:id="rId6"/>
    <p:sldId id="295" r:id="rId7"/>
    <p:sldId id="297" r:id="rId8"/>
    <p:sldId id="302" r:id="rId9"/>
    <p:sldId id="296" r:id="rId10"/>
    <p:sldId id="300" r:id="rId11"/>
    <p:sldId id="30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32" autoAdjust="0"/>
  </p:normalViewPr>
  <p:slideViewPr>
    <p:cSldViewPr>
      <p:cViewPr>
        <p:scale>
          <a:sx n="107" d="100"/>
          <a:sy n="107" d="100"/>
        </p:scale>
        <p:origin x="-173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00200"/>
            <a:ext cx="7848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2800"/>
            <a:ext cx="78486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A283E7-F0AE-3040-96C6-9CECC53004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0129736">
            <a:off x="1125868" y="5302831"/>
            <a:ext cx="716015" cy="1331674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rgbClr val="000000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74638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11/17/2011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ew SaturnV Night Portrait"/>
          <p:cNvPicPr>
            <a:picLocks noChangeAspect="1" noChangeArrowheads="1"/>
          </p:cNvPicPr>
          <p:nvPr/>
        </p:nvPicPr>
        <p:blipFill>
          <a:blip r:embed="rId13"/>
          <a:srcRect l="29845" r="40557"/>
          <a:stretch>
            <a:fillRect/>
          </a:stretch>
        </p:blipFill>
        <p:spPr bwMode="auto">
          <a:xfrm>
            <a:off x="1588" y="11113"/>
            <a:ext cx="1522412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 userDrawn="1"/>
        </p:nvSpPr>
        <p:spPr>
          <a:xfrm>
            <a:off x="1143000" y="5089817"/>
            <a:ext cx="533400" cy="176371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491449" y="6772293"/>
            <a:ext cx="4048564" cy="51454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2874" y="274638"/>
            <a:ext cx="79787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2874" y="1600200"/>
            <a:ext cx="7978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30C029A-05B1-4C59-88F0-2A3517C84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231167" y="6599492"/>
            <a:ext cx="323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 U N T S V I L L E ,  A L A B A M A</a:t>
            </a:r>
          </a:p>
        </p:txBody>
      </p:sp>
      <p:pic>
        <p:nvPicPr>
          <p:cNvPr id="12" name="Picture 11" descr="new_nws_trans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4048" y="5961443"/>
            <a:ext cx="869952" cy="8493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 Narrow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ather.msfc.nasa.gov/sport/lma/nalmaSourceDensity.html" TargetMode="External"/><Relationship Id="rId2" Type="http://schemas.openxmlformats.org/officeDocument/2006/relationships/hyperlink" Target="mailto:Brian.Carcione@noa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ather.msfc.nasa.gov/cgi-bin/sportPublishData.pl?dataset=goesrcieast" TargetMode="External"/><Relationship Id="rId4" Type="http://schemas.openxmlformats.org/officeDocument/2006/relationships/hyperlink" Target="http://nsstc.uah.edu/SATCAS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47800"/>
            <a:ext cx="7848600" cy="2232025"/>
          </a:xfrm>
        </p:spPr>
        <p:txBody>
          <a:bodyPr/>
          <a:lstStyle/>
          <a:p>
            <a:r>
              <a:rPr lang="en-US" b="0" dirty="0" smtClean="0"/>
              <a:t>Leveraging Total Lightning and Convective Initiation Data for Impact-Based Decision Support Services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3400"/>
            <a:ext cx="7848600" cy="1752600"/>
          </a:xfrm>
        </p:spPr>
        <p:txBody>
          <a:bodyPr/>
          <a:lstStyle/>
          <a:p>
            <a:r>
              <a:rPr lang="en-US" dirty="0" smtClean="0"/>
              <a:t>Brian Carcione</a:t>
            </a:r>
            <a:endParaRPr lang="en-US" dirty="0"/>
          </a:p>
          <a:p>
            <a:r>
              <a:rPr lang="en-US" dirty="0" smtClean="0"/>
              <a:t>WFO Huntsville, AL</a:t>
            </a:r>
          </a:p>
        </p:txBody>
      </p:sp>
    </p:spTree>
    <p:extLst>
      <p:ext uri="{BB962C8B-B14F-4D97-AF65-F5344CB8AC3E}">
        <p14:creationId xmlns:p14="http://schemas.microsoft.com/office/powerpoint/2010/main" val="34987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the South Concert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CI permitted anticipation</a:t>
            </a:r>
          </a:p>
          <a:p>
            <a:pPr lvl="1"/>
            <a:r>
              <a:rPr lang="en-US" dirty="0" smtClean="0"/>
              <a:t>Important to realize CI goals (35 </a:t>
            </a:r>
            <a:r>
              <a:rPr lang="en-US" dirty="0" err="1" smtClean="0"/>
              <a:t>dBZ</a:t>
            </a:r>
            <a:r>
              <a:rPr lang="en-US" dirty="0" smtClean="0"/>
              <a:t>, </a:t>
            </a:r>
            <a:r>
              <a:rPr lang="en-US" u="sng" dirty="0" smtClean="0"/>
              <a:t>NOT</a:t>
            </a:r>
            <a:r>
              <a:rPr lang="en-US" dirty="0" smtClean="0"/>
              <a:t> CGs)</a:t>
            </a:r>
          </a:p>
          <a:p>
            <a:r>
              <a:rPr lang="en-US" dirty="0" smtClean="0"/>
              <a:t>Looked for </a:t>
            </a:r>
            <a:r>
              <a:rPr lang="en-US" u="sng" dirty="0" smtClean="0"/>
              <a:t>any</a:t>
            </a:r>
            <a:r>
              <a:rPr lang="en-US" dirty="0" smtClean="0"/>
              <a:t> total lightning signals, not just the jump</a:t>
            </a:r>
          </a:p>
          <a:p>
            <a:r>
              <a:rPr lang="en-US" dirty="0" smtClean="0"/>
              <a:t>Fortunately, activity was very isolated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058" y="2209800"/>
            <a:ext cx="407694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AWIPS II “Thin Client” could be a game-changer for DSS</a:t>
            </a:r>
          </a:p>
          <a:p>
            <a:r>
              <a:rPr lang="en-US" dirty="0" smtClean="0"/>
              <a:t>HUN testing on a “low-grade” level inside the WFO</a:t>
            </a:r>
          </a:p>
          <a:p>
            <a:pPr lvl="1"/>
            <a:r>
              <a:rPr lang="en-US" dirty="0" smtClean="0"/>
              <a:t>GOES-R CI easily available (Grib2), Total Lightning not quite yet</a:t>
            </a:r>
          </a:p>
          <a:p>
            <a:pPr lvl="1"/>
            <a:r>
              <a:rPr lang="en-US" dirty="0" smtClean="0"/>
              <a:t>Hasn’t been a top priority yet due to prolonged OT&amp;E, but will increase in importance with increased IDSS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7170" name="Picture 2" descr="K:\A2ThinClien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49" r="3383" b="2015"/>
          <a:stretch/>
        </p:blipFill>
        <p:spPr bwMode="auto">
          <a:xfrm>
            <a:off x="4950691" y="1644073"/>
            <a:ext cx="4191000" cy="337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72400" y="1801091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Brian.Carcione@noaa.gov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Web Sites:</a:t>
            </a:r>
          </a:p>
          <a:p>
            <a:pPr lvl="1"/>
            <a:r>
              <a:rPr lang="en-US" dirty="0" smtClean="0"/>
              <a:t>NALMA Google </a:t>
            </a:r>
            <a:r>
              <a:rPr lang="en-US" dirty="0"/>
              <a:t>Earth </a:t>
            </a:r>
            <a:r>
              <a:rPr lang="en-US" dirty="0" smtClean="0"/>
              <a:t>Plugin (also for DCLMA)</a:t>
            </a:r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://weather.msfc.nasa.gov/sport/lma/</a:t>
            </a:r>
            <a:r>
              <a:rPr lang="en-US" dirty="0" smtClean="0">
                <a:hlinkClick r:id="rId3"/>
              </a:rPr>
              <a:t>nalmaSourceDensity.html</a:t>
            </a:r>
            <a:endParaRPr lang="en-US" dirty="0" smtClean="0"/>
          </a:p>
          <a:p>
            <a:pPr lvl="1"/>
            <a:r>
              <a:rPr lang="en-US" dirty="0" smtClean="0"/>
              <a:t>GOES-R CI:</a:t>
            </a:r>
          </a:p>
          <a:p>
            <a:pPr lvl="2"/>
            <a:r>
              <a:rPr lang="en-US" dirty="0" smtClean="0"/>
              <a:t>UAH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http://nsstc.uah.edu/SATCAST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2"/>
            <a:r>
              <a:rPr lang="en-US" dirty="0" err="1" smtClean="0"/>
              <a:t>SPoRT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http://weather.msfc.nasa.gov/cgi-bin/sportPublishData.pl?dataset=</a:t>
            </a:r>
            <a:r>
              <a:rPr lang="en-US" dirty="0" smtClean="0">
                <a:hlinkClick r:id="rId5"/>
              </a:rPr>
              <a:t>goesrcieast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11/17/2011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Total Lightning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WFO HUN has a long history (~11 </a:t>
            </a:r>
            <a:r>
              <a:rPr lang="en-US" dirty="0" err="1" smtClean="0"/>
              <a:t>yrs</a:t>
            </a:r>
            <a:r>
              <a:rPr lang="en-US" dirty="0" smtClean="0"/>
              <a:t>) with SPoRT and Total Lightning from North Alabama Lightning Mapping Array</a:t>
            </a:r>
          </a:p>
          <a:p>
            <a:pPr lvl="1"/>
            <a:r>
              <a:rPr lang="en-US" dirty="0" smtClean="0"/>
              <a:t>Convective Initiation from </a:t>
            </a:r>
            <a:r>
              <a:rPr lang="en-US" dirty="0" err="1" smtClean="0"/>
              <a:t>UAHuntsville</a:t>
            </a:r>
            <a:r>
              <a:rPr lang="en-US" dirty="0" smtClean="0"/>
              <a:t> off and on for ~8 years</a:t>
            </a:r>
          </a:p>
          <a:p>
            <a:r>
              <a:rPr lang="en-US" dirty="0" smtClean="0"/>
              <a:t>Traditionally used for severe weather detection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791200" y="1281506"/>
            <a:ext cx="3124200" cy="3132469"/>
            <a:chOff x="800100" y="3005765"/>
            <a:chExt cx="3124200" cy="3132469"/>
          </a:xfrm>
        </p:grpSpPr>
        <p:pic>
          <p:nvPicPr>
            <p:cNvPr id="7" name="Picture 3" descr="Z:\chris.darden\Research_Publications\AMS 2009\lma_domai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100" y="3005765"/>
              <a:ext cx="3124200" cy="3132469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bg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2400300" y="4453565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71627" y="4526788"/>
              <a:ext cx="9096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Huntsville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4" descr="AAAS_Torn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17141" y="3940206"/>
            <a:ext cx="3236259" cy="289560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298142" y="4142601"/>
            <a:ext cx="1970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Dr. Steve Goodman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738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Decision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HUN has a long history here too, but it has ramped up markedly in the last 2-3 years</a:t>
            </a:r>
          </a:p>
          <a:p>
            <a:pPr lvl="1"/>
            <a:r>
              <a:rPr lang="en-US" dirty="0" smtClean="0"/>
              <a:t>27 April 2011 event, recovery, anniversaries</a:t>
            </a:r>
          </a:p>
          <a:p>
            <a:r>
              <a:rPr lang="en-US" dirty="0" smtClean="0"/>
              <a:t>Work with EMA for protection of life &amp; property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30" name="Picture 6" descr="Q:\Pictures\Outreach and Tours\2013 - Panoply\DaveBriefing_GatesOpen3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Q:\Pictures\Trips-Visits-Exercises\2013 - Rock the South Cullman\IMG_20130621_1750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2" b="17163"/>
          <a:stretch/>
        </p:blipFill>
        <p:spPr bwMode="auto">
          <a:xfrm>
            <a:off x="5432424" y="4267200"/>
            <a:ext cx="2952751" cy="228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5236" y="152400"/>
            <a:ext cx="7944090" cy="1143000"/>
          </a:xfrm>
        </p:spPr>
        <p:txBody>
          <a:bodyPr/>
          <a:lstStyle/>
          <a:p>
            <a:r>
              <a:rPr lang="en-US" dirty="0" smtClean="0"/>
              <a:t>On-Site IDSS with Unique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2874" y="1295400"/>
            <a:ext cx="7978726" cy="4830763"/>
          </a:xfrm>
        </p:spPr>
        <p:txBody>
          <a:bodyPr/>
          <a:lstStyle/>
          <a:p>
            <a:r>
              <a:rPr lang="en-US" dirty="0" smtClean="0"/>
              <a:t>AWIPS importance has changed due to IDSS</a:t>
            </a:r>
          </a:p>
          <a:p>
            <a:r>
              <a:rPr lang="en-US" dirty="0" smtClean="0"/>
              <a:t>SPoRT &amp; UAH have been great about presenting their data in a (mostly) easily-accessible,  web-friendly format</a:t>
            </a:r>
            <a:endParaRPr lang="en-US" dirty="0"/>
          </a:p>
        </p:txBody>
      </p:sp>
      <p:pic>
        <p:nvPicPr>
          <p:cNvPr id="6146" name="Picture 2" descr="Q:\Pictures\Trips-Visits-Exercises\2013 - Rock the South Cullman\IMG_20130621_151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t="7720"/>
          <a:stretch/>
        </p:blipFill>
        <p:spPr bwMode="auto">
          <a:xfrm>
            <a:off x="1433945" y="3541065"/>
            <a:ext cx="3747655" cy="28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Q:\Pictures\Trips-Visits-Exercises\2013 - Rock the South Cullman\IMG_20130621_151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3" t="21632" r="28473" b="45035"/>
          <a:stretch/>
        </p:blipFill>
        <p:spPr bwMode="auto">
          <a:xfrm>
            <a:off x="5257800" y="3541064"/>
            <a:ext cx="3810000" cy="25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60198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NALMA – Google Earth Browser Plugin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7150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GOES-R CI – </a:t>
            </a:r>
            <a:r>
              <a:rPr lang="en-US" sz="1600" dirty="0" err="1" smtClean="0">
                <a:solidFill>
                  <a:schemeClr val="bg1"/>
                </a:solidFill>
              </a:rPr>
              <a:t>SPoRT</a:t>
            </a:r>
            <a:r>
              <a:rPr lang="en-US" sz="1600" dirty="0" smtClean="0">
                <a:solidFill>
                  <a:schemeClr val="bg1"/>
                </a:solidFill>
              </a:rPr>
              <a:t> Web Page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Panoply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Outdoor arts festival in downtown Huntsville, AL, late April</a:t>
            </a:r>
          </a:p>
          <a:p>
            <a:r>
              <a:rPr lang="en-US" dirty="0" smtClean="0"/>
              <a:t>Draws ~300,000 people over 2 ½ days</a:t>
            </a:r>
          </a:p>
          <a:p>
            <a:r>
              <a:rPr lang="en-US" i="1" dirty="0" smtClean="0"/>
              <a:t>Strong</a:t>
            </a:r>
            <a:r>
              <a:rPr lang="en-US" dirty="0" smtClean="0"/>
              <a:t> weather sensitivity</a:t>
            </a:r>
          </a:p>
          <a:p>
            <a:pPr lvl="1"/>
            <a:r>
              <a:rPr lang="en-US" dirty="0" smtClean="0"/>
              <a:t>History of bad weather</a:t>
            </a:r>
          </a:p>
          <a:p>
            <a:pPr lvl="1"/>
            <a:r>
              <a:rPr lang="en-US" dirty="0" smtClean="0"/>
              <a:t>One day shut down for tornadoes in 2010; completely shut down in 2011 (4/27 effects)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524000"/>
            <a:ext cx="3924300" cy="4525963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3076" name="Picture 4" descr="https://lh5.googleusercontent.com/-Xlpank4igyE/T5y1ULkOX5I/AAAAAAAAJvI/58_800l6WUI/w944-h567-no/2012-04-28+14.23.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47" y="2286000"/>
            <a:ext cx="417246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5.googleusercontent.com/-_mSdgHVTRt0/T5y1au7exOI/AAAAAAAAJvg/juq5mbviGwk/w942-h248-no/2012-04-28+14.52.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0" b="29189"/>
          <a:stretch/>
        </p:blipFill>
        <p:spPr bwMode="auto">
          <a:xfrm>
            <a:off x="3278956" y="304800"/>
            <a:ext cx="5755387" cy="11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Panoply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night – scattered showers/storms threatened</a:t>
            </a:r>
          </a:p>
          <a:p>
            <a:r>
              <a:rPr lang="en-US" dirty="0" smtClean="0"/>
              <a:t>NALMA data leveraged at WFO and on-site to determine threats</a:t>
            </a:r>
          </a:p>
          <a:p>
            <a:r>
              <a:rPr lang="en-US" dirty="0" smtClean="0"/>
              <a:t>Organizers accelerated closing fireworks show, but last few fireworks still coincided with lightning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050" name="Picture 2" descr="Z:\brian.carcione\SPoRT\2013-04-27_250km_02_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986328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41364" y="4038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Panoply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challenges Saturday (tornado watch, scattered storms) but no direct impacts aside from rain</a:t>
            </a:r>
          </a:p>
          <a:p>
            <a:r>
              <a:rPr lang="en-US" dirty="0" smtClean="0"/>
              <a:t>Extended anvils created a “long flash” risk in the evening</a:t>
            </a:r>
          </a:p>
          <a:p>
            <a:pPr lvl="1"/>
            <a:r>
              <a:rPr lang="en-US" dirty="0" smtClean="0"/>
              <a:t>DSS met. at WFO conveyed to on-site staff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8" name="Picture 2" descr="Z:\brian.carcione\Research\My Research\Long Flashes\2013-04-27-2203_LMA-GW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t="13369" r="1354" b="4634"/>
          <a:stretch/>
        </p:blipFill>
        <p:spPr bwMode="auto">
          <a:xfrm>
            <a:off x="4986930" y="1447800"/>
            <a:ext cx="416399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brian.carcione\Research\My Research\Long Flashes\2013-04-27-2328_LMA-HT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5" t="13547" r="1573" b="6525"/>
          <a:stretch/>
        </p:blipFill>
        <p:spPr bwMode="auto">
          <a:xfrm>
            <a:off x="0" y="180077"/>
            <a:ext cx="7079530" cy="61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brian.carcione\Research\My Research\Long Flashes\2013-04-27-2338_LMA-HTX - Cop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17778" r="23950" b="6997"/>
          <a:stretch/>
        </p:blipFill>
        <p:spPr bwMode="auto">
          <a:xfrm>
            <a:off x="5041757" y="304800"/>
            <a:ext cx="4038600" cy="35651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rot="1774974">
            <a:off x="2646469" y="2465702"/>
            <a:ext cx="1087179" cy="1524000"/>
          </a:xfrm>
          <a:prstGeom prst="ellipse">
            <a:avLst/>
          </a:prstGeom>
          <a:noFill/>
          <a:ln w="381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4894708">
            <a:off x="5810192" y="685538"/>
            <a:ext cx="1610651" cy="2581478"/>
          </a:xfrm>
          <a:prstGeom prst="ellipse">
            <a:avLst/>
          </a:prstGeom>
          <a:noFill/>
          <a:ln w="381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:\brian.carcione\Research\My Research\Long Flashes\AL_20130427_232624_23262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39038" r="24367" b="4284"/>
          <a:stretch/>
        </p:blipFill>
        <p:spPr bwMode="auto">
          <a:xfrm>
            <a:off x="5943600" y="3740498"/>
            <a:ext cx="3105912" cy="311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6325253"/>
            <a:ext cx="310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Single flash perspective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from “XLMA” software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6" y="838200"/>
            <a:ext cx="310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AWIPS II LMA Source Density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2328 UTC 27 April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1144" y="2035064"/>
            <a:ext cx="1906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Panoply Site</a:t>
            </a:r>
          </a:p>
          <a:p>
            <a:pPr algn="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(Downtown Huntsville)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258274" y="2331942"/>
            <a:ext cx="102354" cy="10645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8383" y="223128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5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23128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10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9172" y="296641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20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1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the South Concert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Outdoor concert in Cullman, AL</a:t>
            </a:r>
          </a:p>
          <a:p>
            <a:pPr lvl="1"/>
            <a:r>
              <a:rPr lang="en-US" dirty="0" smtClean="0"/>
              <a:t>Originally designed to support victims of April 27 outbreak; now set in June (active convective season)</a:t>
            </a:r>
          </a:p>
          <a:p>
            <a:pPr lvl="1"/>
            <a:r>
              <a:rPr lang="en-US" dirty="0" smtClean="0"/>
              <a:t>~40,000 attendees over 2 days</a:t>
            </a:r>
          </a:p>
          <a:p>
            <a:pPr lvl="1"/>
            <a:r>
              <a:rPr lang="en-US" dirty="0" smtClean="0"/>
              <a:t>Heightened sensitivity after Indiana State Fair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Q:\Pictures\Trips-Visits-Exercises\2013 - Rock the South Cullman\IMG_20130621_1826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00"/>
          <a:stretch/>
        </p:blipFill>
        <p:spPr bwMode="auto">
          <a:xfrm>
            <a:off x="4953000" y="1447800"/>
            <a:ext cx="4114800" cy="27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Q:\Pictures\Trips-Visits-Exercises\2013 - Rock the South Cullman\IMG_20130621_1742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9" b="25357"/>
          <a:stretch/>
        </p:blipFill>
        <p:spPr bwMode="auto">
          <a:xfrm>
            <a:off x="4953000" y="4267200"/>
            <a:ext cx="4114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ocke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Rocket</Template>
  <TotalTime>2154</TotalTime>
  <Words>455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Rocket</vt:lpstr>
      <vt:lpstr>Leveraging Total Lightning and Convective Initiation Data for Impact-Based Decision Support Services</vt:lpstr>
      <vt:lpstr>Background – Total Lightning</vt:lpstr>
      <vt:lpstr>Background – Decision Support</vt:lpstr>
      <vt:lpstr>On-Site IDSS with Unique Data</vt:lpstr>
      <vt:lpstr>Panoply</vt:lpstr>
      <vt:lpstr>Panoply 2013</vt:lpstr>
      <vt:lpstr>Panoply 2013</vt:lpstr>
      <vt:lpstr>PowerPoint Presentation</vt:lpstr>
      <vt:lpstr>Rock the South Concert</vt:lpstr>
      <vt:lpstr>Rock the South Concert</vt:lpstr>
      <vt:lpstr>The Next Step?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White</dc:creator>
  <cp:lastModifiedBy>Brian Carcione</cp:lastModifiedBy>
  <cp:revision>136</cp:revision>
  <dcterms:created xsi:type="dcterms:W3CDTF">2012-08-06T16:48:32Z</dcterms:created>
  <dcterms:modified xsi:type="dcterms:W3CDTF">2014-02-15T02:13:27Z</dcterms:modified>
</cp:coreProperties>
</file>