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14" y="-378"/>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C0F898-1943-427C-879C-8E31815086D5}" type="datetimeFigureOut">
              <a:rPr lang="en-US" smtClean="0"/>
              <a:t>2/12/2014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CBDB1-6499-40D5-AE7F-CA30B3D70618}" type="slidenum">
              <a:rPr lang="en-US" smtClean="0"/>
              <a:t>‹#›</a:t>
            </a:fld>
            <a:endParaRPr lang="en-US"/>
          </a:p>
        </p:txBody>
      </p:sp>
    </p:spTree>
    <p:extLst>
      <p:ext uri="{BB962C8B-B14F-4D97-AF65-F5344CB8AC3E}">
        <p14:creationId xmlns:p14="http://schemas.microsoft.com/office/powerpoint/2010/main" val="153929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let’s take a look at an entirely different use of the LIS.  Here we’ll focus on its potential as an effective situational awareness tool for monitoring flood potential.  We’ll compare and contrast cases from early March and early September 2011 in northern Alabama.   </a:t>
            </a:r>
            <a:r>
              <a:rPr lang="en-US" sz="1200" kern="1200" dirty="0" smtClean="0">
                <a:solidFill>
                  <a:schemeClr val="tx1"/>
                </a:solidFill>
                <a:effectLst/>
                <a:latin typeface="+mn-lt"/>
                <a:ea typeface="+mn-ea"/>
                <a:cs typeface="+mn-cs"/>
              </a:rPr>
              <a:t>These two cases began with very different antecedent soil moisture conditions.  Heavy rain on the following days led to very different outcomes in the hydrologic response.  </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6967E53-F364-404A-8F65-30F664494D3E}" type="slidenum">
              <a:rPr lang="en-US" smtClean="0"/>
              <a:t>9</a:t>
            </a:fld>
            <a:endParaRPr lang="en-US"/>
          </a:p>
        </p:txBody>
      </p:sp>
    </p:spTree>
    <p:extLst>
      <p:ext uri="{BB962C8B-B14F-4D97-AF65-F5344CB8AC3E}">
        <p14:creationId xmlns:p14="http://schemas.microsoft.com/office/powerpoint/2010/main" val="192976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to recap…in the March event, by the time of the 2</a:t>
            </a:r>
            <a:r>
              <a:rPr lang="en-US" baseline="30000" dirty="0" smtClean="0"/>
              <a:t>nd</a:t>
            </a:r>
            <a:r>
              <a:rPr lang="en-US" baseline="0" dirty="0" smtClean="0"/>
              <a:t> bout of precipitation, 0-200 cm relative soil moisture values exceeded 55-60% across much of northern Alabama. Widespread rainfall of one to four inches, on top of the wet soils, produced moderate river flooding and numerous flooding reports across the Huntsville County Warning Forecast Area.  Contrast that with the September event, where antecedent 0-200 cm relative soil moisture values were quite low, around 25-40%.  Heavier widespread precipitation amounts on top of the low soil moisture, totaling four to ten inches, and even higher amounts in some cases, produced only isolated, minor flooding.  True, precipitation rates during these events was fairly different, with the March event containing more convective rainfall and generally higher rainfall rates.  So, precipitation rates also likely played an important role.  Nevertheless, the degree of slower-evolving flooding along area rivers, including the Tennessee River, suggests that more factors were at play.  The very contrasting antecedent soil moisture conditions also likely played a strong role in the different outcomes observed in these events.  Local, subjective analysis of several moderate to heavy rainfall events in the Huntsville County Warning Area over the last few years suggests that more substantial moderate or heavier flooding will result when deep layer relative soil moisture values exceed about 60%.  This threshold has become a powerful situational awareness tool for forecasters when attempting to </a:t>
            </a:r>
            <a:r>
              <a:rPr lang="en-US" baseline="0" dirty="0" err="1" smtClean="0"/>
              <a:t>quanitfy</a:t>
            </a:r>
            <a:r>
              <a:rPr lang="en-US" baseline="0" dirty="0" smtClean="0"/>
              <a:t> threats for flooding in forecasts and hydrologic outlook products.  Further attempts at the local Huntsville office level will focus on quantifying these thresholds using objective analysis studies.   </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6967E53-F364-404A-8F65-30F664494D3E}" type="slidenum">
              <a:rPr lang="en-US" smtClean="0"/>
              <a:t>18</a:t>
            </a:fld>
            <a:endParaRPr lang="en-US"/>
          </a:p>
        </p:txBody>
      </p:sp>
    </p:spTree>
    <p:extLst>
      <p:ext uri="{BB962C8B-B14F-4D97-AF65-F5344CB8AC3E}">
        <p14:creationId xmlns:p14="http://schemas.microsoft.com/office/powerpoint/2010/main" val="192976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beginning of March 2011, deep layer soil moisture, consisting of the layer from the surface to 200 cm, was around 45% to 50% across much of northern Alabama.  </a:t>
            </a:r>
            <a:endParaRPr lang="en-US" dirty="0"/>
          </a:p>
        </p:txBody>
      </p:sp>
      <p:sp>
        <p:nvSpPr>
          <p:cNvPr id="4" name="Slide Number Placeholder 3"/>
          <p:cNvSpPr>
            <a:spLocks noGrp="1"/>
          </p:cNvSpPr>
          <p:nvPr>
            <p:ph type="sldNum" sz="quarter" idx="10"/>
          </p:nvPr>
        </p:nvSpPr>
        <p:spPr/>
        <p:txBody>
          <a:bodyPr/>
          <a:lstStyle/>
          <a:p>
            <a:fld id="{46967E53-F364-404A-8F65-30F664494D3E}" type="slidenum">
              <a:rPr lang="en-US" smtClean="0"/>
              <a:t>10</a:t>
            </a:fld>
            <a:endParaRPr lang="en-US"/>
          </a:p>
        </p:txBody>
      </p:sp>
    </p:spTree>
    <p:extLst>
      <p:ext uri="{BB962C8B-B14F-4D97-AF65-F5344CB8AC3E}">
        <p14:creationId xmlns:p14="http://schemas.microsoft.com/office/powerpoint/2010/main" val="218824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the 4</a:t>
            </a:r>
            <a:r>
              <a:rPr lang="en-US" baseline="30000" dirty="0" smtClean="0"/>
              <a:t>th</a:t>
            </a:r>
            <a:r>
              <a:rPr lang="en-US" baseline="0" dirty="0" smtClean="0"/>
              <a:t>, however, heavy rains moved into the Southeast U.S.  During the 2-day period ending 1200 UTC on March 6, 2011….(mouse click) precipitation had totaled around 1 to 3 inches across the area.  By 0900 UTC on March 7, 2011, due to the rainfall, (mouse click) column integrated soil moisture had risen to around 55% to 65% across much of northern and central Alabama and adjacent areas.    </a:t>
            </a:r>
            <a:endParaRPr lang="en-US" dirty="0" smtClean="0"/>
          </a:p>
          <a:p>
            <a:endParaRPr lang="en-US" dirty="0"/>
          </a:p>
        </p:txBody>
      </p:sp>
      <p:sp>
        <p:nvSpPr>
          <p:cNvPr id="4" name="Slide Number Placeholder 3"/>
          <p:cNvSpPr>
            <a:spLocks noGrp="1"/>
          </p:cNvSpPr>
          <p:nvPr>
            <p:ph type="sldNum" sz="quarter" idx="10"/>
          </p:nvPr>
        </p:nvSpPr>
        <p:spPr/>
        <p:txBody>
          <a:bodyPr/>
          <a:lstStyle/>
          <a:p>
            <a:fld id="{46967E53-F364-404A-8F65-30F664494D3E}" type="slidenum">
              <a:rPr lang="en-US" smtClean="0"/>
              <a:t>11</a:t>
            </a:fld>
            <a:endParaRPr lang="en-US"/>
          </a:p>
        </p:txBody>
      </p:sp>
    </p:spTree>
    <p:extLst>
      <p:ext uri="{BB962C8B-B14F-4D97-AF65-F5344CB8AC3E}">
        <p14:creationId xmlns:p14="http://schemas.microsoft.com/office/powerpoint/2010/main" val="192976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bout of rainfall moved across portions of the region on March 8</a:t>
            </a:r>
            <a:r>
              <a:rPr lang="en-US" baseline="30000" dirty="0" smtClean="0"/>
              <a:t>th</a:t>
            </a:r>
            <a:r>
              <a:rPr lang="en-US" baseline="0" dirty="0" smtClean="0"/>
              <a:t> and 9</a:t>
            </a:r>
            <a:r>
              <a:rPr lang="en-US" baseline="30000" dirty="0" smtClean="0"/>
              <a:t>th</a:t>
            </a:r>
            <a:r>
              <a:rPr lang="en-US" baseline="0" dirty="0" smtClean="0"/>
              <a:t>.  Rainfall totaled around one to four inches.  Per the SPoRT LIS, column integrated soil moisture responded by increasing to around 65% to 75% in a swath across northwest and north central portions of Alabama.  So, how did rivers and streams respond to all of this rainfall?     </a:t>
            </a:r>
            <a:endParaRPr lang="en-US" dirty="0" smtClean="0"/>
          </a:p>
          <a:p>
            <a:endParaRPr lang="en-US" dirty="0"/>
          </a:p>
        </p:txBody>
      </p:sp>
      <p:sp>
        <p:nvSpPr>
          <p:cNvPr id="4" name="Slide Number Placeholder 3"/>
          <p:cNvSpPr>
            <a:spLocks noGrp="1"/>
          </p:cNvSpPr>
          <p:nvPr>
            <p:ph type="sldNum" sz="quarter" idx="10"/>
          </p:nvPr>
        </p:nvSpPr>
        <p:spPr/>
        <p:txBody>
          <a:bodyPr/>
          <a:lstStyle/>
          <a:p>
            <a:fld id="{46967E53-F364-404A-8F65-30F664494D3E}" type="slidenum">
              <a:rPr lang="en-US" smtClean="0"/>
              <a:t>12</a:t>
            </a:fld>
            <a:endParaRPr lang="en-US"/>
          </a:p>
        </p:txBody>
      </p:sp>
    </p:spTree>
    <p:extLst>
      <p:ext uri="{BB962C8B-B14F-4D97-AF65-F5344CB8AC3E}">
        <p14:creationId xmlns:p14="http://schemas.microsoft.com/office/powerpoint/2010/main" val="1929763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During and after the 2</a:t>
            </a:r>
            <a:r>
              <a:rPr lang="en-US" baseline="30000" dirty="0" smtClean="0"/>
              <a:t>nd</a:t>
            </a:r>
            <a:r>
              <a:rPr lang="en-US" dirty="0" smtClean="0"/>
              <a:t> round of heavy rainfall on the 8</a:t>
            </a:r>
            <a:r>
              <a:rPr lang="en-US" baseline="30000" dirty="0" smtClean="0"/>
              <a:t>th</a:t>
            </a:r>
            <a:r>
              <a:rPr lang="en-US" baseline="0" dirty="0" smtClean="0"/>
              <a:t> and the 9</a:t>
            </a:r>
            <a:r>
              <a:rPr lang="en-US" baseline="30000" dirty="0" smtClean="0"/>
              <a:t>th</a:t>
            </a:r>
            <a:r>
              <a:rPr lang="en-US" baseline="0" dirty="0" smtClean="0"/>
              <a:t> and after soil moisture had increased due to previous heavy rains, flooding and flash flooding occurred in numerous locations, with many road closures.  23 flood warning products resulted across the Huntsville County Warning Forecast area.  Moderate flooding occurred along the Tennessee River [click], the Flint River [click] and the Big Nance River [click]. In this case, w</a:t>
            </a:r>
            <a:r>
              <a:rPr lang="en-US" sz="1200" dirty="0" smtClean="0"/>
              <a:t>idespread one to four inch rainfall totals on top of relatively moist soils led to sufficient runoff to generate numerous instances</a:t>
            </a:r>
            <a:r>
              <a:rPr lang="en-US" sz="1200" baseline="0" dirty="0" smtClean="0"/>
              <a:t> of </a:t>
            </a:r>
            <a:r>
              <a:rPr lang="en-US" sz="1200" dirty="0" smtClean="0"/>
              <a:t>minor to moderate flooding. </a:t>
            </a:r>
          </a:p>
          <a:p>
            <a:endParaRPr lang="en-US" dirty="0"/>
          </a:p>
        </p:txBody>
      </p:sp>
      <p:sp>
        <p:nvSpPr>
          <p:cNvPr id="4" name="Slide Number Placeholder 3"/>
          <p:cNvSpPr>
            <a:spLocks noGrp="1"/>
          </p:cNvSpPr>
          <p:nvPr>
            <p:ph type="sldNum" sz="quarter" idx="10"/>
          </p:nvPr>
        </p:nvSpPr>
        <p:spPr/>
        <p:txBody>
          <a:bodyPr/>
          <a:lstStyle/>
          <a:p>
            <a:fld id="{46967E53-F364-404A-8F65-30F664494D3E}" type="slidenum">
              <a:rPr lang="en-US" smtClean="0"/>
              <a:t>13</a:t>
            </a:fld>
            <a:endParaRPr lang="en-US"/>
          </a:p>
        </p:txBody>
      </p:sp>
    </p:spTree>
    <p:extLst>
      <p:ext uri="{BB962C8B-B14F-4D97-AF65-F5344CB8AC3E}">
        <p14:creationId xmlns:p14="http://schemas.microsoft.com/office/powerpoint/2010/main" val="57641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a:t>
            </a:r>
            <a:r>
              <a:rPr lang="en-US" baseline="0" dirty="0" smtClean="0"/>
              <a:t> at a much different case.  </a:t>
            </a:r>
            <a:r>
              <a:rPr lang="en-US" dirty="0" smtClean="0"/>
              <a:t>At</a:t>
            </a:r>
            <a:r>
              <a:rPr lang="en-US" baseline="0" dirty="0" smtClean="0"/>
              <a:t> the beginning of September 2011, column integrated, or 0-200 cm sub-surface soil moisture, was much drier than that in early March, with values generally around 25% to 40% across much of northern Alabama.  </a:t>
            </a:r>
            <a:endParaRPr lang="en-US" dirty="0"/>
          </a:p>
        </p:txBody>
      </p:sp>
      <p:sp>
        <p:nvSpPr>
          <p:cNvPr id="4" name="Slide Number Placeholder 3"/>
          <p:cNvSpPr>
            <a:spLocks noGrp="1"/>
          </p:cNvSpPr>
          <p:nvPr>
            <p:ph type="sldNum" sz="quarter" idx="10"/>
          </p:nvPr>
        </p:nvSpPr>
        <p:spPr/>
        <p:txBody>
          <a:bodyPr/>
          <a:lstStyle/>
          <a:p>
            <a:pPr>
              <a:defRPr/>
            </a:pPr>
            <a:fld id="{ADCD412E-C4B9-4E8B-A106-3730ADA7248C}" type="slidenum">
              <a:rPr lang="en-US" smtClean="0"/>
              <a:pPr>
                <a:defRPr/>
              </a:pPr>
              <a:t>14</a:t>
            </a:fld>
            <a:endParaRPr lang="en-US"/>
          </a:p>
        </p:txBody>
      </p:sp>
    </p:spTree>
    <p:extLst>
      <p:ext uri="{BB962C8B-B14F-4D97-AF65-F5344CB8AC3E}">
        <p14:creationId xmlns:p14="http://schemas.microsoft.com/office/powerpoint/2010/main" val="3601068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Rainfall amounts for the two-day period, from the morning of September 4</a:t>
            </a:r>
            <a:r>
              <a:rPr lang="en-US" baseline="30000" dirty="0" smtClean="0"/>
              <a:t>th</a:t>
            </a:r>
            <a:r>
              <a:rPr lang="en-US" dirty="0" smtClean="0"/>
              <a:t> through the 6</a:t>
            </a:r>
            <a:r>
              <a:rPr lang="en-US" baseline="30000" dirty="0" smtClean="0"/>
              <a:t>th</a:t>
            </a:r>
            <a:r>
              <a:rPr lang="en-US" dirty="0" smtClean="0"/>
              <a:t>  ranged from around 4 to 10 inches (mouse</a:t>
            </a:r>
            <a:r>
              <a:rPr lang="en-US" baseline="0" dirty="0" smtClean="0"/>
              <a:t> click)</a:t>
            </a:r>
            <a:r>
              <a:rPr lang="en-US" dirty="0" smtClean="0"/>
              <a:t>.  Huntsville received it’s largest calendar day rainfall in over 10 years, when 4.42 inches</a:t>
            </a:r>
            <a:r>
              <a:rPr lang="en-US" baseline="0" dirty="0" smtClean="0"/>
              <a:t> were recorded on the 5th</a:t>
            </a:r>
            <a:r>
              <a:rPr lang="en-US" dirty="0" smtClean="0"/>
              <a:t>.  Some locations in north central and northeast Alabama received over 10 inches of rain</a:t>
            </a:r>
            <a:r>
              <a:rPr lang="en-US" baseline="0" dirty="0" smtClean="0"/>
              <a:t> during the two day period!  However, notice the SPoRT LIS soil moisture graphic on the right.  Deep layer Relative Soil Moisture had only increased to around 40% to 55% across the area (mouse click).  So, with this kind of rainfall…what kind of flooding occurred?   </a:t>
            </a:r>
            <a:r>
              <a:rPr lang="en-US" dirty="0" smtClean="0"/>
              <a:t> </a:t>
            </a:r>
            <a:endParaRPr lang="en-US" dirty="0"/>
          </a:p>
        </p:txBody>
      </p:sp>
      <p:sp>
        <p:nvSpPr>
          <p:cNvPr id="4" name="Slide Number Placeholder 3"/>
          <p:cNvSpPr>
            <a:spLocks noGrp="1"/>
          </p:cNvSpPr>
          <p:nvPr>
            <p:ph type="sldNum" sz="quarter" idx="10"/>
          </p:nvPr>
        </p:nvSpPr>
        <p:spPr/>
        <p:txBody>
          <a:bodyPr/>
          <a:lstStyle/>
          <a:p>
            <a:fld id="{46967E53-F364-404A-8F65-30F664494D3E}" type="slidenum">
              <a:rPr lang="en-US" smtClean="0"/>
              <a:t>15</a:t>
            </a:fld>
            <a:endParaRPr lang="en-US"/>
          </a:p>
        </p:txBody>
      </p:sp>
    </p:spTree>
    <p:extLst>
      <p:ext uri="{BB962C8B-B14F-4D97-AF65-F5344CB8AC3E}">
        <p14:creationId xmlns:p14="http://schemas.microsoft.com/office/powerpoint/2010/main" val="1929763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Flood warnings were issued for several river locations, including the Big Nance River</a:t>
            </a:r>
            <a:r>
              <a:rPr lang="en-US" baseline="0" dirty="0" smtClean="0"/>
              <a:t> [click]…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a:t>
            </a:r>
            <a:r>
              <a:rPr lang="en-US" dirty="0" smtClean="0"/>
              <a:t>lint River [click]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Paint Rock River [click]…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the Tennessee River</a:t>
            </a:r>
            <a:r>
              <a:rPr lang="en-US" baseline="0" dirty="0" smtClean="0"/>
              <a:t> [click].  Amazingly, </a:t>
            </a:r>
            <a:r>
              <a:rPr lang="en-US" dirty="0" smtClean="0"/>
              <a:t>none of these</a:t>
            </a:r>
            <a:r>
              <a:rPr lang="en-US" baseline="0" dirty="0" smtClean="0"/>
              <a:t> warnings</a:t>
            </a:r>
            <a:r>
              <a:rPr lang="en-US" dirty="0" smtClean="0"/>
              <a:t> verified.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Moderate</a:t>
            </a:r>
            <a:r>
              <a:rPr lang="en-US" baseline="0" dirty="0" smtClean="0"/>
              <a:t> flooding was actually forecast for the Flint and the Paint Rock Rivers  [click].  The forecast river stage for the Flint was overestimated by 10 feet!  </a:t>
            </a:r>
            <a:endParaRPr lang="en-US" dirty="0" smtClean="0"/>
          </a:p>
          <a:p>
            <a:endParaRPr lang="en-US" dirty="0"/>
          </a:p>
        </p:txBody>
      </p:sp>
      <p:sp>
        <p:nvSpPr>
          <p:cNvPr id="4" name="Slide Number Placeholder 3"/>
          <p:cNvSpPr>
            <a:spLocks noGrp="1"/>
          </p:cNvSpPr>
          <p:nvPr>
            <p:ph type="sldNum" sz="quarter" idx="10"/>
          </p:nvPr>
        </p:nvSpPr>
        <p:spPr/>
        <p:txBody>
          <a:bodyPr/>
          <a:lstStyle/>
          <a:p>
            <a:fld id="{46967E53-F364-404A-8F65-30F664494D3E}" type="slidenum">
              <a:rPr lang="en-US" smtClean="0"/>
              <a:t>16</a:t>
            </a:fld>
            <a:endParaRPr lang="en-US"/>
          </a:p>
        </p:txBody>
      </p:sp>
    </p:spTree>
    <p:extLst>
      <p:ext uri="{BB962C8B-B14F-4D97-AF65-F5344CB8AC3E}">
        <p14:creationId xmlns:p14="http://schemas.microsoft.com/office/powerpoint/2010/main" val="13387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Minor Flooding did occur along the Big Wills Creek [click] in Ft Payne in </a:t>
            </a:r>
            <a:r>
              <a:rPr lang="en-US" baseline="0" dirty="0" err="1" smtClean="0"/>
              <a:t>Dekalb</a:t>
            </a:r>
            <a:r>
              <a:rPr lang="en-US" baseline="0" dirty="0" smtClean="0"/>
              <a:t> County, Alabama[click].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Other minor flooding reports [click] occurred in parts of north central and northeastern Alabama, along the swath of heavy rainfall and where resulting soil moisture values finally climbed to around 50% to 60%.  [click]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for a rainfall event of this magnitude, more flooding was expected, but did not materialize.  Dry antecedent soil moisture conditions likely played a large role in reducing the overall flooding potential with this event.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p:txBody>
      </p:sp>
      <p:sp>
        <p:nvSpPr>
          <p:cNvPr id="4" name="Slide Number Placeholder 3"/>
          <p:cNvSpPr>
            <a:spLocks noGrp="1"/>
          </p:cNvSpPr>
          <p:nvPr>
            <p:ph type="sldNum" sz="quarter" idx="10"/>
          </p:nvPr>
        </p:nvSpPr>
        <p:spPr/>
        <p:txBody>
          <a:bodyPr/>
          <a:lstStyle/>
          <a:p>
            <a:fld id="{46967E53-F364-404A-8F65-30F664494D3E}" type="slidenum">
              <a:rPr lang="en-US" smtClean="0"/>
              <a:t>17</a:t>
            </a:fld>
            <a:endParaRPr lang="en-US"/>
          </a:p>
        </p:txBody>
      </p:sp>
    </p:spTree>
    <p:extLst>
      <p:ext uri="{BB962C8B-B14F-4D97-AF65-F5344CB8AC3E}">
        <p14:creationId xmlns:p14="http://schemas.microsoft.com/office/powerpoint/2010/main" val="133870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F790F323-2E37-4094-9713-10B2E60134B9}" type="datetimeFigureOut">
              <a:rPr lang="en-US" smtClean="0"/>
              <a:t>2/12/2014</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FFFA2D4C-071F-4BB0-88B9-BA9D789E85F8}"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790F323-2E37-4094-9713-10B2E60134B9}" type="datetimeFigureOut">
              <a:rPr lang="en-US" smtClean="0"/>
              <a:t>2/12/2014</a:t>
            </a:fld>
            <a:endParaRPr lang="en-US"/>
          </a:p>
        </p:txBody>
      </p:sp>
      <p:sp>
        <p:nvSpPr>
          <p:cNvPr id="14" name="Slide Number Placeholder 13"/>
          <p:cNvSpPr>
            <a:spLocks noGrp="1"/>
          </p:cNvSpPr>
          <p:nvPr>
            <p:ph type="sldNum" sz="quarter" idx="11"/>
          </p:nvPr>
        </p:nvSpPr>
        <p:spPr/>
        <p:txBody>
          <a:bodyPr/>
          <a:lstStyle/>
          <a:p>
            <a:fld id="{FFFA2D4C-071F-4BB0-88B9-BA9D789E85F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790F323-2E37-4094-9713-10B2E60134B9}" type="datetimeFigureOut">
              <a:rPr lang="en-US" smtClean="0"/>
              <a:t>2/12/2014</a:t>
            </a:fld>
            <a:endParaRPr lang="en-US"/>
          </a:p>
        </p:txBody>
      </p:sp>
      <p:sp>
        <p:nvSpPr>
          <p:cNvPr id="14" name="Slide Number Placeholder 13"/>
          <p:cNvSpPr>
            <a:spLocks noGrp="1"/>
          </p:cNvSpPr>
          <p:nvPr>
            <p:ph type="sldNum" sz="quarter" idx="11"/>
          </p:nvPr>
        </p:nvSpPr>
        <p:spPr/>
        <p:txBody>
          <a:bodyPr/>
          <a:lstStyle/>
          <a:p>
            <a:fld id="{FFFA2D4C-071F-4BB0-88B9-BA9D789E85F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F790F323-2E37-4094-9713-10B2E60134B9}" type="datetimeFigureOut">
              <a:rPr lang="en-US" smtClean="0"/>
              <a:t>2/12/2014</a:t>
            </a:fld>
            <a:endParaRPr lang="en-US"/>
          </a:p>
        </p:txBody>
      </p:sp>
      <p:sp>
        <p:nvSpPr>
          <p:cNvPr id="11" name="Slide Number Placeholder 10"/>
          <p:cNvSpPr>
            <a:spLocks noGrp="1"/>
          </p:cNvSpPr>
          <p:nvPr>
            <p:ph type="sldNum" sz="quarter" idx="11"/>
          </p:nvPr>
        </p:nvSpPr>
        <p:spPr/>
        <p:txBody>
          <a:bodyPr/>
          <a:lstStyle/>
          <a:p>
            <a:fld id="{FFFA2D4C-071F-4BB0-88B9-BA9D789E85F8}"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790F323-2E37-4094-9713-10B2E60134B9}" type="datetimeFigureOut">
              <a:rPr lang="en-US" smtClean="0"/>
              <a:t>2/12/2014</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FFFA2D4C-071F-4BB0-88B9-BA9D789E85F8}"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F790F323-2E37-4094-9713-10B2E60134B9}" type="datetimeFigureOut">
              <a:rPr lang="en-US" smtClean="0"/>
              <a:t>2/12/2014</a:t>
            </a:fld>
            <a:endParaRPr lang="en-US"/>
          </a:p>
        </p:txBody>
      </p:sp>
      <p:sp>
        <p:nvSpPr>
          <p:cNvPr id="13" name="Slide Number Placeholder 12"/>
          <p:cNvSpPr>
            <a:spLocks noGrp="1"/>
          </p:cNvSpPr>
          <p:nvPr>
            <p:ph type="sldNum" sz="quarter" idx="11"/>
          </p:nvPr>
        </p:nvSpPr>
        <p:spPr/>
        <p:txBody>
          <a:bodyPr/>
          <a:lstStyle/>
          <a:p>
            <a:fld id="{FFFA2D4C-071F-4BB0-88B9-BA9D789E85F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F790F323-2E37-4094-9713-10B2E60134B9}" type="datetimeFigureOut">
              <a:rPr lang="en-US" smtClean="0"/>
              <a:t>2/12/2014</a:t>
            </a:fld>
            <a:endParaRPr lang="en-US"/>
          </a:p>
        </p:txBody>
      </p:sp>
      <p:sp>
        <p:nvSpPr>
          <p:cNvPr id="14" name="Slide Number Placeholder 13"/>
          <p:cNvSpPr>
            <a:spLocks noGrp="1"/>
          </p:cNvSpPr>
          <p:nvPr>
            <p:ph type="sldNum" sz="quarter" idx="11"/>
          </p:nvPr>
        </p:nvSpPr>
        <p:spPr/>
        <p:txBody>
          <a:bodyPr/>
          <a:lstStyle/>
          <a:p>
            <a:fld id="{FFFA2D4C-071F-4BB0-88B9-BA9D789E85F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F790F323-2E37-4094-9713-10B2E60134B9}" type="datetimeFigureOut">
              <a:rPr lang="en-US" smtClean="0"/>
              <a:t>2/12/2014</a:t>
            </a:fld>
            <a:endParaRPr lang="en-US"/>
          </a:p>
        </p:txBody>
      </p:sp>
      <p:sp>
        <p:nvSpPr>
          <p:cNvPr id="10" name="Slide Number Placeholder 9"/>
          <p:cNvSpPr>
            <a:spLocks noGrp="1"/>
          </p:cNvSpPr>
          <p:nvPr>
            <p:ph type="sldNum" sz="quarter" idx="11"/>
          </p:nvPr>
        </p:nvSpPr>
        <p:spPr/>
        <p:txBody>
          <a:bodyPr/>
          <a:lstStyle/>
          <a:p>
            <a:fld id="{FFFA2D4C-071F-4BB0-88B9-BA9D789E85F8}"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790F323-2E37-4094-9713-10B2E60134B9}" type="datetimeFigureOut">
              <a:rPr lang="en-US" smtClean="0"/>
              <a:t>2/12/2014</a:t>
            </a:fld>
            <a:endParaRPr lang="en-US"/>
          </a:p>
        </p:txBody>
      </p:sp>
      <p:sp>
        <p:nvSpPr>
          <p:cNvPr id="9" name="Slide Number Placeholder 8"/>
          <p:cNvSpPr>
            <a:spLocks noGrp="1"/>
          </p:cNvSpPr>
          <p:nvPr>
            <p:ph type="sldNum" sz="quarter" idx="11"/>
          </p:nvPr>
        </p:nvSpPr>
        <p:spPr/>
        <p:txBody>
          <a:bodyPr/>
          <a:lstStyle/>
          <a:p>
            <a:fld id="{FFFA2D4C-071F-4BB0-88B9-BA9D789E85F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790F323-2E37-4094-9713-10B2E60134B9}" type="datetimeFigureOut">
              <a:rPr lang="en-US" smtClean="0"/>
              <a:t>2/12/2014</a:t>
            </a:fld>
            <a:endParaRPr lang="en-US"/>
          </a:p>
        </p:txBody>
      </p:sp>
      <p:sp>
        <p:nvSpPr>
          <p:cNvPr id="16" name="Slide Number Placeholder 15"/>
          <p:cNvSpPr>
            <a:spLocks noGrp="1"/>
          </p:cNvSpPr>
          <p:nvPr>
            <p:ph type="sldNum" sz="quarter" idx="11"/>
          </p:nvPr>
        </p:nvSpPr>
        <p:spPr/>
        <p:txBody>
          <a:bodyPr/>
          <a:lstStyle/>
          <a:p>
            <a:fld id="{FFFA2D4C-071F-4BB0-88B9-BA9D789E85F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F790F323-2E37-4094-9713-10B2E60134B9}" type="datetimeFigureOut">
              <a:rPr lang="en-US" smtClean="0"/>
              <a:t>2/12/2014</a:t>
            </a:fld>
            <a:endParaRPr lang="en-US"/>
          </a:p>
        </p:txBody>
      </p:sp>
      <p:sp>
        <p:nvSpPr>
          <p:cNvPr id="17" name="Slide Number Placeholder 16"/>
          <p:cNvSpPr>
            <a:spLocks noGrp="1"/>
          </p:cNvSpPr>
          <p:nvPr>
            <p:ph type="sldNum" sz="quarter" idx="11"/>
          </p:nvPr>
        </p:nvSpPr>
        <p:spPr/>
        <p:txBody>
          <a:bodyPr/>
          <a:lstStyle/>
          <a:p>
            <a:fld id="{FFFA2D4C-071F-4BB0-88B9-BA9D789E85F8}"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FFFA2D4C-071F-4BB0-88B9-BA9D789E85F8}"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790F323-2E37-4094-9713-10B2E60134B9}" type="datetimeFigureOut">
              <a:rPr lang="en-US" smtClean="0"/>
              <a:t>2/12/2014</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2.gif"/><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gif"/><Relationship Id="rId5" Type="http://schemas.openxmlformats.org/officeDocument/2006/relationships/image" Target="../media/image23.gif"/><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2.gif"/><Relationship Id="rId5" Type="http://schemas.openxmlformats.org/officeDocument/2006/relationships/image" Target="../media/image23.gif"/><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gif"/><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6.gif"/><Relationship Id="rId5" Type="http://schemas.openxmlformats.org/officeDocument/2006/relationships/image" Target="../media/image24.gif"/><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mailto:Kris.white@noaa.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Kristopher White – NWS Huntsville / NASA SPoRT</a:t>
            </a:r>
          </a:p>
          <a:p>
            <a:r>
              <a:rPr lang="en-US" dirty="0" smtClean="0"/>
              <a:t>Jonathan Case – NASA SPoRT / ENSCO</a:t>
            </a:r>
            <a:endParaRPr lang="en-US" dirty="0"/>
          </a:p>
        </p:txBody>
      </p:sp>
      <p:sp>
        <p:nvSpPr>
          <p:cNvPr id="2" name="Title 1"/>
          <p:cNvSpPr>
            <a:spLocks noGrp="1"/>
          </p:cNvSpPr>
          <p:nvPr>
            <p:ph type="title"/>
          </p:nvPr>
        </p:nvSpPr>
        <p:spPr>
          <a:xfrm>
            <a:off x="1439652" y="800708"/>
            <a:ext cx="4961148" cy="2780692"/>
          </a:xfrm>
        </p:spPr>
        <p:txBody>
          <a:bodyPr>
            <a:normAutofit fontScale="90000"/>
          </a:bodyPr>
          <a:lstStyle/>
          <a:p>
            <a:r>
              <a:rPr lang="en-US" b="1" i="1" dirty="0" smtClean="0"/>
              <a:t>Update on </a:t>
            </a:r>
            <a:r>
              <a:rPr lang="en-US" b="1" i="1" dirty="0"/>
              <a:t>LIS </a:t>
            </a:r>
            <a:r>
              <a:rPr lang="en-US" b="1" i="1" dirty="0" smtClean="0"/>
              <a:t>activities</a:t>
            </a:r>
            <a:r>
              <a:rPr lang="en-US" i="1" dirty="0"/>
              <a:t/>
            </a:r>
            <a:br>
              <a:rPr lang="en-US" i="1" dirty="0"/>
            </a:br>
            <a:r>
              <a:rPr lang="en-US" i="1" dirty="0" smtClean="0"/>
              <a:t>LIS </a:t>
            </a:r>
            <a:r>
              <a:rPr lang="en-US" i="1" dirty="0"/>
              <a:t>in AWIPS </a:t>
            </a:r>
            <a:r>
              <a:rPr lang="en-US" i="1" dirty="0" smtClean="0"/>
              <a:t>II</a:t>
            </a:r>
            <a:br>
              <a:rPr lang="en-US" i="1" dirty="0" smtClean="0"/>
            </a:br>
            <a:r>
              <a:rPr lang="en-US" i="1" dirty="0" smtClean="0"/>
              <a:t>Training Development</a:t>
            </a:r>
            <a:br>
              <a:rPr lang="en-US" i="1" dirty="0" smtClean="0"/>
            </a:br>
            <a:r>
              <a:rPr lang="en-US" i="1" dirty="0" smtClean="0"/>
              <a:t>-and- </a:t>
            </a:r>
            <a:br>
              <a:rPr lang="en-US" i="1" dirty="0" smtClean="0"/>
            </a:br>
            <a:r>
              <a:rPr lang="en-US" i="1" dirty="0" smtClean="0"/>
              <a:t>Operational </a:t>
            </a:r>
            <a:r>
              <a:rPr lang="en-US" i="1" dirty="0"/>
              <a:t>Utility at NWS Huntsville</a:t>
            </a:r>
            <a:r>
              <a:rPr lang="en-US" dirty="0"/>
              <a:t/>
            </a:r>
            <a:br>
              <a:rPr lang="en-US" dirty="0"/>
            </a:br>
            <a:endParaRPr lang="en-US" dirty="0"/>
          </a:p>
        </p:txBody>
      </p:sp>
    </p:spTree>
    <p:extLst>
      <p:ext uri="{BB962C8B-B14F-4D97-AF65-F5344CB8AC3E}">
        <p14:creationId xmlns:p14="http://schemas.microsoft.com/office/powerpoint/2010/main" val="145608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6" descr="http://weather.msfc.nasa.gov/sport/dynamic/lisbhm/swet_20110304_09z.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00" t="6374" r="19579" b="56435"/>
          <a:stretch/>
        </p:blipFill>
        <p:spPr bwMode="auto">
          <a:xfrm>
            <a:off x="609600" y="2667000"/>
            <a:ext cx="4494623" cy="2848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69700" y="3104964"/>
            <a:ext cx="3124201" cy="1477328"/>
          </a:xfrm>
          <a:prstGeom prst="rect">
            <a:avLst/>
          </a:prstGeom>
          <a:noFill/>
        </p:spPr>
        <p:txBody>
          <a:bodyPr wrap="square" rtlCol="0">
            <a:spAutoFit/>
          </a:bodyPr>
          <a:lstStyle/>
          <a:p>
            <a:r>
              <a:rPr lang="en-US" dirty="0" smtClean="0"/>
              <a:t>Antecedent deep-layer soil moisture values were around 45-55% before heavy rains moved into the area over the next week. </a:t>
            </a:r>
            <a:endParaRPr lang="en-US" dirty="0"/>
          </a:p>
        </p:txBody>
      </p:sp>
      <p:sp>
        <p:nvSpPr>
          <p:cNvPr id="2" name="TextBox 1"/>
          <p:cNvSpPr txBox="1"/>
          <p:nvPr/>
        </p:nvSpPr>
        <p:spPr>
          <a:xfrm>
            <a:off x="-1260" y="1052736"/>
            <a:ext cx="9144000" cy="400110"/>
          </a:xfrm>
          <a:prstGeom prst="rect">
            <a:avLst/>
          </a:prstGeom>
          <a:noFill/>
        </p:spPr>
        <p:txBody>
          <a:bodyPr wrap="square" rtlCol="0">
            <a:spAutoFit/>
          </a:bodyPr>
          <a:lstStyle/>
          <a:p>
            <a:pPr algn="ctr"/>
            <a:r>
              <a:rPr lang="en-US" sz="2000" b="1" dirty="0" smtClean="0">
                <a:latin typeface="+mj-lt"/>
              </a:rPr>
              <a:t>Early March 2011 Case…</a:t>
            </a:r>
            <a:endParaRPr lang="en-US" sz="2000" b="1" dirty="0">
              <a:latin typeface="+mj-lt"/>
            </a:endParaRPr>
          </a:p>
        </p:txBody>
      </p:sp>
      <p:sp>
        <p:nvSpPr>
          <p:cNvPr id="17" name="Text Placeholder 4"/>
          <p:cNvSpPr txBox="1">
            <a:spLocks/>
          </p:cNvSpPr>
          <p:nvPr/>
        </p:nvSpPr>
        <p:spPr>
          <a:xfrm>
            <a:off x="609600" y="2239315"/>
            <a:ext cx="4494623" cy="42768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t>0-200 cm Relative Soil Moisture – 3/4/2011</a:t>
            </a:r>
          </a:p>
        </p:txBody>
      </p:sp>
      <p:pic>
        <p:nvPicPr>
          <p:cNvPr id="8" name="Picture 6" descr="http://weather.msfc.nasa.gov/sport/dynamic/lisbhm/swet_20110304_09z.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 t="33214" r="88361" b="16892"/>
          <a:stretch/>
        </p:blipFill>
        <p:spPr bwMode="auto">
          <a:xfrm>
            <a:off x="24958" y="2667000"/>
            <a:ext cx="584642" cy="284891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0" y="0"/>
            <a:ext cx="9144000" cy="999220"/>
          </a:xfrm>
          <a:prstGeom prst="rect">
            <a:avLst/>
          </a:prstGeom>
        </p:spPr>
        <p:txBody>
          <a:bodyPr>
            <a:noAutofit/>
          </a:bodyPr>
          <a:lst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3600" smtClean="0"/>
              <a:t>SPoRT LIS Operational Examples</a:t>
            </a:r>
            <a:br>
              <a:rPr lang="en-US" sz="3600" smtClean="0"/>
            </a:br>
            <a:r>
              <a:rPr lang="en-US" sz="3600" smtClean="0"/>
              <a:t>-Monitoring Flood Potential</a:t>
            </a:r>
            <a:endParaRPr lang="en-US" sz="3600" dirty="0"/>
          </a:p>
        </p:txBody>
      </p:sp>
    </p:spTree>
    <p:extLst>
      <p:ext uri="{BB962C8B-B14F-4D97-AF65-F5344CB8AC3E}">
        <p14:creationId xmlns:p14="http://schemas.microsoft.com/office/powerpoint/2010/main" val="2565672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3875" y="1951038"/>
            <a:ext cx="3667125" cy="639762"/>
          </a:xfrm>
        </p:spPr>
        <p:txBody>
          <a:bodyPr>
            <a:normAutofit/>
          </a:bodyPr>
          <a:lstStyle/>
          <a:p>
            <a:pPr algn="ctr"/>
            <a:r>
              <a:rPr lang="en-US" sz="1600" dirty="0" smtClean="0">
                <a:solidFill>
                  <a:schemeClr val="tx1"/>
                </a:solidFill>
              </a:rPr>
              <a:t>Stage IV 2-Day Precipitation</a:t>
            </a:r>
          </a:p>
          <a:p>
            <a:pPr algn="ctr"/>
            <a:r>
              <a:rPr lang="en-US" sz="1600" dirty="0" smtClean="0">
                <a:solidFill>
                  <a:schemeClr val="tx1"/>
                </a:solidFill>
              </a:rPr>
              <a:t>ending 1200 UTC 3/6/2011</a:t>
            </a:r>
            <a:endParaRPr lang="en-US" sz="1600" dirty="0">
              <a:solidFill>
                <a:schemeClr val="tx1"/>
              </a:solidFill>
            </a:endParaRPr>
          </a:p>
        </p:txBody>
      </p:sp>
      <p:sp>
        <p:nvSpPr>
          <p:cNvPr id="5" name="Text Placeholder 4"/>
          <p:cNvSpPr>
            <a:spLocks noGrp="1"/>
          </p:cNvSpPr>
          <p:nvPr>
            <p:ph type="body" sz="quarter" idx="3"/>
          </p:nvPr>
        </p:nvSpPr>
        <p:spPr>
          <a:xfrm>
            <a:off x="5080442" y="1951038"/>
            <a:ext cx="3606358" cy="639762"/>
          </a:xfrm>
        </p:spPr>
        <p:txBody>
          <a:bodyPr>
            <a:normAutofit/>
          </a:bodyPr>
          <a:lstStyle/>
          <a:p>
            <a:pPr algn="ctr"/>
            <a:r>
              <a:rPr lang="en-US" sz="1600" dirty="0">
                <a:solidFill>
                  <a:schemeClr val="tx1"/>
                </a:solidFill>
              </a:rPr>
              <a:t>0-200 cm Relative Soil </a:t>
            </a:r>
            <a:r>
              <a:rPr lang="en-US" sz="1600" dirty="0" smtClean="0">
                <a:solidFill>
                  <a:schemeClr val="tx1"/>
                </a:solidFill>
              </a:rPr>
              <a:t>Moisture</a:t>
            </a:r>
          </a:p>
          <a:p>
            <a:pPr algn="ctr"/>
            <a:r>
              <a:rPr lang="en-US" sz="1600" dirty="0" smtClean="0">
                <a:solidFill>
                  <a:schemeClr val="tx1"/>
                </a:solidFill>
              </a:rPr>
              <a:t>0900 UTC 3/7/2011</a:t>
            </a:r>
            <a:endParaRPr lang="en-US" sz="1600" dirty="0">
              <a:solidFill>
                <a:schemeClr val="tx1"/>
              </a:solidFill>
            </a:endParaRPr>
          </a:p>
        </p:txBody>
      </p:sp>
      <p:pic>
        <p:nvPicPr>
          <p:cNvPr id="7" name="Content Placeholder 6"/>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3471" t="6028" r="14121" b="54959"/>
          <a:stretch/>
        </p:blipFill>
        <p:spPr>
          <a:xfrm>
            <a:off x="533401" y="2587752"/>
            <a:ext cx="3657600" cy="2303511"/>
          </a:xfrm>
        </p:spPr>
      </p:pic>
      <p:pic>
        <p:nvPicPr>
          <p:cNvPr id="10" name="Picture 4" descr="http://weather.msfc.nasa.gov/sport/dynamic/lisbhm/swet_20110307_09z.gif"/>
          <p:cNvPicPr>
            <a:picLocks noGrp="1" noChangeAspect="1" noChangeArrowheads="1"/>
          </p:cNvPicPr>
          <p:nvPr>
            <p:ph sz="quarter" idx="4"/>
          </p:nvPr>
        </p:nvPicPr>
        <p:blipFill rotWithShape="1">
          <a:blip r:embed="rId4" cstate="print">
            <a:extLst>
              <a:ext uri="{28A0092B-C50C-407E-A947-70E740481C1C}">
                <a14:useLocalDpi xmlns:a14="http://schemas.microsoft.com/office/drawing/2010/main" val="0"/>
              </a:ext>
            </a:extLst>
          </a:blip>
          <a:srcRect l="16242" t="6369" r="19572" b="55137"/>
          <a:stretch/>
        </p:blipFill>
        <p:spPr bwMode="auto">
          <a:xfrm>
            <a:off x="5064699" y="2590800"/>
            <a:ext cx="3657600" cy="23289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60" y="1052736"/>
            <a:ext cx="9144000" cy="400110"/>
          </a:xfrm>
          <a:prstGeom prst="rect">
            <a:avLst/>
          </a:prstGeom>
          <a:noFill/>
        </p:spPr>
        <p:txBody>
          <a:bodyPr wrap="square" rtlCol="0">
            <a:spAutoFit/>
          </a:bodyPr>
          <a:lstStyle/>
          <a:p>
            <a:pPr algn="ctr"/>
            <a:r>
              <a:rPr lang="en-US" sz="2000" b="1" dirty="0" smtClean="0">
                <a:latin typeface="+mj-lt"/>
              </a:rPr>
              <a:t>Early March 2011 Case…</a:t>
            </a:r>
            <a:endParaRPr lang="en-US" sz="2000" b="1" dirty="0">
              <a:latin typeface="+mj-lt"/>
            </a:endParaRPr>
          </a:p>
        </p:txBody>
      </p:sp>
      <p:pic>
        <p:nvPicPr>
          <p:cNvPr id="9" name="Picture 6" descr="http://weather.msfc.nasa.gov/sport/dynamic/lisbhm/swet_20110304_09z.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 t="33214" r="88361" b="16892"/>
          <a:stretch/>
        </p:blipFill>
        <p:spPr bwMode="auto">
          <a:xfrm>
            <a:off x="4495800" y="2590800"/>
            <a:ext cx="584642"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6"/>
          <p:cNvPicPr>
            <a:picLocks noChangeAspect="1"/>
          </p:cNvPicPr>
          <p:nvPr/>
        </p:nvPicPr>
        <p:blipFill rotWithShape="1">
          <a:blip r:embed="rId3">
            <a:extLst>
              <a:ext uri="{28A0092B-C50C-407E-A947-70E740481C1C}">
                <a14:useLocalDpi xmlns:a14="http://schemas.microsoft.com/office/drawing/2010/main" val="0"/>
              </a:ext>
            </a:extLst>
          </a:blip>
          <a:srcRect t="22299" r="87254" b="17435"/>
          <a:stretch/>
        </p:blipFill>
        <p:spPr bwMode="auto">
          <a:xfrm>
            <a:off x="76200" y="2590800"/>
            <a:ext cx="447675" cy="2305050"/>
          </a:xfrm>
          <a:prstGeom prst="rect">
            <a:avLst/>
          </a:prstGeom>
          <a:noFill/>
          <a:ln w="9525">
            <a:noFill/>
            <a:miter lim="800000"/>
            <a:headEnd/>
            <a:tailEnd/>
          </a:ln>
        </p:spPr>
      </p:pic>
      <p:sp>
        <p:nvSpPr>
          <p:cNvPr id="4" name="TextBox 3"/>
          <p:cNvSpPr txBox="1"/>
          <p:nvPr/>
        </p:nvSpPr>
        <p:spPr>
          <a:xfrm>
            <a:off x="523875" y="4895850"/>
            <a:ext cx="3581400" cy="923330"/>
          </a:xfrm>
          <a:prstGeom prst="rect">
            <a:avLst/>
          </a:prstGeom>
          <a:noFill/>
        </p:spPr>
        <p:txBody>
          <a:bodyPr wrap="square" rtlCol="0">
            <a:spAutoFit/>
          </a:bodyPr>
          <a:lstStyle/>
          <a:p>
            <a:pPr marL="285750" indent="-285750">
              <a:buFont typeface="Wingdings" pitchFamily="2" charset="2"/>
              <a:buChar char="§"/>
            </a:pPr>
            <a:r>
              <a:rPr lang="en-US" dirty="0" smtClean="0">
                <a:latin typeface="+mj-lt"/>
              </a:rPr>
              <a:t>Precipitation totaled ~1-3 inches across northern Alabama and adjacent areas</a:t>
            </a:r>
          </a:p>
        </p:txBody>
      </p:sp>
      <p:sp>
        <p:nvSpPr>
          <p:cNvPr id="12" name="TextBox 11"/>
          <p:cNvSpPr txBox="1"/>
          <p:nvPr/>
        </p:nvSpPr>
        <p:spPr>
          <a:xfrm>
            <a:off x="5080442" y="4895850"/>
            <a:ext cx="3581400" cy="923330"/>
          </a:xfrm>
          <a:prstGeom prst="rect">
            <a:avLst/>
          </a:prstGeom>
          <a:noFill/>
        </p:spPr>
        <p:txBody>
          <a:bodyPr wrap="square" rtlCol="0">
            <a:spAutoFit/>
          </a:bodyPr>
          <a:lstStyle/>
          <a:p>
            <a:pPr marL="285750" indent="-285750">
              <a:buFont typeface="Wingdings" pitchFamily="2" charset="2"/>
              <a:buChar char="§"/>
            </a:pPr>
            <a:r>
              <a:rPr lang="en-US" dirty="0" smtClean="0">
                <a:latin typeface="+mj-lt"/>
              </a:rPr>
              <a:t>In response to the rainfall, deep layer relative soil moisture values rose about 10 percent</a:t>
            </a:r>
          </a:p>
        </p:txBody>
      </p:sp>
      <p:sp>
        <p:nvSpPr>
          <p:cNvPr id="13" name="Title 1"/>
          <p:cNvSpPr txBox="1">
            <a:spLocks noGrp="1"/>
          </p:cNvSpPr>
          <p:nvPr>
            <p:ph type="title"/>
          </p:nvPr>
        </p:nvSpPr>
        <p:spPr>
          <a:xfrm>
            <a:off x="0" y="0"/>
            <a:ext cx="9144000" cy="999220"/>
          </a:xfrm>
          <a:prstGeom prst="rect">
            <a:avLst/>
          </a:prstGeom>
        </p:spPr>
        <p:txBody>
          <a:bodyPr>
            <a:noAutofit/>
          </a:bodyPr>
          <a:lst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3600" dirty="0" smtClean="0"/>
              <a:t>SPoRT LIS Operational Examples</a:t>
            </a:r>
            <a:br>
              <a:rPr lang="en-US" sz="3600" dirty="0" smtClean="0"/>
            </a:br>
            <a:r>
              <a:rPr lang="en-US" sz="3600" dirty="0" smtClean="0"/>
              <a:t>-Monitoring Flood Potential</a:t>
            </a:r>
            <a:endParaRPr lang="en-US" sz="3600" dirty="0"/>
          </a:p>
        </p:txBody>
      </p:sp>
    </p:spTree>
    <p:extLst>
      <p:ext uri="{BB962C8B-B14F-4D97-AF65-F5344CB8AC3E}">
        <p14:creationId xmlns:p14="http://schemas.microsoft.com/office/powerpoint/2010/main" val="240275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p:cNvPicPr>
          <p:nvPr/>
        </p:nvPicPr>
        <p:blipFill rotWithShape="1">
          <a:blip r:embed="rId3">
            <a:extLst>
              <a:ext uri="{28A0092B-C50C-407E-A947-70E740481C1C}">
                <a14:useLocalDpi xmlns:a14="http://schemas.microsoft.com/office/drawing/2010/main" val="0"/>
              </a:ext>
            </a:extLst>
          </a:blip>
          <a:srcRect l="13822" t="6284" r="13822" b="55059"/>
          <a:stretch/>
        </p:blipFill>
        <p:spPr>
          <a:xfrm>
            <a:off x="533400" y="2590800"/>
            <a:ext cx="3657600" cy="2304288"/>
          </a:xfrm>
          <a:prstGeom prst="rect">
            <a:avLst/>
          </a:prstGeom>
        </p:spPr>
      </p:pic>
      <p:sp>
        <p:nvSpPr>
          <p:cNvPr id="14" name="Text Placeholder 4"/>
          <p:cNvSpPr>
            <a:spLocks noGrp="1"/>
          </p:cNvSpPr>
          <p:nvPr>
            <p:ph type="body" sz="quarter" idx="3"/>
          </p:nvPr>
        </p:nvSpPr>
        <p:spPr>
          <a:xfrm>
            <a:off x="5065776" y="1945115"/>
            <a:ext cx="3621024" cy="639762"/>
          </a:xfrm>
        </p:spPr>
        <p:txBody>
          <a:bodyPr>
            <a:normAutofit/>
          </a:bodyPr>
          <a:lstStyle/>
          <a:p>
            <a:pPr algn="ctr"/>
            <a:r>
              <a:rPr lang="en-US" sz="1600" dirty="0" smtClean="0">
                <a:solidFill>
                  <a:schemeClr val="tx1"/>
                </a:solidFill>
              </a:rPr>
              <a:t>0-200 cm Relative </a:t>
            </a:r>
            <a:r>
              <a:rPr lang="en-US" sz="1600" dirty="0">
                <a:solidFill>
                  <a:schemeClr val="tx1"/>
                </a:solidFill>
              </a:rPr>
              <a:t>S</a:t>
            </a:r>
            <a:r>
              <a:rPr lang="en-US" sz="1600" dirty="0" smtClean="0">
                <a:solidFill>
                  <a:schemeClr val="tx1"/>
                </a:solidFill>
              </a:rPr>
              <a:t>oil Moisture</a:t>
            </a:r>
          </a:p>
          <a:p>
            <a:pPr algn="ctr"/>
            <a:r>
              <a:rPr lang="en-US" sz="1600" dirty="0" smtClean="0">
                <a:solidFill>
                  <a:schemeClr val="tx1"/>
                </a:solidFill>
              </a:rPr>
              <a:t>0900 UTC 3/9/2011</a:t>
            </a:r>
            <a:endParaRPr lang="en-US" sz="1600" dirty="0">
              <a:solidFill>
                <a:schemeClr val="tx1"/>
              </a:solidFill>
            </a:endParaRPr>
          </a:p>
        </p:txBody>
      </p:sp>
      <p:pic>
        <p:nvPicPr>
          <p:cNvPr id="15" name="Picture 2" descr="http://weather.msfc.nasa.gov/sport/dynamic/lisbhm/swet_20110309_09z.gif"/>
          <p:cNvPicPr>
            <a:picLocks noChangeArrowheads="1"/>
          </p:cNvPicPr>
          <p:nvPr/>
        </p:nvPicPr>
        <p:blipFill rotWithShape="1">
          <a:blip r:embed="rId4" cstate="print">
            <a:extLst>
              <a:ext uri="{28A0092B-C50C-407E-A947-70E740481C1C}">
                <a14:useLocalDpi xmlns:a14="http://schemas.microsoft.com/office/drawing/2010/main" val="0"/>
              </a:ext>
            </a:extLst>
          </a:blip>
          <a:srcRect l="15989" t="6489" r="19452" b="55298"/>
          <a:stretch/>
        </p:blipFill>
        <p:spPr bwMode="auto">
          <a:xfrm>
            <a:off x="5065776" y="2587752"/>
            <a:ext cx="3657600" cy="230733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260" y="1052736"/>
            <a:ext cx="9144000" cy="400110"/>
          </a:xfrm>
          <a:prstGeom prst="rect">
            <a:avLst/>
          </a:prstGeom>
          <a:noFill/>
        </p:spPr>
        <p:txBody>
          <a:bodyPr wrap="square" rtlCol="0">
            <a:spAutoFit/>
          </a:bodyPr>
          <a:lstStyle/>
          <a:p>
            <a:pPr algn="ctr"/>
            <a:r>
              <a:rPr lang="en-US" sz="2000" b="1" dirty="0" smtClean="0">
                <a:latin typeface="+mj-lt"/>
              </a:rPr>
              <a:t>Early March 2011 Case…</a:t>
            </a:r>
            <a:endParaRPr lang="en-US" sz="2000" b="1" dirty="0">
              <a:latin typeface="+mj-lt"/>
            </a:endParaRPr>
          </a:p>
        </p:txBody>
      </p:sp>
      <p:pic>
        <p:nvPicPr>
          <p:cNvPr id="16" name="Content Placeholder 6"/>
          <p:cNvPicPr>
            <a:picLocks noChangeAspect="1"/>
          </p:cNvPicPr>
          <p:nvPr/>
        </p:nvPicPr>
        <p:blipFill rotWithShape="1">
          <a:blip r:embed="rId5">
            <a:extLst>
              <a:ext uri="{28A0092B-C50C-407E-A947-70E740481C1C}">
                <a14:useLocalDpi xmlns:a14="http://schemas.microsoft.com/office/drawing/2010/main" val="0"/>
              </a:ext>
            </a:extLst>
          </a:blip>
          <a:srcRect t="22299" r="87254" b="17435"/>
          <a:stretch/>
        </p:blipFill>
        <p:spPr bwMode="auto">
          <a:xfrm>
            <a:off x="76200" y="2590800"/>
            <a:ext cx="447675" cy="2305050"/>
          </a:xfrm>
          <a:prstGeom prst="rect">
            <a:avLst/>
          </a:prstGeom>
          <a:noFill/>
          <a:ln w="9525">
            <a:noFill/>
            <a:miter lim="800000"/>
            <a:headEnd/>
            <a:tailEnd/>
          </a:ln>
        </p:spPr>
      </p:pic>
      <p:sp>
        <p:nvSpPr>
          <p:cNvPr id="17" name="Text Placeholder 2"/>
          <p:cNvSpPr>
            <a:spLocks noGrp="1"/>
          </p:cNvSpPr>
          <p:nvPr>
            <p:ph type="body" idx="1"/>
          </p:nvPr>
        </p:nvSpPr>
        <p:spPr>
          <a:xfrm>
            <a:off x="533400" y="1947990"/>
            <a:ext cx="3657600" cy="639762"/>
          </a:xfrm>
        </p:spPr>
        <p:txBody>
          <a:bodyPr>
            <a:normAutofit/>
          </a:bodyPr>
          <a:lstStyle/>
          <a:p>
            <a:pPr algn="ctr"/>
            <a:r>
              <a:rPr lang="en-US" sz="1600" dirty="0" smtClean="0">
                <a:solidFill>
                  <a:schemeClr val="tx1"/>
                </a:solidFill>
              </a:rPr>
              <a:t>Stage IV 1-Day Precipitation</a:t>
            </a:r>
          </a:p>
          <a:p>
            <a:pPr algn="ctr"/>
            <a:r>
              <a:rPr lang="en-US" sz="1600" dirty="0" smtClean="0">
                <a:solidFill>
                  <a:schemeClr val="tx1"/>
                </a:solidFill>
              </a:rPr>
              <a:t>ending 1200 UTC 3/9/2011</a:t>
            </a:r>
            <a:endParaRPr lang="en-US" sz="1600" dirty="0">
              <a:solidFill>
                <a:schemeClr val="tx1"/>
              </a:solidFill>
            </a:endParaRPr>
          </a:p>
        </p:txBody>
      </p:sp>
      <p:pic>
        <p:nvPicPr>
          <p:cNvPr id="19" name="Picture 6" descr="http://weather.msfc.nasa.gov/sport/dynamic/lisbhm/swet_20110304_09z.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2" t="33214" r="88361" b="16892"/>
          <a:stretch/>
        </p:blipFill>
        <p:spPr bwMode="auto">
          <a:xfrm>
            <a:off x="4495800" y="2533650"/>
            <a:ext cx="584642" cy="23622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23875" y="4895850"/>
            <a:ext cx="3581400" cy="923330"/>
          </a:xfrm>
          <a:prstGeom prst="rect">
            <a:avLst/>
          </a:prstGeom>
          <a:noFill/>
        </p:spPr>
        <p:txBody>
          <a:bodyPr wrap="square" rtlCol="0">
            <a:spAutoFit/>
          </a:bodyPr>
          <a:lstStyle/>
          <a:p>
            <a:pPr marL="285750" indent="-285750">
              <a:buFont typeface="Wingdings" pitchFamily="2" charset="2"/>
              <a:buChar char="§"/>
            </a:pPr>
            <a:r>
              <a:rPr lang="en-US" dirty="0" smtClean="0">
                <a:latin typeface="+mj-lt"/>
              </a:rPr>
              <a:t>Precipitation totaled ~1-4 inches across northern Alabama and adjacent areas</a:t>
            </a:r>
          </a:p>
        </p:txBody>
      </p:sp>
      <p:sp>
        <p:nvSpPr>
          <p:cNvPr id="21" name="TextBox 20"/>
          <p:cNvSpPr txBox="1"/>
          <p:nvPr/>
        </p:nvSpPr>
        <p:spPr>
          <a:xfrm>
            <a:off x="5080442" y="4895850"/>
            <a:ext cx="3581400" cy="923330"/>
          </a:xfrm>
          <a:prstGeom prst="rect">
            <a:avLst/>
          </a:prstGeom>
          <a:noFill/>
        </p:spPr>
        <p:txBody>
          <a:bodyPr wrap="square" rtlCol="0">
            <a:spAutoFit/>
          </a:bodyPr>
          <a:lstStyle/>
          <a:p>
            <a:pPr marL="285750" indent="-285750">
              <a:buFont typeface="Wingdings" pitchFamily="2" charset="2"/>
              <a:buChar char="§"/>
            </a:pPr>
            <a:r>
              <a:rPr lang="en-US" dirty="0" smtClean="0">
                <a:latin typeface="+mj-lt"/>
              </a:rPr>
              <a:t>In response to the rainfall, deep layer relative soil moisture values rose another 10 percent</a:t>
            </a:r>
          </a:p>
        </p:txBody>
      </p:sp>
      <p:sp>
        <p:nvSpPr>
          <p:cNvPr id="13" name="Title 1"/>
          <p:cNvSpPr txBox="1">
            <a:spLocks noGrp="1"/>
          </p:cNvSpPr>
          <p:nvPr>
            <p:ph type="title"/>
          </p:nvPr>
        </p:nvSpPr>
        <p:spPr>
          <a:xfrm>
            <a:off x="0" y="0"/>
            <a:ext cx="9144000" cy="999220"/>
          </a:xfrm>
          <a:prstGeom prst="rect">
            <a:avLst/>
          </a:prstGeom>
        </p:spPr>
        <p:txBody>
          <a:bodyPr>
            <a:noAutofit/>
          </a:bodyPr>
          <a:lst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3600" dirty="0" smtClean="0"/>
              <a:t>SPoRT LIS Operational Examples</a:t>
            </a:r>
            <a:br>
              <a:rPr lang="en-US" sz="3600" dirty="0" smtClean="0"/>
            </a:br>
            <a:r>
              <a:rPr lang="en-US" sz="3600" dirty="0" smtClean="0"/>
              <a:t>-Monitoring Flood Potential</a:t>
            </a:r>
            <a:endParaRPr lang="en-US" sz="3600" dirty="0"/>
          </a:p>
        </p:txBody>
      </p:sp>
    </p:spTree>
    <p:extLst>
      <p:ext uri="{BB962C8B-B14F-4D97-AF65-F5344CB8AC3E}">
        <p14:creationId xmlns:p14="http://schemas.microsoft.com/office/powerpoint/2010/main" val="707730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15516" y="2148242"/>
            <a:ext cx="3916129" cy="3416320"/>
          </a:xfrm>
          <a:prstGeom prst="rect">
            <a:avLst/>
          </a:prstGeom>
          <a:noFill/>
        </p:spPr>
        <p:txBody>
          <a:bodyPr wrap="square" rtlCol="0">
            <a:spAutoFit/>
          </a:bodyPr>
          <a:lstStyle/>
          <a:p>
            <a:pPr marL="285750" indent="-285750">
              <a:buFont typeface="Arial" pitchFamily="34" charset="0"/>
              <a:buChar char="•"/>
            </a:pPr>
            <a:r>
              <a:rPr lang="en-US" dirty="0" smtClean="0"/>
              <a:t>During and after the 2</a:t>
            </a:r>
            <a:r>
              <a:rPr lang="en-US" baseline="30000" dirty="0" smtClean="0"/>
              <a:t>nd</a:t>
            </a:r>
            <a:r>
              <a:rPr lang="en-US" dirty="0" smtClean="0"/>
              <a:t> round of heavy rainfall, flooding occurred </a:t>
            </a:r>
            <a:r>
              <a:rPr lang="en-US" dirty="0"/>
              <a:t>in numerous locations, with many road closures. </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23 Flood warning products resulted across the Huntsville County Warning Forecast Area. </a:t>
            </a:r>
          </a:p>
          <a:p>
            <a:pPr marL="285750" indent="-285750">
              <a:buFont typeface="Arial" pitchFamily="34" charset="0"/>
              <a:buChar char="•"/>
            </a:pPr>
            <a:endParaRPr lang="en-US" dirty="0"/>
          </a:p>
          <a:p>
            <a:pPr marL="285750" indent="-285750">
              <a:buFont typeface="Arial" pitchFamily="34" charset="0"/>
              <a:buChar char="•"/>
            </a:pPr>
            <a:r>
              <a:rPr lang="en-US" dirty="0" smtClean="0"/>
              <a:t>Moderate flooding occurred along the Tennessee, the Big Nance and the Flint Rivers</a:t>
            </a:r>
          </a:p>
        </p:txBody>
      </p:sp>
      <p:sp>
        <p:nvSpPr>
          <p:cNvPr id="15" name="TextBox 14"/>
          <p:cNvSpPr txBox="1"/>
          <p:nvPr/>
        </p:nvSpPr>
        <p:spPr>
          <a:xfrm>
            <a:off x="-1260" y="1052736"/>
            <a:ext cx="9144000" cy="400110"/>
          </a:xfrm>
          <a:prstGeom prst="rect">
            <a:avLst/>
          </a:prstGeom>
          <a:noFill/>
        </p:spPr>
        <p:txBody>
          <a:bodyPr wrap="square" rtlCol="0">
            <a:spAutoFit/>
          </a:bodyPr>
          <a:lstStyle/>
          <a:p>
            <a:pPr algn="ctr"/>
            <a:r>
              <a:rPr lang="en-US" sz="2000" b="1" dirty="0" smtClean="0">
                <a:latin typeface="+mj-lt"/>
              </a:rPr>
              <a:t>Early March 2011 Case…</a:t>
            </a:r>
            <a:endParaRPr lang="en-US" sz="2000" b="1" dirty="0">
              <a:latin typeface="+mj-lt"/>
            </a:endParaRPr>
          </a:p>
        </p:txBody>
      </p:sp>
      <p:grpSp>
        <p:nvGrpSpPr>
          <p:cNvPr id="2" name="Group 1"/>
          <p:cNvGrpSpPr/>
          <p:nvPr/>
        </p:nvGrpSpPr>
        <p:grpSpPr>
          <a:xfrm>
            <a:off x="4131645" y="2553699"/>
            <a:ext cx="4858772" cy="2688451"/>
            <a:chOff x="4283968" y="2769079"/>
            <a:chExt cx="4644516" cy="2520280"/>
          </a:xfrm>
        </p:grpSpPr>
        <p:pic>
          <p:nvPicPr>
            <p:cNvPr id="17" name="Picture 2" descr="http://weather.msfc.nasa.gov/sport/dynamic/lisbhm/swet_20110309_09z.gif"/>
            <p:cNvPicPr>
              <a:picLocks noChangeArrowheads="1"/>
            </p:cNvPicPr>
            <p:nvPr/>
          </p:nvPicPr>
          <p:blipFill rotWithShape="1">
            <a:blip r:embed="rId3">
              <a:extLst>
                <a:ext uri="{28A0092B-C50C-407E-A947-70E740481C1C}">
                  <a14:useLocalDpi xmlns:a14="http://schemas.microsoft.com/office/drawing/2010/main" val="0"/>
                </a:ext>
              </a:extLst>
            </a:blip>
            <a:srcRect l="26334" t="11632" r="26806" b="64847"/>
            <a:stretch/>
          </p:blipFill>
          <p:spPr bwMode="auto">
            <a:xfrm>
              <a:off x="4283968" y="2769079"/>
              <a:ext cx="4644516"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eather.msfc.nasa.gov/sport/dynamic/lisbhm/swet_20110309_09z.gif"/>
            <p:cNvPicPr>
              <a:picLocks noChangeArrowheads="1"/>
            </p:cNvPicPr>
            <p:nvPr/>
          </p:nvPicPr>
          <p:blipFill rotWithShape="1">
            <a:blip r:embed="rId3">
              <a:extLst>
                <a:ext uri="{28A0092B-C50C-407E-A947-70E740481C1C}">
                  <a14:useLocalDpi xmlns:a14="http://schemas.microsoft.com/office/drawing/2010/main" val="0"/>
                </a:ext>
              </a:extLst>
            </a:blip>
            <a:srcRect l="2601" t="34316" r="89598" b="19318"/>
            <a:stretch/>
          </p:blipFill>
          <p:spPr bwMode="auto">
            <a:xfrm>
              <a:off x="4283968" y="2769079"/>
              <a:ext cx="504056" cy="2520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5940152" y="3465004"/>
            <a:ext cx="1800200" cy="1512168"/>
            <a:chOff x="5940152" y="3465004"/>
            <a:chExt cx="1800200" cy="1512168"/>
          </a:xfrm>
          <a:effectLst>
            <a:outerShdw blurRad="50800" dist="38100" dir="2700000" algn="tl" rotWithShape="0">
              <a:prstClr val="black">
                <a:alpha val="40000"/>
              </a:prstClr>
            </a:outerShdw>
          </a:effectLst>
        </p:grpSpPr>
        <p:sp>
          <p:nvSpPr>
            <p:cNvPr id="3" name="5-Point Star 2"/>
            <p:cNvSpPr/>
            <p:nvPr/>
          </p:nvSpPr>
          <p:spPr>
            <a:xfrm>
              <a:off x="6732240" y="3501008"/>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7056276" y="3465004"/>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7020272" y="3933056"/>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6984268" y="3753036"/>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5940152" y="4149080"/>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6120172" y="4149080"/>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6696236" y="4581128"/>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6444208" y="4617132"/>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6984268" y="4365104"/>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6516216" y="4905164"/>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6552220" y="4581128"/>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6884640" y="3501008"/>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6444208" y="4005064"/>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7668344" y="4473116"/>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4888593" y="3132743"/>
            <a:ext cx="3373811" cy="1131723"/>
          </a:xfrm>
          <a:custGeom>
            <a:avLst/>
            <a:gdLst>
              <a:gd name="connsiteX0" fmla="*/ 3373811 w 3373811"/>
              <a:gd name="connsiteY0" fmla="*/ 20502 h 1131723"/>
              <a:gd name="connsiteX1" fmla="*/ 3328706 w 3373811"/>
              <a:gd name="connsiteY1" fmla="*/ 36904 h 1131723"/>
              <a:gd name="connsiteX2" fmla="*/ 3316404 w 3373811"/>
              <a:gd name="connsiteY2" fmla="*/ 41004 h 1131723"/>
              <a:gd name="connsiteX3" fmla="*/ 3295902 w 3373811"/>
              <a:gd name="connsiteY3" fmla="*/ 57406 h 1131723"/>
              <a:gd name="connsiteX4" fmla="*/ 3258998 w 3373811"/>
              <a:gd name="connsiteY4" fmla="*/ 82009 h 1131723"/>
              <a:gd name="connsiteX5" fmla="*/ 3246697 w 3373811"/>
              <a:gd name="connsiteY5" fmla="*/ 86109 h 1131723"/>
              <a:gd name="connsiteX6" fmla="*/ 3209793 w 3373811"/>
              <a:gd name="connsiteY6" fmla="*/ 110712 h 1131723"/>
              <a:gd name="connsiteX7" fmla="*/ 3197491 w 3373811"/>
              <a:gd name="connsiteY7" fmla="*/ 123013 h 1131723"/>
              <a:gd name="connsiteX8" fmla="*/ 3189290 w 3373811"/>
              <a:gd name="connsiteY8" fmla="*/ 135314 h 1131723"/>
              <a:gd name="connsiteX9" fmla="*/ 3176989 w 3373811"/>
              <a:gd name="connsiteY9" fmla="*/ 139415 h 1131723"/>
              <a:gd name="connsiteX10" fmla="*/ 3156487 w 3373811"/>
              <a:gd name="connsiteY10" fmla="*/ 155817 h 1131723"/>
              <a:gd name="connsiteX11" fmla="*/ 3144185 w 3373811"/>
              <a:gd name="connsiteY11" fmla="*/ 180419 h 1131723"/>
              <a:gd name="connsiteX12" fmla="*/ 3115482 w 3373811"/>
              <a:gd name="connsiteY12" fmla="*/ 217323 h 1131723"/>
              <a:gd name="connsiteX13" fmla="*/ 3090880 w 3373811"/>
              <a:gd name="connsiteY13" fmla="*/ 266529 h 1131723"/>
              <a:gd name="connsiteX14" fmla="*/ 3082679 w 3373811"/>
              <a:gd name="connsiteY14" fmla="*/ 278830 h 1131723"/>
              <a:gd name="connsiteX15" fmla="*/ 3070377 w 3373811"/>
              <a:gd name="connsiteY15" fmla="*/ 287031 h 1131723"/>
              <a:gd name="connsiteX16" fmla="*/ 3066277 w 3373811"/>
              <a:gd name="connsiteY16" fmla="*/ 299332 h 1131723"/>
              <a:gd name="connsiteX17" fmla="*/ 3037574 w 3373811"/>
              <a:gd name="connsiteY17" fmla="*/ 336236 h 1131723"/>
              <a:gd name="connsiteX18" fmla="*/ 3025272 w 3373811"/>
              <a:gd name="connsiteY18" fmla="*/ 360839 h 1131723"/>
              <a:gd name="connsiteX19" fmla="*/ 3012971 w 3373811"/>
              <a:gd name="connsiteY19" fmla="*/ 369040 h 1131723"/>
              <a:gd name="connsiteX20" fmla="*/ 2996569 w 3373811"/>
              <a:gd name="connsiteY20" fmla="*/ 393643 h 1131723"/>
              <a:gd name="connsiteX21" fmla="*/ 2988368 w 3373811"/>
              <a:gd name="connsiteY21" fmla="*/ 405944 h 1131723"/>
              <a:gd name="connsiteX22" fmla="*/ 2967866 w 3373811"/>
              <a:gd name="connsiteY22" fmla="*/ 442848 h 1131723"/>
              <a:gd name="connsiteX23" fmla="*/ 2955565 w 3373811"/>
              <a:gd name="connsiteY23" fmla="*/ 451049 h 1131723"/>
              <a:gd name="connsiteX24" fmla="*/ 2926862 w 3373811"/>
              <a:gd name="connsiteY24" fmla="*/ 483853 h 1131723"/>
              <a:gd name="connsiteX25" fmla="*/ 2910460 w 3373811"/>
              <a:gd name="connsiteY25" fmla="*/ 508455 h 1131723"/>
              <a:gd name="connsiteX26" fmla="*/ 2902259 w 3373811"/>
              <a:gd name="connsiteY26" fmla="*/ 520757 h 1131723"/>
              <a:gd name="connsiteX27" fmla="*/ 2881757 w 3373811"/>
              <a:gd name="connsiteY27" fmla="*/ 557661 h 1131723"/>
              <a:gd name="connsiteX28" fmla="*/ 2873556 w 3373811"/>
              <a:gd name="connsiteY28" fmla="*/ 569962 h 1131723"/>
              <a:gd name="connsiteX29" fmla="*/ 2861255 w 3373811"/>
              <a:gd name="connsiteY29" fmla="*/ 582263 h 1131723"/>
              <a:gd name="connsiteX30" fmla="*/ 2853054 w 3373811"/>
              <a:gd name="connsiteY30" fmla="*/ 594565 h 1131723"/>
              <a:gd name="connsiteX31" fmla="*/ 2828451 w 3373811"/>
              <a:gd name="connsiteY31" fmla="*/ 615067 h 1131723"/>
              <a:gd name="connsiteX32" fmla="*/ 2795647 w 3373811"/>
              <a:gd name="connsiteY32" fmla="*/ 651971 h 1131723"/>
              <a:gd name="connsiteX33" fmla="*/ 2758743 w 3373811"/>
              <a:gd name="connsiteY33" fmla="*/ 684774 h 1131723"/>
              <a:gd name="connsiteX34" fmla="*/ 2746442 w 3373811"/>
              <a:gd name="connsiteY34" fmla="*/ 697076 h 1131723"/>
              <a:gd name="connsiteX35" fmla="*/ 2734141 w 3373811"/>
              <a:gd name="connsiteY35" fmla="*/ 709377 h 1131723"/>
              <a:gd name="connsiteX36" fmla="*/ 2721839 w 3373811"/>
              <a:gd name="connsiteY36" fmla="*/ 733980 h 1131723"/>
              <a:gd name="connsiteX37" fmla="*/ 2709538 w 3373811"/>
              <a:gd name="connsiteY37" fmla="*/ 742181 h 1131723"/>
              <a:gd name="connsiteX38" fmla="*/ 2693136 w 3373811"/>
              <a:gd name="connsiteY38" fmla="*/ 766783 h 1131723"/>
              <a:gd name="connsiteX39" fmla="*/ 2689036 w 3373811"/>
              <a:gd name="connsiteY39" fmla="*/ 779085 h 1131723"/>
              <a:gd name="connsiteX40" fmla="*/ 2676734 w 3373811"/>
              <a:gd name="connsiteY40" fmla="*/ 787286 h 1131723"/>
              <a:gd name="connsiteX41" fmla="*/ 2660333 w 3373811"/>
              <a:gd name="connsiteY41" fmla="*/ 811888 h 1131723"/>
              <a:gd name="connsiteX42" fmla="*/ 2652132 w 3373811"/>
              <a:gd name="connsiteY42" fmla="*/ 824190 h 1131723"/>
              <a:gd name="connsiteX43" fmla="*/ 2639830 w 3373811"/>
              <a:gd name="connsiteY43" fmla="*/ 840592 h 1131723"/>
              <a:gd name="connsiteX44" fmla="*/ 2627529 w 3373811"/>
              <a:gd name="connsiteY44" fmla="*/ 848792 h 1131723"/>
              <a:gd name="connsiteX45" fmla="*/ 2611127 w 3373811"/>
              <a:gd name="connsiteY45" fmla="*/ 873395 h 1131723"/>
              <a:gd name="connsiteX46" fmla="*/ 2586524 w 3373811"/>
              <a:gd name="connsiteY46" fmla="*/ 897998 h 1131723"/>
              <a:gd name="connsiteX47" fmla="*/ 2566022 w 3373811"/>
              <a:gd name="connsiteY47" fmla="*/ 934902 h 1131723"/>
              <a:gd name="connsiteX48" fmla="*/ 2557821 w 3373811"/>
              <a:gd name="connsiteY48" fmla="*/ 947203 h 1131723"/>
              <a:gd name="connsiteX49" fmla="*/ 2549620 w 3373811"/>
              <a:gd name="connsiteY49" fmla="*/ 959505 h 1131723"/>
              <a:gd name="connsiteX50" fmla="*/ 2545520 w 3373811"/>
              <a:gd name="connsiteY50" fmla="*/ 971806 h 1131723"/>
              <a:gd name="connsiteX51" fmla="*/ 2529118 w 3373811"/>
              <a:gd name="connsiteY51" fmla="*/ 996409 h 1131723"/>
              <a:gd name="connsiteX52" fmla="*/ 2512716 w 3373811"/>
              <a:gd name="connsiteY52" fmla="*/ 1021011 h 1131723"/>
              <a:gd name="connsiteX53" fmla="*/ 2500415 w 3373811"/>
              <a:gd name="connsiteY53" fmla="*/ 1033313 h 1131723"/>
              <a:gd name="connsiteX54" fmla="*/ 2492214 w 3373811"/>
              <a:gd name="connsiteY54" fmla="*/ 1045614 h 1131723"/>
              <a:gd name="connsiteX55" fmla="*/ 2479913 w 3373811"/>
              <a:gd name="connsiteY55" fmla="*/ 1057915 h 1131723"/>
              <a:gd name="connsiteX56" fmla="*/ 2471712 w 3373811"/>
              <a:gd name="connsiteY56" fmla="*/ 1070217 h 1131723"/>
              <a:gd name="connsiteX57" fmla="*/ 2447109 w 3373811"/>
              <a:gd name="connsiteY57" fmla="*/ 1090719 h 1131723"/>
              <a:gd name="connsiteX58" fmla="*/ 2438908 w 3373811"/>
              <a:gd name="connsiteY58" fmla="*/ 1103020 h 1131723"/>
              <a:gd name="connsiteX59" fmla="*/ 2414306 w 3373811"/>
              <a:gd name="connsiteY59" fmla="*/ 1111221 h 1131723"/>
              <a:gd name="connsiteX60" fmla="*/ 2377402 w 3373811"/>
              <a:gd name="connsiteY60" fmla="*/ 1131723 h 1131723"/>
              <a:gd name="connsiteX61" fmla="*/ 2324096 w 3373811"/>
              <a:gd name="connsiteY61" fmla="*/ 1127623 h 1131723"/>
              <a:gd name="connsiteX62" fmla="*/ 2299493 w 3373811"/>
              <a:gd name="connsiteY62" fmla="*/ 1119422 h 1131723"/>
              <a:gd name="connsiteX63" fmla="*/ 2287192 w 3373811"/>
              <a:gd name="connsiteY63" fmla="*/ 1115322 h 1131723"/>
              <a:gd name="connsiteX64" fmla="*/ 2274890 w 3373811"/>
              <a:gd name="connsiteY64" fmla="*/ 1107121 h 1131723"/>
              <a:gd name="connsiteX65" fmla="*/ 2262589 w 3373811"/>
              <a:gd name="connsiteY65" fmla="*/ 1103020 h 1131723"/>
              <a:gd name="connsiteX66" fmla="*/ 2254388 w 3373811"/>
              <a:gd name="connsiteY66" fmla="*/ 1090719 h 1131723"/>
              <a:gd name="connsiteX67" fmla="*/ 2242087 w 3373811"/>
              <a:gd name="connsiteY67" fmla="*/ 1078418 h 1131723"/>
              <a:gd name="connsiteX68" fmla="*/ 2217484 w 3373811"/>
              <a:gd name="connsiteY68" fmla="*/ 1062016 h 1131723"/>
              <a:gd name="connsiteX69" fmla="*/ 2201082 w 3373811"/>
              <a:gd name="connsiteY69" fmla="*/ 1045614 h 1131723"/>
              <a:gd name="connsiteX70" fmla="*/ 2196982 w 3373811"/>
              <a:gd name="connsiteY70" fmla="*/ 1033313 h 1131723"/>
              <a:gd name="connsiteX71" fmla="*/ 2184681 w 3373811"/>
              <a:gd name="connsiteY71" fmla="*/ 1029212 h 1131723"/>
              <a:gd name="connsiteX72" fmla="*/ 2147777 w 3373811"/>
              <a:gd name="connsiteY72" fmla="*/ 1004609 h 1131723"/>
              <a:gd name="connsiteX73" fmla="*/ 2135475 w 3373811"/>
              <a:gd name="connsiteY73" fmla="*/ 996409 h 1131723"/>
              <a:gd name="connsiteX74" fmla="*/ 2123174 w 3373811"/>
              <a:gd name="connsiteY74" fmla="*/ 992308 h 1131723"/>
              <a:gd name="connsiteX75" fmla="*/ 2098571 w 3373811"/>
              <a:gd name="connsiteY75" fmla="*/ 975906 h 1131723"/>
              <a:gd name="connsiteX76" fmla="*/ 2090370 w 3373811"/>
              <a:gd name="connsiteY76" fmla="*/ 963605 h 1131723"/>
              <a:gd name="connsiteX77" fmla="*/ 2082169 w 3373811"/>
              <a:gd name="connsiteY77" fmla="*/ 939002 h 1131723"/>
              <a:gd name="connsiteX78" fmla="*/ 2069868 w 3373811"/>
              <a:gd name="connsiteY78" fmla="*/ 934902 h 1131723"/>
              <a:gd name="connsiteX79" fmla="*/ 2061667 w 3373811"/>
              <a:gd name="connsiteY79" fmla="*/ 910299 h 1131723"/>
              <a:gd name="connsiteX80" fmla="*/ 2045265 w 3373811"/>
              <a:gd name="connsiteY80" fmla="*/ 885696 h 1131723"/>
              <a:gd name="connsiteX81" fmla="*/ 2028864 w 3373811"/>
              <a:gd name="connsiteY81" fmla="*/ 865194 h 1131723"/>
              <a:gd name="connsiteX82" fmla="*/ 2012462 w 3373811"/>
              <a:gd name="connsiteY82" fmla="*/ 848792 h 1131723"/>
              <a:gd name="connsiteX83" fmla="*/ 1959156 w 3373811"/>
              <a:gd name="connsiteY83" fmla="*/ 856993 h 1131723"/>
              <a:gd name="connsiteX84" fmla="*/ 1946855 w 3373811"/>
              <a:gd name="connsiteY84" fmla="*/ 865194 h 1131723"/>
              <a:gd name="connsiteX85" fmla="*/ 1922252 w 3373811"/>
              <a:gd name="connsiteY85" fmla="*/ 873395 h 1131723"/>
              <a:gd name="connsiteX86" fmla="*/ 1909950 w 3373811"/>
              <a:gd name="connsiteY86" fmla="*/ 861094 h 1131723"/>
              <a:gd name="connsiteX87" fmla="*/ 1897649 w 3373811"/>
              <a:gd name="connsiteY87" fmla="*/ 836491 h 1131723"/>
              <a:gd name="connsiteX88" fmla="*/ 1885348 w 3373811"/>
              <a:gd name="connsiteY88" fmla="*/ 832391 h 1131723"/>
              <a:gd name="connsiteX89" fmla="*/ 1803339 w 3373811"/>
              <a:gd name="connsiteY89" fmla="*/ 836491 h 1131723"/>
              <a:gd name="connsiteX90" fmla="*/ 1778736 w 3373811"/>
              <a:gd name="connsiteY90" fmla="*/ 844692 h 1131723"/>
              <a:gd name="connsiteX91" fmla="*/ 1766435 w 3373811"/>
              <a:gd name="connsiteY91" fmla="*/ 848792 h 1131723"/>
              <a:gd name="connsiteX92" fmla="*/ 1741832 w 3373811"/>
              <a:gd name="connsiteY92" fmla="*/ 852893 h 1131723"/>
              <a:gd name="connsiteX93" fmla="*/ 1659823 w 3373811"/>
              <a:gd name="connsiteY93" fmla="*/ 848792 h 1131723"/>
              <a:gd name="connsiteX94" fmla="*/ 1635220 w 3373811"/>
              <a:gd name="connsiteY94" fmla="*/ 840592 h 1131723"/>
              <a:gd name="connsiteX95" fmla="*/ 1614718 w 3373811"/>
              <a:gd name="connsiteY95" fmla="*/ 820089 h 1131723"/>
              <a:gd name="connsiteX96" fmla="*/ 1606517 w 3373811"/>
              <a:gd name="connsiteY96" fmla="*/ 807788 h 1131723"/>
              <a:gd name="connsiteX97" fmla="*/ 1581915 w 3373811"/>
              <a:gd name="connsiteY97" fmla="*/ 799587 h 1131723"/>
              <a:gd name="connsiteX98" fmla="*/ 1545011 w 3373811"/>
              <a:gd name="connsiteY98" fmla="*/ 770884 h 1131723"/>
              <a:gd name="connsiteX99" fmla="*/ 1532709 w 3373811"/>
              <a:gd name="connsiteY99" fmla="*/ 766783 h 1131723"/>
              <a:gd name="connsiteX100" fmla="*/ 1508107 w 3373811"/>
              <a:gd name="connsiteY100" fmla="*/ 750382 h 1131723"/>
              <a:gd name="connsiteX101" fmla="*/ 1495805 w 3373811"/>
              <a:gd name="connsiteY101" fmla="*/ 742181 h 1131723"/>
              <a:gd name="connsiteX102" fmla="*/ 1487604 w 3373811"/>
              <a:gd name="connsiteY102" fmla="*/ 729879 h 1131723"/>
              <a:gd name="connsiteX103" fmla="*/ 1475303 w 3373811"/>
              <a:gd name="connsiteY103" fmla="*/ 721679 h 1131723"/>
              <a:gd name="connsiteX104" fmla="*/ 1458901 w 3373811"/>
              <a:gd name="connsiteY104" fmla="*/ 705277 h 1131723"/>
              <a:gd name="connsiteX105" fmla="*/ 1450700 w 3373811"/>
              <a:gd name="connsiteY105" fmla="*/ 692975 h 1131723"/>
              <a:gd name="connsiteX106" fmla="*/ 1426098 w 3373811"/>
              <a:gd name="connsiteY106" fmla="*/ 672473 h 1131723"/>
              <a:gd name="connsiteX107" fmla="*/ 1417897 w 3373811"/>
              <a:gd name="connsiteY107" fmla="*/ 660172 h 1131723"/>
              <a:gd name="connsiteX108" fmla="*/ 1405595 w 3373811"/>
              <a:gd name="connsiteY108" fmla="*/ 656071 h 1131723"/>
              <a:gd name="connsiteX109" fmla="*/ 1380993 w 3373811"/>
              <a:gd name="connsiteY109" fmla="*/ 639670 h 1131723"/>
              <a:gd name="connsiteX110" fmla="*/ 1319486 w 3373811"/>
              <a:gd name="connsiteY110" fmla="*/ 598665 h 1131723"/>
              <a:gd name="connsiteX111" fmla="*/ 1298984 w 3373811"/>
              <a:gd name="connsiteY111" fmla="*/ 574062 h 1131723"/>
              <a:gd name="connsiteX112" fmla="*/ 1286682 w 3373811"/>
              <a:gd name="connsiteY112" fmla="*/ 569962 h 1131723"/>
              <a:gd name="connsiteX113" fmla="*/ 1262080 w 3373811"/>
              <a:gd name="connsiteY113" fmla="*/ 557661 h 1131723"/>
              <a:gd name="connsiteX114" fmla="*/ 1237477 w 3373811"/>
              <a:gd name="connsiteY114" fmla="*/ 541259 h 1131723"/>
              <a:gd name="connsiteX115" fmla="*/ 1212874 w 3373811"/>
              <a:gd name="connsiteY115" fmla="*/ 528957 h 1131723"/>
              <a:gd name="connsiteX116" fmla="*/ 1130865 w 3373811"/>
              <a:gd name="connsiteY116" fmla="*/ 524857 h 1131723"/>
              <a:gd name="connsiteX117" fmla="*/ 1110363 w 3373811"/>
              <a:gd name="connsiteY117" fmla="*/ 508455 h 1131723"/>
              <a:gd name="connsiteX118" fmla="*/ 1098062 w 3373811"/>
              <a:gd name="connsiteY118" fmla="*/ 504355 h 1131723"/>
              <a:gd name="connsiteX119" fmla="*/ 1073459 w 3373811"/>
              <a:gd name="connsiteY119" fmla="*/ 479752 h 1131723"/>
              <a:gd name="connsiteX120" fmla="*/ 1061158 w 3373811"/>
              <a:gd name="connsiteY120" fmla="*/ 471551 h 1131723"/>
              <a:gd name="connsiteX121" fmla="*/ 1048856 w 3373811"/>
              <a:gd name="connsiteY121" fmla="*/ 459250 h 1131723"/>
              <a:gd name="connsiteX122" fmla="*/ 1011952 w 3373811"/>
              <a:gd name="connsiteY122" fmla="*/ 438748 h 1131723"/>
              <a:gd name="connsiteX123" fmla="*/ 921742 w 3373811"/>
              <a:gd name="connsiteY123" fmla="*/ 442848 h 1131723"/>
              <a:gd name="connsiteX124" fmla="*/ 856135 w 3373811"/>
              <a:gd name="connsiteY124" fmla="*/ 430547 h 1131723"/>
              <a:gd name="connsiteX125" fmla="*/ 823332 w 3373811"/>
              <a:gd name="connsiteY125" fmla="*/ 426446 h 1131723"/>
              <a:gd name="connsiteX126" fmla="*/ 745423 w 3373811"/>
              <a:gd name="connsiteY126" fmla="*/ 434647 h 1131723"/>
              <a:gd name="connsiteX127" fmla="*/ 720820 w 3373811"/>
              <a:gd name="connsiteY127" fmla="*/ 442848 h 1131723"/>
              <a:gd name="connsiteX128" fmla="*/ 708519 w 3373811"/>
              <a:gd name="connsiteY128" fmla="*/ 446948 h 1131723"/>
              <a:gd name="connsiteX129" fmla="*/ 683916 w 3373811"/>
              <a:gd name="connsiteY129" fmla="*/ 463350 h 1131723"/>
              <a:gd name="connsiteX130" fmla="*/ 655213 w 3373811"/>
              <a:gd name="connsiteY130" fmla="*/ 479752 h 1131723"/>
              <a:gd name="connsiteX131" fmla="*/ 626510 w 3373811"/>
              <a:gd name="connsiteY131" fmla="*/ 487953 h 1131723"/>
              <a:gd name="connsiteX132" fmla="*/ 597807 w 3373811"/>
              <a:gd name="connsiteY132" fmla="*/ 500254 h 1131723"/>
              <a:gd name="connsiteX133" fmla="*/ 585506 w 3373811"/>
              <a:gd name="connsiteY133" fmla="*/ 504355 h 1131723"/>
              <a:gd name="connsiteX134" fmla="*/ 573204 w 3373811"/>
              <a:gd name="connsiteY134" fmla="*/ 512556 h 1131723"/>
              <a:gd name="connsiteX135" fmla="*/ 548602 w 3373811"/>
              <a:gd name="connsiteY135" fmla="*/ 520757 h 1131723"/>
              <a:gd name="connsiteX136" fmla="*/ 519898 w 3373811"/>
              <a:gd name="connsiteY136" fmla="*/ 537158 h 1131723"/>
              <a:gd name="connsiteX137" fmla="*/ 482994 w 3373811"/>
              <a:gd name="connsiteY137" fmla="*/ 553560 h 1131723"/>
              <a:gd name="connsiteX138" fmla="*/ 470693 w 3373811"/>
              <a:gd name="connsiteY138" fmla="*/ 557661 h 1131723"/>
              <a:gd name="connsiteX139" fmla="*/ 413287 w 3373811"/>
              <a:gd name="connsiteY139" fmla="*/ 549460 h 1131723"/>
              <a:gd name="connsiteX140" fmla="*/ 396885 w 3373811"/>
              <a:gd name="connsiteY140" fmla="*/ 528957 h 1131723"/>
              <a:gd name="connsiteX141" fmla="*/ 380483 w 3373811"/>
              <a:gd name="connsiteY141" fmla="*/ 504355 h 1131723"/>
              <a:gd name="connsiteX142" fmla="*/ 368182 w 3373811"/>
              <a:gd name="connsiteY142" fmla="*/ 479752 h 1131723"/>
              <a:gd name="connsiteX143" fmla="*/ 364081 w 3373811"/>
              <a:gd name="connsiteY143" fmla="*/ 467451 h 1131723"/>
              <a:gd name="connsiteX144" fmla="*/ 355881 w 3373811"/>
              <a:gd name="connsiteY144" fmla="*/ 455149 h 1131723"/>
              <a:gd name="connsiteX145" fmla="*/ 351780 w 3373811"/>
              <a:gd name="connsiteY145" fmla="*/ 442848 h 1131723"/>
              <a:gd name="connsiteX146" fmla="*/ 339479 w 3373811"/>
              <a:gd name="connsiteY146" fmla="*/ 430547 h 1131723"/>
              <a:gd name="connsiteX147" fmla="*/ 327177 w 3373811"/>
              <a:gd name="connsiteY147" fmla="*/ 405944 h 1131723"/>
              <a:gd name="connsiteX148" fmla="*/ 323077 w 3373811"/>
              <a:gd name="connsiteY148" fmla="*/ 393643 h 1131723"/>
              <a:gd name="connsiteX149" fmla="*/ 306675 w 3373811"/>
              <a:gd name="connsiteY149" fmla="*/ 369040 h 1131723"/>
              <a:gd name="connsiteX150" fmla="*/ 290273 w 3373811"/>
              <a:gd name="connsiteY150" fmla="*/ 344437 h 1131723"/>
              <a:gd name="connsiteX151" fmla="*/ 265671 w 3373811"/>
              <a:gd name="connsiteY151" fmla="*/ 307533 h 1131723"/>
              <a:gd name="connsiteX152" fmla="*/ 253369 w 3373811"/>
              <a:gd name="connsiteY152" fmla="*/ 299332 h 1131723"/>
              <a:gd name="connsiteX153" fmla="*/ 228767 w 3373811"/>
              <a:gd name="connsiteY153" fmla="*/ 291131 h 1131723"/>
              <a:gd name="connsiteX154" fmla="*/ 183662 w 3373811"/>
              <a:gd name="connsiteY154" fmla="*/ 282931 h 1131723"/>
              <a:gd name="connsiteX155" fmla="*/ 105753 w 3373811"/>
              <a:gd name="connsiteY155" fmla="*/ 278830 h 1131723"/>
              <a:gd name="connsiteX156" fmla="*/ 93452 w 3373811"/>
              <a:gd name="connsiteY156" fmla="*/ 274730 h 1131723"/>
              <a:gd name="connsiteX157" fmla="*/ 56548 w 3373811"/>
              <a:gd name="connsiteY157" fmla="*/ 241926 h 1131723"/>
              <a:gd name="connsiteX158" fmla="*/ 44246 w 3373811"/>
              <a:gd name="connsiteY158" fmla="*/ 229625 h 1131723"/>
              <a:gd name="connsiteX159" fmla="*/ 27845 w 3373811"/>
              <a:gd name="connsiteY159" fmla="*/ 205022 h 1131723"/>
              <a:gd name="connsiteX160" fmla="*/ 7342 w 3373811"/>
              <a:gd name="connsiteY160" fmla="*/ 180419 h 1131723"/>
              <a:gd name="connsiteX161" fmla="*/ 7342 w 3373811"/>
              <a:gd name="connsiteY161" fmla="*/ 86109 h 1131723"/>
              <a:gd name="connsiteX162" fmla="*/ 11443 w 3373811"/>
              <a:gd name="connsiteY162" fmla="*/ 73808 h 1131723"/>
              <a:gd name="connsiteX163" fmla="*/ 11443 w 3373811"/>
              <a:gd name="connsiteY163" fmla="*/ 0 h 113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373811" h="1131723">
                <a:moveTo>
                  <a:pt x="3373811" y="20502"/>
                </a:moveTo>
                <a:cubicBezTo>
                  <a:pt x="3345291" y="31910"/>
                  <a:pt x="3360280" y="26380"/>
                  <a:pt x="3328706" y="36904"/>
                </a:cubicBezTo>
                <a:lnTo>
                  <a:pt x="3316404" y="41004"/>
                </a:lnTo>
                <a:cubicBezTo>
                  <a:pt x="3301251" y="63732"/>
                  <a:pt x="3316872" y="45755"/>
                  <a:pt x="3295902" y="57406"/>
                </a:cubicBezTo>
                <a:cubicBezTo>
                  <a:pt x="3295895" y="57410"/>
                  <a:pt x="3265152" y="77906"/>
                  <a:pt x="3258998" y="82009"/>
                </a:cubicBezTo>
                <a:cubicBezTo>
                  <a:pt x="3255402" y="84407"/>
                  <a:pt x="3250797" y="84742"/>
                  <a:pt x="3246697" y="86109"/>
                </a:cubicBezTo>
                <a:lnTo>
                  <a:pt x="3209793" y="110712"/>
                </a:lnTo>
                <a:cubicBezTo>
                  <a:pt x="3204968" y="113929"/>
                  <a:pt x="3201204" y="118558"/>
                  <a:pt x="3197491" y="123013"/>
                </a:cubicBezTo>
                <a:cubicBezTo>
                  <a:pt x="3194336" y="126799"/>
                  <a:pt x="3193138" y="132235"/>
                  <a:pt x="3189290" y="135314"/>
                </a:cubicBezTo>
                <a:cubicBezTo>
                  <a:pt x="3185915" y="138014"/>
                  <a:pt x="3181089" y="138048"/>
                  <a:pt x="3176989" y="139415"/>
                </a:cubicBezTo>
                <a:cubicBezTo>
                  <a:pt x="3153486" y="174668"/>
                  <a:pt x="3184781" y="133181"/>
                  <a:pt x="3156487" y="155817"/>
                </a:cubicBezTo>
                <a:cubicBezTo>
                  <a:pt x="3145566" y="164554"/>
                  <a:pt x="3150127" y="169723"/>
                  <a:pt x="3144185" y="180419"/>
                </a:cubicBezTo>
                <a:cubicBezTo>
                  <a:pt x="3131921" y="202494"/>
                  <a:pt x="3130427" y="202379"/>
                  <a:pt x="3115482" y="217323"/>
                </a:cubicBezTo>
                <a:cubicBezTo>
                  <a:pt x="3104165" y="251275"/>
                  <a:pt x="3112075" y="234735"/>
                  <a:pt x="3090880" y="266529"/>
                </a:cubicBezTo>
                <a:cubicBezTo>
                  <a:pt x="3088146" y="270629"/>
                  <a:pt x="3086779" y="276096"/>
                  <a:pt x="3082679" y="278830"/>
                </a:cubicBezTo>
                <a:lnTo>
                  <a:pt x="3070377" y="287031"/>
                </a:lnTo>
                <a:cubicBezTo>
                  <a:pt x="3069010" y="291131"/>
                  <a:pt x="3068376" y="295554"/>
                  <a:pt x="3066277" y="299332"/>
                </a:cubicBezTo>
                <a:cubicBezTo>
                  <a:pt x="3054016" y="321403"/>
                  <a:pt x="3052516" y="321294"/>
                  <a:pt x="3037574" y="336236"/>
                </a:cubicBezTo>
                <a:cubicBezTo>
                  <a:pt x="3034239" y="346241"/>
                  <a:pt x="3033221" y="352890"/>
                  <a:pt x="3025272" y="360839"/>
                </a:cubicBezTo>
                <a:cubicBezTo>
                  <a:pt x="3021787" y="364324"/>
                  <a:pt x="3017071" y="366306"/>
                  <a:pt x="3012971" y="369040"/>
                </a:cubicBezTo>
                <a:lnTo>
                  <a:pt x="2996569" y="393643"/>
                </a:lnTo>
                <a:lnTo>
                  <a:pt x="2988368" y="405944"/>
                </a:lnTo>
                <a:cubicBezTo>
                  <a:pt x="2981151" y="427596"/>
                  <a:pt x="2986665" y="414649"/>
                  <a:pt x="2967866" y="442848"/>
                </a:cubicBezTo>
                <a:cubicBezTo>
                  <a:pt x="2965132" y="446948"/>
                  <a:pt x="2959665" y="448315"/>
                  <a:pt x="2955565" y="451049"/>
                </a:cubicBezTo>
                <a:cubicBezTo>
                  <a:pt x="2936429" y="479752"/>
                  <a:pt x="2947364" y="470185"/>
                  <a:pt x="2926862" y="483853"/>
                </a:cubicBezTo>
                <a:lnTo>
                  <a:pt x="2910460" y="508455"/>
                </a:lnTo>
                <a:lnTo>
                  <a:pt x="2902259" y="520757"/>
                </a:lnTo>
                <a:cubicBezTo>
                  <a:pt x="2895042" y="542408"/>
                  <a:pt x="2900556" y="529463"/>
                  <a:pt x="2881757" y="557661"/>
                </a:cubicBezTo>
                <a:cubicBezTo>
                  <a:pt x="2879023" y="561761"/>
                  <a:pt x="2877041" y="566477"/>
                  <a:pt x="2873556" y="569962"/>
                </a:cubicBezTo>
                <a:cubicBezTo>
                  <a:pt x="2869456" y="574062"/>
                  <a:pt x="2864967" y="577808"/>
                  <a:pt x="2861255" y="582263"/>
                </a:cubicBezTo>
                <a:cubicBezTo>
                  <a:pt x="2858100" y="586049"/>
                  <a:pt x="2856539" y="591080"/>
                  <a:pt x="2853054" y="594565"/>
                </a:cubicBezTo>
                <a:cubicBezTo>
                  <a:pt x="2820793" y="626826"/>
                  <a:pt x="2862043" y="574757"/>
                  <a:pt x="2828451" y="615067"/>
                </a:cubicBezTo>
                <a:cubicBezTo>
                  <a:pt x="2813044" y="633555"/>
                  <a:pt x="2825552" y="632033"/>
                  <a:pt x="2795647" y="651971"/>
                </a:cubicBezTo>
                <a:cubicBezTo>
                  <a:pt x="2773698" y="666604"/>
                  <a:pt x="2786827" y="656690"/>
                  <a:pt x="2758743" y="684774"/>
                </a:cubicBezTo>
                <a:lnTo>
                  <a:pt x="2746442" y="697076"/>
                </a:lnTo>
                <a:lnTo>
                  <a:pt x="2734141" y="709377"/>
                </a:lnTo>
                <a:cubicBezTo>
                  <a:pt x="2730806" y="719382"/>
                  <a:pt x="2729788" y="726031"/>
                  <a:pt x="2721839" y="733980"/>
                </a:cubicBezTo>
                <a:cubicBezTo>
                  <a:pt x="2718354" y="737465"/>
                  <a:pt x="2713638" y="739447"/>
                  <a:pt x="2709538" y="742181"/>
                </a:cubicBezTo>
                <a:cubicBezTo>
                  <a:pt x="2704071" y="750382"/>
                  <a:pt x="2696252" y="757433"/>
                  <a:pt x="2693136" y="766783"/>
                </a:cubicBezTo>
                <a:cubicBezTo>
                  <a:pt x="2691769" y="770884"/>
                  <a:pt x="2691736" y="775710"/>
                  <a:pt x="2689036" y="779085"/>
                </a:cubicBezTo>
                <a:cubicBezTo>
                  <a:pt x="2685957" y="782933"/>
                  <a:pt x="2680835" y="784552"/>
                  <a:pt x="2676734" y="787286"/>
                </a:cubicBezTo>
                <a:lnTo>
                  <a:pt x="2660333" y="811888"/>
                </a:lnTo>
                <a:cubicBezTo>
                  <a:pt x="2657599" y="815989"/>
                  <a:pt x="2655089" y="820247"/>
                  <a:pt x="2652132" y="824190"/>
                </a:cubicBezTo>
                <a:cubicBezTo>
                  <a:pt x="2648031" y="829657"/>
                  <a:pt x="2644663" y="835760"/>
                  <a:pt x="2639830" y="840592"/>
                </a:cubicBezTo>
                <a:cubicBezTo>
                  <a:pt x="2636345" y="844076"/>
                  <a:pt x="2631629" y="846059"/>
                  <a:pt x="2627529" y="848792"/>
                </a:cubicBezTo>
                <a:lnTo>
                  <a:pt x="2611127" y="873395"/>
                </a:lnTo>
                <a:cubicBezTo>
                  <a:pt x="2604694" y="883045"/>
                  <a:pt x="2586524" y="897998"/>
                  <a:pt x="2586524" y="897998"/>
                </a:cubicBezTo>
                <a:cubicBezTo>
                  <a:pt x="2579307" y="919649"/>
                  <a:pt x="2584821" y="906704"/>
                  <a:pt x="2566022" y="934902"/>
                </a:cubicBezTo>
                <a:lnTo>
                  <a:pt x="2557821" y="947203"/>
                </a:lnTo>
                <a:lnTo>
                  <a:pt x="2549620" y="959505"/>
                </a:lnTo>
                <a:cubicBezTo>
                  <a:pt x="2548253" y="963605"/>
                  <a:pt x="2547619" y="968028"/>
                  <a:pt x="2545520" y="971806"/>
                </a:cubicBezTo>
                <a:cubicBezTo>
                  <a:pt x="2540733" y="980422"/>
                  <a:pt x="2534585" y="988208"/>
                  <a:pt x="2529118" y="996409"/>
                </a:cubicBezTo>
                <a:lnTo>
                  <a:pt x="2512716" y="1021011"/>
                </a:lnTo>
                <a:cubicBezTo>
                  <a:pt x="2509499" y="1025836"/>
                  <a:pt x="2504127" y="1028858"/>
                  <a:pt x="2500415" y="1033313"/>
                </a:cubicBezTo>
                <a:cubicBezTo>
                  <a:pt x="2497260" y="1037099"/>
                  <a:pt x="2495369" y="1041828"/>
                  <a:pt x="2492214" y="1045614"/>
                </a:cubicBezTo>
                <a:cubicBezTo>
                  <a:pt x="2488502" y="1050069"/>
                  <a:pt x="2483625" y="1053460"/>
                  <a:pt x="2479913" y="1057915"/>
                </a:cubicBezTo>
                <a:cubicBezTo>
                  <a:pt x="2476758" y="1061701"/>
                  <a:pt x="2474867" y="1066431"/>
                  <a:pt x="2471712" y="1070217"/>
                </a:cubicBezTo>
                <a:cubicBezTo>
                  <a:pt x="2461846" y="1082056"/>
                  <a:pt x="2459205" y="1082656"/>
                  <a:pt x="2447109" y="1090719"/>
                </a:cubicBezTo>
                <a:cubicBezTo>
                  <a:pt x="2444375" y="1094819"/>
                  <a:pt x="2443087" y="1100408"/>
                  <a:pt x="2438908" y="1103020"/>
                </a:cubicBezTo>
                <a:cubicBezTo>
                  <a:pt x="2431578" y="1107601"/>
                  <a:pt x="2414306" y="1111221"/>
                  <a:pt x="2414306" y="1111221"/>
                </a:cubicBezTo>
                <a:cubicBezTo>
                  <a:pt x="2386107" y="1130020"/>
                  <a:pt x="2399054" y="1124506"/>
                  <a:pt x="2377402" y="1131723"/>
                </a:cubicBezTo>
                <a:cubicBezTo>
                  <a:pt x="2359633" y="1130356"/>
                  <a:pt x="2341699" y="1130402"/>
                  <a:pt x="2324096" y="1127623"/>
                </a:cubicBezTo>
                <a:cubicBezTo>
                  <a:pt x="2315557" y="1126275"/>
                  <a:pt x="2307694" y="1122156"/>
                  <a:pt x="2299493" y="1119422"/>
                </a:cubicBezTo>
                <a:lnTo>
                  <a:pt x="2287192" y="1115322"/>
                </a:lnTo>
                <a:cubicBezTo>
                  <a:pt x="2283091" y="1112588"/>
                  <a:pt x="2279298" y="1109325"/>
                  <a:pt x="2274890" y="1107121"/>
                </a:cubicBezTo>
                <a:cubicBezTo>
                  <a:pt x="2271024" y="1105188"/>
                  <a:pt x="2265964" y="1105720"/>
                  <a:pt x="2262589" y="1103020"/>
                </a:cubicBezTo>
                <a:cubicBezTo>
                  <a:pt x="2258741" y="1099941"/>
                  <a:pt x="2257543" y="1094505"/>
                  <a:pt x="2254388" y="1090719"/>
                </a:cubicBezTo>
                <a:cubicBezTo>
                  <a:pt x="2250676" y="1086264"/>
                  <a:pt x="2246664" y="1081978"/>
                  <a:pt x="2242087" y="1078418"/>
                </a:cubicBezTo>
                <a:cubicBezTo>
                  <a:pt x="2234307" y="1072367"/>
                  <a:pt x="2217484" y="1062016"/>
                  <a:pt x="2217484" y="1062016"/>
                </a:cubicBezTo>
                <a:cubicBezTo>
                  <a:pt x="2206551" y="1029213"/>
                  <a:pt x="2222951" y="1067481"/>
                  <a:pt x="2201082" y="1045614"/>
                </a:cubicBezTo>
                <a:cubicBezTo>
                  <a:pt x="2198026" y="1042558"/>
                  <a:pt x="2200038" y="1036369"/>
                  <a:pt x="2196982" y="1033313"/>
                </a:cubicBezTo>
                <a:cubicBezTo>
                  <a:pt x="2193926" y="1030257"/>
                  <a:pt x="2188459" y="1031311"/>
                  <a:pt x="2184681" y="1029212"/>
                </a:cubicBezTo>
                <a:cubicBezTo>
                  <a:pt x="2184666" y="1029204"/>
                  <a:pt x="2153935" y="1008714"/>
                  <a:pt x="2147777" y="1004609"/>
                </a:cubicBezTo>
                <a:cubicBezTo>
                  <a:pt x="2143676" y="1001875"/>
                  <a:pt x="2140150" y="997968"/>
                  <a:pt x="2135475" y="996409"/>
                </a:cubicBezTo>
                <a:cubicBezTo>
                  <a:pt x="2131375" y="995042"/>
                  <a:pt x="2126952" y="994407"/>
                  <a:pt x="2123174" y="992308"/>
                </a:cubicBezTo>
                <a:cubicBezTo>
                  <a:pt x="2114558" y="987521"/>
                  <a:pt x="2098571" y="975906"/>
                  <a:pt x="2098571" y="975906"/>
                </a:cubicBezTo>
                <a:cubicBezTo>
                  <a:pt x="2095837" y="971806"/>
                  <a:pt x="2092371" y="968108"/>
                  <a:pt x="2090370" y="963605"/>
                </a:cubicBezTo>
                <a:cubicBezTo>
                  <a:pt x="2086859" y="955705"/>
                  <a:pt x="2090370" y="941735"/>
                  <a:pt x="2082169" y="939002"/>
                </a:cubicBezTo>
                <a:lnTo>
                  <a:pt x="2069868" y="934902"/>
                </a:lnTo>
                <a:cubicBezTo>
                  <a:pt x="2067134" y="926701"/>
                  <a:pt x="2066462" y="917492"/>
                  <a:pt x="2061667" y="910299"/>
                </a:cubicBezTo>
                <a:lnTo>
                  <a:pt x="2045265" y="885696"/>
                </a:lnTo>
                <a:cubicBezTo>
                  <a:pt x="2034960" y="854780"/>
                  <a:pt x="2050059" y="891687"/>
                  <a:pt x="2028864" y="865194"/>
                </a:cubicBezTo>
                <a:cubicBezTo>
                  <a:pt x="2012959" y="845313"/>
                  <a:pt x="2039300" y="857740"/>
                  <a:pt x="2012462" y="848792"/>
                </a:cubicBezTo>
                <a:cubicBezTo>
                  <a:pt x="2000710" y="849967"/>
                  <a:pt x="1973931" y="849605"/>
                  <a:pt x="1959156" y="856993"/>
                </a:cubicBezTo>
                <a:cubicBezTo>
                  <a:pt x="1954748" y="859197"/>
                  <a:pt x="1951358" y="863193"/>
                  <a:pt x="1946855" y="865194"/>
                </a:cubicBezTo>
                <a:cubicBezTo>
                  <a:pt x="1938955" y="868705"/>
                  <a:pt x="1922252" y="873395"/>
                  <a:pt x="1922252" y="873395"/>
                </a:cubicBezTo>
                <a:cubicBezTo>
                  <a:pt x="1918151" y="869295"/>
                  <a:pt x="1913167" y="865919"/>
                  <a:pt x="1909950" y="861094"/>
                </a:cubicBezTo>
                <a:cubicBezTo>
                  <a:pt x="1901459" y="848358"/>
                  <a:pt x="1911477" y="847553"/>
                  <a:pt x="1897649" y="836491"/>
                </a:cubicBezTo>
                <a:cubicBezTo>
                  <a:pt x="1894274" y="833791"/>
                  <a:pt x="1889448" y="833758"/>
                  <a:pt x="1885348" y="832391"/>
                </a:cubicBezTo>
                <a:cubicBezTo>
                  <a:pt x="1858012" y="833758"/>
                  <a:pt x="1830529" y="833354"/>
                  <a:pt x="1803339" y="836491"/>
                </a:cubicBezTo>
                <a:cubicBezTo>
                  <a:pt x="1794751" y="837482"/>
                  <a:pt x="1786937" y="841958"/>
                  <a:pt x="1778736" y="844692"/>
                </a:cubicBezTo>
                <a:lnTo>
                  <a:pt x="1766435" y="848792"/>
                </a:lnTo>
                <a:cubicBezTo>
                  <a:pt x="1758547" y="851421"/>
                  <a:pt x="1750033" y="851526"/>
                  <a:pt x="1741832" y="852893"/>
                </a:cubicBezTo>
                <a:cubicBezTo>
                  <a:pt x="1714496" y="851526"/>
                  <a:pt x="1687013" y="851929"/>
                  <a:pt x="1659823" y="848792"/>
                </a:cubicBezTo>
                <a:cubicBezTo>
                  <a:pt x="1651235" y="847801"/>
                  <a:pt x="1635220" y="840592"/>
                  <a:pt x="1635220" y="840592"/>
                </a:cubicBezTo>
                <a:cubicBezTo>
                  <a:pt x="1613359" y="807795"/>
                  <a:pt x="1642048" y="847418"/>
                  <a:pt x="1614718" y="820089"/>
                </a:cubicBezTo>
                <a:cubicBezTo>
                  <a:pt x="1611233" y="816604"/>
                  <a:pt x="1610696" y="810400"/>
                  <a:pt x="1606517" y="807788"/>
                </a:cubicBezTo>
                <a:cubicBezTo>
                  <a:pt x="1599187" y="803207"/>
                  <a:pt x="1581915" y="799587"/>
                  <a:pt x="1581915" y="799587"/>
                </a:cubicBezTo>
                <a:cubicBezTo>
                  <a:pt x="1562643" y="780317"/>
                  <a:pt x="1574438" y="790503"/>
                  <a:pt x="1545011" y="770884"/>
                </a:cubicBezTo>
                <a:cubicBezTo>
                  <a:pt x="1541414" y="768486"/>
                  <a:pt x="1536488" y="768882"/>
                  <a:pt x="1532709" y="766783"/>
                </a:cubicBezTo>
                <a:cubicBezTo>
                  <a:pt x="1524093" y="761997"/>
                  <a:pt x="1516308" y="755849"/>
                  <a:pt x="1508107" y="750382"/>
                </a:cubicBezTo>
                <a:lnTo>
                  <a:pt x="1495805" y="742181"/>
                </a:lnTo>
                <a:cubicBezTo>
                  <a:pt x="1493071" y="738080"/>
                  <a:pt x="1491089" y="733364"/>
                  <a:pt x="1487604" y="729879"/>
                </a:cubicBezTo>
                <a:cubicBezTo>
                  <a:pt x="1484119" y="726394"/>
                  <a:pt x="1478381" y="725527"/>
                  <a:pt x="1475303" y="721679"/>
                </a:cubicBezTo>
                <a:cubicBezTo>
                  <a:pt x="1459398" y="701798"/>
                  <a:pt x="1485742" y="714222"/>
                  <a:pt x="1458901" y="705277"/>
                </a:cubicBezTo>
                <a:cubicBezTo>
                  <a:pt x="1456167" y="701176"/>
                  <a:pt x="1453855" y="696761"/>
                  <a:pt x="1450700" y="692975"/>
                </a:cubicBezTo>
                <a:cubicBezTo>
                  <a:pt x="1440835" y="681136"/>
                  <a:pt x="1438192" y="680536"/>
                  <a:pt x="1426098" y="672473"/>
                </a:cubicBezTo>
                <a:cubicBezTo>
                  <a:pt x="1423364" y="668373"/>
                  <a:pt x="1421745" y="663250"/>
                  <a:pt x="1417897" y="660172"/>
                </a:cubicBezTo>
                <a:cubicBezTo>
                  <a:pt x="1414522" y="657472"/>
                  <a:pt x="1409374" y="658170"/>
                  <a:pt x="1405595" y="656071"/>
                </a:cubicBezTo>
                <a:cubicBezTo>
                  <a:pt x="1396979" y="651285"/>
                  <a:pt x="1389194" y="645137"/>
                  <a:pt x="1380993" y="639670"/>
                </a:cubicBezTo>
                <a:lnTo>
                  <a:pt x="1319486" y="598665"/>
                </a:lnTo>
                <a:cubicBezTo>
                  <a:pt x="1272614" y="567416"/>
                  <a:pt x="1336821" y="604331"/>
                  <a:pt x="1298984" y="574062"/>
                </a:cubicBezTo>
                <a:cubicBezTo>
                  <a:pt x="1295609" y="571362"/>
                  <a:pt x="1290783" y="571329"/>
                  <a:pt x="1286682" y="569962"/>
                </a:cubicBezTo>
                <a:cubicBezTo>
                  <a:pt x="1232080" y="533559"/>
                  <a:pt x="1313002" y="585951"/>
                  <a:pt x="1262080" y="557661"/>
                </a:cubicBezTo>
                <a:cubicBezTo>
                  <a:pt x="1253464" y="552874"/>
                  <a:pt x="1245678" y="546726"/>
                  <a:pt x="1237477" y="541259"/>
                </a:cubicBezTo>
                <a:cubicBezTo>
                  <a:pt x="1229806" y="536145"/>
                  <a:pt x="1222636" y="529806"/>
                  <a:pt x="1212874" y="528957"/>
                </a:cubicBezTo>
                <a:cubicBezTo>
                  <a:pt x="1185606" y="526586"/>
                  <a:pt x="1158201" y="526224"/>
                  <a:pt x="1130865" y="524857"/>
                </a:cubicBezTo>
                <a:cubicBezTo>
                  <a:pt x="1099947" y="514552"/>
                  <a:pt x="1136858" y="529652"/>
                  <a:pt x="1110363" y="508455"/>
                </a:cubicBezTo>
                <a:cubicBezTo>
                  <a:pt x="1106988" y="505755"/>
                  <a:pt x="1102162" y="505722"/>
                  <a:pt x="1098062" y="504355"/>
                </a:cubicBezTo>
                <a:cubicBezTo>
                  <a:pt x="1089861" y="496154"/>
                  <a:pt x="1083109" y="486186"/>
                  <a:pt x="1073459" y="479752"/>
                </a:cubicBezTo>
                <a:cubicBezTo>
                  <a:pt x="1069359" y="477018"/>
                  <a:pt x="1064944" y="474706"/>
                  <a:pt x="1061158" y="471551"/>
                </a:cubicBezTo>
                <a:cubicBezTo>
                  <a:pt x="1056703" y="467839"/>
                  <a:pt x="1053433" y="462810"/>
                  <a:pt x="1048856" y="459250"/>
                </a:cubicBezTo>
                <a:cubicBezTo>
                  <a:pt x="1027704" y="442799"/>
                  <a:pt x="1030514" y="444934"/>
                  <a:pt x="1011952" y="438748"/>
                </a:cubicBezTo>
                <a:cubicBezTo>
                  <a:pt x="981882" y="440115"/>
                  <a:pt x="951843" y="442848"/>
                  <a:pt x="921742" y="442848"/>
                </a:cubicBezTo>
                <a:cubicBezTo>
                  <a:pt x="899746" y="442848"/>
                  <a:pt x="877135" y="435797"/>
                  <a:pt x="856135" y="430547"/>
                </a:cubicBezTo>
                <a:cubicBezTo>
                  <a:pt x="845445" y="427874"/>
                  <a:pt x="834266" y="427813"/>
                  <a:pt x="823332" y="426446"/>
                </a:cubicBezTo>
                <a:cubicBezTo>
                  <a:pt x="805281" y="427835"/>
                  <a:pt x="767290" y="429180"/>
                  <a:pt x="745423" y="434647"/>
                </a:cubicBezTo>
                <a:cubicBezTo>
                  <a:pt x="737036" y="436744"/>
                  <a:pt x="729021" y="440114"/>
                  <a:pt x="720820" y="442848"/>
                </a:cubicBezTo>
                <a:lnTo>
                  <a:pt x="708519" y="446948"/>
                </a:lnTo>
                <a:lnTo>
                  <a:pt x="683916" y="463350"/>
                </a:lnTo>
                <a:cubicBezTo>
                  <a:pt x="671559" y="471588"/>
                  <a:pt x="669783" y="473507"/>
                  <a:pt x="655213" y="479752"/>
                </a:cubicBezTo>
                <a:cubicBezTo>
                  <a:pt x="645375" y="483969"/>
                  <a:pt x="636923" y="484978"/>
                  <a:pt x="626510" y="487953"/>
                </a:cubicBezTo>
                <a:cubicBezTo>
                  <a:pt x="607281" y="493446"/>
                  <a:pt x="619671" y="490883"/>
                  <a:pt x="597807" y="500254"/>
                </a:cubicBezTo>
                <a:cubicBezTo>
                  <a:pt x="593834" y="501957"/>
                  <a:pt x="589372" y="502422"/>
                  <a:pt x="585506" y="504355"/>
                </a:cubicBezTo>
                <a:cubicBezTo>
                  <a:pt x="581098" y="506559"/>
                  <a:pt x="577708" y="510554"/>
                  <a:pt x="573204" y="512556"/>
                </a:cubicBezTo>
                <a:cubicBezTo>
                  <a:pt x="565305" y="516067"/>
                  <a:pt x="548602" y="520757"/>
                  <a:pt x="548602" y="520757"/>
                </a:cubicBezTo>
                <a:cubicBezTo>
                  <a:pt x="515309" y="554047"/>
                  <a:pt x="558452" y="515127"/>
                  <a:pt x="519898" y="537158"/>
                </a:cubicBezTo>
                <a:cubicBezTo>
                  <a:pt x="482467" y="558547"/>
                  <a:pt x="540917" y="543907"/>
                  <a:pt x="482994" y="553560"/>
                </a:cubicBezTo>
                <a:cubicBezTo>
                  <a:pt x="478894" y="554927"/>
                  <a:pt x="475015" y="557661"/>
                  <a:pt x="470693" y="557661"/>
                </a:cubicBezTo>
                <a:cubicBezTo>
                  <a:pt x="442731" y="557661"/>
                  <a:pt x="435364" y="554979"/>
                  <a:pt x="413287" y="549460"/>
                </a:cubicBezTo>
                <a:cubicBezTo>
                  <a:pt x="390555" y="534306"/>
                  <a:pt x="408536" y="549930"/>
                  <a:pt x="396885" y="528957"/>
                </a:cubicBezTo>
                <a:cubicBezTo>
                  <a:pt x="392098" y="520341"/>
                  <a:pt x="380483" y="504355"/>
                  <a:pt x="380483" y="504355"/>
                </a:cubicBezTo>
                <a:cubicBezTo>
                  <a:pt x="370181" y="473443"/>
                  <a:pt x="384076" y="511537"/>
                  <a:pt x="368182" y="479752"/>
                </a:cubicBezTo>
                <a:cubicBezTo>
                  <a:pt x="366249" y="475886"/>
                  <a:pt x="366014" y="471317"/>
                  <a:pt x="364081" y="467451"/>
                </a:cubicBezTo>
                <a:cubicBezTo>
                  <a:pt x="361877" y="463043"/>
                  <a:pt x="358085" y="459557"/>
                  <a:pt x="355881" y="455149"/>
                </a:cubicBezTo>
                <a:cubicBezTo>
                  <a:pt x="353948" y="451283"/>
                  <a:pt x="354178" y="446444"/>
                  <a:pt x="351780" y="442848"/>
                </a:cubicBezTo>
                <a:cubicBezTo>
                  <a:pt x="348563" y="438023"/>
                  <a:pt x="343579" y="434647"/>
                  <a:pt x="339479" y="430547"/>
                </a:cubicBezTo>
                <a:cubicBezTo>
                  <a:pt x="329170" y="399621"/>
                  <a:pt x="343077" y="437744"/>
                  <a:pt x="327177" y="405944"/>
                </a:cubicBezTo>
                <a:cubicBezTo>
                  <a:pt x="325244" y="402078"/>
                  <a:pt x="325176" y="397421"/>
                  <a:pt x="323077" y="393643"/>
                </a:cubicBezTo>
                <a:cubicBezTo>
                  <a:pt x="318290" y="385027"/>
                  <a:pt x="306675" y="369040"/>
                  <a:pt x="306675" y="369040"/>
                </a:cubicBezTo>
                <a:cubicBezTo>
                  <a:pt x="298834" y="345514"/>
                  <a:pt x="308191" y="367474"/>
                  <a:pt x="290273" y="344437"/>
                </a:cubicBezTo>
                <a:cubicBezTo>
                  <a:pt x="290270" y="344434"/>
                  <a:pt x="269772" y="313685"/>
                  <a:pt x="265671" y="307533"/>
                </a:cubicBezTo>
                <a:cubicBezTo>
                  <a:pt x="262937" y="303432"/>
                  <a:pt x="257873" y="301334"/>
                  <a:pt x="253369" y="299332"/>
                </a:cubicBezTo>
                <a:cubicBezTo>
                  <a:pt x="245470" y="295821"/>
                  <a:pt x="236968" y="293865"/>
                  <a:pt x="228767" y="291131"/>
                </a:cubicBezTo>
                <a:cubicBezTo>
                  <a:pt x="208872" y="284500"/>
                  <a:pt x="213459" y="285138"/>
                  <a:pt x="183662" y="282931"/>
                </a:cubicBezTo>
                <a:cubicBezTo>
                  <a:pt x="157727" y="281010"/>
                  <a:pt x="131723" y="280197"/>
                  <a:pt x="105753" y="278830"/>
                </a:cubicBezTo>
                <a:cubicBezTo>
                  <a:pt x="101653" y="277463"/>
                  <a:pt x="97318" y="276663"/>
                  <a:pt x="93452" y="274730"/>
                </a:cubicBezTo>
                <a:cubicBezTo>
                  <a:pt x="78816" y="267412"/>
                  <a:pt x="67419" y="252797"/>
                  <a:pt x="56548" y="241926"/>
                </a:cubicBezTo>
                <a:lnTo>
                  <a:pt x="44246" y="229625"/>
                </a:lnTo>
                <a:cubicBezTo>
                  <a:pt x="37276" y="222656"/>
                  <a:pt x="34815" y="211991"/>
                  <a:pt x="27845" y="205022"/>
                </a:cubicBezTo>
                <a:cubicBezTo>
                  <a:pt x="12058" y="189236"/>
                  <a:pt x="18760" y="197546"/>
                  <a:pt x="7342" y="180419"/>
                </a:cubicBezTo>
                <a:cubicBezTo>
                  <a:pt x="-5013" y="143351"/>
                  <a:pt x="496" y="164842"/>
                  <a:pt x="7342" y="86109"/>
                </a:cubicBezTo>
                <a:cubicBezTo>
                  <a:pt x="7716" y="81803"/>
                  <a:pt x="11237" y="78125"/>
                  <a:pt x="11443" y="73808"/>
                </a:cubicBezTo>
                <a:cubicBezTo>
                  <a:pt x="12613" y="49233"/>
                  <a:pt x="11443" y="24603"/>
                  <a:pt x="11443" y="0"/>
                </a:cubicBezTo>
              </a:path>
            </a:pathLst>
          </a:custGeom>
          <a:noFill/>
          <a:ln w="508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916915" y="3588438"/>
            <a:ext cx="78276" cy="473211"/>
          </a:xfrm>
          <a:custGeom>
            <a:avLst/>
            <a:gdLst>
              <a:gd name="connsiteX0" fmla="*/ 0 w 78276"/>
              <a:gd name="connsiteY0" fmla="*/ 0 h 473211"/>
              <a:gd name="connsiteX1" fmla="*/ 10674 w 78276"/>
              <a:gd name="connsiteY1" fmla="*/ 78276 h 473211"/>
              <a:gd name="connsiteX2" fmla="*/ 21348 w 78276"/>
              <a:gd name="connsiteY2" fmla="*/ 99624 h 473211"/>
              <a:gd name="connsiteX3" fmla="*/ 49812 w 78276"/>
              <a:gd name="connsiteY3" fmla="*/ 131645 h 473211"/>
              <a:gd name="connsiteX4" fmla="*/ 56928 w 78276"/>
              <a:gd name="connsiteY4" fmla="*/ 152993 h 473211"/>
              <a:gd name="connsiteX5" fmla="*/ 64044 w 78276"/>
              <a:gd name="connsiteY5" fmla="*/ 163667 h 473211"/>
              <a:gd name="connsiteX6" fmla="*/ 78276 w 78276"/>
              <a:gd name="connsiteY6" fmla="*/ 224153 h 473211"/>
              <a:gd name="connsiteX7" fmla="*/ 74718 w 78276"/>
              <a:gd name="connsiteY7" fmla="*/ 355798 h 473211"/>
              <a:gd name="connsiteX8" fmla="*/ 71160 w 78276"/>
              <a:gd name="connsiteY8" fmla="*/ 370030 h 473211"/>
              <a:gd name="connsiteX9" fmla="*/ 64044 w 78276"/>
              <a:gd name="connsiteY9" fmla="*/ 409168 h 473211"/>
              <a:gd name="connsiteX10" fmla="*/ 60486 w 78276"/>
              <a:gd name="connsiteY10" fmla="*/ 419842 h 473211"/>
              <a:gd name="connsiteX11" fmla="*/ 46254 w 78276"/>
              <a:gd name="connsiteY11" fmla="*/ 441189 h 473211"/>
              <a:gd name="connsiteX12" fmla="*/ 42696 w 78276"/>
              <a:gd name="connsiteY12" fmla="*/ 451863 h 473211"/>
              <a:gd name="connsiteX13" fmla="*/ 28464 w 78276"/>
              <a:gd name="connsiteY13" fmla="*/ 473211 h 47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76" h="473211">
                <a:moveTo>
                  <a:pt x="0" y="0"/>
                </a:moveTo>
                <a:cubicBezTo>
                  <a:pt x="4155" y="37395"/>
                  <a:pt x="2704" y="50379"/>
                  <a:pt x="10674" y="78276"/>
                </a:cubicBezTo>
                <a:cubicBezTo>
                  <a:pt x="13277" y="87386"/>
                  <a:pt x="14782" y="92238"/>
                  <a:pt x="21348" y="99624"/>
                </a:cubicBezTo>
                <a:cubicBezTo>
                  <a:pt x="53846" y="136185"/>
                  <a:pt x="33660" y="107420"/>
                  <a:pt x="49812" y="131645"/>
                </a:cubicBezTo>
                <a:cubicBezTo>
                  <a:pt x="52184" y="138761"/>
                  <a:pt x="52767" y="146752"/>
                  <a:pt x="56928" y="152993"/>
                </a:cubicBezTo>
                <a:cubicBezTo>
                  <a:pt x="59300" y="156551"/>
                  <a:pt x="62307" y="159759"/>
                  <a:pt x="64044" y="163667"/>
                </a:cubicBezTo>
                <a:cubicBezTo>
                  <a:pt x="72520" y="182738"/>
                  <a:pt x="74889" y="203830"/>
                  <a:pt x="78276" y="224153"/>
                </a:cubicBezTo>
                <a:cubicBezTo>
                  <a:pt x="77090" y="268035"/>
                  <a:pt x="76857" y="311952"/>
                  <a:pt x="74718" y="355798"/>
                </a:cubicBezTo>
                <a:cubicBezTo>
                  <a:pt x="74480" y="360682"/>
                  <a:pt x="72035" y="365219"/>
                  <a:pt x="71160" y="370030"/>
                </a:cubicBezTo>
                <a:cubicBezTo>
                  <a:pt x="66121" y="397745"/>
                  <a:pt x="70096" y="387985"/>
                  <a:pt x="64044" y="409168"/>
                </a:cubicBezTo>
                <a:cubicBezTo>
                  <a:pt x="63014" y="412774"/>
                  <a:pt x="62307" y="416564"/>
                  <a:pt x="60486" y="419842"/>
                </a:cubicBezTo>
                <a:cubicBezTo>
                  <a:pt x="56333" y="427318"/>
                  <a:pt x="46254" y="441189"/>
                  <a:pt x="46254" y="441189"/>
                </a:cubicBezTo>
                <a:cubicBezTo>
                  <a:pt x="45068" y="444747"/>
                  <a:pt x="44517" y="448585"/>
                  <a:pt x="42696" y="451863"/>
                </a:cubicBezTo>
                <a:cubicBezTo>
                  <a:pt x="38543" y="459339"/>
                  <a:pt x="28464" y="473211"/>
                  <a:pt x="28464" y="473211"/>
                </a:cubicBezTo>
              </a:path>
            </a:pathLst>
          </a:custGeom>
          <a:noFill/>
          <a:ln w="317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037658" y="3639810"/>
            <a:ext cx="85411" cy="501675"/>
          </a:xfrm>
          <a:custGeom>
            <a:avLst/>
            <a:gdLst>
              <a:gd name="connsiteX0" fmla="*/ 85411 w 85411"/>
              <a:gd name="connsiteY0" fmla="*/ 0 h 501675"/>
              <a:gd name="connsiteX1" fmla="*/ 67621 w 85411"/>
              <a:gd name="connsiteY1" fmla="*/ 21348 h 501675"/>
              <a:gd name="connsiteX2" fmla="*/ 56947 w 85411"/>
              <a:gd name="connsiteY2" fmla="*/ 42696 h 501675"/>
              <a:gd name="connsiteX3" fmla="*/ 46274 w 85411"/>
              <a:gd name="connsiteY3" fmla="*/ 53370 h 501675"/>
              <a:gd name="connsiteX4" fmla="*/ 42716 w 85411"/>
              <a:gd name="connsiteY4" fmla="*/ 64044 h 501675"/>
              <a:gd name="connsiteX5" fmla="*/ 35600 w 85411"/>
              <a:gd name="connsiteY5" fmla="*/ 74718 h 501675"/>
              <a:gd name="connsiteX6" fmla="*/ 39158 w 85411"/>
              <a:gd name="connsiteY6" fmla="*/ 113855 h 501675"/>
              <a:gd name="connsiteX7" fmla="*/ 46274 w 85411"/>
              <a:gd name="connsiteY7" fmla="*/ 135203 h 501675"/>
              <a:gd name="connsiteX8" fmla="*/ 49831 w 85411"/>
              <a:gd name="connsiteY8" fmla="*/ 156551 h 501675"/>
              <a:gd name="connsiteX9" fmla="*/ 53389 w 85411"/>
              <a:gd name="connsiteY9" fmla="*/ 167225 h 501675"/>
              <a:gd name="connsiteX10" fmla="*/ 56947 w 85411"/>
              <a:gd name="connsiteY10" fmla="*/ 181457 h 501675"/>
              <a:gd name="connsiteX11" fmla="*/ 53389 w 85411"/>
              <a:gd name="connsiteY11" fmla="*/ 227711 h 501675"/>
              <a:gd name="connsiteX12" fmla="*/ 49831 w 85411"/>
              <a:gd name="connsiteY12" fmla="*/ 238385 h 501675"/>
              <a:gd name="connsiteX13" fmla="*/ 53389 w 85411"/>
              <a:gd name="connsiteY13" fmla="*/ 284638 h 501675"/>
              <a:gd name="connsiteX14" fmla="*/ 56947 w 85411"/>
              <a:gd name="connsiteY14" fmla="*/ 295312 h 501675"/>
              <a:gd name="connsiteX15" fmla="*/ 64063 w 85411"/>
              <a:gd name="connsiteY15" fmla="*/ 320218 h 501675"/>
              <a:gd name="connsiteX16" fmla="*/ 60505 w 85411"/>
              <a:gd name="connsiteY16" fmla="*/ 366472 h 501675"/>
              <a:gd name="connsiteX17" fmla="*/ 56947 w 85411"/>
              <a:gd name="connsiteY17" fmla="*/ 380704 h 501675"/>
              <a:gd name="connsiteX18" fmla="*/ 46274 w 85411"/>
              <a:gd name="connsiteY18" fmla="*/ 412725 h 501675"/>
              <a:gd name="connsiteX19" fmla="*/ 42716 w 85411"/>
              <a:gd name="connsiteY19" fmla="*/ 423399 h 501675"/>
              <a:gd name="connsiteX20" fmla="*/ 39158 w 85411"/>
              <a:gd name="connsiteY20" fmla="*/ 437631 h 501675"/>
              <a:gd name="connsiteX21" fmla="*/ 35600 w 85411"/>
              <a:gd name="connsiteY21" fmla="*/ 458979 h 501675"/>
              <a:gd name="connsiteX22" fmla="*/ 24926 w 85411"/>
              <a:gd name="connsiteY22" fmla="*/ 469653 h 501675"/>
              <a:gd name="connsiteX23" fmla="*/ 10694 w 85411"/>
              <a:gd name="connsiteY23" fmla="*/ 491001 h 501675"/>
              <a:gd name="connsiteX24" fmla="*/ 20 w 85411"/>
              <a:gd name="connsiteY24" fmla="*/ 501675 h 5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411" h="501675">
                <a:moveTo>
                  <a:pt x="85411" y="0"/>
                </a:moveTo>
                <a:cubicBezTo>
                  <a:pt x="69080" y="40828"/>
                  <a:pt x="88947" y="4287"/>
                  <a:pt x="67621" y="21348"/>
                </a:cubicBezTo>
                <a:cubicBezTo>
                  <a:pt x="55625" y="30944"/>
                  <a:pt x="64312" y="31647"/>
                  <a:pt x="56947" y="42696"/>
                </a:cubicBezTo>
                <a:cubicBezTo>
                  <a:pt x="54156" y="46883"/>
                  <a:pt x="49832" y="49812"/>
                  <a:pt x="46274" y="53370"/>
                </a:cubicBezTo>
                <a:cubicBezTo>
                  <a:pt x="45088" y="56928"/>
                  <a:pt x="44393" y="60689"/>
                  <a:pt x="42716" y="64044"/>
                </a:cubicBezTo>
                <a:cubicBezTo>
                  <a:pt x="40804" y="67869"/>
                  <a:pt x="35905" y="70453"/>
                  <a:pt x="35600" y="74718"/>
                </a:cubicBezTo>
                <a:cubicBezTo>
                  <a:pt x="34667" y="87784"/>
                  <a:pt x="36881" y="100955"/>
                  <a:pt x="39158" y="113855"/>
                </a:cubicBezTo>
                <a:cubicBezTo>
                  <a:pt x="40462" y="121242"/>
                  <a:pt x="46274" y="135203"/>
                  <a:pt x="46274" y="135203"/>
                </a:cubicBezTo>
                <a:cubicBezTo>
                  <a:pt x="47460" y="142319"/>
                  <a:pt x="48266" y="149509"/>
                  <a:pt x="49831" y="156551"/>
                </a:cubicBezTo>
                <a:cubicBezTo>
                  <a:pt x="50644" y="160212"/>
                  <a:pt x="52359" y="163619"/>
                  <a:pt x="53389" y="167225"/>
                </a:cubicBezTo>
                <a:cubicBezTo>
                  <a:pt x="54732" y="171927"/>
                  <a:pt x="55761" y="176713"/>
                  <a:pt x="56947" y="181457"/>
                </a:cubicBezTo>
                <a:cubicBezTo>
                  <a:pt x="55761" y="196875"/>
                  <a:pt x="55307" y="212367"/>
                  <a:pt x="53389" y="227711"/>
                </a:cubicBezTo>
                <a:cubicBezTo>
                  <a:pt x="52924" y="231432"/>
                  <a:pt x="49831" y="234635"/>
                  <a:pt x="49831" y="238385"/>
                </a:cubicBezTo>
                <a:cubicBezTo>
                  <a:pt x="49831" y="253848"/>
                  <a:pt x="51471" y="269294"/>
                  <a:pt x="53389" y="284638"/>
                </a:cubicBezTo>
                <a:cubicBezTo>
                  <a:pt x="53854" y="288359"/>
                  <a:pt x="55917" y="291706"/>
                  <a:pt x="56947" y="295312"/>
                </a:cubicBezTo>
                <a:cubicBezTo>
                  <a:pt x="65882" y="326585"/>
                  <a:pt x="55532" y="294625"/>
                  <a:pt x="64063" y="320218"/>
                </a:cubicBezTo>
                <a:cubicBezTo>
                  <a:pt x="62877" y="335636"/>
                  <a:pt x="62312" y="351114"/>
                  <a:pt x="60505" y="366472"/>
                </a:cubicBezTo>
                <a:cubicBezTo>
                  <a:pt x="59934" y="371329"/>
                  <a:pt x="58352" y="376020"/>
                  <a:pt x="56947" y="380704"/>
                </a:cubicBezTo>
                <a:cubicBezTo>
                  <a:pt x="53714" y="391480"/>
                  <a:pt x="49831" y="402051"/>
                  <a:pt x="46274" y="412725"/>
                </a:cubicBezTo>
                <a:cubicBezTo>
                  <a:pt x="45088" y="416283"/>
                  <a:pt x="43626" y="419761"/>
                  <a:pt x="42716" y="423399"/>
                </a:cubicBezTo>
                <a:cubicBezTo>
                  <a:pt x="41530" y="428143"/>
                  <a:pt x="40117" y="432836"/>
                  <a:pt x="39158" y="437631"/>
                </a:cubicBezTo>
                <a:cubicBezTo>
                  <a:pt x="37743" y="444705"/>
                  <a:pt x="38530" y="452387"/>
                  <a:pt x="35600" y="458979"/>
                </a:cubicBezTo>
                <a:cubicBezTo>
                  <a:pt x="33556" y="463577"/>
                  <a:pt x="28015" y="465681"/>
                  <a:pt x="24926" y="469653"/>
                </a:cubicBezTo>
                <a:cubicBezTo>
                  <a:pt x="19675" y="476404"/>
                  <a:pt x="15438" y="483885"/>
                  <a:pt x="10694" y="491001"/>
                </a:cubicBezTo>
                <a:cubicBezTo>
                  <a:pt x="-967" y="508492"/>
                  <a:pt x="20" y="491146"/>
                  <a:pt x="20" y="501675"/>
                </a:cubicBezTo>
              </a:path>
            </a:pathLst>
          </a:custGeom>
          <a:noFill/>
          <a:ln w="317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4"/>
          <p:cNvSpPr txBox="1">
            <a:spLocks/>
          </p:cNvSpPr>
          <p:nvPr/>
        </p:nvSpPr>
        <p:spPr>
          <a:xfrm>
            <a:off x="4211959" y="1828800"/>
            <a:ext cx="4778457" cy="724898"/>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smtClean="0"/>
              <a:t>0-200 cm Relative </a:t>
            </a:r>
            <a:r>
              <a:rPr lang="en-US" sz="1600" b="1" dirty="0"/>
              <a:t>S</a:t>
            </a:r>
            <a:r>
              <a:rPr lang="en-US" sz="1600" b="1" dirty="0" smtClean="0"/>
              <a:t>oil </a:t>
            </a:r>
            <a:r>
              <a:rPr lang="en-US" sz="1600" b="1" dirty="0"/>
              <a:t>M</a:t>
            </a:r>
            <a:r>
              <a:rPr lang="en-US" sz="1600" b="1" dirty="0" smtClean="0"/>
              <a:t>oisture 0900 UTC 3/9/2011 (stars indicate locations of flooding)</a:t>
            </a:r>
            <a:endParaRPr lang="en-US" sz="1600" b="1" dirty="0"/>
          </a:p>
        </p:txBody>
      </p:sp>
      <p:sp>
        <p:nvSpPr>
          <p:cNvPr id="41" name="Title 1"/>
          <p:cNvSpPr txBox="1">
            <a:spLocks/>
          </p:cNvSpPr>
          <p:nvPr/>
        </p:nvSpPr>
        <p:spPr>
          <a:xfrm>
            <a:off x="0" y="0"/>
            <a:ext cx="9144000" cy="999220"/>
          </a:xfrm>
          <a:prstGeom prst="rect">
            <a:avLst/>
          </a:prstGeom>
        </p:spPr>
        <p:txBody>
          <a:bodyPr>
            <a:noAutofit/>
          </a:bodyPr>
          <a:lst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3600" smtClean="0"/>
              <a:t>SPoRT LIS Operational Examples</a:t>
            </a:r>
            <a:br>
              <a:rPr lang="en-US" sz="3600" smtClean="0"/>
            </a:br>
            <a:r>
              <a:rPr lang="en-US" sz="3600" smtClean="0"/>
              <a:t>-Monitoring Flood Potential</a:t>
            </a:r>
            <a:endParaRPr lang="en-US" sz="3600" dirty="0"/>
          </a:p>
        </p:txBody>
      </p:sp>
    </p:spTree>
    <p:extLst>
      <p:ext uri="{BB962C8B-B14F-4D97-AF65-F5344CB8AC3E}">
        <p14:creationId xmlns:p14="http://schemas.microsoft.com/office/powerpoint/2010/main" val="2460686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a:grpSpLocks/>
          </p:cNvGrpSpPr>
          <p:nvPr/>
        </p:nvGrpSpPr>
        <p:grpSpPr bwMode="auto">
          <a:xfrm>
            <a:off x="0" y="6143625"/>
            <a:ext cx="9086850" cy="714375"/>
            <a:chOff x="0" y="6143625"/>
            <a:chExt cx="9086850" cy="714375"/>
          </a:xfrm>
        </p:grpSpPr>
        <p:pic>
          <p:nvPicPr>
            <p:cNvPr id="18" name="Picture 4" descr="sportredblue.gif"/>
            <p:cNvPicPr>
              <a:picLocks noChangeAspect="1"/>
            </p:cNvPicPr>
            <p:nvPr/>
          </p:nvPicPr>
          <p:blipFill>
            <a:blip r:embed="rId3" cstate="print"/>
            <a:srcRect/>
            <a:stretch>
              <a:fillRect/>
            </a:stretch>
          </p:blipFill>
          <p:spPr bwMode="auto">
            <a:xfrm>
              <a:off x="0" y="6209772"/>
              <a:ext cx="2286000" cy="648228"/>
            </a:xfrm>
            <a:prstGeom prst="rect">
              <a:avLst/>
            </a:prstGeom>
            <a:noFill/>
            <a:ln w="9525">
              <a:noFill/>
              <a:miter lim="800000"/>
              <a:headEnd/>
              <a:tailEnd/>
            </a:ln>
          </p:spPr>
        </p:pic>
        <p:pic>
          <p:nvPicPr>
            <p:cNvPr id="19" name="Picture 18" descr="nasa.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20" name="Group 19"/>
            <p:cNvGrpSpPr>
              <a:grpSpLocks/>
            </p:cNvGrpSpPr>
            <p:nvPr/>
          </p:nvGrpSpPr>
          <p:grpSpPr bwMode="auto">
            <a:xfrm>
              <a:off x="2286000" y="6525768"/>
              <a:ext cx="5784521" cy="179832"/>
              <a:chOff x="2514600" y="5916168"/>
              <a:chExt cx="5784521" cy="179832"/>
            </a:xfrm>
          </p:grpSpPr>
          <p:sp>
            <p:nvSpPr>
              <p:cNvPr id="22"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23"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24"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grpSp>
      <p:sp>
        <p:nvSpPr>
          <p:cNvPr id="8" name="TextBox 7"/>
          <p:cNvSpPr txBox="1"/>
          <p:nvPr/>
        </p:nvSpPr>
        <p:spPr>
          <a:xfrm>
            <a:off x="592197" y="2082225"/>
            <a:ext cx="4494623" cy="584775"/>
          </a:xfrm>
          <a:prstGeom prst="rect">
            <a:avLst/>
          </a:prstGeom>
          <a:noFill/>
        </p:spPr>
        <p:txBody>
          <a:bodyPr wrap="square" rtlCol="0">
            <a:spAutoFit/>
          </a:bodyPr>
          <a:lstStyle/>
          <a:p>
            <a:pPr marL="0" indent="0" algn="ctr">
              <a:buNone/>
            </a:pPr>
            <a:r>
              <a:rPr lang="en-US" sz="1600" b="1" dirty="0" smtClean="0">
                <a:latin typeface="+mj-lt"/>
              </a:rPr>
              <a:t>0-200 cm Relative </a:t>
            </a:r>
            <a:r>
              <a:rPr lang="en-US" sz="1600" b="1" dirty="0">
                <a:latin typeface="+mj-lt"/>
              </a:rPr>
              <a:t>Soil </a:t>
            </a:r>
            <a:r>
              <a:rPr lang="en-US" sz="1600" b="1" dirty="0" smtClean="0">
                <a:latin typeface="+mj-lt"/>
              </a:rPr>
              <a:t>Moisture</a:t>
            </a:r>
          </a:p>
          <a:p>
            <a:pPr marL="0" indent="0" algn="ctr">
              <a:buNone/>
            </a:pPr>
            <a:r>
              <a:rPr lang="en-US" sz="1600" b="1" dirty="0" smtClean="0">
                <a:latin typeface="+mj-lt"/>
              </a:rPr>
              <a:t>0900 </a:t>
            </a:r>
            <a:r>
              <a:rPr lang="en-US" sz="1600" b="1" dirty="0">
                <a:latin typeface="+mj-lt"/>
              </a:rPr>
              <a:t>UTC </a:t>
            </a:r>
            <a:r>
              <a:rPr lang="en-US" sz="1600" b="1" dirty="0" smtClean="0">
                <a:latin typeface="+mj-lt"/>
              </a:rPr>
              <a:t>9/4/2011</a:t>
            </a:r>
            <a:endParaRPr lang="en-US" sz="1600" b="1" dirty="0">
              <a:latin typeface="+mj-lt"/>
            </a:endParaRPr>
          </a:p>
        </p:txBody>
      </p:sp>
      <p:sp>
        <p:nvSpPr>
          <p:cNvPr id="10" name="TextBox 9"/>
          <p:cNvSpPr txBox="1"/>
          <p:nvPr/>
        </p:nvSpPr>
        <p:spPr>
          <a:xfrm>
            <a:off x="5410200" y="3070020"/>
            <a:ext cx="3352801" cy="2031325"/>
          </a:xfrm>
          <a:prstGeom prst="rect">
            <a:avLst/>
          </a:prstGeom>
          <a:noFill/>
        </p:spPr>
        <p:txBody>
          <a:bodyPr wrap="square" rtlCol="0">
            <a:spAutoFit/>
          </a:bodyPr>
          <a:lstStyle/>
          <a:p>
            <a:r>
              <a:rPr lang="en-US" dirty="0"/>
              <a:t>Antecedent relative soil moisture values were around </a:t>
            </a:r>
            <a:r>
              <a:rPr lang="en-US" dirty="0" smtClean="0"/>
              <a:t>25-40% </a:t>
            </a:r>
            <a:r>
              <a:rPr lang="en-US" dirty="0"/>
              <a:t>before heavy rains in association with the remnants of Tropical Storm Lee moved into the area over the next week. </a:t>
            </a:r>
          </a:p>
        </p:txBody>
      </p:sp>
      <p:sp>
        <p:nvSpPr>
          <p:cNvPr id="25" name="TextBox 24"/>
          <p:cNvSpPr txBox="1"/>
          <p:nvPr/>
        </p:nvSpPr>
        <p:spPr>
          <a:xfrm>
            <a:off x="-1260" y="1052736"/>
            <a:ext cx="9144000" cy="400110"/>
          </a:xfrm>
          <a:prstGeom prst="rect">
            <a:avLst/>
          </a:prstGeom>
          <a:noFill/>
        </p:spPr>
        <p:txBody>
          <a:bodyPr wrap="square" rtlCol="0">
            <a:spAutoFit/>
          </a:bodyPr>
          <a:lstStyle/>
          <a:p>
            <a:pPr algn="ctr"/>
            <a:r>
              <a:rPr lang="en-US" sz="2000" b="1" dirty="0" smtClean="0">
                <a:latin typeface="+mj-lt"/>
              </a:rPr>
              <a:t>Early September 2011 Case…</a:t>
            </a:r>
            <a:endParaRPr lang="en-US" sz="2000" b="1" dirty="0">
              <a:latin typeface="+mj-lt"/>
            </a:endParaRPr>
          </a:p>
        </p:txBody>
      </p:sp>
      <p:grpSp>
        <p:nvGrpSpPr>
          <p:cNvPr id="2" name="Group 1"/>
          <p:cNvGrpSpPr/>
          <p:nvPr/>
        </p:nvGrpSpPr>
        <p:grpSpPr>
          <a:xfrm>
            <a:off x="24958" y="2667000"/>
            <a:ext cx="5079265" cy="2848916"/>
            <a:chOff x="24958" y="2667000"/>
            <a:chExt cx="5079265" cy="2848916"/>
          </a:xfrm>
        </p:grpSpPr>
        <p:pic>
          <p:nvPicPr>
            <p:cNvPr id="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7761" t="6618" r="24595" b="55348"/>
            <a:stretch/>
          </p:blipFill>
          <p:spPr bwMode="auto">
            <a:xfrm>
              <a:off x="609600" y="2667000"/>
              <a:ext cx="4494623" cy="283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6" descr="http://weather.msfc.nasa.gov/sport/dynamic/lisbhm/swet_20110304_09z.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2" t="33214" r="88361" b="16892"/>
            <a:stretch/>
          </p:blipFill>
          <p:spPr bwMode="auto">
            <a:xfrm>
              <a:off x="24958" y="2667000"/>
              <a:ext cx="584642" cy="2848916"/>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itle 1"/>
          <p:cNvSpPr txBox="1">
            <a:spLocks/>
          </p:cNvSpPr>
          <p:nvPr/>
        </p:nvSpPr>
        <p:spPr>
          <a:xfrm>
            <a:off x="0" y="0"/>
            <a:ext cx="9144000" cy="999220"/>
          </a:xfrm>
          <a:prstGeom prst="rect">
            <a:avLst/>
          </a:prstGeom>
        </p:spPr>
        <p:txBody>
          <a:bodyPr>
            <a:noAutofit/>
          </a:bodyPr>
          <a:lst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3600" smtClean="0"/>
              <a:t>SPoRT LIS Operational Examples</a:t>
            </a:r>
            <a:br>
              <a:rPr lang="en-US" sz="3600" smtClean="0"/>
            </a:br>
            <a:r>
              <a:rPr lang="en-US" sz="3600" smtClean="0"/>
              <a:t>-Monitoring Flood Potential</a:t>
            </a:r>
            <a:endParaRPr lang="en-US" sz="3600" dirty="0"/>
          </a:p>
        </p:txBody>
      </p:sp>
    </p:spTree>
    <p:extLst>
      <p:ext uri="{BB962C8B-B14F-4D97-AF65-F5344CB8AC3E}">
        <p14:creationId xmlns:p14="http://schemas.microsoft.com/office/powerpoint/2010/main" val="3775154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3">
            <a:extLst>
              <a:ext uri="{28A0092B-C50C-407E-A947-70E740481C1C}">
                <a14:useLocalDpi xmlns:a14="http://schemas.microsoft.com/office/drawing/2010/main" val="0"/>
              </a:ext>
            </a:extLst>
          </a:blip>
          <a:srcRect l="13502" t="6488" r="14469" b="55000"/>
          <a:stretch/>
        </p:blipFill>
        <p:spPr>
          <a:xfrm>
            <a:off x="530352" y="2590800"/>
            <a:ext cx="3657600" cy="2304288"/>
          </a:xfrm>
          <a:prstGeom prst="rect">
            <a:avLst/>
          </a:prstGeom>
        </p:spPr>
      </p:pic>
      <p:sp>
        <p:nvSpPr>
          <p:cNvPr id="3" name="Text Placeholder 2"/>
          <p:cNvSpPr>
            <a:spLocks noGrp="1"/>
          </p:cNvSpPr>
          <p:nvPr>
            <p:ph type="body" idx="1"/>
          </p:nvPr>
        </p:nvSpPr>
        <p:spPr>
          <a:xfrm>
            <a:off x="530352" y="1947990"/>
            <a:ext cx="3609600" cy="639762"/>
          </a:xfrm>
        </p:spPr>
        <p:txBody>
          <a:bodyPr>
            <a:normAutofit/>
          </a:bodyPr>
          <a:lstStyle/>
          <a:p>
            <a:pPr algn="ctr"/>
            <a:r>
              <a:rPr lang="en-US" sz="1600" dirty="0" smtClean="0">
                <a:solidFill>
                  <a:schemeClr val="tx1"/>
                </a:solidFill>
              </a:rPr>
              <a:t>Stage IV 2-Day Precipitation </a:t>
            </a:r>
          </a:p>
          <a:p>
            <a:pPr algn="ctr"/>
            <a:r>
              <a:rPr lang="en-US" sz="1600" dirty="0" smtClean="0">
                <a:solidFill>
                  <a:schemeClr val="tx1"/>
                </a:solidFill>
              </a:rPr>
              <a:t>ending 1200 UTC 9/6/2011</a:t>
            </a:r>
            <a:endParaRPr lang="en-US" sz="1600" dirty="0">
              <a:solidFill>
                <a:schemeClr val="tx1"/>
              </a:solidFill>
            </a:endParaRPr>
          </a:p>
        </p:txBody>
      </p:sp>
      <p:sp>
        <p:nvSpPr>
          <p:cNvPr id="5" name="Text Placeholder 4"/>
          <p:cNvSpPr>
            <a:spLocks noGrp="1"/>
          </p:cNvSpPr>
          <p:nvPr>
            <p:ph type="body" sz="quarter" idx="3"/>
          </p:nvPr>
        </p:nvSpPr>
        <p:spPr>
          <a:xfrm>
            <a:off x="5060630" y="1947990"/>
            <a:ext cx="3621024" cy="639762"/>
          </a:xfrm>
        </p:spPr>
        <p:txBody>
          <a:bodyPr>
            <a:normAutofit/>
          </a:bodyPr>
          <a:lstStyle/>
          <a:p>
            <a:pPr algn="ctr"/>
            <a:r>
              <a:rPr lang="en-US" sz="1600" dirty="0" smtClean="0">
                <a:solidFill>
                  <a:schemeClr val="tx1"/>
                </a:solidFill>
              </a:rPr>
              <a:t>0-200 cm Relative </a:t>
            </a:r>
            <a:r>
              <a:rPr lang="en-US" sz="1600" dirty="0">
                <a:solidFill>
                  <a:schemeClr val="tx1"/>
                </a:solidFill>
              </a:rPr>
              <a:t>S</a:t>
            </a:r>
            <a:r>
              <a:rPr lang="en-US" sz="1600" dirty="0" smtClean="0">
                <a:solidFill>
                  <a:schemeClr val="tx1"/>
                </a:solidFill>
              </a:rPr>
              <a:t>oil Moisture </a:t>
            </a:r>
          </a:p>
          <a:p>
            <a:pPr algn="ctr"/>
            <a:r>
              <a:rPr lang="en-US" sz="1600" dirty="0" smtClean="0">
                <a:solidFill>
                  <a:schemeClr val="tx1"/>
                </a:solidFill>
              </a:rPr>
              <a:t>0900 UTC 9/7/2011</a:t>
            </a:r>
            <a:endParaRPr lang="en-US" sz="1600" dirty="0">
              <a:solidFill>
                <a:schemeClr val="tx1"/>
              </a:solidFill>
            </a:endParaRPr>
          </a:p>
        </p:txBody>
      </p:sp>
      <p:sp>
        <p:nvSpPr>
          <p:cNvPr id="12" name="TextBox 11"/>
          <p:cNvSpPr txBox="1"/>
          <p:nvPr/>
        </p:nvSpPr>
        <p:spPr>
          <a:xfrm>
            <a:off x="-1260" y="1052736"/>
            <a:ext cx="9144000" cy="400110"/>
          </a:xfrm>
          <a:prstGeom prst="rect">
            <a:avLst/>
          </a:prstGeom>
          <a:noFill/>
        </p:spPr>
        <p:txBody>
          <a:bodyPr wrap="square" rtlCol="0">
            <a:spAutoFit/>
          </a:bodyPr>
          <a:lstStyle/>
          <a:p>
            <a:pPr algn="ctr"/>
            <a:r>
              <a:rPr lang="en-US" sz="2000" b="1" dirty="0" smtClean="0">
                <a:latin typeface="+mj-lt"/>
              </a:rPr>
              <a:t>Early September 2011 Case…</a:t>
            </a:r>
            <a:endParaRPr lang="en-US" sz="2000" b="1" dirty="0">
              <a:latin typeface="+mj-lt"/>
            </a:endParaRPr>
          </a:p>
        </p:txBody>
      </p:sp>
      <p:pic>
        <p:nvPicPr>
          <p:cNvPr id="15" name="Picture 3"/>
          <p:cNvPicPr>
            <a:picLocks noChangeArrowheads="1"/>
          </p:cNvPicPr>
          <p:nvPr/>
        </p:nvPicPr>
        <p:blipFill rotWithShape="1">
          <a:blip r:embed="rId4" cstate="print">
            <a:extLst>
              <a:ext uri="{28A0092B-C50C-407E-A947-70E740481C1C}">
                <a14:useLocalDpi xmlns:a14="http://schemas.microsoft.com/office/drawing/2010/main" val="0"/>
              </a:ext>
            </a:extLst>
          </a:blip>
          <a:srcRect l="16031" t="6626" r="19526" b="55353"/>
          <a:stretch/>
        </p:blipFill>
        <p:spPr bwMode="auto">
          <a:xfrm>
            <a:off x="5065776" y="2587752"/>
            <a:ext cx="3657600" cy="230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6"/>
          <p:cNvPicPr>
            <a:picLocks noChangeAspect="1"/>
          </p:cNvPicPr>
          <p:nvPr/>
        </p:nvPicPr>
        <p:blipFill rotWithShape="1">
          <a:blip r:embed="rId5">
            <a:extLst>
              <a:ext uri="{28A0092B-C50C-407E-A947-70E740481C1C}">
                <a14:useLocalDpi xmlns:a14="http://schemas.microsoft.com/office/drawing/2010/main" val="0"/>
              </a:ext>
            </a:extLst>
          </a:blip>
          <a:srcRect t="22299" r="87254" b="17435"/>
          <a:stretch/>
        </p:blipFill>
        <p:spPr bwMode="auto">
          <a:xfrm>
            <a:off x="76200" y="2590800"/>
            <a:ext cx="447675" cy="2305050"/>
          </a:xfrm>
          <a:prstGeom prst="rect">
            <a:avLst/>
          </a:prstGeom>
          <a:noFill/>
          <a:ln w="9525">
            <a:noFill/>
            <a:miter lim="800000"/>
            <a:headEnd/>
            <a:tailEnd/>
          </a:ln>
        </p:spPr>
      </p:pic>
      <p:pic>
        <p:nvPicPr>
          <p:cNvPr id="13" name="Picture 6" descr="http://weather.msfc.nasa.gov/sport/dynamic/lisbhm/swet_20110304_09z.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2" t="33214" r="88361" b="16892"/>
          <a:stretch/>
        </p:blipFill>
        <p:spPr bwMode="auto">
          <a:xfrm>
            <a:off x="4495800" y="2533650"/>
            <a:ext cx="584642" cy="2362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23874" y="4895850"/>
            <a:ext cx="3664077" cy="923330"/>
          </a:xfrm>
          <a:prstGeom prst="rect">
            <a:avLst/>
          </a:prstGeom>
          <a:noFill/>
        </p:spPr>
        <p:txBody>
          <a:bodyPr wrap="square" rtlCol="0">
            <a:spAutoFit/>
          </a:bodyPr>
          <a:lstStyle/>
          <a:p>
            <a:pPr marL="285750" indent="-285750">
              <a:buFont typeface="Wingdings" pitchFamily="2" charset="2"/>
              <a:buChar char="§"/>
            </a:pPr>
            <a:r>
              <a:rPr lang="en-US" dirty="0" smtClean="0">
                <a:latin typeface="+mj-lt"/>
              </a:rPr>
              <a:t>Precipitation totaled ~4-10 inches across northern Alabama and adjacent areas</a:t>
            </a:r>
          </a:p>
        </p:txBody>
      </p:sp>
      <p:sp>
        <p:nvSpPr>
          <p:cNvPr id="16" name="TextBox 15"/>
          <p:cNvSpPr txBox="1"/>
          <p:nvPr/>
        </p:nvSpPr>
        <p:spPr>
          <a:xfrm>
            <a:off x="5080442" y="4895850"/>
            <a:ext cx="3581400" cy="923330"/>
          </a:xfrm>
          <a:prstGeom prst="rect">
            <a:avLst/>
          </a:prstGeom>
          <a:noFill/>
        </p:spPr>
        <p:txBody>
          <a:bodyPr wrap="square" rtlCol="0">
            <a:spAutoFit/>
          </a:bodyPr>
          <a:lstStyle/>
          <a:p>
            <a:pPr marL="285750" indent="-285750">
              <a:buFont typeface="Wingdings" pitchFamily="2" charset="2"/>
              <a:buChar char="§"/>
            </a:pPr>
            <a:r>
              <a:rPr lang="en-US" dirty="0" smtClean="0">
                <a:latin typeface="+mj-lt"/>
              </a:rPr>
              <a:t>In response to the rainfall, deep layer relative soil moisture only increased about 15% </a:t>
            </a:r>
          </a:p>
        </p:txBody>
      </p:sp>
      <p:sp>
        <p:nvSpPr>
          <p:cNvPr id="17" name="Title 1"/>
          <p:cNvSpPr txBox="1">
            <a:spLocks noGrp="1"/>
          </p:cNvSpPr>
          <p:nvPr>
            <p:ph type="title"/>
          </p:nvPr>
        </p:nvSpPr>
        <p:spPr>
          <a:xfrm>
            <a:off x="0" y="0"/>
            <a:ext cx="9144000" cy="999220"/>
          </a:xfrm>
          <a:prstGeom prst="rect">
            <a:avLst/>
          </a:prstGeom>
        </p:spPr>
        <p:txBody>
          <a:bodyPr>
            <a:noAutofit/>
          </a:bodyPr>
          <a:lst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3600" dirty="0" smtClean="0"/>
              <a:t>SPoRT LIS Operational Examples</a:t>
            </a:r>
            <a:br>
              <a:rPr lang="en-US" sz="3600" dirty="0" smtClean="0"/>
            </a:br>
            <a:r>
              <a:rPr lang="en-US" sz="3600" dirty="0" smtClean="0"/>
              <a:t>-Monitoring Flood Potential</a:t>
            </a:r>
            <a:endParaRPr lang="en-US" sz="3600" dirty="0"/>
          </a:p>
        </p:txBody>
      </p:sp>
    </p:spTree>
    <p:extLst>
      <p:ext uri="{BB962C8B-B14F-4D97-AF65-F5344CB8AC3E}">
        <p14:creationId xmlns:p14="http://schemas.microsoft.com/office/powerpoint/2010/main" val="75118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a:extLst>
              <a:ext uri="{28A0092B-C50C-407E-A947-70E740481C1C}">
                <a14:useLocalDpi xmlns:a14="http://schemas.microsoft.com/office/drawing/2010/main" val="0"/>
              </a:ext>
            </a:extLst>
          </a:blip>
          <a:srcRect l="30628" t="11123" r="21991" b="61714"/>
          <a:stretch/>
        </p:blipFill>
        <p:spPr>
          <a:xfrm>
            <a:off x="4697175" y="2548495"/>
            <a:ext cx="4330554" cy="2732068"/>
          </a:xfrm>
          <a:prstGeom prst="rect">
            <a:avLst/>
          </a:prstGeom>
        </p:spPr>
      </p:pic>
      <p:grpSp>
        <p:nvGrpSpPr>
          <p:cNvPr id="16" name="Group 15"/>
          <p:cNvGrpSpPr>
            <a:grpSpLocks/>
          </p:cNvGrpSpPr>
          <p:nvPr/>
        </p:nvGrpSpPr>
        <p:grpSpPr bwMode="auto">
          <a:xfrm>
            <a:off x="0" y="6143625"/>
            <a:ext cx="9086850" cy="714375"/>
            <a:chOff x="0" y="6143625"/>
            <a:chExt cx="9086850" cy="714375"/>
          </a:xfrm>
        </p:grpSpPr>
        <p:pic>
          <p:nvPicPr>
            <p:cNvPr id="18" name="Picture 4" descr="sportredblue.gif"/>
            <p:cNvPicPr>
              <a:picLocks noChangeAspect="1"/>
            </p:cNvPicPr>
            <p:nvPr/>
          </p:nvPicPr>
          <p:blipFill>
            <a:blip r:embed="rId4" cstate="print"/>
            <a:srcRect/>
            <a:stretch>
              <a:fillRect/>
            </a:stretch>
          </p:blipFill>
          <p:spPr bwMode="auto">
            <a:xfrm>
              <a:off x="0" y="6209772"/>
              <a:ext cx="2286000" cy="648228"/>
            </a:xfrm>
            <a:prstGeom prst="rect">
              <a:avLst/>
            </a:prstGeom>
            <a:noFill/>
            <a:ln w="9525">
              <a:noFill/>
              <a:miter lim="800000"/>
              <a:headEnd/>
              <a:tailEnd/>
            </a:ln>
          </p:spPr>
        </p:pic>
        <p:pic>
          <p:nvPicPr>
            <p:cNvPr id="19" name="Picture 18" descr="nasa.gif"/>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20" name="Group 19"/>
            <p:cNvGrpSpPr>
              <a:grpSpLocks/>
            </p:cNvGrpSpPr>
            <p:nvPr/>
          </p:nvGrpSpPr>
          <p:grpSpPr bwMode="auto">
            <a:xfrm>
              <a:off x="2286000" y="6525768"/>
              <a:ext cx="5784521" cy="179832"/>
              <a:chOff x="2514600" y="5916168"/>
              <a:chExt cx="5784521" cy="179832"/>
            </a:xfrm>
          </p:grpSpPr>
          <p:sp>
            <p:nvSpPr>
              <p:cNvPr id="22"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23"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24"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grpSp>
      <p:sp>
        <p:nvSpPr>
          <p:cNvPr id="29" name="TextBox 28"/>
          <p:cNvSpPr txBox="1"/>
          <p:nvPr/>
        </p:nvSpPr>
        <p:spPr>
          <a:xfrm>
            <a:off x="143327" y="2552986"/>
            <a:ext cx="4057890" cy="2862322"/>
          </a:xfrm>
          <a:prstGeom prst="rect">
            <a:avLst/>
          </a:prstGeom>
          <a:noFill/>
        </p:spPr>
        <p:txBody>
          <a:bodyPr wrap="square" rtlCol="0">
            <a:spAutoFit/>
          </a:bodyPr>
          <a:lstStyle/>
          <a:p>
            <a:pPr marL="285750" indent="-285750">
              <a:buFont typeface="Arial" pitchFamily="34" charset="0"/>
              <a:buChar char="•"/>
            </a:pPr>
            <a:r>
              <a:rPr lang="en-US" dirty="0" smtClean="0"/>
              <a:t>Flood warnings issued for several rivers, including the Big Nance, Flint, Paint Rock and Tennessee River</a:t>
            </a:r>
          </a:p>
          <a:p>
            <a:pPr marL="285750" indent="-285750">
              <a:buFont typeface="Arial" pitchFamily="34" charset="0"/>
              <a:buChar char="•"/>
            </a:pPr>
            <a:endParaRPr lang="en-US" dirty="0" smtClean="0"/>
          </a:p>
          <a:p>
            <a:pPr marL="285750" indent="-285750">
              <a:buFont typeface="Arial" pitchFamily="34" charset="0"/>
              <a:buChar char="•"/>
            </a:pPr>
            <a:r>
              <a:rPr lang="en-US" dirty="0" smtClean="0"/>
              <a:t>None of the flood warnings verified</a:t>
            </a:r>
          </a:p>
          <a:p>
            <a:r>
              <a:rPr lang="en-US" dirty="0" smtClean="0"/>
              <a:t> </a:t>
            </a:r>
          </a:p>
          <a:p>
            <a:pPr marL="285750" indent="-285750">
              <a:buFont typeface="Arial" pitchFamily="34" charset="0"/>
              <a:buChar char="•"/>
            </a:pPr>
            <a:r>
              <a:rPr lang="en-US" dirty="0" smtClean="0"/>
              <a:t>Moderate flooding forecast for the  Flint River was overestimated by 10 feet!</a:t>
            </a:r>
          </a:p>
        </p:txBody>
      </p:sp>
      <p:sp>
        <p:nvSpPr>
          <p:cNvPr id="21" name="Freeform 20"/>
          <p:cNvSpPr/>
          <p:nvPr/>
        </p:nvSpPr>
        <p:spPr>
          <a:xfrm>
            <a:off x="4932040" y="3020185"/>
            <a:ext cx="3373811" cy="1131723"/>
          </a:xfrm>
          <a:custGeom>
            <a:avLst/>
            <a:gdLst>
              <a:gd name="connsiteX0" fmla="*/ 3373811 w 3373811"/>
              <a:gd name="connsiteY0" fmla="*/ 20502 h 1131723"/>
              <a:gd name="connsiteX1" fmla="*/ 3328706 w 3373811"/>
              <a:gd name="connsiteY1" fmla="*/ 36904 h 1131723"/>
              <a:gd name="connsiteX2" fmla="*/ 3316404 w 3373811"/>
              <a:gd name="connsiteY2" fmla="*/ 41004 h 1131723"/>
              <a:gd name="connsiteX3" fmla="*/ 3295902 w 3373811"/>
              <a:gd name="connsiteY3" fmla="*/ 57406 h 1131723"/>
              <a:gd name="connsiteX4" fmla="*/ 3258998 w 3373811"/>
              <a:gd name="connsiteY4" fmla="*/ 82009 h 1131723"/>
              <a:gd name="connsiteX5" fmla="*/ 3246697 w 3373811"/>
              <a:gd name="connsiteY5" fmla="*/ 86109 h 1131723"/>
              <a:gd name="connsiteX6" fmla="*/ 3209793 w 3373811"/>
              <a:gd name="connsiteY6" fmla="*/ 110712 h 1131723"/>
              <a:gd name="connsiteX7" fmla="*/ 3197491 w 3373811"/>
              <a:gd name="connsiteY7" fmla="*/ 123013 h 1131723"/>
              <a:gd name="connsiteX8" fmla="*/ 3189290 w 3373811"/>
              <a:gd name="connsiteY8" fmla="*/ 135314 h 1131723"/>
              <a:gd name="connsiteX9" fmla="*/ 3176989 w 3373811"/>
              <a:gd name="connsiteY9" fmla="*/ 139415 h 1131723"/>
              <a:gd name="connsiteX10" fmla="*/ 3156487 w 3373811"/>
              <a:gd name="connsiteY10" fmla="*/ 155817 h 1131723"/>
              <a:gd name="connsiteX11" fmla="*/ 3144185 w 3373811"/>
              <a:gd name="connsiteY11" fmla="*/ 180419 h 1131723"/>
              <a:gd name="connsiteX12" fmla="*/ 3115482 w 3373811"/>
              <a:gd name="connsiteY12" fmla="*/ 217323 h 1131723"/>
              <a:gd name="connsiteX13" fmla="*/ 3090880 w 3373811"/>
              <a:gd name="connsiteY13" fmla="*/ 266529 h 1131723"/>
              <a:gd name="connsiteX14" fmla="*/ 3082679 w 3373811"/>
              <a:gd name="connsiteY14" fmla="*/ 278830 h 1131723"/>
              <a:gd name="connsiteX15" fmla="*/ 3070377 w 3373811"/>
              <a:gd name="connsiteY15" fmla="*/ 287031 h 1131723"/>
              <a:gd name="connsiteX16" fmla="*/ 3066277 w 3373811"/>
              <a:gd name="connsiteY16" fmla="*/ 299332 h 1131723"/>
              <a:gd name="connsiteX17" fmla="*/ 3037574 w 3373811"/>
              <a:gd name="connsiteY17" fmla="*/ 336236 h 1131723"/>
              <a:gd name="connsiteX18" fmla="*/ 3025272 w 3373811"/>
              <a:gd name="connsiteY18" fmla="*/ 360839 h 1131723"/>
              <a:gd name="connsiteX19" fmla="*/ 3012971 w 3373811"/>
              <a:gd name="connsiteY19" fmla="*/ 369040 h 1131723"/>
              <a:gd name="connsiteX20" fmla="*/ 2996569 w 3373811"/>
              <a:gd name="connsiteY20" fmla="*/ 393643 h 1131723"/>
              <a:gd name="connsiteX21" fmla="*/ 2988368 w 3373811"/>
              <a:gd name="connsiteY21" fmla="*/ 405944 h 1131723"/>
              <a:gd name="connsiteX22" fmla="*/ 2967866 w 3373811"/>
              <a:gd name="connsiteY22" fmla="*/ 442848 h 1131723"/>
              <a:gd name="connsiteX23" fmla="*/ 2955565 w 3373811"/>
              <a:gd name="connsiteY23" fmla="*/ 451049 h 1131723"/>
              <a:gd name="connsiteX24" fmla="*/ 2926862 w 3373811"/>
              <a:gd name="connsiteY24" fmla="*/ 483853 h 1131723"/>
              <a:gd name="connsiteX25" fmla="*/ 2910460 w 3373811"/>
              <a:gd name="connsiteY25" fmla="*/ 508455 h 1131723"/>
              <a:gd name="connsiteX26" fmla="*/ 2902259 w 3373811"/>
              <a:gd name="connsiteY26" fmla="*/ 520757 h 1131723"/>
              <a:gd name="connsiteX27" fmla="*/ 2881757 w 3373811"/>
              <a:gd name="connsiteY27" fmla="*/ 557661 h 1131723"/>
              <a:gd name="connsiteX28" fmla="*/ 2873556 w 3373811"/>
              <a:gd name="connsiteY28" fmla="*/ 569962 h 1131723"/>
              <a:gd name="connsiteX29" fmla="*/ 2861255 w 3373811"/>
              <a:gd name="connsiteY29" fmla="*/ 582263 h 1131723"/>
              <a:gd name="connsiteX30" fmla="*/ 2853054 w 3373811"/>
              <a:gd name="connsiteY30" fmla="*/ 594565 h 1131723"/>
              <a:gd name="connsiteX31" fmla="*/ 2828451 w 3373811"/>
              <a:gd name="connsiteY31" fmla="*/ 615067 h 1131723"/>
              <a:gd name="connsiteX32" fmla="*/ 2795647 w 3373811"/>
              <a:gd name="connsiteY32" fmla="*/ 651971 h 1131723"/>
              <a:gd name="connsiteX33" fmla="*/ 2758743 w 3373811"/>
              <a:gd name="connsiteY33" fmla="*/ 684774 h 1131723"/>
              <a:gd name="connsiteX34" fmla="*/ 2746442 w 3373811"/>
              <a:gd name="connsiteY34" fmla="*/ 697076 h 1131723"/>
              <a:gd name="connsiteX35" fmla="*/ 2734141 w 3373811"/>
              <a:gd name="connsiteY35" fmla="*/ 709377 h 1131723"/>
              <a:gd name="connsiteX36" fmla="*/ 2721839 w 3373811"/>
              <a:gd name="connsiteY36" fmla="*/ 733980 h 1131723"/>
              <a:gd name="connsiteX37" fmla="*/ 2709538 w 3373811"/>
              <a:gd name="connsiteY37" fmla="*/ 742181 h 1131723"/>
              <a:gd name="connsiteX38" fmla="*/ 2693136 w 3373811"/>
              <a:gd name="connsiteY38" fmla="*/ 766783 h 1131723"/>
              <a:gd name="connsiteX39" fmla="*/ 2689036 w 3373811"/>
              <a:gd name="connsiteY39" fmla="*/ 779085 h 1131723"/>
              <a:gd name="connsiteX40" fmla="*/ 2676734 w 3373811"/>
              <a:gd name="connsiteY40" fmla="*/ 787286 h 1131723"/>
              <a:gd name="connsiteX41" fmla="*/ 2660333 w 3373811"/>
              <a:gd name="connsiteY41" fmla="*/ 811888 h 1131723"/>
              <a:gd name="connsiteX42" fmla="*/ 2652132 w 3373811"/>
              <a:gd name="connsiteY42" fmla="*/ 824190 h 1131723"/>
              <a:gd name="connsiteX43" fmla="*/ 2639830 w 3373811"/>
              <a:gd name="connsiteY43" fmla="*/ 840592 h 1131723"/>
              <a:gd name="connsiteX44" fmla="*/ 2627529 w 3373811"/>
              <a:gd name="connsiteY44" fmla="*/ 848792 h 1131723"/>
              <a:gd name="connsiteX45" fmla="*/ 2611127 w 3373811"/>
              <a:gd name="connsiteY45" fmla="*/ 873395 h 1131723"/>
              <a:gd name="connsiteX46" fmla="*/ 2586524 w 3373811"/>
              <a:gd name="connsiteY46" fmla="*/ 897998 h 1131723"/>
              <a:gd name="connsiteX47" fmla="*/ 2566022 w 3373811"/>
              <a:gd name="connsiteY47" fmla="*/ 934902 h 1131723"/>
              <a:gd name="connsiteX48" fmla="*/ 2557821 w 3373811"/>
              <a:gd name="connsiteY48" fmla="*/ 947203 h 1131723"/>
              <a:gd name="connsiteX49" fmla="*/ 2549620 w 3373811"/>
              <a:gd name="connsiteY49" fmla="*/ 959505 h 1131723"/>
              <a:gd name="connsiteX50" fmla="*/ 2545520 w 3373811"/>
              <a:gd name="connsiteY50" fmla="*/ 971806 h 1131723"/>
              <a:gd name="connsiteX51" fmla="*/ 2529118 w 3373811"/>
              <a:gd name="connsiteY51" fmla="*/ 996409 h 1131723"/>
              <a:gd name="connsiteX52" fmla="*/ 2512716 w 3373811"/>
              <a:gd name="connsiteY52" fmla="*/ 1021011 h 1131723"/>
              <a:gd name="connsiteX53" fmla="*/ 2500415 w 3373811"/>
              <a:gd name="connsiteY53" fmla="*/ 1033313 h 1131723"/>
              <a:gd name="connsiteX54" fmla="*/ 2492214 w 3373811"/>
              <a:gd name="connsiteY54" fmla="*/ 1045614 h 1131723"/>
              <a:gd name="connsiteX55" fmla="*/ 2479913 w 3373811"/>
              <a:gd name="connsiteY55" fmla="*/ 1057915 h 1131723"/>
              <a:gd name="connsiteX56" fmla="*/ 2471712 w 3373811"/>
              <a:gd name="connsiteY56" fmla="*/ 1070217 h 1131723"/>
              <a:gd name="connsiteX57" fmla="*/ 2447109 w 3373811"/>
              <a:gd name="connsiteY57" fmla="*/ 1090719 h 1131723"/>
              <a:gd name="connsiteX58" fmla="*/ 2438908 w 3373811"/>
              <a:gd name="connsiteY58" fmla="*/ 1103020 h 1131723"/>
              <a:gd name="connsiteX59" fmla="*/ 2414306 w 3373811"/>
              <a:gd name="connsiteY59" fmla="*/ 1111221 h 1131723"/>
              <a:gd name="connsiteX60" fmla="*/ 2377402 w 3373811"/>
              <a:gd name="connsiteY60" fmla="*/ 1131723 h 1131723"/>
              <a:gd name="connsiteX61" fmla="*/ 2324096 w 3373811"/>
              <a:gd name="connsiteY61" fmla="*/ 1127623 h 1131723"/>
              <a:gd name="connsiteX62" fmla="*/ 2299493 w 3373811"/>
              <a:gd name="connsiteY62" fmla="*/ 1119422 h 1131723"/>
              <a:gd name="connsiteX63" fmla="*/ 2287192 w 3373811"/>
              <a:gd name="connsiteY63" fmla="*/ 1115322 h 1131723"/>
              <a:gd name="connsiteX64" fmla="*/ 2274890 w 3373811"/>
              <a:gd name="connsiteY64" fmla="*/ 1107121 h 1131723"/>
              <a:gd name="connsiteX65" fmla="*/ 2262589 w 3373811"/>
              <a:gd name="connsiteY65" fmla="*/ 1103020 h 1131723"/>
              <a:gd name="connsiteX66" fmla="*/ 2254388 w 3373811"/>
              <a:gd name="connsiteY66" fmla="*/ 1090719 h 1131723"/>
              <a:gd name="connsiteX67" fmla="*/ 2242087 w 3373811"/>
              <a:gd name="connsiteY67" fmla="*/ 1078418 h 1131723"/>
              <a:gd name="connsiteX68" fmla="*/ 2217484 w 3373811"/>
              <a:gd name="connsiteY68" fmla="*/ 1062016 h 1131723"/>
              <a:gd name="connsiteX69" fmla="*/ 2201082 w 3373811"/>
              <a:gd name="connsiteY69" fmla="*/ 1045614 h 1131723"/>
              <a:gd name="connsiteX70" fmla="*/ 2196982 w 3373811"/>
              <a:gd name="connsiteY70" fmla="*/ 1033313 h 1131723"/>
              <a:gd name="connsiteX71" fmla="*/ 2184681 w 3373811"/>
              <a:gd name="connsiteY71" fmla="*/ 1029212 h 1131723"/>
              <a:gd name="connsiteX72" fmla="*/ 2147777 w 3373811"/>
              <a:gd name="connsiteY72" fmla="*/ 1004609 h 1131723"/>
              <a:gd name="connsiteX73" fmla="*/ 2135475 w 3373811"/>
              <a:gd name="connsiteY73" fmla="*/ 996409 h 1131723"/>
              <a:gd name="connsiteX74" fmla="*/ 2123174 w 3373811"/>
              <a:gd name="connsiteY74" fmla="*/ 992308 h 1131723"/>
              <a:gd name="connsiteX75" fmla="*/ 2098571 w 3373811"/>
              <a:gd name="connsiteY75" fmla="*/ 975906 h 1131723"/>
              <a:gd name="connsiteX76" fmla="*/ 2090370 w 3373811"/>
              <a:gd name="connsiteY76" fmla="*/ 963605 h 1131723"/>
              <a:gd name="connsiteX77" fmla="*/ 2082169 w 3373811"/>
              <a:gd name="connsiteY77" fmla="*/ 939002 h 1131723"/>
              <a:gd name="connsiteX78" fmla="*/ 2069868 w 3373811"/>
              <a:gd name="connsiteY78" fmla="*/ 934902 h 1131723"/>
              <a:gd name="connsiteX79" fmla="*/ 2061667 w 3373811"/>
              <a:gd name="connsiteY79" fmla="*/ 910299 h 1131723"/>
              <a:gd name="connsiteX80" fmla="*/ 2045265 w 3373811"/>
              <a:gd name="connsiteY80" fmla="*/ 885696 h 1131723"/>
              <a:gd name="connsiteX81" fmla="*/ 2028864 w 3373811"/>
              <a:gd name="connsiteY81" fmla="*/ 865194 h 1131723"/>
              <a:gd name="connsiteX82" fmla="*/ 2012462 w 3373811"/>
              <a:gd name="connsiteY82" fmla="*/ 848792 h 1131723"/>
              <a:gd name="connsiteX83" fmla="*/ 1959156 w 3373811"/>
              <a:gd name="connsiteY83" fmla="*/ 856993 h 1131723"/>
              <a:gd name="connsiteX84" fmla="*/ 1946855 w 3373811"/>
              <a:gd name="connsiteY84" fmla="*/ 865194 h 1131723"/>
              <a:gd name="connsiteX85" fmla="*/ 1922252 w 3373811"/>
              <a:gd name="connsiteY85" fmla="*/ 873395 h 1131723"/>
              <a:gd name="connsiteX86" fmla="*/ 1909950 w 3373811"/>
              <a:gd name="connsiteY86" fmla="*/ 861094 h 1131723"/>
              <a:gd name="connsiteX87" fmla="*/ 1897649 w 3373811"/>
              <a:gd name="connsiteY87" fmla="*/ 836491 h 1131723"/>
              <a:gd name="connsiteX88" fmla="*/ 1885348 w 3373811"/>
              <a:gd name="connsiteY88" fmla="*/ 832391 h 1131723"/>
              <a:gd name="connsiteX89" fmla="*/ 1803339 w 3373811"/>
              <a:gd name="connsiteY89" fmla="*/ 836491 h 1131723"/>
              <a:gd name="connsiteX90" fmla="*/ 1778736 w 3373811"/>
              <a:gd name="connsiteY90" fmla="*/ 844692 h 1131723"/>
              <a:gd name="connsiteX91" fmla="*/ 1766435 w 3373811"/>
              <a:gd name="connsiteY91" fmla="*/ 848792 h 1131723"/>
              <a:gd name="connsiteX92" fmla="*/ 1741832 w 3373811"/>
              <a:gd name="connsiteY92" fmla="*/ 852893 h 1131723"/>
              <a:gd name="connsiteX93" fmla="*/ 1659823 w 3373811"/>
              <a:gd name="connsiteY93" fmla="*/ 848792 h 1131723"/>
              <a:gd name="connsiteX94" fmla="*/ 1635220 w 3373811"/>
              <a:gd name="connsiteY94" fmla="*/ 840592 h 1131723"/>
              <a:gd name="connsiteX95" fmla="*/ 1614718 w 3373811"/>
              <a:gd name="connsiteY95" fmla="*/ 820089 h 1131723"/>
              <a:gd name="connsiteX96" fmla="*/ 1606517 w 3373811"/>
              <a:gd name="connsiteY96" fmla="*/ 807788 h 1131723"/>
              <a:gd name="connsiteX97" fmla="*/ 1581915 w 3373811"/>
              <a:gd name="connsiteY97" fmla="*/ 799587 h 1131723"/>
              <a:gd name="connsiteX98" fmla="*/ 1545011 w 3373811"/>
              <a:gd name="connsiteY98" fmla="*/ 770884 h 1131723"/>
              <a:gd name="connsiteX99" fmla="*/ 1532709 w 3373811"/>
              <a:gd name="connsiteY99" fmla="*/ 766783 h 1131723"/>
              <a:gd name="connsiteX100" fmla="*/ 1508107 w 3373811"/>
              <a:gd name="connsiteY100" fmla="*/ 750382 h 1131723"/>
              <a:gd name="connsiteX101" fmla="*/ 1495805 w 3373811"/>
              <a:gd name="connsiteY101" fmla="*/ 742181 h 1131723"/>
              <a:gd name="connsiteX102" fmla="*/ 1487604 w 3373811"/>
              <a:gd name="connsiteY102" fmla="*/ 729879 h 1131723"/>
              <a:gd name="connsiteX103" fmla="*/ 1475303 w 3373811"/>
              <a:gd name="connsiteY103" fmla="*/ 721679 h 1131723"/>
              <a:gd name="connsiteX104" fmla="*/ 1458901 w 3373811"/>
              <a:gd name="connsiteY104" fmla="*/ 705277 h 1131723"/>
              <a:gd name="connsiteX105" fmla="*/ 1450700 w 3373811"/>
              <a:gd name="connsiteY105" fmla="*/ 692975 h 1131723"/>
              <a:gd name="connsiteX106" fmla="*/ 1426098 w 3373811"/>
              <a:gd name="connsiteY106" fmla="*/ 672473 h 1131723"/>
              <a:gd name="connsiteX107" fmla="*/ 1417897 w 3373811"/>
              <a:gd name="connsiteY107" fmla="*/ 660172 h 1131723"/>
              <a:gd name="connsiteX108" fmla="*/ 1405595 w 3373811"/>
              <a:gd name="connsiteY108" fmla="*/ 656071 h 1131723"/>
              <a:gd name="connsiteX109" fmla="*/ 1380993 w 3373811"/>
              <a:gd name="connsiteY109" fmla="*/ 639670 h 1131723"/>
              <a:gd name="connsiteX110" fmla="*/ 1319486 w 3373811"/>
              <a:gd name="connsiteY110" fmla="*/ 598665 h 1131723"/>
              <a:gd name="connsiteX111" fmla="*/ 1298984 w 3373811"/>
              <a:gd name="connsiteY111" fmla="*/ 574062 h 1131723"/>
              <a:gd name="connsiteX112" fmla="*/ 1286682 w 3373811"/>
              <a:gd name="connsiteY112" fmla="*/ 569962 h 1131723"/>
              <a:gd name="connsiteX113" fmla="*/ 1262080 w 3373811"/>
              <a:gd name="connsiteY113" fmla="*/ 557661 h 1131723"/>
              <a:gd name="connsiteX114" fmla="*/ 1237477 w 3373811"/>
              <a:gd name="connsiteY114" fmla="*/ 541259 h 1131723"/>
              <a:gd name="connsiteX115" fmla="*/ 1212874 w 3373811"/>
              <a:gd name="connsiteY115" fmla="*/ 528957 h 1131723"/>
              <a:gd name="connsiteX116" fmla="*/ 1130865 w 3373811"/>
              <a:gd name="connsiteY116" fmla="*/ 524857 h 1131723"/>
              <a:gd name="connsiteX117" fmla="*/ 1110363 w 3373811"/>
              <a:gd name="connsiteY117" fmla="*/ 508455 h 1131723"/>
              <a:gd name="connsiteX118" fmla="*/ 1098062 w 3373811"/>
              <a:gd name="connsiteY118" fmla="*/ 504355 h 1131723"/>
              <a:gd name="connsiteX119" fmla="*/ 1073459 w 3373811"/>
              <a:gd name="connsiteY119" fmla="*/ 479752 h 1131723"/>
              <a:gd name="connsiteX120" fmla="*/ 1061158 w 3373811"/>
              <a:gd name="connsiteY120" fmla="*/ 471551 h 1131723"/>
              <a:gd name="connsiteX121" fmla="*/ 1048856 w 3373811"/>
              <a:gd name="connsiteY121" fmla="*/ 459250 h 1131723"/>
              <a:gd name="connsiteX122" fmla="*/ 1011952 w 3373811"/>
              <a:gd name="connsiteY122" fmla="*/ 438748 h 1131723"/>
              <a:gd name="connsiteX123" fmla="*/ 921742 w 3373811"/>
              <a:gd name="connsiteY123" fmla="*/ 442848 h 1131723"/>
              <a:gd name="connsiteX124" fmla="*/ 856135 w 3373811"/>
              <a:gd name="connsiteY124" fmla="*/ 430547 h 1131723"/>
              <a:gd name="connsiteX125" fmla="*/ 823332 w 3373811"/>
              <a:gd name="connsiteY125" fmla="*/ 426446 h 1131723"/>
              <a:gd name="connsiteX126" fmla="*/ 745423 w 3373811"/>
              <a:gd name="connsiteY126" fmla="*/ 434647 h 1131723"/>
              <a:gd name="connsiteX127" fmla="*/ 720820 w 3373811"/>
              <a:gd name="connsiteY127" fmla="*/ 442848 h 1131723"/>
              <a:gd name="connsiteX128" fmla="*/ 708519 w 3373811"/>
              <a:gd name="connsiteY128" fmla="*/ 446948 h 1131723"/>
              <a:gd name="connsiteX129" fmla="*/ 683916 w 3373811"/>
              <a:gd name="connsiteY129" fmla="*/ 463350 h 1131723"/>
              <a:gd name="connsiteX130" fmla="*/ 655213 w 3373811"/>
              <a:gd name="connsiteY130" fmla="*/ 479752 h 1131723"/>
              <a:gd name="connsiteX131" fmla="*/ 626510 w 3373811"/>
              <a:gd name="connsiteY131" fmla="*/ 487953 h 1131723"/>
              <a:gd name="connsiteX132" fmla="*/ 597807 w 3373811"/>
              <a:gd name="connsiteY132" fmla="*/ 500254 h 1131723"/>
              <a:gd name="connsiteX133" fmla="*/ 585506 w 3373811"/>
              <a:gd name="connsiteY133" fmla="*/ 504355 h 1131723"/>
              <a:gd name="connsiteX134" fmla="*/ 573204 w 3373811"/>
              <a:gd name="connsiteY134" fmla="*/ 512556 h 1131723"/>
              <a:gd name="connsiteX135" fmla="*/ 548602 w 3373811"/>
              <a:gd name="connsiteY135" fmla="*/ 520757 h 1131723"/>
              <a:gd name="connsiteX136" fmla="*/ 519898 w 3373811"/>
              <a:gd name="connsiteY136" fmla="*/ 537158 h 1131723"/>
              <a:gd name="connsiteX137" fmla="*/ 482994 w 3373811"/>
              <a:gd name="connsiteY137" fmla="*/ 553560 h 1131723"/>
              <a:gd name="connsiteX138" fmla="*/ 470693 w 3373811"/>
              <a:gd name="connsiteY138" fmla="*/ 557661 h 1131723"/>
              <a:gd name="connsiteX139" fmla="*/ 413287 w 3373811"/>
              <a:gd name="connsiteY139" fmla="*/ 549460 h 1131723"/>
              <a:gd name="connsiteX140" fmla="*/ 396885 w 3373811"/>
              <a:gd name="connsiteY140" fmla="*/ 528957 h 1131723"/>
              <a:gd name="connsiteX141" fmla="*/ 380483 w 3373811"/>
              <a:gd name="connsiteY141" fmla="*/ 504355 h 1131723"/>
              <a:gd name="connsiteX142" fmla="*/ 368182 w 3373811"/>
              <a:gd name="connsiteY142" fmla="*/ 479752 h 1131723"/>
              <a:gd name="connsiteX143" fmla="*/ 364081 w 3373811"/>
              <a:gd name="connsiteY143" fmla="*/ 467451 h 1131723"/>
              <a:gd name="connsiteX144" fmla="*/ 355881 w 3373811"/>
              <a:gd name="connsiteY144" fmla="*/ 455149 h 1131723"/>
              <a:gd name="connsiteX145" fmla="*/ 351780 w 3373811"/>
              <a:gd name="connsiteY145" fmla="*/ 442848 h 1131723"/>
              <a:gd name="connsiteX146" fmla="*/ 339479 w 3373811"/>
              <a:gd name="connsiteY146" fmla="*/ 430547 h 1131723"/>
              <a:gd name="connsiteX147" fmla="*/ 327177 w 3373811"/>
              <a:gd name="connsiteY147" fmla="*/ 405944 h 1131723"/>
              <a:gd name="connsiteX148" fmla="*/ 323077 w 3373811"/>
              <a:gd name="connsiteY148" fmla="*/ 393643 h 1131723"/>
              <a:gd name="connsiteX149" fmla="*/ 306675 w 3373811"/>
              <a:gd name="connsiteY149" fmla="*/ 369040 h 1131723"/>
              <a:gd name="connsiteX150" fmla="*/ 290273 w 3373811"/>
              <a:gd name="connsiteY150" fmla="*/ 344437 h 1131723"/>
              <a:gd name="connsiteX151" fmla="*/ 265671 w 3373811"/>
              <a:gd name="connsiteY151" fmla="*/ 307533 h 1131723"/>
              <a:gd name="connsiteX152" fmla="*/ 253369 w 3373811"/>
              <a:gd name="connsiteY152" fmla="*/ 299332 h 1131723"/>
              <a:gd name="connsiteX153" fmla="*/ 228767 w 3373811"/>
              <a:gd name="connsiteY153" fmla="*/ 291131 h 1131723"/>
              <a:gd name="connsiteX154" fmla="*/ 183662 w 3373811"/>
              <a:gd name="connsiteY154" fmla="*/ 282931 h 1131723"/>
              <a:gd name="connsiteX155" fmla="*/ 105753 w 3373811"/>
              <a:gd name="connsiteY155" fmla="*/ 278830 h 1131723"/>
              <a:gd name="connsiteX156" fmla="*/ 93452 w 3373811"/>
              <a:gd name="connsiteY156" fmla="*/ 274730 h 1131723"/>
              <a:gd name="connsiteX157" fmla="*/ 56548 w 3373811"/>
              <a:gd name="connsiteY157" fmla="*/ 241926 h 1131723"/>
              <a:gd name="connsiteX158" fmla="*/ 44246 w 3373811"/>
              <a:gd name="connsiteY158" fmla="*/ 229625 h 1131723"/>
              <a:gd name="connsiteX159" fmla="*/ 27845 w 3373811"/>
              <a:gd name="connsiteY159" fmla="*/ 205022 h 1131723"/>
              <a:gd name="connsiteX160" fmla="*/ 7342 w 3373811"/>
              <a:gd name="connsiteY160" fmla="*/ 180419 h 1131723"/>
              <a:gd name="connsiteX161" fmla="*/ 7342 w 3373811"/>
              <a:gd name="connsiteY161" fmla="*/ 86109 h 1131723"/>
              <a:gd name="connsiteX162" fmla="*/ 11443 w 3373811"/>
              <a:gd name="connsiteY162" fmla="*/ 73808 h 1131723"/>
              <a:gd name="connsiteX163" fmla="*/ 11443 w 3373811"/>
              <a:gd name="connsiteY163" fmla="*/ 0 h 113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373811" h="1131723">
                <a:moveTo>
                  <a:pt x="3373811" y="20502"/>
                </a:moveTo>
                <a:cubicBezTo>
                  <a:pt x="3345291" y="31910"/>
                  <a:pt x="3360280" y="26380"/>
                  <a:pt x="3328706" y="36904"/>
                </a:cubicBezTo>
                <a:lnTo>
                  <a:pt x="3316404" y="41004"/>
                </a:lnTo>
                <a:cubicBezTo>
                  <a:pt x="3301251" y="63732"/>
                  <a:pt x="3316872" y="45755"/>
                  <a:pt x="3295902" y="57406"/>
                </a:cubicBezTo>
                <a:cubicBezTo>
                  <a:pt x="3295895" y="57410"/>
                  <a:pt x="3265152" y="77906"/>
                  <a:pt x="3258998" y="82009"/>
                </a:cubicBezTo>
                <a:cubicBezTo>
                  <a:pt x="3255402" y="84407"/>
                  <a:pt x="3250797" y="84742"/>
                  <a:pt x="3246697" y="86109"/>
                </a:cubicBezTo>
                <a:lnTo>
                  <a:pt x="3209793" y="110712"/>
                </a:lnTo>
                <a:cubicBezTo>
                  <a:pt x="3204968" y="113929"/>
                  <a:pt x="3201204" y="118558"/>
                  <a:pt x="3197491" y="123013"/>
                </a:cubicBezTo>
                <a:cubicBezTo>
                  <a:pt x="3194336" y="126799"/>
                  <a:pt x="3193138" y="132235"/>
                  <a:pt x="3189290" y="135314"/>
                </a:cubicBezTo>
                <a:cubicBezTo>
                  <a:pt x="3185915" y="138014"/>
                  <a:pt x="3181089" y="138048"/>
                  <a:pt x="3176989" y="139415"/>
                </a:cubicBezTo>
                <a:cubicBezTo>
                  <a:pt x="3153486" y="174668"/>
                  <a:pt x="3184781" y="133181"/>
                  <a:pt x="3156487" y="155817"/>
                </a:cubicBezTo>
                <a:cubicBezTo>
                  <a:pt x="3145566" y="164554"/>
                  <a:pt x="3150127" y="169723"/>
                  <a:pt x="3144185" y="180419"/>
                </a:cubicBezTo>
                <a:cubicBezTo>
                  <a:pt x="3131921" y="202494"/>
                  <a:pt x="3130427" y="202379"/>
                  <a:pt x="3115482" y="217323"/>
                </a:cubicBezTo>
                <a:cubicBezTo>
                  <a:pt x="3104165" y="251275"/>
                  <a:pt x="3112075" y="234735"/>
                  <a:pt x="3090880" y="266529"/>
                </a:cubicBezTo>
                <a:cubicBezTo>
                  <a:pt x="3088146" y="270629"/>
                  <a:pt x="3086779" y="276096"/>
                  <a:pt x="3082679" y="278830"/>
                </a:cubicBezTo>
                <a:lnTo>
                  <a:pt x="3070377" y="287031"/>
                </a:lnTo>
                <a:cubicBezTo>
                  <a:pt x="3069010" y="291131"/>
                  <a:pt x="3068376" y="295554"/>
                  <a:pt x="3066277" y="299332"/>
                </a:cubicBezTo>
                <a:cubicBezTo>
                  <a:pt x="3054016" y="321403"/>
                  <a:pt x="3052516" y="321294"/>
                  <a:pt x="3037574" y="336236"/>
                </a:cubicBezTo>
                <a:cubicBezTo>
                  <a:pt x="3034239" y="346241"/>
                  <a:pt x="3033221" y="352890"/>
                  <a:pt x="3025272" y="360839"/>
                </a:cubicBezTo>
                <a:cubicBezTo>
                  <a:pt x="3021787" y="364324"/>
                  <a:pt x="3017071" y="366306"/>
                  <a:pt x="3012971" y="369040"/>
                </a:cubicBezTo>
                <a:lnTo>
                  <a:pt x="2996569" y="393643"/>
                </a:lnTo>
                <a:lnTo>
                  <a:pt x="2988368" y="405944"/>
                </a:lnTo>
                <a:cubicBezTo>
                  <a:pt x="2981151" y="427596"/>
                  <a:pt x="2986665" y="414649"/>
                  <a:pt x="2967866" y="442848"/>
                </a:cubicBezTo>
                <a:cubicBezTo>
                  <a:pt x="2965132" y="446948"/>
                  <a:pt x="2959665" y="448315"/>
                  <a:pt x="2955565" y="451049"/>
                </a:cubicBezTo>
                <a:cubicBezTo>
                  <a:pt x="2936429" y="479752"/>
                  <a:pt x="2947364" y="470185"/>
                  <a:pt x="2926862" y="483853"/>
                </a:cubicBezTo>
                <a:lnTo>
                  <a:pt x="2910460" y="508455"/>
                </a:lnTo>
                <a:lnTo>
                  <a:pt x="2902259" y="520757"/>
                </a:lnTo>
                <a:cubicBezTo>
                  <a:pt x="2895042" y="542408"/>
                  <a:pt x="2900556" y="529463"/>
                  <a:pt x="2881757" y="557661"/>
                </a:cubicBezTo>
                <a:cubicBezTo>
                  <a:pt x="2879023" y="561761"/>
                  <a:pt x="2877041" y="566477"/>
                  <a:pt x="2873556" y="569962"/>
                </a:cubicBezTo>
                <a:cubicBezTo>
                  <a:pt x="2869456" y="574062"/>
                  <a:pt x="2864967" y="577808"/>
                  <a:pt x="2861255" y="582263"/>
                </a:cubicBezTo>
                <a:cubicBezTo>
                  <a:pt x="2858100" y="586049"/>
                  <a:pt x="2856539" y="591080"/>
                  <a:pt x="2853054" y="594565"/>
                </a:cubicBezTo>
                <a:cubicBezTo>
                  <a:pt x="2820793" y="626826"/>
                  <a:pt x="2862043" y="574757"/>
                  <a:pt x="2828451" y="615067"/>
                </a:cubicBezTo>
                <a:cubicBezTo>
                  <a:pt x="2813044" y="633555"/>
                  <a:pt x="2825552" y="632033"/>
                  <a:pt x="2795647" y="651971"/>
                </a:cubicBezTo>
                <a:cubicBezTo>
                  <a:pt x="2773698" y="666604"/>
                  <a:pt x="2786827" y="656690"/>
                  <a:pt x="2758743" y="684774"/>
                </a:cubicBezTo>
                <a:lnTo>
                  <a:pt x="2746442" y="697076"/>
                </a:lnTo>
                <a:lnTo>
                  <a:pt x="2734141" y="709377"/>
                </a:lnTo>
                <a:cubicBezTo>
                  <a:pt x="2730806" y="719382"/>
                  <a:pt x="2729788" y="726031"/>
                  <a:pt x="2721839" y="733980"/>
                </a:cubicBezTo>
                <a:cubicBezTo>
                  <a:pt x="2718354" y="737465"/>
                  <a:pt x="2713638" y="739447"/>
                  <a:pt x="2709538" y="742181"/>
                </a:cubicBezTo>
                <a:cubicBezTo>
                  <a:pt x="2704071" y="750382"/>
                  <a:pt x="2696252" y="757433"/>
                  <a:pt x="2693136" y="766783"/>
                </a:cubicBezTo>
                <a:cubicBezTo>
                  <a:pt x="2691769" y="770884"/>
                  <a:pt x="2691736" y="775710"/>
                  <a:pt x="2689036" y="779085"/>
                </a:cubicBezTo>
                <a:cubicBezTo>
                  <a:pt x="2685957" y="782933"/>
                  <a:pt x="2680835" y="784552"/>
                  <a:pt x="2676734" y="787286"/>
                </a:cubicBezTo>
                <a:lnTo>
                  <a:pt x="2660333" y="811888"/>
                </a:lnTo>
                <a:cubicBezTo>
                  <a:pt x="2657599" y="815989"/>
                  <a:pt x="2655089" y="820247"/>
                  <a:pt x="2652132" y="824190"/>
                </a:cubicBezTo>
                <a:cubicBezTo>
                  <a:pt x="2648031" y="829657"/>
                  <a:pt x="2644663" y="835760"/>
                  <a:pt x="2639830" y="840592"/>
                </a:cubicBezTo>
                <a:cubicBezTo>
                  <a:pt x="2636345" y="844076"/>
                  <a:pt x="2631629" y="846059"/>
                  <a:pt x="2627529" y="848792"/>
                </a:cubicBezTo>
                <a:lnTo>
                  <a:pt x="2611127" y="873395"/>
                </a:lnTo>
                <a:cubicBezTo>
                  <a:pt x="2604694" y="883045"/>
                  <a:pt x="2586524" y="897998"/>
                  <a:pt x="2586524" y="897998"/>
                </a:cubicBezTo>
                <a:cubicBezTo>
                  <a:pt x="2579307" y="919649"/>
                  <a:pt x="2584821" y="906704"/>
                  <a:pt x="2566022" y="934902"/>
                </a:cubicBezTo>
                <a:lnTo>
                  <a:pt x="2557821" y="947203"/>
                </a:lnTo>
                <a:lnTo>
                  <a:pt x="2549620" y="959505"/>
                </a:lnTo>
                <a:cubicBezTo>
                  <a:pt x="2548253" y="963605"/>
                  <a:pt x="2547619" y="968028"/>
                  <a:pt x="2545520" y="971806"/>
                </a:cubicBezTo>
                <a:cubicBezTo>
                  <a:pt x="2540733" y="980422"/>
                  <a:pt x="2534585" y="988208"/>
                  <a:pt x="2529118" y="996409"/>
                </a:cubicBezTo>
                <a:lnTo>
                  <a:pt x="2512716" y="1021011"/>
                </a:lnTo>
                <a:cubicBezTo>
                  <a:pt x="2509499" y="1025836"/>
                  <a:pt x="2504127" y="1028858"/>
                  <a:pt x="2500415" y="1033313"/>
                </a:cubicBezTo>
                <a:cubicBezTo>
                  <a:pt x="2497260" y="1037099"/>
                  <a:pt x="2495369" y="1041828"/>
                  <a:pt x="2492214" y="1045614"/>
                </a:cubicBezTo>
                <a:cubicBezTo>
                  <a:pt x="2488502" y="1050069"/>
                  <a:pt x="2483625" y="1053460"/>
                  <a:pt x="2479913" y="1057915"/>
                </a:cubicBezTo>
                <a:cubicBezTo>
                  <a:pt x="2476758" y="1061701"/>
                  <a:pt x="2474867" y="1066431"/>
                  <a:pt x="2471712" y="1070217"/>
                </a:cubicBezTo>
                <a:cubicBezTo>
                  <a:pt x="2461846" y="1082056"/>
                  <a:pt x="2459205" y="1082656"/>
                  <a:pt x="2447109" y="1090719"/>
                </a:cubicBezTo>
                <a:cubicBezTo>
                  <a:pt x="2444375" y="1094819"/>
                  <a:pt x="2443087" y="1100408"/>
                  <a:pt x="2438908" y="1103020"/>
                </a:cubicBezTo>
                <a:cubicBezTo>
                  <a:pt x="2431578" y="1107601"/>
                  <a:pt x="2414306" y="1111221"/>
                  <a:pt x="2414306" y="1111221"/>
                </a:cubicBezTo>
                <a:cubicBezTo>
                  <a:pt x="2386107" y="1130020"/>
                  <a:pt x="2399054" y="1124506"/>
                  <a:pt x="2377402" y="1131723"/>
                </a:cubicBezTo>
                <a:cubicBezTo>
                  <a:pt x="2359633" y="1130356"/>
                  <a:pt x="2341699" y="1130402"/>
                  <a:pt x="2324096" y="1127623"/>
                </a:cubicBezTo>
                <a:cubicBezTo>
                  <a:pt x="2315557" y="1126275"/>
                  <a:pt x="2307694" y="1122156"/>
                  <a:pt x="2299493" y="1119422"/>
                </a:cubicBezTo>
                <a:lnTo>
                  <a:pt x="2287192" y="1115322"/>
                </a:lnTo>
                <a:cubicBezTo>
                  <a:pt x="2283091" y="1112588"/>
                  <a:pt x="2279298" y="1109325"/>
                  <a:pt x="2274890" y="1107121"/>
                </a:cubicBezTo>
                <a:cubicBezTo>
                  <a:pt x="2271024" y="1105188"/>
                  <a:pt x="2265964" y="1105720"/>
                  <a:pt x="2262589" y="1103020"/>
                </a:cubicBezTo>
                <a:cubicBezTo>
                  <a:pt x="2258741" y="1099941"/>
                  <a:pt x="2257543" y="1094505"/>
                  <a:pt x="2254388" y="1090719"/>
                </a:cubicBezTo>
                <a:cubicBezTo>
                  <a:pt x="2250676" y="1086264"/>
                  <a:pt x="2246664" y="1081978"/>
                  <a:pt x="2242087" y="1078418"/>
                </a:cubicBezTo>
                <a:cubicBezTo>
                  <a:pt x="2234307" y="1072367"/>
                  <a:pt x="2217484" y="1062016"/>
                  <a:pt x="2217484" y="1062016"/>
                </a:cubicBezTo>
                <a:cubicBezTo>
                  <a:pt x="2206551" y="1029213"/>
                  <a:pt x="2222951" y="1067481"/>
                  <a:pt x="2201082" y="1045614"/>
                </a:cubicBezTo>
                <a:cubicBezTo>
                  <a:pt x="2198026" y="1042558"/>
                  <a:pt x="2200038" y="1036369"/>
                  <a:pt x="2196982" y="1033313"/>
                </a:cubicBezTo>
                <a:cubicBezTo>
                  <a:pt x="2193926" y="1030257"/>
                  <a:pt x="2188459" y="1031311"/>
                  <a:pt x="2184681" y="1029212"/>
                </a:cubicBezTo>
                <a:cubicBezTo>
                  <a:pt x="2184666" y="1029204"/>
                  <a:pt x="2153935" y="1008714"/>
                  <a:pt x="2147777" y="1004609"/>
                </a:cubicBezTo>
                <a:cubicBezTo>
                  <a:pt x="2143676" y="1001875"/>
                  <a:pt x="2140150" y="997968"/>
                  <a:pt x="2135475" y="996409"/>
                </a:cubicBezTo>
                <a:cubicBezTo>
                  <a:pt x="2131375" y="995042"/>
                  <a:pt x="2126952" y="994407"/>
                  <a:pt x="2123174" y="992308"/>
                </a:cubicBezTo>
                <a:cubicBezTo>
                  <a:pt x="2114558" y="987521"/>
                  <a:pt x="2098571" y="975906"/>
                  <a:pt x="2098571" y="975906"/>
                </a:cubicBezTo>
                <a:cubicBezTo>
                  <a:pt x="2095837" y="971806"/>
                  <a:pt x="2092371" y="968108"/>
                  <a:pt x="2090370" y="963605"/>
                </a:cubicBezTo>
                <a:cubicBezTo>
                  <a:pt x="2086859" y="955705"/>
                  <a:pt x="2090370" y="941735"/>
                  <a:pt x="2082169" y="939002"/>
                </a:cubicBezTo>
                <a:lnTo>
                  <a:pt x="2069868" y="934902"/>
                </a:lnTo>
                <a:cubicBezTo>
                  <a:pt x="2067134" y="926701"/>
                  <a:pt x="2066462" y="917492"/>
                  <a:pt x="2061667" y="910299"/>
                </a:cubicBezTo>
                <a:lnTo>
                  <a:pt x="2045265" y="885696"/>
                </a:lnTo>
                <a:cubicBezTo>
                  <a:pt x="2034960" y="854780"/>
                  <a:pt x="2050059" y="891687"/>
                  <a:pt x="2028864" y="865194"/>
                </a:cubicBezTo>
                <a:cubicBezTo>
                  <a:pt x="2012959" y="845313"/>
                  <a:pt x="2039300" y="857740"/>
                  <a:pt x="2012462" y="848792"/>
                </a:cubicBezTo>
                <a:cubicBezTo>
                  <a:pt x="2000710" y="849967"/>
                  <a:pt x="1973931" y="849605"/>
                  <a:pt x="1959156" y="856993"/>
                </a:cubicBezTo>
                <a:cubicBezTo>
                  <a:pt x="1954748" y="859197"/>
                  <a:pt x="1951358" y="863193"/>
                  <a:pt x="1946855" y="865194"/>
                </a:cubicBezTo>
                <a:cubicBezTo>
                  <a:pt x="1938955" y="868705"/>
                  <a:pt x="1922252" y="873395"/>
                  <a:pt x="1922252" y="873395"/>
                </a:cubicBezTo>
                <a:cubicBezTo>
                  <a:pt x="1918151" y="869295"/>
                  <a:pt x="1913167" y="865919"/>
                  <a:pt x="1909950" y="861094"/>
                </a:cubicBezTo>
                <a:cubicBezTo>
                  <a:pt x="1901459" y="848358"/>
                  <a:pt x="1911477" y="847553"/>
                  <a:pt x="1897649" y="836491"/>
                </a:cubicBezTo>
                <a:cubicBezTo>
                  <a:pt x="1894274" y="833791"/>
                  <a:pt x="1889448" y="833758"/>
                  <a:pt x="1885348" y="832391"/>
                </a:cubicBezTo>
                <a:cubicBezTo>
                  <a:pt x="1858012" y="833758"/>
                  <a:pt x="1830529" y="833354"/>
                  <a:pt x="1803339" y="836491"/>
                </a:cubicBezTo>
                <a:cubicBezTo>
                  <a:pt x="1794751" y="837482"/>
                  <a:pt x="1786937" y="841958"/>
                  <a:pt x="1778736" y="844692"/>
                </a:cubicBezTo>
                <a:lnTo>
                  <a:pt x="1766435" y="848792"/>
                </a:lnTo>
                <a:cubicBezTo>
                  <a:pt x="1758547" y="851421"/>
                  <a:pt x="1750033" y="851526"/>
                  <a:pt x="1741832" y="852893"/>
                </a:cubicBezTo>
                <a:cubicBezTo>
                  <a:pt x="1714496" y="851526"/>
                  <a:pt x="1687013" y="851929"/>
                  <a:pt x="1659823" y="848792"/>
                </a:cubicBezTo>
                <a:cubicBezTo>
                  <a:pt x="1651235" y="847801"/>
                  <a:pt x="1635220" y="840592"/>
                  <a:pt x="1635220" y="840592"/>
                </a:cubicBezTo>
                <a:cubicBezTo>
                  <a:pt x="1613359" y="807795"/>
                  <a:pt x="1642048" y="847418"/>
                  <a:pt x="1614718" y="820089"/>
                </a:cubicBezTo>
                <a:cubicBezTo>
                  <a:pt x="1611233" y="816604"/>
                  <a:pt x="1610696" y="810400"/>
                  <a:pt x="1606517" y="807788"/>
                </a:cubicBezTo>
                <a:cubicBezTo>
                  <a:pt x="1599187" y="803207"/>
                  <a:pt x="1581915" y="799587"/>
                  <a:pt x="1581915" y="799587"/>
                </a:cubicBezTo>
                <a:cubicBezTo>
                  <a:pt x="1562643" y="780317"/>
                  <a:pt x="1574438" y="790503"/>
                  <a:pt x="1545011" y="770884"/>
                </a:cubicBezTo>
                <a:cubicBezTo>
                  <a:pt x="1541414" y="768486"/>
                  <a:pt x="1536488" y="768882"/>
                  <a:pt x="1532709" y="766783"/>
                </a:cubicBezTo>
                <a:cubicBezTo>
                  <a:pt x="1524093" y="761997"/>
                  <a:pt x="1516308" y="755849"/>
                  <a:pt x="1508107" y="750382"/>
                </a:cubicBezTo>
                <a:lnTo>
                  <a:pt x="1495805" y="742181"/>
                </a:lnTo>
                <a:cubicBezTo>
                  <a:pt x="1493071" y="738080"/>
                  <a:pt x="1491089" y="733364"/>
                  <a:pt x="1487604" y="729879"/>
                </a:cubicBezTo>
                <a:cubicBezTo>
                  <a:pt x="1484119" y="726394"/>
                  <a:pt x="1478381" y="725527"/>
                  <a:pt x="1475303" y="721679"/>
                </a:cubicBezTo>
                <a:cubicBezTo>
                  <a:pt x="1459398" y="701798"/>
                  <a:pt x="1485742" y="714222"/>
                  <a:pt x="1458901" y="705277"/>
                </a:cubicBezTo>
                <a:cubicBezTo>
                  <a:pt x="1456167" y="701176"/>
                  <a:pt x="1453855" y="696761"/>
                  <a:pt x="1450700" y="692975"/>
                </a:cubicBezTo>
                <a:cubicBezTo>
                  <a:pt x="1440835" y="681136"/>
                  <a:pt x="1438192" y="680536"/>
                  <a:pt x="1426098" y="672473"/>
                </a:cubicBezTo>
                <a:cubicBezTo>
                  <a:pt x="1423364" y="668373"/>
                  <a:pt x="1421745" y="663250"/>
                  <a:pt x="1417897" y="660172"/>
                </a:cubicBezTo>
                <a:cubicBezTo>
                  <a:pt x="1414522" y="657472"/>
                  <a:pt x="1409374" y="658170"/>
                  <a:pt x="1405595" y="656071"/>
                </a:cubicBezTo>
                <a:cubicBezTo>
                  <a:pt x="1396979" y="651285"/>
                  <a:pt x="1389194" y="645137"/>
                  <a:pt x="1380993" y="639670"/>
                </a:cubicBezTo>
                <a:lnTo>
                  <a:pt x="1319486" y="598665"/>
                </a:lnTo>
                <a:cubicBezTo>
                  <a:pt x="1272614" y="567416"/>
                  <a:pt x="1336821" y="604331"/>
                  <a:pt x="1298984" y="574062"/>
                </a:cubicBezTo>
                <a:cubicBezTo>
                  <a:pt x="1295609" y="571362"/>
                  <a:pt x="1290783" y="571329"/>
                  <a:pt x="1286682" y="569962"/>
                </a:cubicBezTo>
                <a:cubicBezTo>
                  <a:pt x="1232080" y="533559"/>
                  <a:pt x="1313002" y="585951"/>
                  <a:pt x="1262080" y="557661"/>
                </a:cubicBezTo>
                <a:cubicBezTo>
                  <a:pt x="1253464" y="552874"/>
                  <a:pt x="1245678" y="546726"/>
                  <a:pt x="1237477" y="541259"/>
                </a:cubicBezTo>
                <a:cubicBezTo>
                  <a:pt x="1229806" y="536145"/>
                  <a:pt x="1222636" y="529806"/>
                  <a:pt x="1212874" y="528957"/>
                </a:cubicBezTo>
                <a:cubicBezTo>
                  <a:pt x="1185606" y="526586"/>
                  <a:pt x="1158201" y="526224"/>
                  <a:pt x="1130865" y="524857"/>
                </a:cubicBezTo>
                <a:cubicBezTo>
                  <a:pt x="1099947" y="514552"/>
                  <a:pt x="1136858" y="529652"/>
                  <a:pt x="1110363" y="508455"/>
                </a:cubicBezTo>
                <a:cubicBezTo>
                  <a:pt x="1106988" y="505755"/>
                  <a:pt x="1102162" y="505722"/>
                  <a:pt x="1098062" y="504355"/>
                </a:cubicBezTo>
                <a:cubicBezTo>
                  <a:pt x="1089861" y="496154"/>
                  <a:pt x="1083109" y="486186"/>
                  <a:pt x="1073459" y="479752"/>
                </a:cubicBezTo>
                <a:cubicBezTo>
                  <a:pt x="1069359" y="477018"/>
                  <a:pt x="1064944" y="474706"/>
                  <a:pt x="1061158" y="471551"/>
                </a:cubicBezTo>
                <a:cubicBezTo>
                  <a:pt x="1056703" y="467839"/>
                  <a:pt x="1053433" y="462810"/>
                  <a:pt x="1048856" y="459250"/>
                </a:cubicBezTo>
                <a:cubicBezTo>
                  <a:pt x="1027704" y="442799"/>
                  <a:pt x="1030514" y="444934"/>
                  <a:pt x="1011952" y="438748"/>
                </a:cubicBezTo>
                <a:cubicBezTo>
                  <a:pt x="981882" y="440115"/>
                  <a:pt x="951843" y="442848"/>
                  <a:pt x="921742" y="442848"/>
                </a:cubicBezTo>
                <a:cubicBezTo>
                  <a:pt x="899746" y="442848"/>
                  <a:pt x="877135" y="435797"/>
                  <a:pt x="856135" y="430547"/>
                </a:cubicBezTo>
                <a:cubicBezTo>
                  <a:pt x="845445" y="427874"/>
                  <a:pt x="834266" y="427813"/>
                  <a:pt x="823332" y="426446"/>
                </a:cubicBezTo>
                <a:cubicBezTo>
                  <a:pt x="805281" y="427835"/>
                  <a:pt x="767290" y="429180"/>
                  <a:pt x="745423" y="434647"/>
                </a:cubicBezTo>
                <a:cubicBezTo>
                  <a:pt x="737036" y="436744"/>
                  <a:pt x="729021" y="440114"/>
                  <a:pt x="720820" y="442848"/>
                </a:cubicBezTo>
                <a:lnTo>
                  <a:pt x="708519" y="446948"/>
                </a:lnTo>
                <a:lnTo>
                  <a:pt x="683916" y="463350"/>
                </a:lnTo>
                <a:cubicBezTo>
                  <a:pt x="671559" y="471588"/>
                  <a:pt x="669783" y="473507"/>
                  <a:pt x="655213" y="479752"/>
                </a:cubicBezTo>
                <a:cubicBezTo>
                  <a:pt x="645375" y="483969"/>
                  <a:pt x="636923" y="484978"/>
                  <a:pt x="626510" y="487953"/>
                </a:cubicBezTo>
                <a:cubicBezTo>
                  <a:pt x="607281" y="493446"/>
                  <a:pt x="619671" y="490883"/>
                  <a:pt x="597807" y="500254"/>
                </a:cubicBezTo>
                <a:cubicBezTo>
                  <a:pt x="593834" y="501957"/>
                  <a:pt x="589372" y="502422"/>
                  <a:pt x="585506" y="504355"/>
                </a:cubicBezTo>
                <a:cubicBezTo>
                  <a:pt x="581098" y="506559"/>
                  <a:pt x="577708" y="510554"/>
                  <a:pt x="573204" y="512556"/>
                </a:cubicBezTo>
                <a:cubicBezTo>
                  <a:pt x="565305" y="516067"/>
                  <a:pt x="548602" y="520757"/>
                  <a:pt x="548602" y="520757"/>
                </a:cubicBezTo>
                <a:cubicBezTo>
                  <a:pt x="515309" y="554047"/>
                  <a:pt x="558452" y="515127"/>
                  <a:pt x="519898" y="537158"/>
                </a:cubicBezTo>
                <a:cubicBezTo>
                  <a:pt x="482467" y="558547"/>
                  <a:pt x="540917" y="543907"/>
                  <a:pt x="482994" y="553560"/>
                </a:cubicBezTo>
                <a:cubicBezTo>
                  <a:pt x="478894" y="554927"/>
                  <a:pt x="475015" y="557661"/>
                  <a:pt x="470693" y="557661"/>
                </a:cubicBezTo>
                <a:cubicBezTo>
                  <a:pt x="442731" y="557661"/>
                  <a:pt x="435364" y="554979"/>
                  <a:pt x="413287" y="549460"/>
                </a:cubicBezTo>
                <a:cubicBezTo>
                  <a:pt x="390555" y="534306"/>
                  <a:pt x="408536" y="549930"/>
                  <a:pt x="396885" y="528957"/>
                </a:cubicBezTo>
                <a:cubicBezTo>
                  <a:pt x="392098" y="520341"/>
                  <a:pt x="380483" y="504355"/>
                  <a:pt x="380483" y="504355"/>
                </a:cubicBezTo>
                <a:cubicBezTo>
                  <a:pt x="370181" y="473443"/>
                  <a:pt x="384076" y="511537"/>
                  <a:pt x="368182" y="479752"/>
                </a:cubicBezTo>
                <a:cubicBezTo>
                  <a:pt x="366249" y="475886"/>
                  <a:pt x="366014" y="471317"/>
                  <a:pt x="364081" y="467451"/>
                </a:cubicBezTo>
                <a:cubicBezTo>
                  <a:pt x="361877" y="463043"/>
                  <a:pt x="358085" y="459557"/>
                  <a:pt x="355881" y="455149"/>
                </a:cubicBezTo>
                <a:cubicBezTo>
                  <a:pt x="353948" y="451283"/>
                  <a:pt x="354178" y="446444"/>
                  <a:pt x="351780" y="442848"/>
                </a:cubicBezTo>
                <a:cubicBezTo>
                  <a:pt x="348563" y="438023"/>
                  <a:pt x="343579" y="434647"/>
                  <a:pt x="339479" y="430547"/>
                </a:cubicBezTo>
                <a:cubicBezTo>
                  <a:pt x="329170" y="399621"/>
                  <a:pt x="343077" y="437744"/>
                  <a:pt x="327177" y="405944"/>
                </a:cubicBezTo>
                <a:cubicBezTo>
                  <a:pt x="325244" y="402078"/>
                  <a:pt x="325176" y="397421"/>
                  <a:pt x="323077" y="393643"/>
                </a:cubicBezTo>
                <a:cubicBezTo>
                  <a:pt x="318290" y="385027"/>
                  <a:pt x="306675" y="369040"/>
                  <a:pt x="306675" y="369040"/>
                </a:cubicBezTo>
                <a:cubicBezTo>
                  <a:pt x="298834" y="345514"/>
                  <a:pt x="308191" y="367474"/>
                  <a:pt x="290273" y="344437"/>
                </a:cubicBezTo>
                <a:cubicBezTo>
                  <a:pt x="290270" y="344434"/>
                  <a:pt x="269772" y="313685"/>
                  <a:pt x="265671" y="307533"/>
                </a:cubicBezTo>
                <a:cubicBezTo>
                  <a:pt x="262937" y="303432"/>
                  <a:pt x="257873" y="301334"/>
                  <a:pt x="253369" y="299332"/>
                </a:cubicBezTo>
                <a:cubicBezTo>
                  <a:pt x="245470" y="295821"/>
                  <a:pt x="236968" y="293865"/>
                  <a:pt x="228767" y="291131"/>
                </a:cubicBezTo>
                <a:cubicBezTo>
                  <a:pt x="208872" y="284500"/>
                  <a:pt x="213459" y="285138"/>
                  <a:pt x="183662" y="282931"/>
                </a:cubicBezTo>
                <a:cubicBezTo>
                  <a:pt x="157727" y="281010"/>
                  <a:pt x="131723" y="280197"/>
                  <a:pt x="105753" y="278830"/>
                </a:cubicBezTo>
                <a:cubicBezTo>
                  <a:pt x="101653" y="277463"/>
                  <a:pt x="97318" y="276663"/>
                  <a:pt x="93452" y="274730"/>
                </a:cubicBezTo>
                <a:cubicBezTo>
                  <a:pt x="78816" y="267412"/>
                  <a:pt x="67419" y="252797"/>
                  <a:pt x="56548" y="241926"/>
                </a:cubicBezTo>
                <a:lnTo>
                  <a:pt x="44246" y="229625"/>
                </a:lnTo>
                <a:cubicBezTo>
                  <a:pt x="37276" y="222656"/>
                  <a:pt x="34815" y="211991"/>
                  <a:pt x="27845" y="205022"/>
                </a:cubicBezTo>
                <a:cubicBezTo>
                  <a:pt x="12058" y="189236"/>
                  <a:pt x="18760" y="197546"/>
                  <a:pt x="7342" y="180419"/>
                </a:cubicBezTo>
                <a:cubicBezTo>
                  <a:pt x="-5013" y="143351"/>
                  <a:pt x="496" y="164842"/>
                  <a:pt x="7342" y="86109"/>
                </a:cubicBezTo>
                <a:cubicBezTo>
                  <a:pt x="7716" y="81803"/>
                  <a:pt x="11237" y="78125"/>
                  <a:pt x="11443" y="73808"/>
                </a:cubicBezTo>
                <a:cubicBezTo>
                  <a:pt x="12613" y="49233"/>
                  <a:pt x="11443" y="24603"/>
                  <a:pt x="11443" y="0"/>
                </a:cubicBezTo>
              </a:path>
            </a:pathLst>
          </a:cu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960362" y="3475880"/>
            <a:ext cx="78276" cy="473211"/>
          </a:xfrm>
          <a:custGeom>
            <a:avLst/>
            <a:gdLst>
              <a:gd name="connsiteX0" fmla="*/ 0 w 78276"/>
              <a:gd name="connsiteY0" fmla="*/ 0 h 473211"/>
              <a:gd name="connsiteX1" fmla="*/ 10674 w 78276"/>
              <a:gd name="connsiteY1" fmla="*/ 78276 h 473211"/>
              <a:gd name="connsiteX2" fmla="*/ 21348 w 78276"/>
              <a:gd name="connsiteY2" fmla="*/ 99624 h 473211"/>
              <a:gd name="connsiteX3" fmla="*/ 49812 w 78276"/>
              <a:gd name="connsiteY3" fmla="*/ 131645 h 473211"/>
              <a:gd name="connsiteX4" fmla="*/ 56928 w 78276"/>
              <a:gd name="connsiteY4" fmla="*/ 152993 h 473211"/>
              <a:gd name="connsiteX5" fmla="*/ 64044 w 78276"/>
              <a:gd name="connsiteY5" fmla="*/ 163667 h 473211"/>
              <a:gd name="connsiteX6" fmla="*/ 78276 w 78276"/>
              <a:gd name="connsiteY6" fmla="*/ 224153 h 473211"/>
              <a:gd name="connsiteX7" fmla="*/ 74718 w 78276"/>
              <a:gd name="connsiteY7" fmla="*/ 355798 h 473211"/>
              <a:gd name="connsiteX8" fmla="*/ 71160 w 78276"/>
              <a:gd name="connsiteY8" fmla="*/ 370030 h 473211"/>
              <a:gd name="connsiteX9" fmla="*/ 64044 w 78276"/>
              <a:gd name="connsiteY9" fmla="*/ 409168 h 473211"/>
              <a:gd name="connsiteX10" fmla="*/ 60486 w 78276"/>
              <a:gd name="connsiteY10" fmla="*/ 419842 h 473211"/>
              <a:gd name="connsiteX11" fmla="*/ 46254 w 78276"/>
              <a:gd name="connsiteY11" fmla="*/ 441189 h 473211"/>
              <a:gd name="connsiteX12" fmla="*/ 42696 w 78276"/>
              <a:gd name="connsiteY12" fmla="*/ 451863 h 473211"/>
              <a:gd name="connsiteX13" fmla="*/ 28464 w 78276"/>
              <a:gd name="connsiteY13" fmla="*/ 473211 h 47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76" h="473211">
                <a:moveTo>
                  <a:pt x="0" y="0"/>
                </a:moveTo>
                <a:cubicBezTo>
                  <a:pt x="4155" y="37395"/>
                  <a:pt x="2704" y="50379"/>
                  <a:pt x="10674" y="78276"/>
                </a:cubicBezTo>
                <a:cubicBezTo>
                  <a:pt x="13277" y="87386"/>
                  <a:pt x="14782" y="92238"/>
                  <a:pt x="21348" y="99624"/>
                </a:cubicBezTo>
                <a:cubicBezTo>
                  <a:pt x="53846" y="136185"/>
                  <a:pt x="33660" y="107420"/>
                  <a:pt x="49812" y="131645"/>
                </a:cubicBezTo>
                <a:cubicBezTo>
                  <a:pt x="52184" y="138761"/>
                  <a:pt x="52767" y="146752"/>
                  <a:pt x="56928" y="152993"/>
                </a:cubicBezTo>
                <a:cubicBezTo>
                  <a:pt x="59300" y="156551"/>
                  <a:pt x="62307" y="159759"/>
                  <a:pt x="64044" y="163667"/>
                </a:cubicBezTo>
                <a:cubicBezTo>
                  <a:pt x="72520" y="182738"/>
                  <a:pt x="74889" y="203830"/>
                  <a:pt x="78276" y="224153"/>
                </a:cubicBezTo>
                <a:cubicBezTo>
                  <a:pt x="77090" y="268035"/>
                  <a:pt x="76857" y="311952"/>
                  <a:pt x="74718" y="355798"/>
                </a:cubicBezTo>
                <a:cubicBezTo>
                  <a:pt x="74480" y="360682"/>
                  <a:pt x="72035" y="365219"/>
                  <a:pt x="71160" y="370030"/>
                </a:cubicBezTo>
                <a:cubicBezTo>
                  <a:pt x="66121" y="397745"/>
                  <a:pt x="70096" y="387985"/>
                  <a:pt x="64044" y="409168"/>
                </a:cubicBezTo>
                <a:cubicBezTo>
                  <a:pt x="63014" y="412774"/>
                  <a:pt x="62307" y="416564"/>
                  <a:pt x="60486" y="419842"/>
                </a:cubicBezTo>
                <a:cubicBezTo>
                  <a:pt x="56333" y="427318"/>
                  <a:pt x="46254" y="441189"/>
                  <a:pt x="46254" y="441189"/>
                </a:cubicBezTo>
                <a:cubicBezTo>
                  <a:pt x="45068" y="444747"/>
                  <a:pt x="44517" y="448585"/>
                  <a:pt x="42696" y="451863"/>
                </a:cubicBezTo>
                <a:cubicBezTo>
                  <a:pt x="38543" y="459339"/>
                  <a:pt x="28464" y="473211"/>
                  <a:pt x="28464" y="473211"/>
                </a:cubicBezTo>
              </a:path>
            </a:pathLst>
          </a:cu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7081105" y="3527252"/>
            <a:ext cx="85411" cy="501675"/>
          </a:xfrm>
          <a:custGeom>
            <a:avLst/>
            <a:gdLst>
              <a:gd name="connsiteX0" fmla="*/ 85411 w 85411"/>
              <a:gd name="connsiteY0" fmla="*/ 0 h 501675"/>
              <a:gd name="connsiteX1" fmla="*/ 67621 w 85411"/>
              <a:gd name="connsiteY1" fmla="*/ 21348 h 501675"/>
              <a:gd name="connsiteX2" fmla="*/ 56947 w 85411"/>
              <a:gd name="connsiteY2" fmla="*/ 42696 h 501675"/>
              <a:gd name="connsiteX3" fmla="*/ 46274 w 85411"/>
              <a:gd name="connsiteY3" fmla="*/ 53370 h 501675"/>
              <a:gd name="connsiteX4" fmla="*/ 42716 w 85411"/>
              <a:gd name="connsiteY4" fmla="*/ 64044 h 501675"/>
              <a:gd name="connsiteX5" fmla="*/ 35600 w 85411"/>
              <a:gd name="connsiteY5" fmla="*/ 74718 h 501675"/>
              <a:gd name="connsiteX6" fmla="*/ 39158 w 85411"/>
              <a:gd name="connsiteY6" fmla="*/ 113855 h 501675"/>
              <a:gd name="connsiteX7" fmla="*/ 46274 w 85411"/>
              <a:gd name="connsiteY7" fmla="*/ 135203 h 501675"/>
              <a:gd name="connsiteX8" fmla="*/ 49831 w 85411"/>
              <a:gd name="connsiteY8" fmla="*/ 156551 h 501675"/>
              <a:gd name="connsiteX9" fmla="*/ 53389 w 85411"/>
              <a:gd name="connsiteY9" fmla="*/ 167225 h 501675"/>
              <a:gd name="connsiteX10" fmla="*/ 56947 w 85411"/>
              <a:gd name="connsiteY10" fmla="*/ 181457 h 501675"/>
              <a:gd name="connsiteX11" fmla="*/ 53389 w 85411"/>
              <a:gd name="connsiteY11" fmla="*/ 227711 h 501675"/>
              <a:gd name="connsiteX12" fmla="*/ 49831 w 85411"/>
              <a:gd name="connsiteY12" fmla="*/ 238385 h 501675"/>
              <a:gd name="connsiteX13" fmla="*/ 53389 w 85411"/>
              <a:gd name="connsiteY13" fmla="*/ 284638 h 501675"/>
              <a:gd name="connsiteX14" fmla="*/ 56947 w 85411"/>
              <a:gd name="connsiteY14" fmla="*/ 295312 h 501675"/>
              <a:gd name="connsiteX15" fmla="*/ 64063 w 85411"/>
              <a:gd name="connsiteY15" fmla="*/ 320218 h 501675"/>
              <a:gd name="connsiteX16" fmla="*/ 60505 w 85411"/>
              <a:gd name="connsiteY16" fmla="*/ 366472 h 501675"/>
              <a:gd name="connsiteX17" fmla="*/ 56947 w 85411"/>
              <a:gd name="connsiteY17" fmla="*/ 380704 h 501675"/>
              <a:gd name="connsiteX18" fmla="*/ 46274 w 85411"/>
              <a:gd name="connsiteY18" fmla="*/ 412725 h 501675"/>
              <a:gd name="connsiteX19" fmla="*/ 42716 w 85411"/>
              <a:gd name="connsiteY19" fmla="*/ 423399 h 501675"/>
              <a:gd name="connsiteX20" fmla="*/ 39158 w 85411"/>
              <a:gd name="connsiteY20" fmla="*/ 437631 h 501675"/>
              <a:gd name="connsiteX21" fmla="*/ 35600 w 85411"/>
              <a:gd name="connsiteY21" fmla="*/ 458979 h 501675"/>
              <a:gd name="connsiteX22" fmla="*/ 24926 w 85411"/>
              <a:gd name="connsiteY22" fmla="*/ 469653 h 501675"/>
              <a:gd name="connsiteX23" fmla="*/ 10694 w 85411"/>
              <a:gd name="connsiteY23" fmla="*/ 491001 h 501675"/>
              <a:gd name="connsiteX24" fmla="*/ 20 w 85411"/>
              <a:gd name="connsiteY24" fmla="*/ 501675 h 5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411" h="501675">
                <a:moveTo>
                  <a:pt x="85411" y="0"/>
                </a:moveTo>
                <a:cubicBezTo>
                  <a:pt x="69080" y="40828"/>
                  <a:pt x="88947" y="4287"/>
                  <a:pt x="67621" y="21348"/>
                </a:cubicBezTo>
                <a:cubicBezTo>
                  <a:pt x="55625" y="30944"/>
                  <a:pt x="64312" y="31647"/>
                  <a:pt x="56947" y="42696"/>
                </a:cubicBezTo>
                <a:cubicBezTo>
                  <a:pt x="54156" y="46883"/>
                  <a:pt x="49832" y="49812"/>
                  <a:pt x="46274" y="53370"/>
                </a:cubicBezTo>
                <a:cubicBezTo>
                  <a:pt x="45088" y="56928"/>
                  <a:pt x="44393" y="60689"/>
                  <a:pt x="42716" y="64044"/>
                </a:cubicBezTo>
                <a:cubicBezTo>
                  <a:pt x="40804" y="67869"/>
                  <a:pt x="35905" y="70453"/>
                  <a:pt x="35600" y="74718"/>
                </a:cubicBezTo>
                <a:cubicBezTo>
                  <a:pt x="34667" y="87784"/>
                  <a:pt x="36881" y="100955"/>
                  <a:pt x="39158" y="113855"/>
                </a:cubicBezTo>
                <a:cubicBezTo>
                  <a:pt x="40462" y="121242"/>
                  <a:pt x="46274" y="135203"/>
                  <a:pt x="46274" y="135203"/>
                </a:cubicBezTo>
                <a:cubicBezTo>
                  <a:pt x="47460" y="142319"/>
                  <a:pt x="48266" y="149509"/>
                  <a:pt x="49831" y="156551"/>
                </a:cubicBezTo>
                <a:cubicBezTo>
                  <a:pt x="50644" y="160212"/>
                  <a:pt x="52359" y="163619"/>
                  <a:pt x="53389" y="167225"/>
                </a:cubicBezTo>
                <a:cubicBezTo>
                  <a:pt x="54732" y="171927"/>
                  <a:pt x="55761" y="176713"/>
                  <a:pt x="56947" y="181457"/>
                </a:cubicBezTo>
                <a:cubicBezTo>
                  <a:pt x="55761" y="196875"/>
                  <a:pt x="55307" y="212367"/>
                  <a:pt x="53389" y="227711"/>
                </a:cubicBezTo>
                <a:cubicBezTo>
                  <a:pt x="52924" y="231432"/>
                  <a:pt x="49831" y="234635"/>
                  <a:pt x="49831" y="238385"/>
                </a:cubicBezTo>
                <a:cubicBezTo>
                  <a:pt x="49831" y="253848"/>
                  <a:pt x="51471" y="269294"/>
                  <a:pt x="53389" y="284638"/>
                </a:cubicBezTo>
                <a:cubicBezTo>
                  <a:pt x="53854" y="288359"/>
                  <a:pt x="55917" y="291706"/>
                  <a:pt x="56947" y="295312"/>
                </a:cubicBezTo>
                <a:cubicBezTo>
                  <a:pt x="65882" y="326585"/>
                  <a:pt x="55532" y="294625"/>
                  <a:pt x="64063" y="320218"/>
                </a:cubicBezTo>
                <a:cubicBezTo>
                  <a:pt x="62877" y="335636"/>
                  <a:pt x="62312" y="351114"/>
                  <a:pt x="60505" y="366472"/>
                </a:cubicBezTo>
                <a:cubicBezTo>
                  <a:pt x="59934" y="371329"/>
                  <a:pt x="58352" y="376020"/>
                  <a:pt x="56947" y="380704"/>
                </a:cubicBezTo>
                <a:cubicBezTo>
                  <a:pt x="53714" y="391480"/>
                  <a:pt x="49831" y="402051"/>
                  <a:pt x="46274" y="412725"/>
                </a:cubicBezTo>
                <a:cubicBezTo>
                  <a:pt x="45088" y="416283"/>
                  <a:pt x="43626" y="419761"/>
                  <a:pt x="42716" y="423399"/>
                </a:cubicBezTo>
                <a:cubicBezTo>
                  <a:pt x="41530" y="428143"/>
                  <a:pt x="40117" y="432836"/>
                  <a:pt x="39158" y="437631"/>
                </a:cubicBezTo>
                <a:cubicBezTo>
                  <a:pt x="37743" y="444705"/>
                  <a:pt x="38530" y="452387"/>
                  <a:pt x="35600" y="458979"/>
                </a:cubicBezTo>
                <a:cubicBezTo>
                  <a:pt x="33556" y="463577"/>
                  <a:pt x="28015" y="465681"/>
                  <a:pt x="24926" y="469653"/>
                </a:cubicBezTo>
                <a:cubicBezTo>
                  <a:pt x="19675" y="476404"/>
                  <a:pt x="15438" y="483885"/>
                  <a:pt x="10694" y="491001"/>
                </a:cubicBezTo>
                <a:cubicBezTo>
                  <a:pt x="-967" y="508492"/>
                  <a:pt x="20" y="491146"/>
                  <a:pt x="20" y="501675"/>
                </a:cubicBezTo>
              </a:path>
            </a:pathLst>
          </a:cu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7137400" y="3315515"/>
            <a:ext cx="397933" cy="770466"/>
          </a:xfrm>
          <a:custGeom>
            <a:avLst/>
            <a:gdLst>
              <a:gd name="connsiteX0" fmla="*/ 397933 w 397933"/>
              <a:gd name="connsiteY0" fmla="*/ 0 h 770466"/>
              <a:gd name="connsiteX1" fmla="*/ 355600 w 397933"/>
              <a:gd name="connsiteY1" fmla="*/ 8466 h 770466"/>
              <a:gd name="connsiteX2" fmla="*/ 330200 w 397933"/>
              <a:gd name="connsiteY2" fmla="*/ 16933 h 770466"/>
              <a:gd name="connsiteX3" fmla="*/ 313267 w 397933"/>
              <a:gd name="connsiteY3" fmla="*/ 67733 h 770466"/>
              <a:gd name="connsiteX4" fmla="*/ 304800 w 397933"/>
              <a:gd name="connsiteY4" fmla="*/ 160866 h 770466"/>
              <a:gd name="connsiteX5" fmla="*/ 287867 w 397933"/>
              <a:gd name="connsiteY5" fmla="*/ 228600 h 770466"/>
              <a:gd name="connsiteX6" fmla="*/ 279400 w 397933"/>
              <a:gd name="connsiteY6" fmla="*/ 262466 h 770466"/>
              <a:gd name="connsiteX7" fmla="*/ 228600 w 397933"/>
              <a:gd name="connsiteY7" fmla="*/ 279400 h 770466"/>
              <a:gd name="connsiteX8" fmla="*/ 203200 w 397933"/>
              <a:gd name="connsiteY8" fmla="*/ 296333 h 770466"/>
              <a:gd name="connsiteX9" fmla="*/ 194733 w 397933"/>
              <a:gd name="connsiteY9" fmla="*/ 321733 h 770466"/>
              <a:gd name="connsiteX10" fmla="*/ 177800 w 397933"/>
              <a:gd name="connsiteY10" fmla="*/ 347133 h 770466"/>
              <a:gd name="connsiteX11" fmla="*/ 169333 w 397933"/>
              <a:gd name="connsiteY11" fmla="*/ 414866 h 770466"/>
              <a:gd name="connsiteX12" fmla="*/ 160867 w 397933"/>
              <a:gd name="connsiteY12" fmla="*/ 440266 h 770466"/>
              <a:gd name="connsiteX13" fmla="*/ 143933 w 397933"/>
              <a:gd name="connsiteY13" fmla="*/ 516466 h 770466"/>
              <a:gd name="connsiteX14" fmla="*/ 143933 w 397933"/>
              <a:gd name="connsiteY14" fmla="*/ 618066 h 770466"/>
              <a:gd name="connsiteX15" fmla="*/ 127000 w 397933"/>
              <a:gd name="connsiteY15" fmla="*/ 635000 h 770466"/>
              <a:gd name="connsiteX16" fmla="*/ 118533 w 397933"/>
              <a:gd name="connsiteY16" fmla="*/ 660400 h 770466"/>
              <a:gd name="connsiteX17" fmla="*/ 93133 w 397933"/>
              <a:gd name="connsiteY17" fmla="*/ 677333 h 770466"/>
              <a:gd name="connsiteX18" fmla="*/ 67733 w 397933"/>
              <a:gd name="connsiteY18" fmla="*/ 702733 h 770466"/>
              <a:gd name="connsiteX19" fmla="*/ 25400 w 397933"/>
              <a:gd name="connsiteY19" fmla="*/ 736600 h 770466"/>
              <a:gd name="connsiteX20" fmla="*/ 0 w 397933"/>
              <a:gd name="connsiteY20" fmla="*/ 770466 h 77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7933" h="770466">
                <a:moveTo>
                  <a:pt x="397933" y="0"/>
                </a:moveTo>
                <a:cubicBezTo>
                  <a:pt x="383822" y="2822"/>
                  <a:pt x="369561" y="4976"/>
                  <a:pt x="355600" y="8466"/>
                </a:cubicBezTo>
                <a:cubicBezTo>
                  <a:pt x="346942" y="10631"/>
                  <a:pt x="335387" y="9671"/>
                  <a:pt x="330200" y="16933"/>
                </a:cubicBezTo>
                <a:cubicBezTo>
                  <a:pt x="319825" y="31458"/>
                  <a:pt x="313267" y="67733"/>
                  <a:pt x="313267" y="67733"/>
                </a:cubicBezTo>
                <a:cubicBezTo>
                  <a:pt x="310445" y="98777"/>
                  <a:pt x="308667" y="129934"/>
                  <a:pt x="304800" y="160866"/>
                </a:cubicBezTo>
                <a:cubicBezTo>
                  <a:pt x="299063" y="206760"/>
                  <a:pt x="298105" y="192767"/>
                  <a:pt x="287867" y="228600"/>
                </a:cubicBezTo>
                <a:cubicBezTo>
                  <a:pt x="284670" y="239788"/>
                  <a:pt x="288235" y="254893"/>
                  <a:pt x="279400" y="262466"/>
                </a:cubicBezTo>
                <a:cubicBezTo>
                  <a:pt x="265848" y="274082"/>
                  <a:pt x="243452" y="269499"/>
                  <a:pt x="228600" y="279400"/>
                </a:cubicBezTo>
                <a:lnTo>
                  <a:pt x="203200" y="296333"/>
                </a:lnTo>
                <a:cubicBezTo>
                  <a:pt x="200378" y="304800"/>
                  <a:pt x="198724" y="313751"/>
                  <a:pt x="194733" y="321733"/>
                </a:cubicBezTo>
                <a:cubicBezTo>
                  <a:pt x="190182" y="330834"/>
                  <a:pt x="180477" y="337316"/>
                  <a:pt x="177800" y="347133"/>
                </a:cubicBezTo>
                <a:cubicBezTo>
                  <a:pt x="171813" y="369085"/>
                  <a:pt x="173403" y="392480"/>
                  <a:pt x="169333" y="414866"/>
                </a:cubicBezTo>
                <a:cubicBezTo>
                  <a:pt x="167737" y="423647"/>
                  <a:pt x="162803" y="431554"/>
                  <a:pt x="160867" y="440266"/>
                </a:cubicBezTo>
                <a:cubicBezTo>
                  <a:pt x="141002" y="529660"/>
                  <a:pt x="162992" y="459292"/>
                  <a:pt x="143933" y="516466"/>
                </a:cubicBezTo>
                <a:cubicBezTo>
                  <a:pt x="157841" y="558189"/>
                  <a:pt x="160947" y="555680"/>
                  <a:pt x="143933" y="618066"/>
                </a:cubicBezTo>
                <a:cubicBezTo>
                  <a:pt x="141833" y="625767"/>
                  <a:pt x="132644" y="629355"/>
                  <a:pt x="127000" y="635000"/>
                </a:cubicBezTo>
                <a:cubicBezTo>
                  <a:pt x="124178" y="643467"/>
                  <a:pt x="124108" y="653431"/>
                  <a:pt x="118533" y="660400"/>
                </a:cubicBezTo>
                <a:cubicBezTo>
                  <a:pt x="112176" y="668346"/>
                  <a:pt x="100950" y="670819"/>
                  <a:pt x="93133" y="677333"/>
                </a:cubicBezTo>
                <a:cubicBezTo>
                  <a:pt x="83935" y="684998"/>
                  <a:pt x="76931" y="695068"/>
                  <a:pt x="67733" y="702733"/>
                </a:cubicBezTo>
                <a:cubicBezTo>
                  <a:pt x="3661" y="756126"/>
                  <a:pt x="74655" y="687342"/>
                  <a:pt x="25400" y="736600"/>
                </a:cubicBezTo>
                <a:cubicBezTo>
                  <a:pt x="14937" y="767987"/>
                  <a:pt x="24916" y="758009"/>
                  <a:pt x="0" y="770466"/>
                </a:cubicBezTo>
              </a:path>
            </a:pathLst>
          </a:cu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081104" y="3527251"/>
            <a:ext cx="85411" cy="501675"/>
          </a:xfrm>
          <a:custGeom>
            <a:avLst/>
            <a:gdLst>
              <a:gd name="connsiteX0" fmla="*/ 85411 w 85411"/>
              <a:gd name="connsiteY0" fmla="*/ 0 h 501675"/>
              <a:gd name="connsiteX1" fmla="*/ 67621 w 85411"/>
              <a:gd name="connsiteY1" fmla="*/ 21348 h 501675"/>
              <a:gd name="connsiteX2" fmla="*/ 56947 w 85411"/>
              <a:gd name="connsiteY2" fmla="*/ 42696 h 501675"/>
              <a:gd name="connsiteX3" fmla="*/ 46274 w 85411"/>
              <a:gd name="connsiteY3" fmla="*/ 53370 h 501675"/>
              <a:gd name="connsiteX4" fmla="*/ 42716 w 85411"/>
              <a:gd name="connsiteY4" fmla="*/ 64044 h 501675"/>
              <a:gd name="connsiteX5" fmla="*/ 35600 w 85411"/>
              <a:gd name="connsiteY5" fmla="*/ 74718 h 501675"/>
              <a:gd name="connsiteX6" fmla="*/ 39158 w 85411"/>
              <a:gd name="connsiteY6" fmla="*/ 113855 h 501675"/>
              <a:gd name="connsiteX7" fmla="*/ 46274 w 85411"/>
              <a:gd name="connsiteY7" fmla="*/ 135203 h 501675"/>
              <a:gd name="connsiteX8" fmla="*/ 49831 w 85411"/>
              <a:gd name="connsiteY8" fmla="*/ 156551 h 501675"/>
              <a:gd name="connsiteX9" fmla="*/ 53389 w 85411"/>
              <a:gd name="connsiteY9" fmla="*/ 167225 h 501675"/>
              <a:gd name="connsiteX10" fmla="*/ 56947 w 85411"/>
              <a:gd name="connsiteY10" fmla="*/ 181457 h 501675"/>
              <a:gd name="connsiteX11" fmla="*/ 53389 w 85411"/>
              <a:gd name="connsiteY11" fmla="*/ 227711 h 501675"/>
              <a:gd name="connsiteX12" fmla="*/ 49831 w 85411"/>
              <a:gd name="connsiteY12" fmla="*/ 238385 h 501675"/>
              <a:gd name="connsiteX13" fmla="*/ 53389 w 85411"/>
              <a:gd name="connsiteY13" fmla="*/ 284638 h 501675"/>
              <a:gd name="connsiteX14" fmla="*/ 56947 w 85411"/>
              <a:gd name="connsiteY14" fmla="*/ 295312 h 501675"/>
              <a:gd name="connsiteX15" fmla="*/ 64063 w 85411"/>
              <a:gd name="connsiteY15" fmla="*/ 320218 h 501675"/>
              <a:gd name="connsiteX16" fmla="*/ 60505 w 85411"/>
              <a:gd name="connsiteY16" fmla="*/ 366472 h 501675"/>
              <a:gd name="connsiteX17" fmla="*/ 56947 w 85411"/>
              <a:gd name="connsiteY17" fmla="*/ 380704 h 501675"/>
              <a:gd name="connsiteX18" fmla="*/ 46274 w 85411"/>
              <a:gd name="connsiteY18" fmla="*/ 412725 h 501675"/>
              <a:gd name="connsiteX19" fmla="*/ 42716 w 85411"/>
              <a:gd name="connsiteY19" fmla="*/ 423399 h 501675"/>
              <a:gd name="connsiteX20" fmla="*/ 39158 w 85411"/>
              <a:gd name="connsiteY20" fmla="*/ 437631 h 501675"/>
              <a:gd name="connsiteX21" fmla="*/ 35600 w 85411"/>
              <a:gd name="connsiteY21" fmla="*/ 458979 h 501675"/>
              <a:gd name="connsiteX22" fmla="*/ 24926 w 85411"/>
              <a:gd name="connsiteY22" fmla="*/ 469653 h 501675"/>
              <a:gd name="connsiteX23" fmla="*/ 10694 w 85411"/>
              <a:gd name="connsiteY23" fmla="*/ 491001 h 501675"/>
              <a:gd name="connsiteX24" fmla="*/ 20 w 85411"/>
              <a:gd name="connsiteY24" fmla="*/ 501675 h 5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411" h="501675">
                <a:moveTo>
                  <a:pt x="85411" y="0"/>
                </a:moveTo>
                <a:cubicBezTo>
                  <a:pt x="69080" y="40828"/>
                  <a:pt x="88947" y="4287"/>
                  <a:pt x="67621" y="21348"/>
                </a:cubicBezTo>
                <a:cubicBezTo>
                  <a:pt x="55625" y="30944"/>
                  <a:pt x="64312" y="31647"/>
                  <a:pt x="56947" y="42696"/>
                </a:cubicBezTo>
                <a:cubicBezTo>
                  <a:pt x="54156" y="46883"/>
                  <a:pt x="49832" y="49812"/>
                  <a:pt x="46274" y="53370"/>
                </a:cubicBezTo>
                <a:cubicBezTo>
                  <a:pt x="45088" y="56928"/>
                  <a:pt x="44393" y="60689"/>
                  <a:pt x="42716" y="64044"/>
                </a:cubicBezTo>
                <a:cubicBezTo>
                  <a:pt x="40804" y="67869"/>
                  <a:pt x="35905" y="70453"/>
                  <a:pt x="35600" y="74718"/>
                </a:cubicBezTo>
                <a:cubicBezTo>
                  <a:pt x="34667" y="87784"/>
                  <a:pt x="36881" y="100955"/>
                  <a:pt x="39158" y="113855"/>
                </a:cubicBezTo>
                <a:cubicBezTo>
                  <a:pt x="40462" y="121242"/>
                  <a:pt x="46274" y="135203"/>
                  <a:pt x="46274" y="135203"/>
                </a:cubicBezTo>
                <a:cubicBezTo>
                  <a:pt x="47460" y="142319"/>
                  <a:pt x="48266" y="149509"/>
                  <a:pt x="49831" y="156551"/>
                </a:cubicBezTo>
                <a:cubicBezTo>
                  <a:pt x="50644" y="160212"/>
                  <a:pt x="52359" y="163619"/>
                  <a:pt x="53389" y="167225"/>
                </a:cubicBezTo>
                <a:cubicBezTo>
                  <a:pt x="54732" y="171927"/>
                  <a:pt x="55761" y="176713"/>
                  <a:pt x="56947" y="181457"/>
                </a:cubicBezTo>
                <a:cubicBezTo>
                  <a:pt x="55761" y="196875"/>
                  <a:pt x="55307" y="212367"/>
                  <a:pt x="53389" y="227711"/>
                </a:cubicBezTo>
                <a:cubicBezTo>
                  <a:pt x="52924" y="231432"/>
                  <a:pt x="49831" y="234635"/>
                  <a:pt x="49831" y="238385"/>
                </a:cubicBezTo>
                <a:cubicBezTo>
                  <a:pt x="49831" y="253848"/>
                  <a:pt x="51471" y="269294"/>
                  <a:pt x="53389" y="284638"/>
                </a:cubicBezTo>
                <a:cubicBezTo>
                  <a:pt x="53854" y="288359"/>
                  <a:pt x="55917" y="291706"/>
                  <a:pt x="56947" y="295312"/>
                </a:cubicBezTo>
                <a:cubicBezTo>
                  <a:pt x="65882" y="326585"/>
                  <a:pt x="55532" y="294625"/>
                  <a:pt x="64063" y="320218"/>
                </a:cubicBezTo>
                <a:cubicBezTo>
                  <a:pt x="62877" y="335636"/>
                  <a:pt x="62312" y="351114"/>
                  <a:pt x="60505" y="366472"/>
                </a:cubicBezTo>
                <a:cubicBezTo>
                  <a:pt x="59934" y="371329"/>
                  <a:pt x="58352" y="376020"/>
                  <a:pt x="56947" y="380704"/>
                </a:cubicBezTo>
                <a:cubicBezTo>
                  <a:pt x="53714" y="391480"/>
                  <a:pt x="49831" y="402051"/>
                  <a:pt x="46274" y="412725"/>
                </a:cubicBezTo>
                <a:cubicBezTo>
                  <a:pt x="45088" y="416283"/>
                  <a:pt x="43626" y="419761"/>
                  <a:pt x="42716" y="423399"/>
                </a:cubicBezTo>
                <a:cubicBezTo>
                  <a:pt x="41530" y="428143"/>
                  <a:pt x="40117" y="432836"/>
                  <a:pt x="39158" y="437631"/>
                </a:cubicBezTo>
                <a:cubicBezTo>
                  <a:pt x="37743" y="444705"/>
                  <a:pt x="38530" y="452387"/>
                  <a:pt x="35600" y="458979"/>
                </a:cubicBezTo>
                <a:cubicBezTo>
                  <a:pt x="33556" y="463577"/>
                  <a:pt x="28015" y="465681"/>
                  <a:pt x="24926" y="469653"/>
                </a:cubicBezTo>
                <a:cubicBezTo>
                  <a:pt x="19675" y="476404"/>
                  <a:pt x="15438" y="483885"/>
                  <a:pt x="10694" y="491001"/>
                </a:cubicBezTo>
                <a:cubicBezTo>
                  <a:pt x="-967" y="508492"/>
                  <a:pt x="20" y="491146"/>
                  <a:pt x="20" y="501675"/>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173" t="32943" r="89899" b="19292"/>
          <a:stretch/>
        </p:blipFill>
        <p:spPr bwMode="auto">
          <a:xfrm>
            <a:off x="4323935" y="2548495"/>
            <a:ext cx="411401" cy="273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260" y="1052736"/>
            <a:ext cx="9144000" cy="400110"/>
          </a:xfrm>
          <a:prstGeom prst="rect">
            <a:avLst/>
          </a:prstGeom>
          <a:noFill/>
        </p:spPr>
        <p:txBody>
          <a:bodyPr wrap="square" rtlCol="0">
            <a:spAutoFit/>
          </a:bodyPr>
          <a:lstStyle/>
          <a:p>
            <a:pPr algn="ctr"/>
            <a:r>
              <a:rPr lang="en-US" sz="2000" b="1" dirty="0" smtClean="0">
                <a:latin typeface="+mj-lt"/>
              </a:rPr>
              <a:t>Early September 2011 Case…</a:t>
            </a:r>
            <a:endParaRPr lang="en-US" sz="2000" b="1" dirty="0">
              <a:latin typeface="+mj-lt"/>
            </a:endParaRPr>
          </a:p>
        </p:txBody>
      </p:sp>
      <p:sp>
        <p:nvSpPr>
          <p:cNvPr id="47" name="Text Placeholder 2"/>
          <p:cNvSpPr txBox="1">
            <a:spLocks/>
          </p:cNvSpPr>
          <p:nvPr/>
        </p:nvSpPr>
        <p:spPr>
          <a:xfrm>
            <a:off x="5029200" y="1905000"/>
            <a:ext cx="3532425" cy="639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smtClean="0"/>
              <a:t>Stage IV 2-Day Precipitation </a:t>
            </a:r>
          </a:p>
          <a:p>
            <a:pPr marL="0" indent="0" algn="ctr">
              <a:buNone/>
            </a:pPr>
            <a:r>
              <a:rPr lang="en-US" sz="1800" b="1" dirty="0" smtClean="0"/>
              <a:t>ending 1200 UTC 9/6/2011</a:t>
            </a:r>
            <a:endParaRPr lang="en-US" sz="1800" b="1" dirty="0"/>
          </a:p>
        </p:txBody>
      </p:sp>
      <p:sp>
        <p:nvSpPr>
          <p:cNvPr id="25" name="Title 1"/>
          <p:cNvSpPr txBox="1">
            <a:spLocks/>
          </p:cNvSpPr>
          <p:nvPr/>
        </p:nvSpPr>
        <p:spPr>
          <a:xfrm>
            <a:off x="0" y="0"/>
            <a:ext cx="9144000" cy="999220"/>
          </a:xfrm>
          <a:prstGeom prst="rect">
            <a:avLst/>
          </a:prstGeom>
        </p:spPr>
        <p:txBody>
          <a:bodyPr>
            <a:noAutofit/>
          </a:bodyPr>
          <a:lst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3600" smtClean="0"/>
              <a:t>SPoRT LIS Operational Examples</a:t>
            </a:r>
            <a:br>
              <a:rPr lang="en-US" sz="3600" smtClean="0"/>
            </a:br>
            <a:r>
              <a:rPr lang="en-US" sz="3600" smtClean="0"/>
              <a:t>-Monitoring Flood Potential</a:t>
            </a:r>
            <a:endParaRPr lang="en-US" sz="3600" dirty="0"/>
          </a:p>
        </p:txBody>
      </p:sp>
    </p:spTree>
    <p:extLst>
      <p:ext uri="{BB962C8B-B14F-4D97-AF65-F5344CB8AC3E}">
        <p14:creationId xmlns:p14="http://schemas.microsoft.com/office/powerpoint/2010/main" val="338847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26" presetClass="emph" presetSubtype="0" repeatCount="indefinite" fill="hold" grpId="1" nodeType="withEffect">
                                  <p:stCondLst>
                                    <p:cond delay="0"/>
                                  </p:stCondLst>
                                  <p:childTnLst>
                                    <p:animEffect transition="out" filter="fade">
                                      <p:cBhvr>
                                        <p:cTn id="29" dur="1000" tmFilter="0, 0; .2, .5; .8, .5; 1, 0"/>
                                        <p:tgtEl>
                                          <p:spTgt spid="28"/>
                                        </p:tgtEl>
                                      </p:cBhvr>
                                    </p:animEffect>
                                    <p:animScale>
                                      <p:cBhvr>
                                        <p:cTn id="30" dur="50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27" grpId="0" animBg="1"/>
      <p:bldP spid="5" grpId="0" animBg="1"/>
      <p:bldP spid="28" grpId="0" animBg="1"/>
      <p:bldP spid="2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30628" t="11123" r="21991" b="61714"/>
          <a:stretch/>
        </p:blipFill>
        <p:spPr>
          <a:xfrm>
            <a:off x="4697175" y="2548495"/>
            <a:ext cx="4330554" cy="2732068"/>
          </a:xfrm>
          <a:prstGeom prst="rect">
            <a:avLst/>
          </a:prstGeom>
        </p:spPr>
      </p:pic>
      <p:grpSp>
        <p:nvGrpSpPr>
          <p:cNvPr id="16" name="Group 15"/>
          <p:cNvGrpSpPr>
            <a:grpSpLocks/>
          </p:cNvGrpSpPr>
          <p:nvPr/>
        </p:nvGrpSpPr>
        <p:grpSpPr bwMode="auto">
          <a:xfrm>
            <a:off x="0" y="6143625"/>
            <a:ext cx="9086850" cy="714375"/>
            <a:chOff x="0" y="6143625"/>
            <a:chExt cx="9086850" cy="714375"/>
          </a:xfrm>
        </p:grpSpPr>
        <p:pic>
          <p:nvPicPr>
            <p:cNvPr id="18" name="Picture 4" descr="sportredblue.gif"/>
            <p:cNvPicPr>
              <a:picLocks noChangeAspect="1"/>
            </p:cNvPicPr>
            <p:nvPr/>
          </p:nvPicPr>
          <p:blipFill>
            <a:blip r:embed="rId4" cstate="print"/>
            <a:srcRect/>
            <a:stretch>
              <a:fillRect/>
            </a:stretch>
          </p:blipFill>
          <p:spPr bwMode="auto">
            <a:xfrm>
              <a:off x="0" y="6209772"/>
              <a:ext cx="2286000" cy="648228"/>
            </a:xfrm>
            <a:prstGeom prst="rect">
              <a:avLst/>
            </a:prstGeom>
            <a:noFill/>
            <a:ln w="9525">
              <a:noFill/>
              <a:miter lim="800000"/>
              <a:headEnd/>
              <a:tailEnd/>
            </a:ln>
          </p:spPr>
        </p:pic>
        <p:pic>
          <p:nvPicPr>
            <p:cNvPr id="19" name="Picture 18" descr="nasa.gif"/>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20" name="Group 19"/>
            <p:cNvGrpSpPr>
              <a:grpSpLocks/>
            </p:cNvGrpSpPr>
            <p:nvPr/>
          </p:nvGrpSpPr>
          <p:grpSpPr bwMode="auto">
            <a:xfrm>
              <a:off x="2286000" y="6525768"/>
              <a:ext cx="5784521" cy="179832"/>
              <a:chOff x="2514600" y="5916168"/>
              <a:chExt cx="5784521" cy="179832"/>
            </a:xfrm>
          </p:grpSpPr>
          <p:sp>
            <p:nvSpPr>
              <p:cNvPr id="22"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23"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24"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grpSp>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2738" t="23589" r="86450" b="19322"/>
          <a:stretch/>
        </p:blipFill>
        <p:spPr>
          <a:xfrm>
            <a:off x="4221805" y="2533930"/>
            <a:ext cx="475370" cy="2746633"/>
          </a:xfrm>
          <a:prstGeom prst="rect">
            <a:avLst/>
          </a:prstGeom>
        </p:spPr>
      </p:pic>
      <p:sp>
        <p:nvSpPr>
          <p:cNvPr id="33" name="Text Placeholder 2"/>
          <p:cNvSpPr txBox="1">
            <a:spLocks/>
          </p:cNvSpPr>
          <p:nvPr/>
        </p:nvSpPr>
        <p:spPr>
          <a:xfrm>
            <a:off x="5029200" y="1905000"/>
            <a:ext cx="3532425" cy="639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smtClean="0"/>
              <a:t>Stage IV 2-Day Precipitation </a:t>
            </a:r>
          </a:p>
          <a:p>
            <a:pPr marL="0" indent="0" algn="ctr">
              <a:buNone/>
            </a:pPr>
            <a:r>
              <a:rPr lang="en-US" sz="1800" b="1" dirty="0" smtClean="0"/>
              <a:t>ending 1200 UTC 9/6/2011</a:t>
            </a:r>
            <a:endParaRPr lang="en-US" sz="1800" b="1" dirty="0"/>
          </a:p>
        </p:txBody>
      </p:sp>
      <p:sp>
        <p:nvSpPr>
          <p:cNvPr id="30" name="TextBox 29"/>
          <p:cNvSpPr txBox="1"/>
          <p:nvPr/>
        </p:nvSpPr>
        <p:spPr>
          <a:xfrm>
            <a:off x="84478" y="2894816"/>
            <a:ext cx="4165902" cy="2308324"/>
          </a:xfrm>
          <a:prstGeom prst="rect">
            <a:avLst/>
          </a:prstGeom>
          <a:noFill/>
        </p:spPr>
        <p:txBody>
          <a:bodyPr wrap="square" rtlCol="0">
            <a:spAutoFit/>
          </a:bodyPr>
          <a:lstStyle/>
          <a:p>
            <a:pPr marL="285750" indent="-285750">
              <a:buFont typeface="Arial" pitchFamily="34" charset="0"/>
              <a:buChar char="•"/>
            </a:pPr>
            <a:r>
              <a:rPr lang="en-US" dirty="0" smtClean="0"/>
              <a:t>Minor flooding did occur along the Big Wills Creek in Ft Payne, where rainfall amounts were around 10 inches. </a:t>
            </a:r>
          </a:p>
          <a:p>
            <a:pPr marL="285750" indent="-285750">
              <a:buFont typeface="Arial" pitchFamily="34" charset="0"/>
              <a:buChar char="•"/>
            </a:pPr>
            <a:endParaRPr lang="en-US" dirty="0" smtClean="0"/>
          </a:p>
          <a:p>
            <a:pPr marL="285750" indent="-285750">
              <a:buFont typeface="Arial" pitchFamily="34" charset="0"/>
              <a:buChar char="•"/>
            </a:pPr>
            <a:r>
              <a:rPr lang="en-US" dirty="0" smtClean="0"/>
              <a:t>Other minor, short-lived flooding occurred in parts of north central and northeastern Alabama</a:t>
            </a:r>
          </a:p>
        </p:txBody>
      </p:sp>
      <p:sp>
        <p:nvSpPr>
          <p:cNvPr id="3" name="Freeform 2"/>
          <p:cNvSpPr/>
          <p:nvPr/>
        </p:nvSpPr>
        <p:spPr>
          <a:xfrm>
            <a:off x="7609888" y="3757274"/>
            <a:ext cx="541706" cy="619712"/>
          </a:xfrm>
          <a:custGeom>
            <a:avLst/>
            <a:gdLst>
              <a:gd name="connsiteX0" fmla="*/ 541706 w 541706"/>
              <a:gd name="connsiteY0" fmla="*/ 0 h 619712"/>
              <a:gd name="connsiteX1" fmla="*/ 533039 w 541706"/>
              <a:gd name="connsiteY1" fmla="*/ 21668 h 619712"/>
              <a:gd name="connsiteX2" fmla="*/ 520038 w 541706"/>
              <a:gd name="connsiteY2" fmla="*/ 30335 h 619712"/>
              <a:gd name="connsiteX3" fmla="*/ 515704 w 541706"/>
              <a:gd name="connsiteY3" fmla="*/ 43336 h 619712"/>
              <a:gd name="connsiteX4" fmla="*/ 494036 w 541706"/>
              <a:gd name="connsiteY4" fmla="*/ 60671 h 619712"/>
              <a:gd name="connsiteX5" fmla="*/ 485369 w 541706"/>
              <a:gd name="connsiteY5" fmla="*/ 73672 h 619712"/>
              <a:gd name="connsiteX6" fmla="*/ 472368 w 541706"/>
              <a:gd name="connsiteY6" fmla="*/ 86673 h 619712"/>
              <a:gd name="connsiteX7" fmla="*/ 455033 w 541706"/>
              <a:gd name="connsiteY7" fmla="*/ 108341 h 619712"/>
              <a:gd name="connsiteX8" fmla="*/ 446366 w 541706"/>
              <a:gd name="connsiteY8" fmla="*/ 121342 h 619712"/>
              <a:gd name="connsiteX9" fmla="*/ 433365 w 541706"/>
              <a:gd name="connsiteY9" fmla="*/ 147344 h 619712"/>
              <a:gd name="connsiteX10" fmla="*/ 420364 w 541706"/>
              <a:gd name="connsiteY10" fmla="*/ 156011 h 619712"/>
              <a:gd name="connsiteX11" fmla="*/ 403030 w 541706"/>
              <a:gd name="connsiteY11" fmla="*/ 182013 h 619712"/>
              <a:gd name="connsiteX12" fmla="*/ 398696 w 541706"/>
              <a:gd name="connsiteY12" fmla="*/ 195014 h 619712"/>
              <a:gd name="connsiteX13" fmla="*/ 372694 w 541706"/>
              <a:gd name="connsiteY13" fmla="*/ 221016 h 619712"/>
              <a:gd name="connsiteX14" fmla="*/ 368360 w 541706"/>
              <a:gd name="connsiteY14" fmla="*/ 234017 h 619712"/>
              <a:gd name="connsiteX15" fmla="*/ 355359 w 541706"/>
              <a:gd name="connsiteY15" fmla="*/ 242684 h 619712"/>
              <a:gd name="connsiteX16" fmla="*/ 346692 w 541706"/>
              <a:gd name="connsiteY16" fmla="*/ 251352 h 619712"/>
              <a:gd name="connsiteX17" fmla="*/ 316357 w 541706"/>
              <a:gd name="connsiteY17" fmla="*/ 281687 h 619712"/>
              <a:gd name="connsiteX18" fmla="*/ 299022 w 541706"/>
              <a:gd name="connsiteY18" fmla="*/ 299022 h 619712"/>
              <a:gd name="connsiteX19" fmla="*/ 273020 w 541706"/>
              <a:gd name="connsiteY19" fmla="*/ 325024 h 619712"/>
              <a:gd name="connsiteX20" fmla="*/ 260019 w 541706"/>
              <a:gd name="connsiteY20" fmla="*/ 333691 h 619712"/>
              <a:gd name="connsiteX21" fmla="*/ 242685 w 541706"/>
              <a:gd name="connsiteY21" fmla="*/ 359693 h 619712"/>
              <a:gd name="connsiteX22" fmla="*/ 238351 w 541706"/>
              <a:gd name="connsiteY22" fmla="*/ 372694 h 619712"/>
              <a:gd name="connsiteX23" fmla="*/ 221016 w 541706"/>
              <a:gd name="connsiteY23" fmla="*/ 394362 h 619712"/>
              <a:gd name="connsiteX24" fmla="*/ 208015 w 541706"/>
              <a:gd name="connsiteY24" fmla="*/ 416030 h 619712"/>
              <a:gd name="connsiteX25" fmla="*/ 190681 w 541706"/>
              <a:gd name="connsiteY25" fmla="*/ 437699 h 619712"/>
              <a:gd name="connsiteX26" fmla="*/ 177680 w 541706"/>
              <a:gd name="connsiteY26" fmla="*/ 446366 h 619712"/>
              <a:gd name="connsiteX27" fmla="*/ 169012 w 541706"/>
              <a:gd name="connsiteY27" fmla="*/ 455033 h 619712"/>
              <a:gd name="connsiteX28" fmla="*/ 160345 w 541706"/>
              <a:gd name="connsiteY28" fmla="*/ 468034 h 619712"/>
              <a:gd name="connsiteX29" fmla="*/ 147344 w 541706"/>
              <a:gd name="connsiteY29" fmla="*/ 472368 h 619712"/>
              <a:gd name="connsiteX30" fmla="*/ 130010 w 541706"/>
              <a:gd name="connsiteY30" fmla="*/ 498370 h 619712"/>
              <a:gd name="connsiteX31" fmla="*/ 108341 w 541706"/>
              <a:gd name="connsiteY31" fmla="*/ 515704 h 619712"/>
              <a:gd name="connsiteX32" fmla="*/ 99674 w 541706"/>
              <a:gd name="connsiteY32" fmla="*/ 528705 h 619712"/>
              <a:gd name="connsiteX33" fmla="*/ 86673 w 541706"/>
              <a:gd name="connsiteY33" fmla="*/ 537372 h 619712"/>
              <a:gd name="connsiteX34" fmla="*/ 65005 w 541706"/>
              <a:gd name="connsiteY34" fmla="*/ 554707 h 619712"/>
              <a:gd name="connsiteX35" fmla="*/ 39003 w 541706"/>
              <a:gd name="connsiteY35" fmla="*/ 585043 h 619712"/>
              <a:gd name="connsiteX36" fmla="*/ 21668 w 541706"/>
              <a:gd name="connsiteY36" fmla="*/ 606711 h 619712"/>
              <a:gd name="connsiteX37" fmla="*/ 8667 w 541706"/>
              <a:gd name="connsiteY37" fmla="*/ 611044 h 619712"/>
              <a:gd name="connsiteX38" fmla="*/ 0 w 541706"/>
              <a:gd name="connsiteY38" fmla="*/ 619712 h 6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1706" h="619712">
                <a:moveTo>
                  <a:pt x="541706" y="0"/>
                </a:moveTo>
                <a:cubicBezTo>
                  <a:pt x="538817" y="7223"/>
                  <a:pt x="537560" y="15338"/>
                  <a:pt x="533039" y="21668"/>
                </a:cubicBezTo>
                <a:cubicBezTo>
                  <a:pt x="530012" y="25906"/>
                  <a:pt x="523292" y="26268"/>
                  <a:pt x="520038" y="30335"/>
                </a:cubicBezTo>
                <a:cubicBezTo>
                  <a:pt x="517184" y="33902"/>
                  <a:pt x="518054" y="39419"/>
                  <a:pt x="515704" y="43336"/>
                </a:cubicBezTo>
                <a:cubicBezTo>
                  <a:pt x="511586" y="50200"/>
                  <a:pt x="499944" y="56733"/>
                  <a:pt x="494036" y="60671"/>
                </a:cubicBezTo>
                <a:cubicBezTo>
                  <a:pt x="491147" y="65005"/>
                  <a:pt x="488703" y="69671"/>
                  <a:pt x="485369" y="73672"/>
                </a:cubicBezTo>
                <a:cubicBezTo>
                  <a:pt x="481446" y="78380"/>
                  <a:pt x="475768" y="81574"/>
                  <a:pt x="472368" y="86673"/>
                </a:cubicBezTo>
                <a:cubicBezTo>
                  <a:pt x="455622" y="111791"/>
                  <a:pt x="484108" y="88958"/>
                  <a:pt x="455033" y="108341"/>
                </a:cubicBezTo>
                <a:cubicBezTo>
                  <a:pt x="452144" y="112675"/>
                  <a:pt x="448695" y="116684"/>
                  <a:pt x="446366" y="121342"/>
                </a:cubicBezTo>
                <a:cubicBezTo>
                  <a:pt x="439318" y="135439"/>
                  <a:pt x="445783" y="134926"/>
                  <a:pt x="433365" y="147344"/>
                </a:cubicBezTo>
                <a:cubicBezTo>
                  <a:pt x="429682" y="151027"/>
                  <a:pt x="424698" y="153122"/>
                  <a:pt x="420364" y="156011"/>
                </a:cubicBezTo>
                <a:cubicBezTo>
                  <a:pt x="410410" y="195823"/>
                  <a:pt x="424795" y="154806"/>
                  <a:pt x="403030" y="182013"/>
                </a:cubicBezTo>
                <a:cubicBezTo>
                  <a:pt x="400176" y="185580"/>
                  <a:pt x="401501" y="191408"/>
                  <a:pt x="398696" y="195014"/>
                </a:cubicBezTo>
                <a:cubicBezTo>
                  <a:pt x="391171" y="204689"/>
                  <a:pt x="372694" y="221016"/>
                  <a:pt x="372694" y="221016"/>
                </a:cubicBezTo>
                <a:cubicBezTo>
                  <a:pt x="371249" y="225350"/>
                  <a:pt x="371214" y="230450"/>
                  <a:pt x="368360" y="234017"/>
                </a:cubicBezTo>
                <a:cubicBezTo>
                  <a:pt x="365106" y="238084"/>
                  <a:pt x="359426" y="239430"/>
                  <a:pt x="355359" y="242684"/>
                </a:cubicBezTo>
                <a:cubicBezTo>
                  <a:pt x="352168" y="245236"/>
                  <a:pt x="349581" y="248463"/>
                  <a:pt x="346692" y="251352"/>
                </a:cubicBezTo>
                <a:cubicBezTo>
                  <a:pt x="339064" y="274235"/>
                  <a:pt x="346159" y="261819"/>
                  <a:pt x="316357" y="281687"/>
                </a:cubicBezTo>
                <a:cubicBezTo>
                  <a:pt x="309558" y="286220"/>
                  <a:pt x="304800" y="293244"/>
                  <a:pt x="299022" y="299022"/>
                </a:cubicBezTo>
                <a:lnTo>
                  <a:pt x="273020" y="325024"/>
                </a:lnTo>
                <a:cubicBezTo>
                  <a:pt x="269337" y="328707"/>
                  <a:pt x="264353" y="330802"/>
                  <a:pt x="260019" y="333691"/>
                </a:cubicBezTo>
                <a:lnTo>
                  <a:pt x="242685" y="359693"/>
                </a:lnTo>
                <a:cubicBezTo>
                  <a:pt x="240151" y="363494"/>
                  <a:pt x="240394" y="368608"/>
                  <a:pt x="238351" y="372694"/>
                </a:cubicBezTo>
                <a:cubicBezTo>
                  <a:pt x="232883" y="383630"/>
                  <a:pt x="229080" y="386299"/>
                  <a:pt x="221016" y="394362"/>
                </a:cubicBezTo>
                <a:cubicBezTo>
                  <a:pt x="213491" y="416941"/>
                  <a:pt x="221613" y="399033"/>
                  <a:pt x="208015" y="416030"/>
                </a:cubicBezTo>
                <a:cubicBezTo>
                  <a:pt x="198005" y="428542"/>
                  <a:pt x="202306" y="428398"/>
                  <a:pt x="190681" y="437699"/>
                </a:cubicBezTo>
                <a:cubicBezTo>
                  <a:pt x="186614" y="440953"/>
                  <a:pt x="181747" y="443113"/>
                  <a:pt x="177680" y="446366"/>
                </a:cubicBezTo>
                <a:cubicBezTo>
                  <a:pt x="174489" y="448918"/>
                  <a:pt x="171564" y="451842"/>
                  <a:pt x="169012" y="455033"/>
                </a:cubicBezTo>
                <a:cubicBezTo>
                  <a:pt x="165758" y="459100"/>
                  <a:pt x="164412" y="464780"/>
                  <a:pt x="160345" y="468034"/>
                </a:cubicBezTo>
                <a:cubicBezTo>
                  <a:pt x="156778" y="470888"/>
                  <a:pt x="151678" y="470923"/>
                  <a:pt x="147344" y="472368"/>
                </a:cubicBezTo>
                <a:cubicBezTo>
                  <a:pt x="141566" y="481035"/>
                  <a:pt x="138677" y="492592"/>
                  <a:pt x="130010" y="498370"/>
                </a:cubicBezTo>
                <a:cubicBezTo>
                  <a:pt x="120359" y="504804"/>
                  <a:pt x="115397" y="506884"/>
                  <a:pt x="108341" y="515704"/>
                </a:cubicBezTo>
                <a:cubicBezTo>
                  <a:pt x="105087" y="519771"/>
                  <a:pt x="103357" y="525022"/>
                  <a:pt x="99674" y="528705"/>
                </a:cubicBezTo>
                <a:cubicBezTo>
                  <a:pt x="95991" y="532388"/>
                  <a:pt x="90740" y="534118"/>
                  <a:pt x="86673" y="537372"/>
                </a:cubicBezTo>
                <a:cubicBezTo>
                  <a:pt x="55798" y="562073"/>
                  <a:pt x="105020" y="528031"/>
                  <a:pt x="65005" y="554707"/>
                </a:cubicBezTo>
                <a:cubicBezTo>
                  <a:pt x="51805" y="574507"/>
                  <a:pt x="60021" y="564025"/>
                  <a:pt x="39003" y="585043"/>
                </a:cubicBezTo>
                <a:cubicBezTo>
                  <a:pt x="30143" y="593903"/>
                  <a:pt x="32392" y="600277"/>
                  <a:pt x="21668" y="606711"/>
                </a:cubicBezTo>
                <a:cubicBezTo>
                  <a:pt x="17751" y="609061"/>
                  <a:pt x="13001" y="609600"/>
                  <a:pt x="8667" y="611044"/>
                </a:cubicBezTo>
                <a:lnTo>
                  <a:pt x="0" y="619712"/>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nvGrpSpPr>
          <p:cNvPr id="2" name="Group 1"/>
          <p:cNvGrpSpPr/>
          <p:nvPr/>
        </p:nvGrpSpPr>
        <p:grpSpPr>
          <a:xfrm>
            <a:off x="6578695" y="3613313"/>
            <a:ext cx="1472536" cy="823799"/>
            <a:chOff x="6578695" y="3613313"/>
            <a:chExt cx="1472536" cy="823799"/>
          </a:xfrm>
        </p:grpSpPr>
        <p:grpSp>
          <p:nvGrpSpPr>
            <p:cNvPr id="34" name="Group 33"/>
            <p:cNvGrpSpPr/>
            <p:nvPr/>
          </p:nvGrpSpPr>
          <p:grpSpPr>
            <a:xfrm>
              <a:off x="6578695" y="3613313"/>
              <a:ext cx="1472536" cy="823799"/>
              <a:chOff x="6048164" y="3685321"/>
              <a:chExt cx="1472536" cy="823799"/>
            </a:xfrm>
            <a:effectLst>
              <a:outerShdw blurRad="50800" dist="38100" dir="2700000" algn="tl" rotWithShape="0">
                <a:prstClr val="black">
                  <a:alpha val="40000"/>
                </a:prstClr>
              </a:outerShdw>
            </a:effectLst>
          </p:grpSpPr>
          <p:sp>
            <p:nvSpPr>
              <p:cNvPr id="37" name="5-Point Star 36"/>
              <p:cNvSpPr/>
              <p:nvPr/>
            </p:nvSpPr>
            <p:spPr>
              <a:xfrm>
                <a:off x="6813777" y="4412990"/>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7164288" y="3685321"/>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6048164" y="4437112"/>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7415345" y="4017847"/>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p:cNvSpPr/>
              <p:nvPr/>
            </p:nvSpPr>
            <p:spPr>
              <a:xfrm>
                <a:off x="7448692" y="4189617"/>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5-Point Star 48"/>
            <p:cNvSpPr/>
            <p:nvPr/>
          </p:nvSpPr>
          <p:spPr>
            <a:xfrm>
              <a:off x="7730823" y="4257092"/>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1260" y="1052736"/>
            <a:ext cx="9144000" cy="400110"/>
          </a:xfrm>
          <a:prstGeom prst="rect">
            <a:avLst/>
          </a:prstGeom>
          <a:noFill/>
        </p:spPr>
        <p:txBody>
          <a:bodyPr wrap="square" rtlCol="0">
            <a:spAutoFit/>
          </a:bodyPr>
          <a:lstStyle/>
          <a:p>
            <a:pPr algn="ctr"/>
            <a:r>
              <a:rPr lang="en-US" sz="2000" b="1" dirty="0" smtClean="0">
                <a:latin typeface="+mj-lt"/>
              </a:rPr>
              <a:t>Early September 2011 Case…</a:t>
            </a:r>
            <a:endParaRPr lang="en-US" sz="2000" b="1" dirty="0">
              <a:latin typeface="+mj-lt"/>
            </a:endParaRPr>
          </a:p>
        </p:txBody>
      </p:sp>
      <p:grpSp>
        <p:nvGrpSpPr>
          <p:cNvPr id="10" name="Group 9"/>
          <p:cNvGrpSpPr/>
          <p:nvPr/>
        </p:nvGrpSpPr>
        <p:grpSpPr>
          <a:xfrm>
            <a:off x="4323935" y="1963720"/>
            <a:ext cx="4703794" cy="3316843"/>
            <a:chOff x="4323935" y="1963720"/>
            <a:chExt cx="4703794" cy="3316843"/>
          </a:xfrm>
        </p:grpSpPr>
        <p:grpSp>
          <p:nvGrpSpPr>
            <p:cNvPr id="7" name="Group 6"/>
            <p:cNvGrpSpPr/>
            <p:nvPr/>
          </p:nvGrpSpPr>
          <p:grpSpPr>
            <a:xfrm>
              <a:off x="4323935" y="2548495"/>
              <a:ext cx="4703794" cy="2732068"/>
              <a:chOff x="4323935" y="2548495"/>
              <a:chExt cx="4703794" cy="2732068"/>
            </a:xfrm>
          </p:grpSpPr>
          <p:grpSp>
            <p:nvGrpSpPr>
              <p:cNvPr id="6" name="Group 5"/>
              <p:cNvGrpSpPr/>
              <p:nvPr/>
            </p:nvGrpSpPr>
            <p:grpSpPr>
              <a:xfrm>
                <a:off x="4674545" y="2548495"/>
                <a:ext cx="4353184" cy="2723969"/>
                <a:chOff x="4674545" y="2548495"/>
                <a:chExt cx="4353184" cy="2723969"/>
              </a:xfrm>
            </p:grpSpPr>
            <p:pic>
              <p:nvPicPr>
                <p:cNvPr id="46"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215" t="11400" r="26794" b="62095"/>
                <a:stretch/>
              </p:blipFill>
              <p:spPr bwMode="auto">
                <a:xfrm>
                  <a:off x="4674545" y="2548495"/>
                  <a:ext cx="4353184" cy="272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6573696" y="3623767"/>
                  <a:ext cx="1577898" cy="823799"/>
                  <a:chOff x="6573696" y="3623767"/>
                  <a:chExt cx="1577898" cy="823799"/>
                </a:xfrm>
              </p:grpSpPr>
              <p:sp>
                <p:nvSpPr>
                  <p:cNvPr id="47" name="Freeform 46"/>
                  <p:cNvSpPr/>
                  <p:nvPr/>
                </p:nvSpPr>
                <p:spPr>
                  <a:xfrm>
                    <a:off x="7609888" y="3757274"/>
                    <a:ext cx="541706" cy="619712"/>
                  </a:xfrm>
                  <a:custGeom>
                    <a:avLst/>
                    <a:gdLst>
                      <a:gd name="connsiteX0" fmla="*/ 541706 w 541706"/>
                      <a:gd name="connsiteY0" fmla="*/ 0 h 619712"/>
                      <a:gd name="connsiteX1" fmla="*/ 533039 w 541706"/>
                      <a:gd name="connsiteY1" fmla="*/ 21668 h 619712"/>
                      <a:gd name="connsiteX2" fmla="*/ 520038 w 541706"/>
                      <a:gd name="connsiteY2" fmla="*/ 30335 h 619712"/>
                      <a:gd name="connsiteX3" fmla="*/ 515704 w 541706"/>
                      <a:gd name="connsiteY3" fmla="*/ 43336 h 619712"/>
                      <a:gd name="connsiteX4" fmla="*/ 494036 w 541706"/>
                      <a:gd name="connsiteY4" fmla="*/ 60671 h 619712"/>
                      <a:gd name="connsiteX5" fmla="*/ 485369 w 541706"/>
                      <a:gd name="connsiteY5" fmla="*/ 73672 h 619712"/>
                      <a:gd name="connsiteX6" fmla="*/ 472368 w 541706"/>
                      <a:gd name="connsiteY6" fmla="*/ 86673 h 619712"/>
                      <a:gd name="connsiteX7" fmla="*/ 455033 w 541706"/>
                      <a:gd name="connsiteY7" fmla="*/ 108341 h 619712"/>
                      <a:gd name="connsiteX8" fmla="*/ 446366 w 541706"/>
                      <a:gd name="connsiteY8" fmla="*/ 121342 h 619712"/>
                      <a:gd name="connsiteX9" fmla="*/ 433365 w 541706"/>
                      <a:gd name="connsiteY9" fmla="*/ 147344 h 619712"/>
                      <a:gd name="connsiteX10" fmla="*/ 420364 w 541706"/>
                      <a:gd name="connsiteY10" fmla="*/ 156011 h 619712"/>
                      <a:gd name="connsiteX11" fmla="*/ 403030 w 541706"/>
                      <a:gd name="connsiteY11" fmla="*/ 182013 h 619712"/>
                      <a:gd name="connsiteX12" fmla="*/ 398696 w 541706"/>
                      <a:gd name="connsiteY12" fmla="*/ 195014 h 619712"/>
                      <a:gd name="connsiteX13" fmla="*/ 372694 w 541706"/>
                      <a:gd name="connsiteY13" fmla="*/ 221016 h 619712"/>
                      <a:gd name="connsiteX14" fmla="*/ 368360 w 541706"/>
                      <a:gd name="connsiteY14" fmla="*/ 234017 h 619712"/>
                      <a:gd name="connsiteX15" fmla="*/ 355359 w 541706"/>
                      <a:gd name="connsiteY15" fmla="*/ 242684 h 619712"/>
                      <a:gd name="connsiteX16" fmla="*/ 346692 w 541706"/>
                      <a:gd name="connsiteY16" fmla="*/ 251352 h 619712"/>
                      <a:gd name="connsiteX17" fmla="*/ 316357 w 541706"/>
                      <a:gd name="connsiteY17" fmla="*/ 281687 h 619712"/>
                      <a:gd name="connsiteX18" fmla="*/ 299022 w 541706"/>
                      <a:gd name="connsiteY18" fmla="*/ 299022 h 619712"/>
                      <a:gd name="connsiteX19" fmla="*/ 273020 w 541706"/>
                      <a:gd name="connsiteY19" fmla="*/ 325024 h 619712"/>
                      <a:gd name="connsiteX20" fmla="*/ 260019 w 541706"/>
                      <a:gd name="connsiteY20" fmla="*/ 333691 h 619712"/>
                      <a:gd name="connsiteX21" fmla="*/ 242685 w 541706"/>
                      <a:gd name="connsiteY21" fmla="*/ 359693 h 619712"/>
                      <a:gd name="connsiteX22" fmla="*/ 238351 w 541706"/>
                      <a:gd name="connsiteY22" fmla="*/ 372694 h 619712"/>
                      <a:gd name="connsiteX23" fmla="*/ 221016 w 541706"/>
                      <a:gd name="connsiteY23" fmla="*/ 394362 h 619712"/>
                      <a:gd name="connsiteX24" fmla="*/ 208015 w 541706"/>
                      <a:gd name="connsiteY24" fmla="*/ 416030 h 619712"/>
                      <a:gd name="connsiteX25" fmla="*/ 190681 w 541706"/>
                      <a:gd name="connsiteY25" fmla="*/ 437699 h 619712"/>
                      <a:gd name="connsiteX26" fmla="*/ 177680 w 541706"/>
                      <a:gd name="connsiteY26" fmla="*/ 446366 h 619712"/>
                      <a:gd name="connsiteX27" fmla="*/ 169012 w 541706"/>
                      <a:gd name="connsiteY27" fmla="*/ 455033 h 619712"/>
                      <a:gd name="connsiteX28" fmla="*/ 160345 w 541706"/>
                      <a:gd name="connsiteY28" fmla="*/ 468034 h 619712"/>
                      <a:gd name="connsiteX29" fmla="*/ 147344 w 541706"/>
                      <a:gd name="connsiteY29" fmla="*/ 472368 h 619712"/>
                      <a:gd name="connsiteX30" fmla="*/ 130010 w 541706"/>
                      <a:gd name="connsiteY30" fmla="*/ 498370 h 619712"/>
                      <a:gd name="connsiteX31" fmla="*/ 108341 w 541706"/>
                      <a:gd name="connsiteY31" fmla="*/ 515704 h 619712"/>
                      <a:gd name="connsiteX32" fmla="*/ 99674 w 541706"/>
                      <a:gd name="connsiteY32" fmla="*/ 528705 h 619712"/>
                      <a:gd name="connsiteX33" fmla="*/ 86673 w 541706"/>
                      <a:gd name="connsiteY33" fmla="*/ 537372 h 619712"/>
                      <a:gd name="connsiteX34" fmla="*/ 65005 w 541706"/>
                      <a:gd name="connsiteY34" fmla="*/ 554707 h 619712"/>
                      <a:gd name="connsiteX35" fmla="*/ 39003 w 541706"/>
                      <a:gd name="connsiteY35" fmla="*/ 585043 h 619712"/>
                      <a:gd name="connsiteX36" fmla="*/ 21668 w 541706"/>
                      <a:gd name="connsiteY36" fmla="*/ 606711 h 619712"/>
                      <a:gd name="connsiteX37" fmla="*/ 8667 w 541706"/>
                      <a:gd name="connsiteY37" fmla="*/ 611044 h 619712"/>
                      <a:gd name="connsiteX38" fmla="*/ 0 w 541706"/>
                      <a:gd name="connsiteY38" fmla="*/ 619712 h 6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1706" h="619712">
                        <a:moveTo>
                          <a:pt x="541706" y="0"/>
                        </a:moveTo>
                        <a:cubicBezTo>
                          <a:pt x="538817" y="7223"/>
                          <a:pt x="537560" y="15338"/>
                          <a:pt x="533039" y="21668"/>
                        </a:cubicBezTo>
                        <a:cubicBezTo>
                          <a:pt x="530012" y="25906"/>
                          <a:pt x="523292" y="26268"/>
                          <a:pt x="520038" y="30335"/>
                        </a:cubicBezTo>
                        <a:cubicBezTo>
                          <a:pt x="517184" y="33902"/>
                          <a:pt x="518054" y="39419"/>
                          <a:pt x="515704" y="43336"/>
                        </a:cubicBezTo>
                        <a:cubicBezTo>
                          <a:pt x="511586" y="50200"/>
                          <a:pt x="499944" y="56733"/>
                          <a:pt x="494036" y="60671"/>
                        </a:cubicBezTo>
                        <a:cubicBezTo>
                          <a:pt x="491147" y="65005"/>
                          <a:pt x="488703" y="69671"/>
                          <a:pt x="485369" y="73672"/>
                        </a:cubicBezTo>
                        <a:cubicBezTo>
                          <a:pt x="481446" y="78380"/>
                          <a:pt x="475768" y="81574"/>
                          <a:pt x="472368" y="86673"/>
                        </a:cubicBezTo>
                        <a:cubicBezTo>
                          <a:pt x="455622" y="111791"/>
                          <a:pt x="484108" y="88958"/>
                          <a:pt x="455033" y="108341"/>
                        </a:cubicBezTo>
                        <a:cubicBezTo>
                          <a:pt x="452144" y="112675"/>
                          <a:pt x="448695" y="116684"/>
                          <a:pt x="446366" y="121342"/>
                        </a:cubicBezTo>
                        <a:cubicBezTo>
                          <a:pt x="439318" y="135439"/>
                          <a:pt x="445783" y="134926"/>
                          <a:pt x="433365" y="147344"/>
                        </a:cubicBezTo>
                        <a:cubicBezTo>
                          <a:pt x="429682" y="151027"/>
                          <a:pt x="424698" y="153122"/>
                          <a:pt x="420364" y="156011"/>
                        </a:cubicBezTo>
                        <a:cubicBezTo>
                          <a:pt x="410410" y="195823"/>
                          <a:pt x="424795" y="154806"/>
                          <a:pt x="403030" y="182013"/>
                        </a:cubicBezTo>
                        <a:cubicBezTo>
                          <a:pt x="400176" y="185580"/>
                          <a:pt x="401501" y="191408"/>
                          <a:pt x="398696" y="195014"/>
                        </a:cubicBezTo>
                        <a:cubicBezTo>
                          <a:pt x="391171" y="204689"/>
                          <a:pt x="372694" y="221016"/>
                          <a:pt x="372694" y="221016"/>
                        </a:cubicBezTo>
                        <a:cubicBezTo>
                          <a:pt x="371249" y="225350"/>
                          <a:pt x="371214" y="230450"/>
                          <a:pt x="368360" y="234017"/>
                        </a:cubicBezTo>
                        <a:cubicBezTo>
                          <a:pt x="365106" y="238084"/>
                          <a:pt x="359426" y="239430"/>
                          <a:pt x="355359" y="242684"/>
                        </a:cubicBezTo>
                        <a:cubicBezTo>
                          <a:pt x="352168" y="245236"/>
                          <a:pt x="349581" y="248463"/>
                          <a:pt x="346692" y="251352"/>
                        </a:cubicBezTo>
                        <a:cubicBezTo>
                          <a:pt x="339064" y="274235"/>
                          <a:pt x="346159" y="261819"/>
                          <a:pt x="316357" y="281687"/>
                        </a:cubicBezTo>
                        <a:cubicBezTo>
                          <a:pt x="309558" y="286220"/>
                          <a:pt x="304800" y="293244"/>
                          <a:pt x="299022" y="299022"/>
                        </a:cubicBezTo>
                        <a:lnTo>
                          <a:pt x="273020" y="325024"/>
                        </a:lnTo>
                        <a:cubicBezTo>
                          <a:pt x="269337" y="328707"/>
                          <a:pt x="264353" y="330802"/>
                          <a:pt x="260019" y="333691"/>
                        </a:cubicBezTo>
                        <a:lnTo>
                          <a:pt x="242685" y="359693"/>
                        </a:lnTo>
                        <a:cubicBezTo>
                          <a:pt x="240151" y="363494"/>
                          <a:pt x="240394" y="368608"/>
                          <a:pt x="238351" y="372694"/>
                        </a:cubicBezTo>
                        <a:cubicBezTo>
                          <a:pt x="232883" y="383630"/>
                          <a:pt x="229080" y="386299"/>
                          <a:pt x="221016" y="394362"/>
                        </a:cubicBezTo>
                        <a:cubicBezTo>
                          <a:pt x="213491" y="416941"/>
                          <a:pt x="221613" y="399033"/>
                          <a:pt x="208015" y="416030"/>
                        </a:cubicBezTo>
                        <a:cubicBezTo>
                          <a:pt x="198005" y="428542"/>
                          <a:pt x="202306" y="428398"/>
                          <a:pt x="190681" y="437699"/>
                        </a:cubicBezTo>
                        <a:cubicBezTo>
                          <a:pt x="186614" y="440953"/>
                          <a:pt x="181747" y="443113"/>
                          <a:pt x="177680" y="446366"/>
                        </a:cubicBezTo>
                        <a:cubicBezTo>
                          <a:pt x="174489" y="448918"/>
                          <a:pt x="171564" y="451842"/>
                          <a:pt x="169012" y="455033"/>
                        </a:cubicBezTo>
                        <a:cubicBezTo>
                          <a:pt x="165758" y="459100"/>
                          <a:pt x="164412" y="464780"/>
                          <a:pt x="160345" y="468034"/>
                        </a:cubicBezTo>
                        <a:cubicBezTo>
                          <a:pt x="156778" y="470888"/>
                          <a:pt x="151678" y="470923"/>
                          <a:pt x="147344" y="472368"/>
                        </a:cubicBezTo>
                        <a:cubicBezTo>
                          <a:pt x="141566" y="481035"/>
                          <a:pt x="138677" y="492592"/>
                          <a:pt x="130010" y="498370"/>
                        </a:cubicBezTo>
                        <a:cubicBezTo>
                          <a:pt x="120359" y="504804"/>
                          <a:pt x="115397" y="506884"/>
                          <a:pt x="108341" y="515704"/>
                        </a:cubicBezTo>
                        <a:cubicBezTo>
                          <a:pt x="105087" y="519771"/>
                          <a:pt x="103357" y="525022"/>
                          <a:pt x="99674" y="528705"/>
                        </a:cubicBezTo>
                        <a:cubicBezTo>
                          <a:pt x="95991" y="532388"/>
                          <a:pt x="90740" y="534118"/>
                          <a:pt x="86673" y="537372"/>
                        </a:cubicBezTo>
                        <a:cubicBezTo>
                          <a:pt x="55798" y="562073"/>
                          <a:pt x="105020" y="528031"/>
                          <a:pt x="65005" y="554707"/>
                        </a:cubicBezTo>
                        <a:cubicBezTo>
                          <a:pt x="51805" y="574507"/>
                          <a:pt x="60021" y="564025"/>
                          <a:pt x="39003" y="585043"/>
                        </a:cubicBezTo>
                        <a:cubicBezTo>
                          <a:pt x="30143" y="593903"/>
                          <a:pt x="32392" y="600277"/>
                          <a:pt x="21668" y="606711"/>
                        </a:cubicBezTo>
                        <a:cubicBezTo>
                          <a:pt x="17751" y="609061"/>
                          <a:pt x="13001" y="609600"/>
                          <a:pt x="8667" y="611044"/>
                        </a:cubicBezTo>
                        <a:lnTo>
                          <a:pt x="0" y="619712"/>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nvGrpSpPr>
                  <p:cNvPr id="50" name="Group 49"/>
                  <p:cNvGrpSpPr/>
                  <p:nvPr/>
                </p:nvGrpSpPr>
                <p:grpSpPr>
                  <a:xfrm>
                    <a:off x="6573696" y="3623767"/>
                    <a:ext cx="1472536" cy="823799"/>
                    <a:chOff x="6578695" y="3613313"/>
                    <a:chExt cx="1472536" cy="823799"/>
                  </a:xfrm>
                  <a:solidFill>
                    <a:schemeClr val="tx1"/>
                  </a:solidFill>
                </p:grpSpPr>
                <p:grpSp>
                  <p:nvGrpSpPr>
                    <p:cNvPr id="51" name="Group 50"/>
                    <p:cNvGrpSpPr/>
                    <p:nvPr/>
                  </p:nvGrpSpPr>
                  <p:grpSpPr>
                    <a:xfrm>
                      <a:off x="6578695" y="3613313"/>
                      <a:ext cx="1472536" cy="823799"/>
                      <a:chOff x="6048164" y="3685321"/>
                      <a:chExt cx="1472536" cy="823799"/>
                    </a:xfrm>
                    <a:grpFill/>
                    <a:effectLst>
                      <a:outerShdw blurRad="50800" dist="38100" dir="2700000" algn="tl" rotWithShape="0">
                        <a:prstClr val="black">
                          <a:alpha val="40000"/>
                        </a:prstClr>
                      </a:outerShdw>
                    </a:effectLst>
                  </p:grpSpPr>
                  <p:sp>
                    <p:nvSpPr>
                      <p:cNvPr id="53" name="5-Point Star 52"/>
                      <p:cNvSpPr/>
                      <p:nvPr/>
                    </p:nvSpPr>
                    <p:spPr>
                      <a:xfrm>
                        <a:off x="6813777" y="4412990"/>
                        <a:ext cx="72008" cy="72008"/>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7164288" y="3685321"/>
                        <a:ext cx="72008" cy="72008"/>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5-Point Star 54"/>
                      <p:cNvSpPr/>
                      <p:nvPr/>
                    </p:nvSpPr>
                    <p:spPr>
                      <a:xfrm>
                        <a:off x="6048164" y="4437112"/>
                        <a:ext cx="72008" cy="72008"/>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p:nvSpPr>
                    <p:spPr>
                      <a:xfrm>
                        <a:off x="7415345" y="4017847"/>
                        <a:ext cx="72008" cy="72008"/>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p:cNvSpPr/>
                      <p:nvPr/>
                    </p:nvSpPr>
                    <p:spPr>
                      <a:xfrm>
                        <a:off x="7448692" y="4189617"/>
                        <a:ext cx="72008" cy="72008"/>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5-Point Star 51"/>
                    <p:cNvSpPr/>
                    <p:nvPr/>
                  </p:nvSpPr>
                  <p:spPr>
                    <a:xfrm>
                      <a:off x="7730823" y="4257092"/>
                      <a:ext cx="72008" cy="72008"/>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8"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173" t="32943" r="89899" b="19292"/>
              <a:stretch/>
            </p:blipFill>
            <p:spPr bwMode="auto">
              <a:xfrm>
                <a:off x="4323935" y="2548495"/>
                <a:ext cx="411401" cy="273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4735335" y="1963720"/>
              <a:ext cx="4292393" cy="584775"/>
            </a:xfrm>
            <a:prstGeom prst="rect">
              <a:avLst/>
            </a:prstGeom>
            <a:solidFill>
              <a:schemeClr val="bg1"/>
            </a:solidFill>
          </p:spPr>
          <p:txBody>
            <a:bodyPr wrap="square" rtlCol="0">
              <a:spAutoFit/>
            </a:bodyPr>
            <a:lstStyle/>
            <a:p>
              <a:pPr algn="ctr"/>
              <a:r>
                <a:rPr lang="en-US" sz="1600" b="1" dirty="0"/>
                <a:t>0-200 cm Relative Soil Moisture </a:t>
              </a:r>
            </a:p>
            <a:p>
              <a:pPr algn="ctr"/>
              <a:r>
                <a:rPr lang="en-US" sz="1600" b="1" dirty="0"/>
                <a:t>0900 UTC </a:t>
              </a:r>
              <a:r>
                <a:rPr lang="en-US" sz="1600" b="1" dirty="0" smtClean="0"/>
                <a:t>9/7/2011</a:t>
              </a:r>
              <a:endParaRPr lang="en-US" sz="1600" b="1" dirty="0" smtClean="0">
                <a:latin typeface="+mj-lt"/>
              </a:endParaRPr>
            </a:p>
          </p:txBody>
        </p:sp>
      </p:grpSp>
      <p:sp>
        <p:nvSpPr>
          <p:cNvPr id="40" name="Title 1"/>
          <p:cNvSpPr txBox="1">
            <a:spLocks/>
          </p:cNvSpPr>
          <p:nvPr/>
        </p:nvSpPr>
        <p:spPr>
          <a:xfrm>
            <a:off x="0" y="0"/>
            <a:ext cx="9144000" cy="999220"/>
          </a:xfrm>
          <a:prstGeom prst="rect">
            <a:avLst/>
          </a:prstGeom>
        </p:spPr>
        <p:txBody>
          <a:bodyPr>
            <a:noAutofit/>
          </a:bodyPr>
          <a:lst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3600" smtClean="0"/>
              <a:t>SPoRT LIS Operational Examples</a:t>
            </a:r>
            <a:br>
              <a:rPr lang="en-US" sz="3600" smtClean="0"/>
            </a:br>
            <a:r>
              <a:rPr lang="en-US" sz="3600" smtClean="0"/>
              <a:t>-Monitoring Flood Potential</a:t>
            </a:r>
            <a:endParaRPr lang="en-US" sz="3600" dirty="0"/>
          </a:p>
        </p:txBody>
      </p:sp>
    </p:spTree>
    <p:extLst>
      <p:ext uri="{BB962C8B-B14F-4D97-AF65-F5344CB8AC3E}">
        <p14:creationId xmlns:p14="http://schemas.microsoft.com/office/powerpoint/2010/main" val="3512683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152401" y="1334109"/>
            <a:ext cx="2590800" cy="334962"/>
          </a:xfrm>
        </p:spPr>
        <p:txBody>
          <a:bodyPr>
            <a:normAutofit/>
          </a:bodyPr>
          <a:lstStyle/>
          <a:p>
            <a:pPr algn="ctr"/>
            <a:r>
              <a:rPr lang="en-US" sz="1400" dirty="0" smtClean="0"/>
              <a:t>High antecedent soil moisture</a:t>
            </a:r>
            <a:endParaRPr lang="en-US" sz="1400" dirty="0"/>
          </a:p>
        </p:txBody>
      </p:sp>
      <p:pic>
        <p:nvPicPr>
          <p:cNvPr id="11" name="Picture 10"/>
          <p:cNvPicPr>
            <a:picLocks/>
          </p:cNvPicPr>
          <p:nvPr/>
        </p:nvPicPr>
        <p:blipFill rotWithShape="1">
          <a:blip r:embed="rId3">
            <a:extLst>
              <a:ext uri="{28A0092B-C50C-407E-A947-70E740481C1C}">
                <a14:useLocalDpi xmlns:a14="http://schemas.microsoft.com/office/drawing/2010/main" val="0"/>
              </a:ext>
            </a:extLst>
          </a:blip>
          <a:srcRect l="13502" t="6488" r="14469" b="55000"/>
          <a:stretch/>
        </p:blipFill>
        <p:spPr>
          <a:xfrm>
            <a:off x="3523021" y="3862341"/>
            <a:ext cx="2268179" cy="1471659"/>
          </a:xfrm>
          <a:prstGeom prst="rect">
            <a:avLst/>
          </a:prstGeom>
        </p:spPr>
      </p:pic>
      <p:pic>
        <p:nvPicPr>
          <p:cNvPr id="20" name="Content Placeholder 6"/>
          <p:cNvPicPr>
            <a:picLocks noChangeAspect="1"/>
          </p:cNvPicPr>
          <p:nvPr/>
        </p:nvPicPr>
        <p:blipFill rotWithShape="1">
          <a:blip r:embed="rId4">
            <a:extLst>
              <a:ext uri="{28A0092B-C50C-407E-A947-70E740481C1C}">
                <a14:useLocalDpi xmlns:a14="http://schemas.microsoft.com/office/drawing/2010/main" val="0"/>
              </a:ext>
            </a:extLst>
          </a:blip>
          <a:srcRect l="13471" t="6028" r="14121" b="54959"/>
          <a:stretch/>
        </p:blipFill>
        <p:spPr bwMode="auto">
          <a:xfrm>
            <a:off x="3523021" y="1652541"/>
            <a:ext cx="2268179" cy="1471657"/>
          </a:xfrm>
          <a:prstGeom prst="rect">
            <a:avLst/>
          </a:prstGeom>
          <a:noFill/>
          <a:ln w="9525">
            <a:noFill/>
            <a:miter lim="800000"/>
            <a:headEnd/>
            <a:tailEnd/>
          </a:ln>
        </p:spPr>
      </p:pic>
      <p:pic>
        <p:nvPicPr>
          <p:cNvPr id="21" name="Content Placeholder 6"/>
          <p:cNvPicPr>
            <a:picLocks noChangeAspect="1"/>
          </p:cNvPicPr>
          <p:nvPr/>
        </p:nvPicPr>
        <p:blipFill rotWithShape="1">
          <a:blip r:embed="rId4">
            <a:extLst>
              <a:ext uri="{28A0092B-C50C-407E-A947-70E740481C1C}">
                <a14:useLocalDpi xmlns:a14="http://schemas.microsoft.com/office/drawing/2010/main" val="0"/>
              </a:ext>
            </a:extLst>
          </a:blip>
          <a:srcRect t="22299" r="87254" b="17435"/>
          <a:stretch/>
        </p:blipFill>
        <p:spPr bwMode="auto">
          <a:xfrm>
            <a:off x="-4267201" y="3332296"/>
            <a:ext cx="447675" cy="2305050"/>
          </a:xfrm>
          <a:prstGeom prst="rect">
            <a:avLst/>
          </a:prstGeom>
          <a:noFill/>
          <a:ln w="9525">
            <a:noFill/>
            <a:miter lim="800000"/>
            <a:headEnd/>
            <a:tailEnd/>
          </a:ln>
        </p:spPr>
      </p:pic>
      <p:pic>
        <p:nvPicPr>
          <p:cNvPr id="24" name="Picture 4" descr="http://weather.msfc.nasa.gov/sport/dynamic/lisbhm/swet_20110307_09z.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242" t="6369" r="19572" b="55137"/>
          <a:stretch/>
        </p:blipFill>
        <p:spPr bwMode="auto">
          <a:xfrm>
            <a:off x="438753" y="1652542"/>
            <a:ext cx="2268179" cy="14716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6" name="Content Placeholder 6"/>
          <p:cNvPicPr>
            <a:picLocks noChangeAspect="1"/>
          </p:cNvPicPr>
          <p:nvPr/>
        </p:nvPicPr>
        <p:blipFill rotWithShape="1">
          <a:blip r:embed="rId4" cstate="print">
            <a:extLst>
              <a:ext uri="{28A0092B-C50C-407E-A947-70E740481C1C}">
                <a14:useLocalDpi xmlns:a14="http://schemas.microsoft.com/office/drawing/2010/main" val="0"/>
              </a:ext>
            </a:extLst>
          </a:blip>
          <a:srcRect t="22299" r="87254" b="17435"/>
          <a:stretch/>
        </p:blipFill>
        <p:spPr bwMode="auto">
          <a:xfrm>
            <a:off x="3200400" y="1652541"/>
            <a:ext cx="322621" cy="1471658"/>
          </a:xfrm>
          <a:prstGeom prst="rect">
            <a:avLst/>
          </a:prstGeom>
          <a:noFill/>
          <a:ln w="9525">
            <a:noFill/>
            <a:miter lim="800000"/>
            <a:headEnd/>
            <a:tailEnd/>
          </a:ln>
        </p:spPr>
      </p:pic>
      <p:grpSp>
        <p:nvGrpSpPr>
          <p:cNvPr id="8" name="Group 7"/>
          <p:cNvGrpSpPr/>
          <p:nvPr/>
        </p:nvGrpSpPr>
        <p:grpSpPr>
          <a:xfrm>
            <a:off x="6413196" y="1652541"/>
            <a:ext cx="2578404" cy="1471657"/>
            <a:chOff x="4131645" y="2553699"/>
            <a:chExt cx="4858772" cy="2688451"/>
          </a:xfrm>
        </p:grpSpPr>
        <p:grpSp>
          <p:nvGrpSpPr>
            <p:cNvPr id="27" name="Group 26"/>
            <p:cNvGrpSpPr/>
            <p:nvPr/>
          </p:nvGrpSpPr>
          <p:grpSpPr>
            <a:xfrm>
              <a:off x="4131645" y="2553699"/>
              <a:ext cx="4858772" cy="2688451"/>
              <a:chOff x="4283968" y="2769079"/>
              <a:chExt cx="4644516" cy="2520280"/>
            </a:xfrm>
          </p:grpSpPr>
          <p:pic>
            <p:nvPicPr>
              <p:cNvPr id="28" name="Picture 2" descr="http://weather.msfc.nasa.gov/sport/dynamic/lisbhm/swet_20110309_09z.gif"/>
              <p:cNvPicPr>
                <a:picLocks noChangeArrowheads="1"/>
              </p:cNvPicPr>
              <p:nvPr/>
            </p:nvPicPr>
            <p:blipFill rotWithShape="1">
              <a:blip r:embed="rId6">
                <a:extLst>
                  <a:ext uri="{28A0092B-C50C-407E-A947-70E740481C1C}">
                    <a14:useLocalDpi xmlns:a14="http://schemas.microsoft.com/office/drawing/2010/main" val="0"/>
                  </a:ext>
                </a:extLst>
              </a:blip>
              <a:srcRect l="26334" t="11632" r="26806" b="64847"/>
              <a:stretch/>
            </p:blipFill>
            <p:spPr bwMode="auto">
              <a:xfrm>
                <a:off x="4283968" y="2769079"/>
                <a:ext cx="4644516"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weather.msfc.nasa.gov/sport/dynamic/lisbhm/swet_20110309_09z.gif"/>
              <p:cNvPicPr>
                <a:picLocks noChangeArrowheads="1"/>
              </p:cNvPicPr>
              <p:nvPr/>
            </p:nvPicPr>
            <p:blipFill rotWithShape="1">
              <a:blip r:embed="rId6" cstate="print">
                <a:extLst>
                  <a:ext uri="{28A0092B-C50C-407E-A947-70E740481C1C}">
                    <a14:useLocalDpi xmlns:a14="http://schemas.microsoft.com/office/drawing/2010/main" val="0"/>
                  </a:ext>
                </a:extLst>
              </a:blip>
              <a:srcRect l="2601" t="34316" r="89598" b="19318"/>
              <a:stretch/>
            </p:blipFill>
            <p:spPr bwMode="auto">
              <a:xfrm>
                <a:off x="4283968" y="2769079"/>
                <a:ext cx="504056" cy="2520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5940152" y="3465004"/>
              <a:ext cx="1800200" cy="1512168"/>
              <a:chOff x="5940152" y="3465004"/>
              <a:chExt cx="1800200" cy="1512168"/>
            </a:xfrm>
            <a:effectLst>
              <a:outerShdw blurRad="50800" dist="38100" dir="2700000" algn="tl" rotWithShape="0">
                <a:prstClr val="black">
                  <a:alpha val="40000"/>
                </a:prstClr>
              </a:outerShdw>
            </a:effectLst>
          </p:grpSpPr>
          <p:sp>
            <p:nvSpPr>
              <p:cNvPr id="31" name="5-Point Star 30"/>
              <p:cNvSpPr/>
              <p:nvPr/>
            </p:nvSpPr>
            <p:spPr>
              <a:xfrm>
                <a:off x="6732240" y="3501008"/>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7056276" y="3465004"/>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7020272" y="3933056"/>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6984268" y="3753036"/>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5940152" y="4149080"/>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6120172" y="4149080"/>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6696236" y="4581128"/>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6444208" y="4617132"/>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6984268" y="4365104"/>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p:nvSpPr>
            <p:spPr>
              <a:xfrm>
                <a:off x="6516216" y="4905164"/>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6552220" y="4581128"/>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6884640" y="3501008"/>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6444208" y="4005064"/>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7668344" y="4473116"/>
                <a:ext cx="72008" cy="72008"/>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4888593" y="3132743"/>
              <a:ext cx="3373811" cy="1131723"/>
            </a:xfrm>
            <a:custGeom>
              <a:avLst/>
              <a:gdLst>
                <a:gd name="connsiteX0" fmla="*/ 3373811 w 3373811"/>
                <a:gd name="connsiteY0" fmla="*/ 20502 h 1131723"/>
                <a:gd name="connsiteX1" fmla="*/ 3328706 w 3373811"/>
                <a:gd name="connsiteY1" fmla="*/ 36904 h 1131723"/>
                <a:gd name="connsiteX2" fmla="*/ 3316404 w 3373811"/>
                <a:gd name="connsiteY2" fmla="*/ 41004 h 1131723"/>
                <a:gd name="connsiteX3" fmla="*/ 3295902 w 3373811"/>
                <a:gd name="connsiteY3" fmla="*/ 57406 h 1131723"/>
                <a:gd name="connsiteX4" fmla="*/ 3258998 w 3373811"/>
                <a:gd name="connsiteY4" fmla="*/ 82009 h 1131723"/>
                <a:gd name="connsiteX5" fmla="*/ 3246697 w 3373811"/>
                <a:gd name="connsiteY5" fmla="*/ 86109 h 1131723"/>
                <a:gd name="connsiteX6" fmla="*/ 3209793 w 3373811"/>
                <a:gd name="connsiteY6" fmla="*/ 110712 h 1131723"/>
                <a:gd name="connsiteX7" fmla="*/ 3197491 w 3373811"/>
                <a:gd name="connsiteY7" fmla="*/ 123013 h 1131723"/>
                <a:gd name="connsiteX8" fmla="*/ 3189290 w 3373811"/>
                <a:gd name="connsiteY8" fmla="*/ 135314 h 1131723"/>
                <a:gd name="connsiteX9" fmla="*/ 3176989 w 3373811"/>
                <a:gd name="connsiteY9" fmla="*/ 139415 h 1131723"/>
                <a:gd name="connsiteX10" fmla="*/ 3156487 w 3373811"/>
                <a:gd name="connsiteY10" fmla="*/ 155817 h 1131723"/>
                <a:gd name="connsiteX11" fmla="*/ 3144185 w 3373811"/>
                <a:gd name="connsiteY11" fmla="*/ 180419 h 1131723"/>
                <a:gd name="connsiteX12" fmla="*/ 3115482 w 3373811"/>
                <a:gd name="connsiteY12" fmla="*/ 217323 h 1131723"/>
                <a:gd name="connsiteX13" fmla="*/ 3090880 w 3373811"/>
                <a:gd name="connsiteY13" fmla="*/ 266529 h 1131723"/>
                <a:gd name="connsiteX14" fmla="*/ 3082679 w 3373811"/>
                <a:gd name="connsiteY14" fmla="*/ 278830 h 1131723"/>
                <a:gd name="connsiteX15" fmla="*/ 3070377 w 3373811"/>
                <a:gd name="connsiteY15" fmla="*/ 287031 h 1131723"/>
                <a:gd name="connsiteX16" fmla="*/ 3066277 w 3373811"/>
                <a:gd name="connsiteY16" fmla="*/ 299332 h 1131723"/>
                <a:gd name="connsiteX17" fmla="*/ 3037574 w 3373811"/>
                <a:gd name="connsiteY17" fmla="*/ 336236 h 1131723"/>
                <a:gd name="connsiteX18" fmla="*/ 3025272 w 3373811"/>
                <a:gd name="connsiteY18" fmla="*/ 360839 h 1131723"/>
                <a:gd name="connsiteX19" fmla="*/ 3012971 w 3373811"/>
                <a:gd name="connsiteY19" fmla="*/ 369040 h 1131723"/>
                <a:gd name="connsiteX20" fmla="*/ 2996569 w 3373811"/>
                <a:gd name="connsiteY20" fmla="*/ 393643 h 1131723"/>
                <a:gd name="connsiteX21" fmla="*/ 2988368 w 3373811"/>
                <a:gd name="connsiteY21" fmla="*/ 405944 h 1131723"/>
                <a:gd name="connsiteX22" fmla="*/ 2967866 w 3373811"/>
                <a:gd name="connsiteY22" fmla="*/ 442848 h 1131723"/>
                <a:gd name="connsiteX23" fmla="*/ 2955565 w 3373811"/>
                <a:gd name="connsiteY23" fmla="*/ 451049 h 1131723"/>
                <a:gd name="connsiteX24" fmla="*/ 2926862 w 3373811"/>
                <a:gd name="connsiteY24" fmla="*/ 483853 h 1131723"/>
                <a:gd name="connsiteX25" fmla="*/ 2910460 w 3373811"/>
                <a:gd name="connsiteY25" fmla="*/ 508455 h 1131723"/>
                <a:gd name="connsiteX26" fmla="*/ 2902259 w 3373811"/>
                <a:gd name="connsiteY26" fmla="*/ 520757 h 1131723"/>
                <a:gd name="connsiteX27" fmla="*/ 2881757 w 3373811"/>
                <a:gd name="connsiteY27" fmla="*/ 557661 h 1131723"/>
                <a:gd name="connsiteX28" fmla="*/ 2873556 w 3373811"/>
                <a:gd name="connsiteY28" fmla="*/ 569962 h 1131723"/>
                <a:gd name="connsiteX29" fmla="*/ 2861255 w 3373811"/>
                <a:gd name="connsiteY29" fmla="*/ 582263 h 1131723"/>
                <a:gd name="connsiteX30" fmla="*/ 2853054 w 3373811"/>
                <a:gd name="connsiteY30" fmla="*/ 594565 h 1131723"/>
                <a:gd name="connsiteX31" fmla="*/ 2828451 w 3373811"/>
                <a:gd name="connsiteY31" fmla="*/ 615067 h 1131723"/>
                <a:gd name="connsiteX32" fmla="*/ 2795647 w 3373811"/>
                <a:gd name="connsiteY32" fmla="*/ 651971 h 1131723"/>
                <a:gd name="connsiteX33" fmla="*/ 2758743 w 3373811"/>
                <a:gd name="connsiteY33" fmla="*/ 684774 h 1131723"/>
                <a:gd name="connsiteX34" fmla="*/ 2746442 w 3373811"/>
                <a:gd name="connsiteY34" fmla="*/ 697076 h 1131723"/>
                <a:gd name="connsiteX35" fmla="*/ 2734141 w 3373811"/>
                <a:gd name="connsiteY35" fmla="*/ 709377 h 1131723"/>
                <a:gd name="connsiteX36" fmla="*/ 2721839 w 3373811"/>
                <a:gd name="connsiteY36" fmla="*/ 733980 h 1131723"/>
                <a:gd name="connsiteX37" fmla="*/ 2709538 w 3373811"/>
                <a:gd name="connsiteY37" fmla="*/ 742181 h 1131723"/>
                <a:gd name="connsiteX38" fmla="*/ 2693136 w 3373811"/>
                <a:gd name="connsiteY38" fmla="*/ 766783 h 1131723"/>
                <a:gd name="connsiteX39" fmla="*/ 2689036 w 3373811"/>
                <a:gd name="connsiteY39" fmla="*/ 779085 h 1131723"/>
                <a:gd name="connsiteX40" fmla="*/ 2676734 w 3373811"/>
                <a:gd name="connsiteY40" fmla="*/ 787286 h 1131723"/>
                <a:gd name="connsiteX41" fmla="*/ 2660333 w 3373811"/>
                <a:gd name="connsiteY41" fmla="*/ 811888 h 1131723"/>
                <a:gd name="connsiteX42" fmla="*/ 2652132 w 3373811"/>
                <a:gd name="connsiteY42" fmla="*/ 824190 h 1131723"/>
                <a:gd name="connsiteX43" fmla="*/ 2639830 w 3373811"/>
                <a:gd name="connsiteY43" fmla="*/ 840592 h 1131723"/>
                <a:gd name="connsiteX44" fmla="*/ 2627529 w 3373811"/>
                <a:gd name="connsiteY44" fmla="*/ 848792 h 1131723"/>
                <a:gd name="connsiteX45" fmla="*/ 2611127 w 3373811"/>
                <a:gd name="connsiteY45" fmla="*/ 873395 h 1131723"/>
                <a:gd name="connsiteX46" fmla="*/ 2586524 w 3373811"/>
                <a:gd name="connsiteY46" fmla="*/ 897998 h 1131723"/>
                <a:gd name="connsiteX47" fmla="*/ 2566022 w 3373811"/>
                <a:gd name="connsiteY47" fmla="*/ 934902 h 1131723"/>
                <a:gd name="connsiteX48" fmla="*/ 2557821 w 3373811"/>
                <a:gd name="connsiteY48" fmla="*/ 947203 h 1131723"/>
                <a:gd name="connsiteX49" fmla="*/ 2549620 w 3373811"/>
                <a:gd name="connsiteY49" fmla="*/ 959505 h 1131723"/>
                <a:gd name="connsiteX50" fmla="*/ 2545520 w 3373811"/>
                <a:gd name="connsiteY50" fmla="*/ 971806 h 1131723"/>
                <a:gd name="connsiteX51" fmla="*/ 2529118 w 3373811"/>
                <a:gd name="connsiteY51" fmla="*/ 996409 h 1131723"/>
                <a:gd name="connsiteX52" fmla="*/ 2512716 w 3373811"/>
                <a:gd name="connsiteY52" fmla="*/ 1021011 h 1131723"/>
                <a:gd name="connsiteX53" fmla="*/ 2500415 w 3373811"/>
                <a:gd name="connsiteY53" fmla="*/ 1033313 h 1131723"/>
                <a:gd name="connsiteX54" fmla="*/ 2492214 w 3373811"/>
                <a:gd name="connsiteY54" fmla="*/ 1045614 h 1131723"/>
                <a:gd name="connsiteX55" fmla="*/ 2479913 w 3373811"/>
                <a:gd name="connsiteY55" fmla="*/ 1057915 h 1131723"/>
                <a:gd name="connsiteX56" fmla="*/ 2471712 w 3373811"/>
                <a:gd name="connsiteY56" fmla="*/ 1070217 h 1131723"/>
                <a:gd name="connsiteX57" fmla="*/ 2447109 w 3373811"/>
                <a:gd name="connsiteY57" fmla="*/ 1090719 h 1131723"/>
                <a:gd name="connsiteX58" fmla="*/ 2438908 w 3373811"/>
                <a:gd name="connsiteY58" fmla="*/ 1103020 h 1131723"/>
                <a:gd name="connsiteX59" fmla="*/ 2414306 w 3373811"/>
                <a:gd name="connsiteY59" fmla="*/ 1111221 h 1131723"/>
                <a:gd name="connsiteX60" fmla="*/ 2377402 w 3373811"/>
                <a:gd name="connsiteY60" fmla="*/ 1131723 h 1131723"/>
                <a:gd name="connsiteX61" fmla="*/ 2324096 w 3373811"/>
                <a:gd name="connsiteY61" fmla="*/ 1127623 h 1131723"/>
                <a:gd name="connsiteX62" fmla="*/ 2299493 w 3373811"/>
                <a:gd name="connsiteY62" fmla="*/ 1119422 h 1131723"/>
                <a:gd name="connsiteX63" fmla="*/ 2287192 w 3373811"/>
                <a:gd name="connsiteY63" fmla="*/ 1115322 h 1131723"/>
                <a:gd name="connsiteX64" fmla="*/ 2274890 w 3373811"/>
                <a:gd name="connsiteY64" fmla="*/ 1107121 h 1131723"/>
                <a:gd name="connsiteX65" fmla="*/ 2262589 w 3373811"/>
                <a:gd name="connsiteY65" fmla="*/ 1103020 h 1131723"/>
                <a:gd name="connsiteX66" fmla="*/ 2254388 w 3373811"/>
                <a:gd name="connsiteY66" fmla="*/ 1090719 h 1131723"/>
                <a:gd name="connsiteX67" fmla="*/ 2242087 w 3373811"/>
                <a:gd name="connsiteY67" fmla="*/ 1078418 h 1131723"/>
                <a:gd name="connsiteX68" fmla="*/ 2217484 w 3373811"/>
                <a:gd name="connsiteY68" fmla="*/ 1062016 h 1131723"/>
                <a:gd name="connsiteX69" fmla="*/ 2201082 w 3373811"/>
                <a:gd name="connsiteY69" fmla="*/ 1045614 h 1131723"/>
                <a:gd name="connsiteX70" fmla="*/ 2196982 w 3373811"/>
                <a:gd name="connsiteY70" fmla="*/ 1033313 h 1131723"/>
                <a:gd name="connsiteX71" fmla="*/ 2184681 w 3373811"/>
                <a:gd name="connsiteY71" fmla="*/ 1029212 h 1131723"/>
                <a:gd name="connsiteX72" fmla="*/ 2147777 w 3373811"/>
                <a:gd name="connsiteY72" fmla="*/ 1004609 h 1131723"/>
                <a:gd name="connsiteX73" fmla="*/ 2135475 w 3373811"/>
                <a:gd name="connsiteY73" fmla="*/ 996409 h 1131723"/>
                <a:gd name="connsiteX74" fmla="*/ 2123174 w 3373811"/>
                <a:gd name="connsiteY74" fmla="*/ 992308 h 1131723"/>
                <a:gd name="connsiteX75" fmla="*/ 2098571 w 3373811"/>
                <a:gd name="connsiteY75" fmla="*/ 975906 h 1131723"/>
                <a:gd name="connsiteX76" fmla="*/ 2090370 w 3373811"/>
                <a:gd name="connsiteY76" fmla="*/ 963605 h 1131723"/>
                <a:gd name="connsiteX77" fmla="*/ 2082169 w 3373811"/>
                <a:gd name="connsiteY77" fmla="*/ 939002 h 1131723"/>
                <a:gd name="connsiteX78" fmla="*/ 2069868 w 3373811"/>
                <a:gd name="connsiteY78" fmla="*/ 934902 h 1131723"/>
                <a:gd name="connsiteX79" fmla="*/ 2061667 w 3373811"/>
                <a:gd name="connsiteY79" fmla="*/ 910299 h 1131723"/>
                <a:gd name="connsiteX80" fmla="*/ 2045265 w 3373811"/>
                <a:gd name="connsiteY80" fmla="*/ 885696 h 1131723"/>
                <a:gd name="connsiteX81" fmla="*/ 2028864 w 3373811"/>
                <a:gd name="connsiteY81" fmla="*/ 865194 h 1131723"/>
                <a:gd name="connsiteX82" fmla="*/ 2012462 w 3373811"/>
                <a:gd name="connsiteY82" fmla="*/ 848792 h 1131723"/>
                <a:gd name="connsiteX83" fmla="*/ 1959156 w 3373811"/>
                <a:gd name="connsiteY83" fmla="*/ 856993 h 1131723"/>
                <a:gd name="connsiteX84" fmla="*/ 1946855 w 3373811"/>
                <a:gd name="connsiteY84" fmla="*/ 865194 h 1131723"/>
                <a:gd name="connsiteX85" fmla="*/ 1922252 w 3373811"/>
                <a:gd name="connsiteY85" fmla="*/ 873395 h 1131723"/>
                <a:gd name="connsiteX86" fmla="*/ 1909950 w 3373811"/>
                <a:gd name="connsiteY86" fmla="*/ 861094 h 1131723"/>
                <a:gd name="connsiteX87" fmla="*/ 1897649 w 3373811"/>
                <a:gd name="connsiteY87" fmla="*/ 836491 h 1131723"/>
                <a:gd name="connsiteX88" fmla="*/ 1885348 w 3373811"/>
                <a:gd name="connsiteY88" fmla="*/ 832391 h 1131723"/>
                <a:gd name="connsiteX89" fmla="*/ 1803339 w 3373811"/>
                <a:gd name="connsiteY89" fmla="*/ 836491 h 1131723"/>
                <a:gd name="connsiteX90" fmla="*/ 1778736 w 3373811"/>
                <a:gd name="connsiteY90" fmla="*/ 844692 h 1131723"/>
                <a:gd name="connsiteX91" fmla="*/ 1766435 w 3373811"/>
                <a:gd name="connsiteY91" fmla="*/ 848792 h 1131723"/>
                <a:gd name="connsiteX92" fmla="*/ 1741832 w 3373811"/>
                <a:gd name="connsiteY92" fmla="*/ 852893 h 1131723"/>
                <a:gd name="connsiteX93" fmla="*/ 1659823 w 3373811"/>
                <a:gd name="connsiteY93" fmla="*/ 848792 h 1131723"/>
                <a:gd name="connsiteX94" fmla="*/ 1635220 w 3373811"/>
                <a:gd name="connsiteY94" fmla="*/ 840592 h 1131723"/>
                <a:gd name="connsiteX95" fmla="*/ 1614718 w 3373811"/>
                <a:gd name="connsiteY95" fmla="*/ 820089 h 1131723"/>
                <a:gd name="connsiteX96" fmla="*/ 1606517 w 3373811"/>
                <a:gd name="connsiteY96" fmla="*/ 807788 h 1131723"/>
                <a:gd name="connsiteX97" fmla="*/ 1581915 w 3373811"/>
                <a:gd name="connsiteY97" fmla="*/ 799587 h 1131723"/>
                <a:gd name="connsiteX98" fmla="*/ 1545011 w 3373811"/>
                <a:gd name="connsiteY98" fmla="*/ 770884 h 1131723"/>
                <a:gd name="connsiteX99" fmla="*/ 1532709 w 3373811"/>
                <a:gd name="connsiteY99" fmla="*/ 766783 h 1131723"/>
                <a:gd name="connsiteX100" fmla="*/ 1508107 w 3373811"/>
                <a:gd name="connsiteY100" fmla="*/ 750382 h 1131723"/>
                <a:gd name="connsiteX101" fmla="*/ 1495805 w 3373811"/>
                <a:gd name="connsiteY101" fmla="*/ 742181 h 1131723"/>
                <a:gd name="connsiteX102" fmla="*/ 1487604 w 3373811"/>
                <a:gd name="connsiteY102" fmla="*/ 729879 h 1131723"/>
                <a:gd name="connsiteX103" fmla="*/ 1475303 w 3373811"/>
                <a:gd name="connsiteY103" fmla="*/ 721679 h 1131723"/>
                <a:gd name="connsiteX104" fmla="*/ 1458901 w 3373811"/>
                <a:gd name="connsiteY104" fmla="*/ 705277 h 1131723"/>
                <a:gd name="connsiteX105" fmla="*/ 1450700 w 3373811"/>
                <a:gd name="connsiteY105" fmla="*/ 692975 h 1131723"/>
                <a:gd name="connsiteX106" fmla="*/ 1426098 w 3373811"/>
                <a:gd name="connsiteY106" fmla="*/ 672473 h 1131723"/>
                <a:gd name="connsiteX107" fmla="*/ 1417897 w 3373811"/>
                <a:gd name="connsiteY107" fmla="*/ 660172 h 1131723"/>
                <a:gd name="connsiteX108" fmla="*/ 1405595 w 3373811"/>
                <a:gd name="connsiteY108" fmla="*/ 656071 h 1131723"/>
                <a:gd name="connsiteX109" fmla="*/ 1380993 w 3373811"/>
                <a:gd name="connsiteY109" fmla="*/ 639670 h 1131723"/>
                <a:gd name="connsiteX110" fmla="*/ 1319486 w 3373811"/>
                <a:gd name="connsiteY110" fmla="*/ 598665 h 1131723"/>
                <a:gd name="connsiteX111" fmla="*/ 1298984 w 3373811"/>
                <a:gd name="connsiteY111" fmla="*/ 574062 h 1131723"/>
                <a:gd name="connsiteX112" fmla="*/ 1286682 w 3373811"/>
                <a:gd name="connsiteY112" fmla="*/ 569962 h 1131723"/>
                <a:gd name="connsiteX113" fmla="*/ 1262080 w 3373811"/>
                <a:gd name="connsiteY113" fmla="*/ 557661 h 1131723"/>
                <a:gd name="connsiteX114" fmla="*/ 1237477 w 3373811"/>
                <a:gd name="connsiteY114" fmla="*/ 541259 h 1131723"/>
                <a:gd name="connsiteX115" fmla="*/ 1212874 w 3373811"/>
                <a:gd name="connsiteY115" fmla="*/ 528957 h 1131723"/>
                <a:gd name="connsiteX116" fmla="*/ 1130865 w 3373811"/>
                <a:gd name="connsiteY116" fmla="*/ 524857 h 1131723"/>
                <a:gd name="connsiteX117" fmla="*/ 1110363 w 3373811"/>
                <a:gd name="connsiteY117" fmla="*/ 508455 h 1131723"/>
                <a:gd name="connsiteX118" fmla="*/ 1098062 w 3373811"/>
                <a:gd name="connsiteY118" fmla="*/ 504355 h 1131723"/>
                <a:gd name="connsiteX119" fmla="*/ 1073459 w 3373811"/>
                <a:gd name="connsiteY119" fmla="*/ 479752 h 1131723"/>
                <a:gd name="connsiteX120" fmla="*/ 1061158 w 3373811"/>
                <a:gd name="connsiteY120" fmla="*/ 471551 h 1131723"/>
                <a:gd name="connsiteX121" fmla="*/ 1048856 w 3373811"/>
                <a:gd name="connsiteY121" fmla="*/ 459250 h 1131723"/>
                <a:gd name="connsiteX122" fmla="*/ 1011952 w 3373811"/>
                <a:gd name="connsiteY122" fmla="*/ 438748 h 1131723"/>
                <a:gd name="connsiteX123" fmla="*/ 921742 w 3373811"/>
                <a:gd name="connsiteY123" fmla="*/ 442848 h 1131723"/>
                <a:gd name="connsiteX124" fmla="*/ 856135 w 3373811"/>
                <a:gd name="connsiteY124" fmla="*/ 430547 h 1131723"/>
                <a:gd name="connsiteX125" fmla="*/ 823332 w 3373811"/>
                <a:gd name="connsiteY125" fmla="*/ 426446 h 1131723"/>
                <a:gd name="connsiteX126" fmla="*/ 745423 w 3373811"/>
                <a:gd name="connsiteY126" fmla="*/ 434647 h 1131723"/>
                <a:gd name="connsiteX127" fmla="*/ 720820 w 3373811"/>
                <a:gd name="connsiteY127" fmla="*/ 442848 h 1131723"/>
                <a:gd name="connsiteX128" fmla="*/ 708519 w 3373811"/>
                <a:gd name="connsiteY128" fmla="*/ 446948 h 1131723"/>
                <a:gd name="connsiteX129" fmla="*/ 683916 w 3373811"/>
                <a:gd name="connsiteY129" fmla="*/ 463350 h 1131723"/>
                <a:gd name="connsiteX130" fmla="*/ 655213 w 3373811"/>
                <a:gd name="connsiteY130" fmla="*/ 479752 h 1131723"/>
                <a:gd name="connsiteX131" fmla="*/ 626510 w 3373811"/>
                <a:gd name="connsiteY131" fmla="*/ 487953 h 1131723"/>
                <a:gd name="connsiteX132" fmla="*/ 597807 w 3373811"/>
                <a:gd name="connsiteY132" fmla="*/ 500254 h 1131723"/>
                <a:gd name="connsiteX133" fmla="*/ 585506 w 3373811"/>
                <a:gd name="connsiteY133" fmla="*/ 504355 h 1131723"/>
                <a:gd name="connsiteX134" fmla="*/ 573204 w 3373811"/>
                <a:gd name="connsiteY134" fmla="*/ 512556 h 1131723"/>
                <a:gd name="connsiteX135" fmla="*/ 548602 w 3373811"/>
                <a:gd name="connsiteY135" fmla="*/ 520757 h 1131723"/>
                <a:gd name="connsiteX136" fmla="*/ 519898 w 3373811"/>
                <a:gd name="connsiteY136" fmla="*/ 537158 h 1131723"/>
                <a:gd name="connsiteX137" fmla="*/ 482994 w 3373811"/>
                <a:gd name="connsiteY137" fmla="*/ 553560 h 1131723"/>
                <a:gd name="connsiteX138" fmla="*/ 470693 w 3373811"/>
                <a:gd name="connsiteY138" fmla="*/ 557661 h 1131723"/>
                <a:gd name="connsiteX139" fmla="*/ 413287 w 3373811"/>
                <a:gd name="connsiteY139" fmla="*/ 549460 h 1131723"/>
                <a:gd name="connsiteX140" fmla="*/ 396885 w 3373811"/>
                <a:gd name="connsiteY140" fmla="*/ 528957 h 1131723"/>
                <a:gd name="connsiteX141" fmla="*/ 380483 w 3373811"/>
                <a:gd name="connsiteY141" fmla="*/ 504355 h 1131723"/>
                <a:gd name="connsiteX142" fmla="*/ 368182 w 3373811"/>
                <a:gd name="connsiteY142" fmla="*/ 479752 h 1131723"/>
                <a:gd name="connsiteX143" fmla="*/ 364081 w 3373811"/>
                <a:gd name="connsiteY143" fmla="*/ 467451 h 1131723"/>
                <a:gd name="connsiteX144" fmla="*/ 355881 w 3373811"/>
                <a:gd name="connsiteY144" fmla="*/ 455149 h 1131723"/>
                <a:gd name="connsiteX145" fmla="*/ 351780 w 3373811"/>
                <a:gd name="connsiteY145" fmla="*/ 442848 h 1131723"/>
                <a:gd name="connsiteX146" fmla="*/ 339479 w 3373811"/>
                <a:gd name="connsiteY146" fmla="*/ 430547 h 1131723"/>
                <a:gd name="connsiteX147" fmla="*/ 327177 w 3373811"/>
                <a:gd name="connsiteY147" fmla="*/ 405944 h 1131723"/>
                <a:gd name="connsiteX148" fmla="*/ 323077 w 3373811"/>
                <a:gd name="connsiteY148" fmla="*/ 393643 h 1131723"/>
                <a:gd name="connsiteX149" fmla="*/ 306675 w 3373811"/>
                <a:gd name="connsiteY149" fmla="*/ 369040 h 1131723"/>
                <a:gd name="connsiteX150" fmla="*/ 290273 w 3373811"/>
                <a:gd name="connsiteY150" fmla="*/ 344437 h 1131723"/>
                <a:gd name="connsiteX151" fmla="*/ 265671 w 3373811"/>
                <a:gd name="connsiteY151" fmla="*/ 307533 h 1131723"/>
                <a:gd name="connsiteX152" fmla="*/ 253369 w 3373811"/>
                <a:gd name="connsiteY152" fmla="*/ 299332 h 1131723"/>
                <a:gd name="connsiteX153" fmla="*/ 228767 w 3373811"/>
                <a:gd name="connsiteY153" fmla="*/ 291131 h 1131723"/>
                <a:gd name="connsiteX154" fmla="*/ 183662 w 3373811"/>
                <a:gd name="connsiteY154" fmla="*/ 282931 h 1131723"/>
                <a:gd name="connsiteX155" fmla="*/ 105753 w 3373811"/>
                <a:gd name="connsiteY155" fmla="*/ 278830 h 1131723"/>
                <a:gd name="connsiteX156" fmla="*/ 93452 w 3373811"/>
                <a:gd name="connsiteY156" fmla="*/ 274730 h 1131723"/>
                <a:gd name="connsiteX157" fmla="*/ 56548 w 3373811"/>
                <a:gd name="connsiteY157" fmla="*/ 241926 h 1131723"/>
                <a:gd name="connsiteX158" fmla="*/ 44246 w 3373811"/>
                <a:gd name="connsiteY158" fmla="*/ 229625 h 1131723"/>
                <a:gd name="connsiteX159" fmla="*/ 27845 w 3373811"/>
                <a:gd name="connsiteY159" fmla="*/ 205022 h 1131723"/>
                <a:gd name="connsiteX160" fmla="*/ 7342 w 3373811"/>
                <a:gd name="connsiteY160" fmla="*/ 180419 h 1131723"/>
                <a:gd name="connsiteX161" fmla="*/ 7342 w 3373811"/>
                <a:gd name="connsiteY161" fmla="*/ 86109 h 1131723"/>
                <a:gd name="connsiteX162" fmla="*/ 11443 w 3373811"/>
                <a:gd name="connsiteY162" fmla="*/ 73808 h 1131723"/>
                <a:gd name="connsiteX163" fmla="*/ 11443 w 3373811"/>
                <a:gd name="connsiteY163" fmla="*/ 0 h 113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373811" h="1131723">
                  <a:moveTo>
                    <a:pt x="3373811" y="20502"/>
                  </a:moveTo>
                  <a:cubicBezTo>
                    <a:pt x="3345291" y="31910"/>
                    <a:pt x="3360280" y="26380"/>
                    <a:pt x="3328706" y="36904"/>
                  </a:cubicBezTo>
                  <a:lnTo>
                    <a:pt x="3316404" y="41004"/>
                  </a:lnTo>
                  <a:cubicBezTo>
                    <a:pt x="3301251" y="63732"/>
                    <a:pt x="3316872" y="45755"/>
                    <a:pt x="3295902" y="57406"/>
                  </a:cubicBezTo>
                  <a:cubicBezTo>
                    <a:pt x="3295895" y="57410"/>
                    <a:pt x="3265152" y="77906"/>
                    <a:pt x="3258998" y="82009"/>
                  </a:cubicBezTo>
                  <a:cubicBezTo>
                    <a:pt x="3255402" y="84407"/>
                    <a:pt x="3250797" y="84742"/>
                    <a:pt x="3246697" y="86109"/>
                  </a:cubicBezTo>
                  <a:lnTo>
                    <a:pt x="3209793" y="110712"/>
                  </a:lnTo>
                  <a:cubicBezTo>
                    <a:pt x="3204968" y="113929"/>
                    <a:pt x="3201204" y="118558"/>
                    <a:pt x="3197491" y="123013"/>
                  </a:cubicBezTo>
                  <a:cubicBezTo>
                    <a:pt x="3194336" y="126799"/>
                    <a:pt x="3193138" y="132235"/>
                    <a:pt x="3189290" y="135314"/>
                  </a:cubicBezTo>
                  <a:cubicBezTo>
                    <a:pt x="3185915" y="138014"/>
                    <a:pt x="3181089" y="138048"/>
                    <a:pt x="3176989" y="139415"/>
                  </a:cubicBezTo>
                  <a:cubicBezTo>
                    <a:pt x="3153486" y="174668"/>
                    <a:pt x="3184781" y="133181"/>
                    <a:pt x="3156487" y="155817"/>
                  </a:cubicBezTo>
                  <a:cubicBezTo>
                    <a:pt x="3145566" y="164554"/>
                    <a:pt x="3150127" y="169723"/>
                    <a:pt x="3144185" y="180419"/>
                  </a:cubicBezTo>
                  <a:cubicBezTo>
                    <a:pt x="3131921" y="202494"/>
                    <a:pt x="3130427" y="202379"/>
                    <a:pt x="3115482" y="217323"/>
                  </a:cubicBezTo>
                  <a:cubicBezTo>
                    <a:pt x="3104165" y="251275"/>
                    <a:pt x="3112075" y="234735"/>
                    <a:pt x="3090880" y="266529"/>
                  </a:cubicBezTo>
                  <a:cubicBezTo>
                    <a:pt x="3088146" y="270629"/>
                    <a:pt x="3086779" y="276096"/>
                    <a:pt x="3082679" y="278830"/>
                  </a:cubicBezTo>
                  <a:lnTo>
                    <a:pt x="3070377" y="287031"/>
                  </a:lnTo>
                  <a:cubicBezTo>
                    <a:pt x="3069010" y="291131"/>
                    <a:pt x="3068376" y="295554"/>
                    <a:pt x="3066277" y="299332"/>
                  </a:cubicBezTo>
                  <a:cubicBezTo>
                    <a:pt x="3054016" y="321403"/>
                    <a:pt x="3052516" y="321294"/>
                    <a:pt x="3037574" y="336236"/>
                  </a:cubicBezTo>
                  <a:cubicBezTo>
                    <a:pt x="3034239" y="346241"/>
                    <a:pt x="3033221" y="352890"/>
                    <a:pt x="3025272" y="360839"/>
                  </a:cubicBezTo>
                  <a:cubicBezTo>
                    <a:pt x="3021787" y="364324"/>
                    <a:pt x="3017071" y="366306"/>
                    <a:pt x="3012971" y="369040"/>
                  </a:cubicBezTo>
                  <a:lnTo>
                    <a:pt x="2996569" y="393643"/>
                  </a:lnTo>
                  <a:lnTo>
                    <a:pt x="2988368" y="405944"/>
                  </a:lnTo>
                  <a:cubicBezTo>
                    <a:pt x="2981151" y="427596"/>
                    <a:pt x="2986665" y="414649"/>
                    <a:pt x="2967866" y="442848"/>
                  </a:cubicBezTo>
                  <a:cubicBezTo>
                    <a:pt x="2965132" y="446948"/>
                    <a:pt x="2959665" y="448315"/>
                    <a:pt x="2955565" y="451049"/>
                  </a:cubicBezTo>
                  <a:cubicBezTo>
                    <a:pt x="2936429" y="479752"/>
                    <a:pt x="2947364" y="470185"/>
                    <a:pt x="2926862" y="483853"/>
                  </a:cubicBezTo>
                  <a:lnTo>
                    <a:pt x="2910460" y="508455"/>
                  </a:lnTo>
                  <a:lnTo>
                    <a:pt x="2902259" y="520757"/>
                  </a:lnTo>
                  <a:cubicBezTo>
                    <a:pt x="2895042" y="542408"/>
                    <a:pt x="2900556" y="529463"/>
                    <a:pt x="2881757" y="557661"/>
                  </a:cubicBezTo>
                  <a:cubicBezTo>
                    <a:pt x="2879023" y="561761"/>
                    <a:pt x="2877041" y="566477"/>
                    <a:pt x="2873556" y="569962"/>
                  </a:cubicBezTo>
                  <a:cubicBezTo>
                    <a:pt x="2869456" y="574062"/>
                    <a:pt x="2864967" y="577808"/>
                    <a:pt x="2861255" y="582263"/>
                  </a:cubicBezTo>
                  <a:cubicBezTo>
                    <a:pt x="2858100" y="586049"/>
                    <a:pt x="2856539" y="591080"/>
                    <a:pt x="2853054" y="594565"/>
                  </a:cubicBezTo>
                  <a:cubicBezTo>
                    <a:pt x="2820793" y="626826"/>
                    <a:pt x="2862043" y="574757"/>
                    <a:pt x="2828451" y="615067"/>
                  </a:cubicBezTo>
                  <a:cubicBezTo>
                    <a:pt x="2813044" y="633555"/>
                    <a:pt x="2825552" y="632033"/>
                    <a:pt x="2795647" y="651971"/>
                  </a:cubicBezTo>
                  <a:cubicBezTo>
                    <a:pt x="2773698" y="666604"/>
                    <a:pt x="2786827" y="656690"/>
                    <a:pt x="2758743" y="684774"/>
                  </a:cubicBezTo>
                  <a:lnTo>
                    <a:pt x="2746442" y="697076"/>
                  </a:lnTo>
                  <a:lnTo>
                    <a:pt x="2734141" y="709377"/>
                  </a:lnTo>
                  <a:cubicBezTo>
                    <a:pt x="2730806" y="719382"/>
                    <a:pt x="2729788" y="726031"/>
                    <a:pt x="2721839" y="733980"/>
                  </a:cubicBezTo>
                  <a:cubicBezTo>
                    <a:pt x="2718354" y="737465"/>
                    <a:pt x="2713638" y="739447"/>
                    <a:pt x="2709538" y="742181"/>
                  </a:cubicBezTo>
                  <a:cubicBezTo>
                    <a:pt x="2704071" y="750382"/>
                    <a:pt x="2696252" y="757433"/>
                    <a:pt x="2693136" y="766783"/>
                  </a:cubicBezTo>
                  <a:cubicBezTo>
                    <a:pt x="2691769" y="770884"/>
                    <a:pt x="2691736" y="775710"/>
                    <a:pt x="2689036" y="779085"/>
                  </a:cubicBezTo>
                  <a:cubicBezTo>
                    <a:pt x="2685957" y="782933"/>
                    <a:pt x="2680835" y="784552"/>
                    <a:pt x="2676734" y="787286"/>
                  </a:cubicBezTo>
                  <a:lnTo>
                    <a:pt x="2660333" y="811888"/>
                  </a:lnTo>
                  <a:cubicBezTo>
                    <a:pt x="2657599" y="815989"/>
                    <a:pt x="2655089" y="820247"/>
                    <a:pt x="2652132" y="824190"/>
                  </a:cubicBezTo>
                  <a:cubicBezTo>
                    <a:pt x="2648031" y="829657"/>
                    <a:pt x="2644663" y="835760"/>
                    <a:pt x="2639830" y="840592"/>
                  </a:cubicBezTo>
                  <a:cubicBezTo>
                    <a:pt x="2636345" y="844076"/>
                    <a:pt x="2631629" y="846059"/>
                    <a:pt x="2627529" y="848792"/>
                  </a:cubicBezTo>
                  <a:lnTo>
                    <a:pt x="2611127" y="873395"/>
                  </a:lnTo>
                  <a:cubicBezTo>
                    <a:pt x="2604694" y="883045"/>
                    <a:pt x="2586524" y="897998"/>
                    <a:pt x="2586524" y="897998"/>
                  </a:cubicBezTo>
                  <a:cubicBezTo>
                    <a:pt x="2579307" y="919649"/>
                    <a:pt x="2584821" y="906704"/>
                    <a:pt x="2566022" y="934902"/>
                  </a:cubicBezTo>
                  <a:lnTo>
                    <a:pt x="2557821" y="947203"/>
                  </a:lnTo>
                  <a:lnTo>
                    <a:pt x="2549620" y="959505"/>
                  </a:lnTo>
                  <a:cubicBezTo>
                    <a:pt x="2548253" y="963605"/>
                    <a:pt x="2547619" y="968028"/>
                    <a:pt x="2545520" y="971806"/>
                  </a:cubicBezTo>
                  <a:cubicBezTo>
                    <a:pt x="2540733" y="980422"/>
                    <a:pt x="2534585" y="988208"/>
                    <a:pt x="2529118" y="996409"/>
                  </a:cubicBezTo>
                  <a:lnTo>
                    <a:pt x="2512716" y="1021011"/>
                  </a:lnTo>
                  <a:cubicBezTo>
                    <a:pt x="2509499" y="1025836"/>
                    <a:pt x="2504127" y="1028858"/>
                    <a:pt x="2500415" y="1033313"/>
                  </a:cubicBezTo>
                  <a:cubicBezTo>
                    <a:pt x="2497260" y="1037099"/>
                    <a:pt x="2495369" y="1041828"/>
                    <a:pt x="2492214" y="1045614"/>
                  </a:cubicBezTo>
                  <a:cubicBezTo>
                    <a:pt x="2488502" y="1050069"/>
                    <a:pt x="2483625" y="1053460"/>
                    <a:pt x="2479913" y="1057915"/>
                  </a:cubicBezTo>
                  <a:cubicBezTo>
                    <a:pt x="2476758" y="1061701"/>
                    <a:pt x="2474867" y="1066431"/>
                    <a:pt x="2471712" y="1070217"/>
                  </a:cubicBezTo>
                  <a:cubicBezTo>
                    <a:pt x="2461846" y="1082056"/>
                    <a:pt x="2459205" y="1082656"/>
                    <a:pt x="2447109" y="1090719"/>
                  </a:cubicBezTo>
                  <a:cubicBezTo>
                    <a:pt x="2444375" y="1094819"/>
                    <a:pt x="2443087" y="1100408"/>
                    <a:pt x="2438908" y="1103020"/>
                  </a:cubicBezTo>
                  <a:cubicBezTo>
                    <a:pt x="2431578" y="1107601"/>
                    <a:pt x="2414306" y="1111221"/>
                    <a:pt x="2414306" y="1111221"/>
                  </a:cubicBezTo>
                  <a:cubicBezTo>
                    <a:pt x="2386107" y="1130020"/>
                    <a:pt x="2399054" y="1124506"/>
                    <a:pt x="2377402" y="1131723"/>
                  </a:cubicBezTo>
                  <a:cubicBezTo>
                    <a:pt x="2359633" y="1130356"/>
                    <a:pt x="2341699" y="1130402"/>
                    <a:pt x="2324096" y="1127623"/>
                  </a:cubicBezTo>
                  <a:cubicBezTo>
                    <a:pt x="2315557" y="1126275"/>
                    <a:pt x="2307694" y="1122156"/>
                    <a:pt x="2299493" y="1119422"/>
                  </a:cubicBezTo>
                  <a:lnTo>
                    <a:pt x="2287192" y="1115322"/>
                  </a:lnTo>
                  <a:cubicBezTo>
                    <a:pt x="2283091" y="1112588"/>
                    <a:pt x="2279298" y="1109325"/>
                    <a:pt x="2274890" y="1107121"/>
                  </a:cubicBezTo>
                  <a:cubicBezTo>
                    <a:pt x="2271024" y="1105188"/>
                    <a:pt x="2265964" y="1105720"/>
                    <a:pt x="2262589" y="1103020"/>
                  </a:cubicBezTo>
                  <a:cubicBezTo>
                    <a:pt x="2258741" y="1099941"/>
                    <a:pt x="2257543" y="1094505"/>
                    <a:pt x="2254388" y="1090719"/>
                  </a:cubicBezTo>
                  <a:cubicBezTo>
                    <a:pt x="2250676" y="1086264"/>
                    <a:pt x="2246664" y="1081978"/>
                    <a:pt x="2242087" y="1078418"/>
                  </a:cubicBezTo>
                  <a:cubicBezTo>
                    <a:pt x="2234307" y="1072367"/>
                    <a:pt x="2217484" y="1062016"/>
                    <a:pt x="2217484" y="1062016"/>
                  </a:cubicBezTo>
                  <a:cubicBezTo>
                    <a:pt x="2206551" y="1029213"/>
                    <a:pt x="2222951" y="1067481"/>
                    <a:pt x="2201082" y="1045614"/>
                  </a:cubicBezTo>
                  <a:cubicBezTo>
                    <a:pt x="2198026" y="1042558"/>
                    <a:pt x="2200038" y="1036369"/>
                    <a:pt x="2196982" y="1033313"/>
                  </a:cubicBezTo>
                  <a:cubicBezTo>
                    <a:pt x="2193926" y="1030257"/>
                    <a:pt x="2188459" y="1031311"/>
                    <a:pt x="2184681" y="1029212"/>
                  </a:cubicBezTo>
                  <a:cubicBezTo>
                    <a:pt x="2184666" y="1029204"/>
                    <a:pt x="2153935" y="1008714"/>
                    <a:pt x="2147777" y="1004609"/>
                  </a:cubicBezTo>
                  <a:cubicBezTo>
                    <a:pt x="2143676" y="1001875"/>
                    <a:pt x="2140150" y="997968"/>
                    <a:pt x="2135475" y="996409"/>
                  </a:cubicBezTo>
                  <a:cubicBezTo>
                    <a:pt x="2131375" y="995042"/>
                    <a:pt x="2126952" y="994407"/>
                    <a:pt x="2123174" y="992308"/>
                  </a:cubicBezTo>
                  <a:cubicBezTo>
                    <a:pt x="2114558" y="987521"/>
                    <a:pt x="2098571" y="975906"/>
                    <a:pt x="2098571" y="975906"/>
                  </a:cubicBezTo>
                  <a:cubicBezTo>
                    <a:pt x="2095837" y="971806"/>
                    <a:pt x="2092371" y="968108"/>
                    <a:pt x="2090370" y="963605"/>
                  </a:cubicBezTo>
                  <a:cubicBezTo>
                    <a:pt x="2086859" y="955705"/>
                    <a:pt x="2090370" y="941735"/>
                    <a:pt x="2082169" y="939002"/>
                  </a:cubicBezTo>
                  <a:lnTo>
                    <a:pt x="2069868" y="934902"/>
                  </a:lnTo>
                  <a:cubicBezTo>
                    <a:pt x="2067134" y="926701"/>
                    <a:pt x="2066462" y="917492"/>
                    <a:pt x="2061667" y="910299"/>
                  </a:cubicBezTo>
                  <a:lnTo>
                    <a:pt x="2045265" y="885696"/>
                  </a:lnTo>
                  <a:cubicBezTo>
                    <a:pt x="2034960" y="854780"/>
                    <a:pt x="2050059" y="891687"/>
                    <a:pt x="2028864" y="865194"/>
                  </a:cubicBezTo>
                  <a:cubicBezTo>
                    <a:pt x="2012959" y="845313"/>
                    <a:pt x="2039300" y="857740"/>
                    <a:pt x="2012462" y="848792"/>
                  </a:cubicBezTo>
                  <a:cubicBezTo>
                    <a:pt x="2000710" y="849967"/>
                    <a:pt x="1973931" y="849605"/>
                    <a:pt x="1959156" y="856993"/>
                  </a:cubicBezTo>
                  <a:cubicBezTo>
                    <a:pt x="1954748" y="859197"/>
                    <a:pt x="1951358" y="863193"/>
                    <a:pt x="1946855" y="865194"/>
                  </a:cubicBezTo>
                  <a:cubicBezTo>
                    <a:pt x="1938955" y="868705"/>
                    <a:pt x="1922252" y="873395"/>
                    <a:pt x="1922252" y="873395"/>
                  </a:cubicBezTo>
                  <a:cubicBezTo>
                    <a:pt x="1918151" y="869295"/>
                    <a:pt x="1913167" y="865919"/>
                    <a:pt x="1909950" y="861094"/>
                  </a:cubicBezTo>
                  <a:cubicBezTo>
                    <a:pt x="1901459" y="848358"/>
                    <a:pt x="1911477" y="847553"/>
                    <a:pt x="1897649" y="836491"/>
                  </a:cubicBezTo>
                  <a:cubicBezTo>
                    <a:pt x="1894274" y="833791"/>
                    <a:pt x="1889448" y="833758"/>
                    <a:pt x="1885348" y="832391"/>
                  </a:cubicBezTo>
                  <a:cubicBezTo>
                    <a:pt x="1858012" y="833758"/>
                    <a:pt x="1830529" y="833354"/>
                    <a:pt x="1803339" y="836491"/>
                  </a:cubicBezTo>
                  <a:cubicBezTo>
                    <a:pt x="1794751" y="837482"/>
                    <a:pt x="1786937" y="841958"/>
                    <a:pt x="1778736" y="844692"/>
                  </a:cubicBezTo>
                  <a:lnTo>
                    <a:pt x="1766435" y="848792"/>
                  </a:lnTo>
                  <a:cubicBezTo>
                    <a:pt x="1758547" y="851421"/>
                    <a:pt x="1750033" y="851526"/>
                    <a:pt x="1741832" y="852893"/>
                  </a:cubicBezTo>
                  <a:cubicBezTo>
                    <a:pt x="1714496" y="851526"/>
                    <a:pt x="1687013" y="851929"/>
                    <a:pt x="1659823" y="848792"/>
                  </a:cubicBezTo>
                  <a:cubicBezTo>
                    <a:pt x="1651235" y="847801"/>
                    <a:pt x="1635220" y="840592"/>
                    <a:pt x="1635220" y="840592"/>
                  </a:cubicBezTo>
                  <a:cubicBezTo>
                    <a:pt x="1613359" y="807795"/>
                    <a:pt x="1642048" y="847418"/>
                    <a:pt x="1614718" y="820089"/>
                  </a:cubicBezTo>
                  <a:cubicBezTo>
                    <a:pt x="1611233" y="816604"/>
                    <a:pt x="1610696" y="810400"/>
                    <a:pt x="1606517" y="807788"/>
                  </a:cubicBezTo>
                  <a:cubicBezTo>
                    <a:pt x="1599187" y="803207"/>
                    <a:pt x="1581915" y="799587"/>
                    <a:pt x="1581915" y="799587"/>
                  </a:cubicBezTo>
                  <a:cubicBezTo>
                    <a:pt x="1562643" y="780317"/>
                    <a:pt x="1574438" y="790503"/>
                    <a:pt x="1545011" y="770884"/>
                  </a:cubicBezTo>
                  <a:cubicBezTo>
                    <a:pt x="1541414" y="768486"/>
                    <a:pt x="1536488" y="768882"/>
                    <a:pt x="1532709" y="766783"/>
                  </a:cubicBezTo>
                  <a:cubicBezTo>
                    <a:pt x="1524093" y="761997"/>
                    <a:pt x="1516308" y="755849"/>
                    <a:pt x="1508107" y="750382"/>
                  </a:cubicBezTo>
                  <a:lnTo>
                    <a:pt x="1495805" y="742181"/>
                  </a:lnTo>
                  <a:cubicBezTo>
                    <a:pt x="1493071" y="738080"/>
                    <a:pt x="1491089" y="733364"/>
                    <a:pt x="1487604" y="729879"/>
                  </a:cubicBezTo>
                  <a:cubicBezTo>
                    <a:pt x="1484119" y="726394"/>
                    <a:pt x="1478381" y="725527"/>
                    <a:pt x="1475303" y="721679"/>
                  </a:cubicBezTo>
                  <a:cubicBezTo>
                    <a:pt x="1459398" y="701798"/>
                    <a:pt x="1485742" y="714222"/>
                    <a:pt x="1458901" y="705277"/>
                  </a:cubicBezTo>
                  <a:cubicBezTo>
                    <a:pt x="1456167" y="701176"/>
                    <a:pt x="1453855" y="696761"/>
                    <a:pt x="1450700" y="692975"/>
                  </a:cubicBezTo>
                  <a:cubicBezTo>
                    <a:pt x="1440835" y="681136"/>
                    <a:pt x="1438192" y="680536"/>
                    <a:pt x="1426098" y="672473"/>
                  </a:cubicBezTo>
                  <a:cubicBezTo>
                    <a:pt x="1423364" y="668373"/>
                    <a:pt x="1421745" y="663250"/>
                    <a:pt x="1417897" y="660172"/>
                  </a:cubicBezTo>
                  <a:cubicBezTo>
                    <a:pt x="1414522" y="657472"/>
                    <a:pt x="1409374" y="658170"/>
                    <a:pt x="1405595" y="656071"/>
                  </a:cubicBezTo>
                  <a:cubicBezTo>
                    <a:pt x="1396979" y="651285"/>
                    <a:pt x="1389194" y="645137"/>
                    <a:pt x="1380993" y="639670"/>
                  </a:cubicBezTo>
                  <a:lnTo>
                    <a:pt x="1319486" y="598665"/>
                  </a:lnTo>
                  <a:cubicBezTo>
                    <a:pt x="1272614" y="567416"/>
                    <a:pt x="1336821" y="604331"/>
                    <a:pt x="1298984" y="574062"/>
                  </a:cubicBezTo>
                  <a:cubicBezTo>
                    <a:pt x="1295609" y="571362"/>
                    <a:pt x="1290783" y="571329"/>
                    <a:pt x="1286682" y="569962"/>
                  </a:cubicBezTo>
                  <a:cubicBezTo>
                    <a:pt x="1232080" y="533559"/>
                    <a:pt x="1313002" y="585951"/>
                    <a:pt x="1262080" y="557661"/>
                  </a:cubicBezTo>
                  <a:cubicBezTo>
                    <a:pt x="1253464" y="552874"/>
                    <a:pt x="1245678" y="546726"/>
                    <a:pt x="1237477" y="541259"/>
                  </a:cubicBezTo>
                  <a:cubicBezTo>
                    <a:pt x="1229806" y="536145"/>
                    <a:pt x="1222636" y="529806"/>
                    <a:pt x="1212874" y="528957"/>
                  </a:cubicBezTo>
                  <a:cubicBezTo>
                    <a:pt x="1185606" y="526586"/>
                    <a:pt x="1158201" y="526224"/>
                    <a:pt x="1130865" y="524857"/>
                  </a:cubicBezTo>
                  <a:cubicBezTo>
                    <a:pt x="1099947" y="514552"/>
                    <a:pt x="1136858" y="529652"/>
                    <a:pt x="1110363" y="508455"/>
                  </a:cubicBezTo>
                  <a:cubicBezTo>
                    <a:pt x="1106988" y="505755"/>
                    <a:pt x="1102162" y="505722"/>
                    <a:pt x="1098062" y="504355"/>
                  </a:cubicBezTo>
                  <a:cubicBezTo>
                    <a:pt x="1089861" y="496154"/>
                    <a:pt x="1083109" y="486186"/>
                    <a:pt x="1073459" y="479752"/>
                  </a:cubicBezTo>
                  <a:cubicBezTo>
                    <a:pt x="1069359" y="477018"/>
                    <a:pt x="1064944" y="474706"/>
                    <a:pt x="1061158" y="471551"/>
                  </a:cubicBezTo>
                  <a:cubicBezTo>
                    <a:pt x="1056703" y="467839"/>
                    <a:pt x="1053433" y="462810"/>
                    <a:pt x="1048856" y="459250"/>
                  </a:cubicBezTo>
                  <a:cubicBezTo>
                    <a:pt x="1027704" y="442799"/>
                    <a:pt x="1030514" y="444934"/>
                    <a:pt x="1011952" y="438748"/>
                  </a:cubicBezTo>
                  <a:cubicBezTo>
                    <a:pt x="981882" y="440115"/>
                    <a:pt x="951843" y="442848"/>
                    <a:pt x="921742" y="442848"/>
                  </a:cubicBezTo>
                  <a:cubicBezTo>
                    <a:pt x="899746" y="442848"/>
                    <a:pt x="877135" y="435797"/>
                    <a:pt x="856135" y="430547"/>
                  </a:cubicBezTo>
                  <a:cubicBezTo>
                    <a:pt x="845445" y="427874"/>
                    <a:pt x="834266" y="427813"/>
                    <a:pt x="823332" y="426446"/>
                  </a:cubicBezTo>
                  <a:cubicBezTo>
                    <a:pt x="805281" y="427835"/>
                    <a:pt x="767290" y="429180"/>
                    <a:pt x="745423" y="434647"/>
                  </a:cubicBezTo>
                  <a:cubicBezTo>
                    <a:pt x="737036" y="436744"/>
                    <a:pt x="729021" y="440114"/>
                    <a:pt x="720820" y="442848"/>
                  </a:cubicBezTo>
                  <a:lnTo>
                    <a:pt x="708519" y="446948"/>
                  </a:lnTo>
                  <a:lnTo>
                    <a:pt x="683916" y="463350"/>
                  </a:lnTo>
                  <a:cubicBezTo>
                    <a:pt x="671559" y="471588"/>
                    <a:pt x="669783" y="473507"/>
                    <a:pt x="655213" y="479752"/>
                  </a:cubicBezTo>
                  <a:cubicBezTo>
                    <a:pt x="645375" y="483969"/>
                    <a:pt x="636923" y="484978"/>
                    <a:pt x="626510" y="487953"/>
                  </a:cubicBezTo>
                  <a:cubicBezTo>
                    <a:pt x="607281" y="493446"/>
                    <a:pt x="619671" y="490883"/>
                    <a:pt x="597807" y="500254"/>
                  </a:cubicBezTo>
                  <a:cubicBezTo>
                    <a:pt x="593834" y="501957"/>
                    <a:pt x="589372" y="502422"/>
                    <a:pt x="585506" y="504355"/>
                  </a:cubicBezTo>
                  <a:cubicBezTo>
                    <a:pt x="581098" y="506559"/>
                    <a:pt x="577708" y="510554"/>
                    <a:pt x="573204" y="512556"/>
                  </a:cubicBezTo>
                  <a:cubicBezTo>
                    <a:pt x="565305" y="516067"/>
                    <a:pt x="548602" y="520757"/>
                    <a:pt x="548602" y="520757"/>
                  </a:cubicBezTo>
                  <a:cubicBezTo>
                    <a:pt x="515309" y="554047"/>
                    <a:pt x="558452" y="515127"/>
                    <a:pt x="519898" y="537158"/>
                  </a:cubicBezTo>
                  <a:cubicBezTo>
                    <a:pt x="482467" y="558547"/>
                    <a:pt x="540917" y="543907"/>
                    <a:pt x="482994" y="553560"/>
                  </a:cubicBezTo>
                  <a:cubicBezTo>
                    <a:pt x="478894" y="554927"/>
                    <a:pt x="475015" y="557661"/>
                    <a:pt x="470693" y="557661"/>
                  </a:cubicBezTo>
                  <a:cubicBezTo>
                    <a:pt x="442731" y="557661"/>
                    <a:pt x="435364" y="554979"/>
                    <a:pt x="413287" y="549460"/>
                  </a:cubicBezTo>
                  <a:cubicBezTo>
                    <a:pt x="390555" y="534306"/>
                    <a:pt x="408536" y="549930"/>
                    <a:pt x="396885" y="528957"/>
                  </a:cubicBezTo>
                  <a:cubicBezTo>
                    <a:pt x="392098" y="520341"/>
                    <a:pt x="380483" y="504355"/>
                    <a:pt x="380483" y="504355"/>
                  </a:cubicBezTo>
                  <a:cubicBezTo>
                    <a:pt x="370181" y="473443"/>
                    <a:pt x="384076" y="511537"/>
                    <a:pt x="368182" y="479752"/>
                  </a:cubicBezTo>
                  <a:cubicBezTo>
                    <a:pt x="366249" y="475886"/>
                    <a:pt x="366014" y="471317"/>
                    <a:pt x="364081" y="467451"/>
                  </a:cubicBezTo>
                  <a:cubicBezTo>
                    <a:pt x="361877" y="463043"/>
                    <a:pt x="358085" y="459557"/>
                    <a:pt x="355881" y="455149"/>
                  </a:cubicBezTo>
                  <a:cubicBezTo>
                    <a:pt x="353948" y="451283"/>
                    <a:pt x="354178" y="446444"/>
                    <a:pt x="351780" y="442848"/>
                  </a:cubicBezTo>
                  <a:cubicBezTo>
                    <a:pt x="348563" y="438023"/>
                    <a:pt x="343579" y="434647"/>
                    <a:pt x="339479" y="430547"/>
                  </a:cubicBezTo>
                  <a:cubicBezTo>
                    <a:pt x="329170" y="399621"/>
                    <a:pt x="343077" y="437744"/>
                    <a:pt x="327177" y="405944"/>
                  </a:cubicBezTo>
                  <a:cubicBezTo>
                    <a:pt x="325244" y="402078"/>
                    <a:pt x="325176" y="397421"/>
                    <a:pt x="323077" y="393643"/>
                  </a:cubicBezTo>
                  <a:cubicBezTo>
                    <a:pt x="318290" y="385027"/>
                    <a:pt x="306675" y="369040"/>
                    <a:pt x="306675" y="369040"/>
                  </a:cubicBezTo>
                  <a:cubicBezTo>
                    <a:pt x="298834" y="345514"/>
                    <a:pt x="308191" y="367474"/>
                    <a:pt x="290273" y="344437"/>
                  </a:cubicBezTo>
                  <a:cubicBezTo>
                    <a:pt x="290270" y="344434"/>
                    <a:pt x="269772" y="313685"/>
                    <a:pt x="265671" y="307533"/>
                  </a:cubicBezTo>
                  <a:cubicBezTo>
                    <a:pt x="262937" y="303432"/>
                    <a:pt x="257873" y="301334"/>
                    <a:pt x="253369" y="299332"/>
                  </a:cubicBezTo>
                  <a:cubicBezTo>
                    <a:pt x="245470" y="295821"/>
                    <a:pt x="236968" y="293865"/>
                    <a:pt x="228767" y="291131"/>
                  </a:cubicBezTo>
                  <a:cubicBezTo>
                    <a:pt x="208872" y="284500"/>
                    <a:pt x="213459" y="285138"/>
                    <a:pt x="183662" y="282931"/>
                  </a:cubicBezTo>
                  <a:cubicBezTo>
                    <a:pt x="157727" y="281010"/>
                    <a:pt x="131723" y="280197"/>
                    <a:pt x="105753" y="278830"/>
                  </a:cubicBezTo>
                  <a:cubicBezTo>
                    <a:pt x="101653" y="277463"/>
                    <a:pt x="97318" y="276663"/>
                    <a:pt x="93452" y="274730"/>
                  </a:cubicBezTo>
                  <a:cubicBezTo>
                    <a:pt x="78816" y="267412"/>
                    <a:pt x="67419" y="252797"/>
                    <a:pt x="56548" y="241926"/>
                  </a:cubicBezTo>
                  <a:lnTo>
                    <a:pt x="44246" y="229625"/>
                  </a:lnTo>
                  <a:cubicBezTo>
                    <a:pt x="37276" y="222656"/>
                    <a:pt x="34815" y="211991"/>
                    <a:pt x="27845" y="205022"/>
                  </a:cubicBezTo>
                  <a:cubicBezTo>
                    <a:pt x="12058" y="189236"/>
                    <a:pt x="18760" y="197546"/>
                    <a:pt x="7342" y="180419"/>
                  </a:cubicBezTo>
                  <a:cubicBezTo>
                    <a:pt x="-5013" y="143351"/>
                    <a:pt x="496" y="164842"/>
                    <a:pt x="7342" y="86109"/>
                  </a:cubicBezTo>
                  <a:cubicBezTo>
                    <a:pt x="7716" y="81803"/>
                    <a:pt x="11237" y="78125"/>
                    <a:pt x="11443" y="73808"/>
                  </a:cubicBezTo>
                  <a:cubicBezTo>
                    <a:pt x="12613" y="49233"/>
                    <a:pt x="11443" y="24603"/>
                    <a:pt x="11443" y="0"/>
                  </a:cubicBezTo>
                </a:path>
              </a:pathLst>
            </a:custGeom>
            <a:noFill/>
            <a:ln w="508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916915" y="3588438"/>
              <a:ext cx="78276" cy="473211"/>
            </a:xfrm>
            <a:custGeom>
              <a:avLst/>
              <a:gdLst>
                <a:gd name="connsiteX0" fmla="*/ 0 w 78276"/>
                <a:gd name="connsiteY0" fmla="*/ 0 h 473211"/>
                <a:gd name="connsiteX1" fmla="*/ 10674 w 78276"/>
                <a:gd name="connsiteY1" fmla="*/ 78276 h 473211"/>
                <a:gd name="connsiteX2" fmla="*/ 21348 w 78276"/>
                <a:gd name="connsiteY2" fmla="*/ 99624 h 473211"/>
                <a:gd name="connsiteX3" fmla="*/ 49812 w 78276"/>
                <a:gd name="connsiteY3" fmla="*/ 131645 h 473211"/>
                <a:gd name="connsiteX4" fmla="*/ 56928 w 78276"/>
                <a:gd name="connsiteY4" fmla="*/ 152993 h 473211"/>
                <a:gd name="connsiteX5" fmla="*/ 64044 w 78276"/>
                <a:gd name="connsiteY5" fmla="*/ 163667 h 473211"/>
                <a:gd name="connsiteX6" fmla="*/ 78276 w 78276"/>
                <a:gd name="connsiteY6" fmla="*/ 224153 h 473211"/>
                <a:gd name="connsiteX7" fmla="*/ 74718 w 78276"/>
                <a:gd name="connsiteY7" fmla="*/ 355798 h 473211"/>
                <a:gd name="connsiteX8" fmla="*/ 71160 w 78276"/>
                <a:gd name="connsiteY8" fmla="*/ 370030 h 473211"/>
                <a:gd name="connsiteX9" fmla="*/ 64044 w 78276"/>
                <a:gd name="connsiteY9" fmla="*/ 409168 h 473211"/>
                <a:gd name="connsiteX10" fmla="*/ 60486 w 78276"/>
                <a:gd name="connsiteY10" fmla="*/ 419842 h 473211"/>
                <a:gd name="connsiteX11" fmla="*/ 46254 w 78276"/>
                <a:gd name="connsiteY11" fmla="*/ 441189 h 473211"/>
                <a:gd name="connsiteX12" fmla="*/ 42696 w 78276"/>
                <a:gd name="connsiteY12" fmla="*/ 451863 h 473211"/>
                <a:gd name="connsiteX13" fmla="*/ 28464 w 78276"/>
                <a:gd name="connsiteY13" fmla="*/ 473211 h 47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76" h="473211">
                  <a:moveTo>
                    <a:pt x="0" y="0"/>
                  </a:moveTo>
                  <a:cubicBezTo>
                    <a:pt x="4155" y="37395"/>
                    <a:pt x="2704" y="50379"/>
                    <a:pt x="10674" y="78276"/>
                  </a:cubicBezTo>
                  <a:cubicBezTo>
                    <a:pt x="13277" y="87386"/>
                    <a:pt x="14782" y="92238"/>
                    <a:pt x="21348" y="99624"/>
                  </a:cubicBezTo>
                  <a:cubicBezTo>
                    <a:pt x="53846" y="136185"/>
                    <a:pt x="33660" y="107420"/>
                    <a:pt x="49812" y="131645"/>
                  </a:cubicBezTo>
                  <a:cubicBezTo>
                    <a:pt x="52184" y="138761"/>
                    <a:pt x="52767" y="146752"/>
                    <a:pt x="56928" y="152993"/>
                  </a:cubicBezTo>
                  <a:cubicBezTo>
                    <a:pt x="59300" y="156551"/>
                    <a:pt x="62307" y="159759"/>
                    <a:pt x="64044" y="163667"/>
                  </a:cubicBezTo>
                  <a:cubicBezTo>
                    <a:pt x="72520" y="182738"/>
                    <a:pt x="74889" y="203830"/>
                    <a:pt x="78276" y="224153"/>
                  </a:cubicBezTo>
                  <a:cubicBezTo>
                    <a:pt x="77090" y="268035"/>
                    <a:pt x="76857" y="311952"/>
                    <a:pt x="74718" y="355798"/>
                  </a:cubicBezTo>
                  <a:cubicBezTo>
                    <a:pt x="74480" y="360682"/>
                    <a:pt x="72035" y="365219"/>
                    <a:pt x="71160" y="370030"/>
                  </a:cubicBezTo>
                  <a:cubicBezTo>
                    <a:pt x="66121" y="397745"/>
                    <a:pt x="70096" y="387985"/>
                    <a:pt x="64044" y="409168"/>
                  </a:cubicBezTo>
                  <a:cubicBezTo>
                    <a:pt x="63014" y="412774"/>
                    <a:pt x="62307" y="416564"/>
                    <a:pt x="60486" y="419842"/>
                  </a:cubicBezTo>
                  <a:cubicBezTo>
                    <a:pt x="56333" y="427318"/>
                    <a:pt x="46254" y="441189"/>
                    <a:pt x="46254" y="441189"/>
                  </a:cubicBezTo>
                  <a:cubicBezTo>
                    <a:pt x="45068" y="444747"/>
                    <a:pt x="44517" y="448585"/>
                    <a:pt x="42696" y="451863"/>
                  </a:cubicBezTo>
                  <a:cubicBezTo>
                    <a:pt x="38543" y="459339"/>
                    <a:pt x="28464" y="473211"/>
                    <a:pt x="28464" y="473211"/>
                  </a:cubicBezTo>
                </a:path>
              </a:pathLst>
            </a:custGeom>
            <a:noFill/>
            <a:ln w="317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7037658" y="3639810"/>
              <a:ext cx="85411" cy="501675"/>
            </a:xfrm>
            <a:custGeom>
              <a:avLst/>
              <a:gdLst>
                <a:gd name="connsiteX0" fmla="*/ 85411 w 85411"/>
                <a:gd name="connsiteY0" fmla="*/ 0 h 501675"/>
                <a:gd name="connsiteX1" fmla="*/ 67621 w 85411"/>
                <a:gd name="connsiteY1" fmla="*/ 21348 h 501675"/>
                <a:gd name="connsiteX2" fmla="*/ 56947 w 85411"/>
                <a:gd name="connsiteY2" fmla="*/ 42696 h 501675"/>
                <a:gd name="connsiteX3" fmla="*/ 46274 w 85411"/>
                <a:gd name="connsiteY3" fmla="*/ 53370 h 501675"/>
                <a:gd name="connsiteX4" fmla="*/ 42716 w 85411"/>
                <a:gd name="connsiteY4" fmla="*/ 64044 h 501675"/>
                <a:gd name="connsiteX5" fmla="*/ 35600 w 85411"/>
                <a:gd name="connsiteY5" fmla="*/ 74718 h 501675"/>
                <a:gd name="connsiteX6" fmla="*/ 39158 w 85411"/>
                <a:gd name="connsiteY6" fmla="*/ 113855 h 501675"/>
                <a:gd name="connsiteX7" fmla="*/ 46274 w 85411"/>
                <a:gd name="connsiteY7" fmla="*/ 135203 h 501675"/>
                <a:gd name="connsiteX8" fmla="*/ 49831 w 85411"/>
                <a:gd name="connsiteY8" fmla="*/ 156551 h 501675"/>
                <a:gd name="connsiteX9" fmla="*/ 53389 w 85411"/>
                <a:gd name="connsiteY9" fmla="*/ 167225 h 501675"/>
                <a:gd name="connsiteX10" fmla="*/ 56947 w 85411"/>
                <a:gd name="connsiteY10" fmla="*/ 181457 h 501675"/>
                <a:gd name="connsiteX11" fmla="*/ 53389 w 85411"/>
                <a:gd name="connsiteY11" fmla="*/ 227711 h 501675"/>
                <a:gd name="connsiteX12" fmla="*/ 49831 w 85411"/>
                <a:gd name="connsiteY12" fmla="*/ 238385 h 501675"/>
                <a:gd name="connsiteX13" fmla="*/ 53389 w 85411"/>
                <a:gd name="connsiteY13" fmla="*/ 284638 h 501675"/>
                <a:gd name="connsiteX14" fmla="*/ 56947 w 85411"/>
                <a:gd name="connsiteY14" fmla="*/ 295312 h 501675"/>
                <a:gd name="connsiteX15" fmla="*/ 64063 w 85411"/>
                <a:gd name="connsiteY15" fmla="*/ 320218 h 501675"/>
                <a:gd name="connsiteX16" fmla="*/ 60505 w 85411"/>
                <a:gd name="connsiteY16" fmla="*/ 366472 h 501675"/>
                <a:gd name="connsiteX17" fmla="*/ 56947 w 85411"/>
                <a:gd name="connsiteY17" fmla="*/ 380704 h 501675"/>
                <a:gd name="connsiteX18" fmla="*/ 46274 w 85411"/>
                <a:gd name="connsiteY18" fmla="*/ 412725 h 501675"/>
                <a:gd name="connsiteX19" fmla="*/ 42716 w 85411"/>
                <a:gd name="connsiteY19" fmla="*/ 423399 h 501675"/>
                <a:gd name="connsiteX20" fmla="*/ 39158 w 85411"/>
                <a:gd name="connsiteY20" fmla="*/ 437631 h 501675"/>
                <a:gd name="connsiteX21" fmla="*/ 35600 w 85411"/>
                <a:gd name="connsiteY21" fmla="*/ 458979 h 501675"/>
                <a:gd name="connsiteX22" fmla="*/ 24926 w 85411"/>
                <a:gd name="connsiteY22" fmla="*/ 469653 h 501675"/>
                <a:gd name="connsiteX23" fmla="*/ 10694 w 85411"/>
                <a:gd name="connsiteY23" fmla="*/ 491001 h 501675"/>
                <a:gd name="connsiteX24" fmla="*/ 20 w 85411"/>
                <a:gd name="connsiteY24" fmla="*/ 501675 h 5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411" h="501675">
                  <a:moveTo>
                    <a:pt x="85411" y="0"/>
                  </a:moveTo>
                  <a:cubicBezTo>
                    <a:pt x="69080" y="40828"/>
                    <a:pt x="88947" y="4287"/>
                    <a:pt x="67621" y="21348"/>
                  </a:cubicBezTo>
                  <a:cubicBezTo>
                    <a:pt x="55625" y="30944"/>
                    <a:pt x="64312" y="31647"/>
                    <a:pt x="56947" y="42696"/>
                  </a:cubicBezTo>
                  <a:cubicBezTo>
                    <a:pt x="54156" y="46883"/>
                    <a:pt x="49832" y="49812"/>
                    <a:pt x="46274" y="53370"/>
                  </a:cubicBezTo>
                  <a:cubicBezTo>
                    <a:pt x="45088" y="56928"/>
                    <a:pt x="44393" y="60689"/>
                    <a:pt x="42716" y="64044"/>
                  </a:cubicBezTo>
                  <a:cubicBezTo>
                    <a:pt x="40804" y="67869"/>
                    <a:pt x="35905" y="70453"/>
                    <a:pt x="35600" y="74718"/>
                  </a:cubicBezTo>
                  <a:cubicBezTo>
                    <a:pt x="34667" y="87784"/>
                    <a:pt x="36881" y="100955"/>
                    <a:pt x="39158" y="113855"/>
                  </a:cubicBezTo>
                  <a:cubicBezTo>
                    <a:pt x="40462" y="121242"/>
                    <a:pt x="46274" y="135203"/>
                    <a:pt x="46274" y="135203"/>
                  </a:cubicBezTo>
                  <a:cubicBezTo>
                    <a:pt x="47460" y="142319"/>
                    <a:pt x="48266" y="149509"/>
                    <a:pt x="49831" y="156551"/>
                  </a:cubicBezTo>
                  <a:cubicBezTo>
                    <a:pt x="50644" y="160212"/>
                    <a:pt x="52359" y="163619"/>
                    <a:pt x="53389" y="167225"/>
                  </a:cubicBezTo>
                  <a:cubicBezTo>
                    <a:pt x="54732" y="171927"/>
                    <a:pt x="55761" y="176713"/>
                    <a:pt x="56947" y="181457"/>
                  </a:cubicBezTo>
                  <a:cubicBezTo>
                    <a:pt x="55761" y="196875"/>
                    <a:pt x="55307" y="212367"/>
                    <a:pt x="53389" y="227711"/>
                  </a:cubicBezTo>
                  <a:cubicBezTo>
                    <a:pt x="52924" y="231432"/>
                    <a:pt x="49831" y="234635"/>
                    <a:pt x="49831" y="238385"/>
                  </a:cubicBezTo>
                  <a:cubicBezTo>
                    <a:pt x="49831" y="253848"/>
                    <a:pt x="51471" y="269294"/>
                    <a:pt x="53389" y="284638"/>
                  </a:cubicBezTo>
                  <a:cubicBezTo>
                    <a:pt x="53854" y="288359"/>
                    <a:pt x="55917" y="291706"/>
                    <a:pt x="56947" y="295312"/>
                  </a:cubicBezTo>
                  <a:cubicBezTo>
                    <a:pt x="65882" y="326585"/>
                    <a:pt x="55532" y="294625"/>
                    <a:pt x="64063" y="320218"/>
                  </a:cubicBezTo>
                  <a:cubicBezTo>
                    <a:pt x="62877" y="335636"/>
                    <a:pt x="62312" y="351114"/>
                    <a:pt x="60505" y="366472"/>
                  </a:cubicBezTo>
                  <a:cubicBezTo>
                    <a:pt x="59934" y="371329"/>
                    <a:pt x="58352" y="376020"/>
                    <a:pt x="56947" y="380704"/>
                  </a:cubicBezTo>
                  <a:cubicBezTo>
                    <a:pt x="53714" y="391480"/>
                    <a:pt x="49831" y="402051"/>
                    <a:pt x="46274" y="412725"/>
                  </a:cubicBezTo>
                  <a:cubicBezTo>
                    <a:pt x="45088" y="416283"/>
                    <a:pt x="43626" y="419761"/>
                    <a:pt x="42716" y="423399"/>
                  </a:cubicBezTo>
                  <a:cubicBezTo>
                    <a:pt x="41530" y="428143"/>
                    <a:pt x="40117" y="432836"/>
                    <a:pt x="39158" y="437631"/>
                  </a:cubicBezTo>
                  <a:cubicBezTo>
                    <a:pt x="37743" y="444705"/>
                    <a:pt x="38530" y="452387"/>
                    <a:pt x="35600" y="458979"/>
                  </a:cubicBezTo>
                  <a:cubicBezTo>
                    <a:pt x="33556" y="463577"/>
                    <a:pt x="28015" y="465681"/>
                    <a:pt x="24926" y="469653"/>
                  </a:cubicBezTo>
                  <a:cubicBezTo>
                    <a:pt x="19675" y="476404"/>
                    <a:pt x="15438" y="483885"/>
                    <a:pt x="10694" y="491001"/>
                  </a:cubicBezTo>
                  <a:cubicBezTo>
                    <a:pt x="-967" y="508492"/>
                    <a:pt x="20" y="491146"/>
                    <a:pt x="20" y="501675"/>
                  </a:cubicBezTo>
                </a:path>
              </a:pathLst>
            </a:custGeom>
            <a:noFill/>
            <a:ln w="317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ight Arrow 9"/>
          <p:cNvSpPr/>
          <p:nvPr/>
        </p:nvSpPr>
        <p:spPr>
          <a:xfrm>
            <a:off x="5845115" y="2249428"/>
            <a:ext cx="533400" cy="35766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us 47"/>
          <p:cNvSpPr/>
          <p:nvPr/>
        </p:nvSpPr>
        <p:spPr>
          <a:xfrm>
            <a:off x="2743200" y="2133579"/>
            <a:ext cx="554398" cy="589358"/>
          </a:xfrm>
          <a:prstGeom prst="mathPlus">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4"/>
          <p:cNvSpPr>
            <a:spLocks noGrp="1"/>
          </p:cNvSpPr>
          <p:nvPr>
            <p:ph type="body" sz="quarter" idx="3"/>
          </p:nvPr>
        </p:nvSpPr>
        <p:spPr>
          <a:xfrm>
            <a:off x="3276600" y="1334109"/>
            <a:ext cx="2590800" cy="334962"/>
          </a:xfrm>
        </p:spPr>
        <p:txBody>
          <a:bodyPr>
            <a:normAutofit/>
          </a:bodyPr>
          <a:lstStyle/>
          <a:p>
            <a:pPr algn="ctr"/>
            <a:r>
              <a:rPr lang="en-US" sz="1400" dirty="0" smtClean="0"/>
              <a:t>Moderate-heavy precipitation</a:t>
            </a:r>
            <a:endParaRPr lang="en-US" sz="1400" dirty="0"/>
          </a:p>
        </p:txBody>
      </p:sp>
      <p:sp>
        <p:nvSpPr>
          <p:cNvPr id="50" name="Text Placeholder 4"/>
          <p:cNvSpPr>
            <a:spLocks noGrp="1"/>
          </p:cNvSpPr>
          <p:nvPr>
            <p:ph type="body" sz="quarter" idx="3"/>
          </p:nvPr>
        </p:nvSpPr>
        <p:spPr>
          <a:xfrm>
            <a:off x="6477000" y="1166859"/>
            <a:ext cx="2514599" cy="509541"/>
          </a:xfrm>
        </p:spPr>
        <p:txBody>
          <a:bodyPr>
            <a:noAutofit/>
          </a:bodyPr>
          <a:lstStyle/>
          <a:p>
            <a:pPr algn="ctr"/>
            <a:r>
              <a:rPr lang="en-US" sz="1400" dirty="0" smtClean="0"/>
              <a:t>Moderate river flooding and numerous flooding reports</a:t>
            </a:r>
            <a:endParaRPr lang="en-US" sz="1400" dirty="0"/>
          </a:p>
        </p:txBody>
      </p:sp>
      <p:pic>
        <p:nvPicPr>
          <p:cNvPr id="5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761" t="6618" r="24595" b="55348"/>
          <a:stretch/>
        </p:blipFill>
        <p:spPr bwMode="auto">
          <a:xfrm>
            <a:off x="415275" y="3862341"/>
            <a:ext cx="2327925" cy="1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 Placeholder 4"/>
          <p:cNvSpPr>
            <a:spLocks noGrp="1"/>
          </p:cNvSpPr>
          <p:nvPr>
            <p:ph type="body" sz="quarter" idx="3"/>
          </p:nvPr>
        </p:nvSpPr>
        <p:spPr>
          <a:xfrm>
            <a:off x="156713" y="3543184"/>
            <a:ext cx="2590800" cy="334962"/>
          </a:xfrm>
        </p:spPr>
        <p:txBody>
          <a:bodyPr>
            <a:normAutofit/>
          </a:bodyPr>
          <a:lstStyle/>
          <a:p>
            <a:pPr algn="ctr"/>
            <a:r>
              <a:rPr lang="en-US" sz="1400" dirty="0" smtClean="0"/>
              <a:t>Low antecedent soil moisture</a:t>
            </a:r>
            <a:endParaRPr lang="en-US" sz="1400" dirty="0"/>
          </a:p>
        </p:txBody>
      </p:sp>
      <p:pic>
        <p:nvPicPr>
          <p:cNvPr id="57" name="Content Placeholder 6"/>
          <p:cNvPicPr>
            <a:picLocks noChangeAspect="1"/>
          </p:cNvPicPr>
          <p:nvPr/>
        </p:nvPicPr>
        <p:blipFill rotWithShape="1">
          <a:blip r:embed="rId4" cstate="print">
            <a:extLst>
              <a:ext uri="{28A0092B-C50C-407E-A947-70E740481C1C}">
                <a14:useLocalDpi xmlns:a14="http://schemas.microsoft.com/office/drawing/2010/main" val="0"/>
              </a:ext>
            </a:extLst>
          </a:blip>
          <a:srcRect t="22299" r="87254" b="17435"/>
          <a:stretch/>
        </p:blipFill>
        <p:spPr bwMode="auto">
          <a:xfrm>
            <a:off x="3200400" y="3862342"/>
            <a:ext cx="322621" cy="1471658"/>
          </a:xfrm>
          <a:prstGeom prst="rect">
            <a:avLst/>
          </a:prstGeom>
          <a:noFill/>
          <a:ln w="9525">
            <a:noFill/>
            <a:miter lim="800000"/>
            <a:headEnd/>
            <a:tailEnd/>
          </a:ln>
        </p:spPr>
      </p:pic>
      <p:sp>
        <p:nvSpPr>
          <p:cNvPr id="56" name="Plus 55"/>
          <p:cNvSpPr/>
          <p:nvPr/>
        </p:nvSpPr>
        <p:spPr>
          <a:xfrm>
            <a:off x="2743200" y="4300508"/>
            <a:ext cx="554398" cy="589358"/>
          </a:xfrm>
          <a:prstGeom prst="mathPlus">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a:off x="5867400" y="4416357"/>
            <a:ext cx="533400" cy="35766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215" t="11400" r="26794" b="62095"/>
          <a:stretch/>
        </p:blipFill>
        <p:spPr bwMode="auto">
          <a:xfrm>
            <a:off x="6693023" y="3862342"/>
            <a:ext cx="2298577" cy="147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5" name="Group 64"/>
          <p:cNvGrpSpPr/>
          <p:nvPr/>
        </p:nvGrpSpPr>
        <p:grpSpPr>
          <a:xfrm>
            <a:off x="7640403" y="4415607"/>
            <a:ext cx="878731" cy="470530"/>
            <a:chOff x="6573696" y="3623767"/>
            <a:chExt cx="1577898" cy="823799"/>
          </a:xfrm>
        </p:grpSpPr>
        <p:sp>
          <p:nvSpPr>
            <p:cNvPr id="66" name="Freeform 65"/>
            <p:cNvSpPr/>
            <p:nvPr/>
          </p:nvSpPr>
          <p:spPr>
            <a:xfrm>
              <a:off x="7609888" y="3757274"/>
              <a:ext cx="541706" cy="619712"/>
            </a:xfrm>
            <a:custGeom>
              <a:avLst/>
              <a:gdLst>
                <a:gd name="connsiteX0" fmla="*/ 541706 w 541706"/>
                <a:gd name="connsiteY0" fmla="*/ 0 h 619712"/>
                <a:gd name="connsiteX1" fmla="*/ 533039 w 541706"/>
                <a:gd name="connsiteY1" fmla="*/ 21668 h 619712"/>
                <a:gd name="connsiteX2" fmla="*/ 520038 w 541706"/>
                <a:gd name="connsiteY2" fmla="*/ 30335 h 619712"/>
                <a:gd name="connsiteX3" fmla="*/ 515704 w 541706"/>
                <a:gd name="connsiteY3" fmla="*/ 43336 h 619712"/>
                <a:gd name="connsiteX4" fmla="*/ 494036 w 541706"/>
                <a:gd name="connsiteY4" fmla="*/ 60671 h 619712"/>
                <a:gd name="connsiteX5" fmla="*/ 485369 w 541706"/>
                <a:gd name="connsiteY5" fmla="*/ 73672 h 619712"/>
                <a:gd name="connsiteX6" fmla="*/ 472368 w 541706"/>
                <a:gd name="connsiteY6" fmla="*/ 86673 h 619712"/>
                <a:gd name="connsiteX7" fmla="*/ 455033 w 541706"/>
                <a:gd name="connsiteY7" fmla="*/ 108341 h 619712"/>
                <a:gd name="connsiteX8" fmla="*/ 446366 w 541706"/>
                <a:gd name="connsiteY8" fmla="*/ 121342 h 619712"/>
                <a:gd name="connsiteX9" fmla="*/ 433365 w 541706"/>
                <a:gd name="connsiteY9" fmla="*/ 147344 h 619712"/>
                <a:gd name="connsiteX10" fmla="*/ 420364 w 541706"/>
                <a:gd name="connsiteY10" fmla="*/ 156011 h 619712"/>
                <a:gd name="connsiteX11" fmla="*/ 403030 w 541706"/>
                <a:gd name="connsiteY11" fmla="*/ 182013 h 619712"/>
                <a:gd name="connsiteX12" fmla="*/ 398696 w 541706"/>
                <a:gd name="connsiteY12" fmla="*/ 195014 h 619712"/>
                <a:gd name="connsiteX13" fmla="*/ 372694 w 541706"/>
                <a:gd name="connsiteY13" fmla="*/ 221016 h 619712"/>
                <a:gd name="connsiteX14" fmla="*/ 368360 w 541706"/>
                <a:gd name="connsiteY14" fmla="*/ 234017 h 619712"/>
                <a:gd name="connsiteX15" fmla="*/ 355359 w 541706"/>
                <a:gd name="connsiteY15" fmla="*/ 242684 h 619712"/>
                <a:gd name="connsiteX16" fmla="*/ 346692 w 541706"/>
                <a:gd name="connsiteY16" fmla="*/ 251352 h 619712"/>
                <a:gd name="connsiteX17" fmla="*/ 316357 w 541706"/>
                <a:gd name="connsiteY17" fmla="*/ 281687 h 619712"/>
                <a:gd name="connsiteX18" fmla="*/ 299022 w 541706"/>
                <a:gd name="connsiteY18" fmla="*/ 299022 h 619712"/>
                <a:gd name="connsiteX19" fmla="*/ 273020 w 541706"/>
                <a:gd name="connsiteY19" fmla="*/ 325024 h 619712"/>
                <a:gd name="connsiteX20" fmla="*/ 260019 w 541706"/>
                <a:gd name="connsiteY20" fmla="*/ 333691 h 619712"/>
                <a:gd name="connsiteX21" fmla="*/ 242685 w 541706"/>
                <a:gd name="connsiteY21" fmla="*/ 359693 h 619712"/>
                <a:gd name="connsiteX22" fmla="*/ 238351 w 541706"/>
                <a:gd name="connsiteY22" fmla="*/ 372694 h 619712"/>
                <a:gd name="connsiteX23" fmla="*/ 221016 w 541706"/>
                <a:gd name="connsiteY23" fmla="*/ 394362 h 619712"/>
                <a:gd name="connsiteX24" fmla="*/ 208015 w 541706"/>
                <a:gd name="connsiteY24" fmla="*/ 416030 h 619712"/>
                <a:gd name="connsiteX25" fmla="*/ 190681 w 541706"/>
                <a:gd name="connsiteY25" fmla="*/ 437699 h 619712"/>
                <a:gd name="connsiteX26" fmla="*/ 177680 w 541706"/>
                <a:gd name="connsiteY26" fmla="*/ 446366 h 619712"/>
                <a:gd name="connsiteX27" fmla="*/ 169012 w 541706"/>
                <a:gd name="connsiteY27" fmla="*/ 455033 h 619712"/>
                <a:gd name="connsiteX28" fmla="*/ 160345 w 541706"/>
                <a:gd name="connsiteY28" fmla="*/ 468034 h 619712"/>
                <a:gd name="connsiteX29" fmla="*/ 147344 w 541706"/>
                <a:gd name="connsiteY29" fmla="*/ 472368 h 619712"/>
                <a:gd name="connsiteX30" fmla="*/ 130010 w 541706"/>
                <a:gd name="connsiteY30" fmla="*/ 498370 h 619712"/>
                <a:gd name="connsiteX31" fmla="*/ 108341 w 541706"/>
                <a:gd name="connsiteY31" fmla="*/ 515704 h 619712"/>
                <a:gd name="connsiteX32" fmla="*/ 99674 w 541706"/>
                <a:gd name="connsiteY32" fmla="*/ 528705 h 619712"/>
                <a:gd name="connsiteX33" fmla="*/ 86673 w 541706"/>
                <a:gd name="connsiteY33" fmla="*/ 537372 h 619712"/>
                <a:gd name="connsiteX34" fmla="*/ 65005 w 541706"/>
                <a:gd name="connsiteY34" fmla="*/ 554707 h 619712"/>
                <a:gd name="connsiteX35" fmla="*/ 39003 w 541706"/>
                <a:gd name="connsiteY35" fmla="*/ 585043 h 619712"/>
                <a:gd name="connsiteX36" fmla="*/ 21668 w 541706"/>
                <a:gd name="connsiteY36" fmla="*/ 606711 h 619712"/>
                <a:gd name="connsiteX37" fmla="*/ 8667 w 541706"/>
                <a:gd name="connsiteY37" fmla="*/ 611044 h 619712"/>
                <a:gd name="connsiteX38" fmla="*/ 0 w 541706"/>
                <a:gd name="connsiteY38" fmla="*/ 619712 h 6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1706" h="619712">
                  <a:moveTo>
                    <a:pt x="541706" y="0"/>
                  </a:moveTo>
                  <a:cubicBezTo>
                    <a:pt x="538817" y="7223"/>
                    <a:pt x="537560" y="15338"/>
                    <a:pt x="533039" y="21668"/>
                  </a:cubicBezTo>
                  <a:cubicBezTo>
                    <a:pt x="530012" y="25906"/>
                    <a:pt x="523292" y="26268"/>
                    <a:pt x="520038" y="30335"/>
                  </a:cubicBezTo>
                  <a:cubicBezTo>
                    <a:pt x="517184" y="33902"/>
                    <a:pt x="518054" y="39419"/>
                    <a:pt x="515704" y="43336"/>
                  </a:cubicBezTo>
                  <a:cubicBezTo>
                    <a:pt x="511586" y="50200"/>
                    <a:pt x="499944" y="56733"/>
                    <a:pt x="494036" y="60671"/>
                  </a:cubicBezTo>
                  <a:cubicBezTo>
                    <a:pt x="491147" y="65005"/>
                    <a:pt x="488703" y="69671"/>
                    <a:pt x="485369" y="73672"/>
                  </a:cubicBezTo>
                  <a:cubicBezTo>
                    <a:pt x="481446" y="78380"/>
                    <a:pt x="475768" y="81574"/>
                    <a:pt x="472368" y="86673"/>
                  </a:cubicBezTo>
                  <a:cubicBezTo>
                    <a:pt x="455622" y="111791"/>
                    <a:pt x="484108" y="88958"/>
                    <a:pt x="455033" y="108341"/>
                  </a:cubicBezTo>
                  <a:cubicBezTo>
                    <a:pt x="452144" y="112675"/>
                    <a:pt x="448695" y="116684"/>
                    <a:pt x="446366" y="121342"/>
                  </a:cubicBezTo>
                  <a:cubicBezTo>
                    <a:pt x="439318" y="135439"/>
                    <a:pt x="445783" y="134926"/>
                    <a:pt x="433365" y="147344"/>
                  </a:cubicBezTo>
                  <a:cubicBezTo>
                    <a:pt x="429682" y="151027"/>
                    <a:pt x="424698" y="153122"/>
                    <a:pt x="420364" y="156011"/>
                  </a:cubicBezTo>
                  <a:cubicBezTo>
                    <a:pt x="410410" y="195823"/>
                    <a:pt x="424795" y="154806"/>
                    <a:pt x="403030" y="182013"/>
                  </a:cubicBezTo>
                  <a:cubicBezTo>
                    <a:pt x="400176" y="185580"/>
                    <a:pt x="401501" y="191408"/>
                    <a:pt x="398696" y="195014"/>
                  </a:cubicBezTo>
                  <a:cubicBezTo>
                    <a:pt x="391171" y="204689"/>
                    <a:pt x="372694" y="221016"/>
                    <a:pt x="372694" y="221016"/>
                  </a:cubicBezTo>
                  <a:cubicBezTo>
                    <a:pt x="371249" y="225350"/>
                    <a:pt x="371214" y="230450"/>
                    <a:pt x="368360" y="234017"/>
                  </a:cubicBezTo>
                  <a:cubicBezTo>
                    <a:pt x="365106" y="238084"/>
                    <a:pt x="359426" y="239430"/>
                    <a:pt x="355359" y="242684"/>
                  </a:cubicBezTo>
                  <a:cubicBezTo>
                    <a:pt x="352168" y="245236"/>
                    <a:pt x="349581" y="248463"/>
                    <a:pt x="346692" y="251352"/>
                  </a:cubicBezTo>
                  <a:cubicBezTo>
                    <a:pt x="339064" y="274235"/>
                    <a:pt x="346159" y="261819"/>
                    <a:pt x="316357" y="281687"/>
                  </a:cubicBezTo>
                  <a:cubicBezTo>
                    <a:pt x="309558" y="286220"/>
                    <a:pt x="304800" y="293244"/>
                    <a:pt x="299022" y="299022"/>
                  </a:cubicBezTo>
                  <a:lnTo>
                    <a:pt x="273020" y="325024"/>
                  </a:lnTo>
                  <a:cubicBezTo>
                    <a:pt x="269337" y="328707"/>
                    <a:pt x="264353" y="330802"/>
                    <a:pt x="260019" y="333691"/>
                  </a:cubicBezTo>
                  <a:lnTo>
                    <a:pt x="242685" y="359693"/>
                  </a:lnTo>
                  <a:cubicBezTo>
                    <a:pt x="240151" y="363494"/>
                    <a:pt x="240394" y="368608"/>
                    <a:pt x="238351" y="372694"/>
                  </a:cubicBezTo>
                  <a:cubicBezTo>
                    <a:pt x="232883" y="383630"/>
                    <a:pt x="229080" y="386299"/>
                    <a:pt x="221016" y="394362"/>
                  </a:cubicBezTo>
                  <a:cubicBezTo>
                    <a:pt x="213491" y="416941"/>
                    <a:pt x="221613" y="399033"/>
                    <a:pt x="208015" y="416030"/>
                  </a:cubicBezTo>
                  <a:cubicBezTo>
                    <a:pt x="198005" y="428542"/>
                    <a:pt x="202306" y="428398"/>
                    <a:pt x="190681" y="437699"/>
                  </a:cubicBezTo>
                  <a:cubicBezTo>
                    <a:pt x="186614" y="440953"/>
                    <a:pt x="181747" y="443113"/>
                    <a:pt x="177680" y="446366"/>
                  </a:cubicBezTo>
                  <a:cubicBezTo>
                    <a:pt x="174489" y="448918"/>
                    <a:pt x="171564" y="451842"/>
                    <a:pt x="169012" y="455033"/>
                  </a:cubicBezTo>
                  <a:cubicBezTo>
                    <a:pt x="165758" y="459100"/>
                    <a:pt x="164412" y="464780"/>
                    <a:pt x="160345" y="468034"/>
                  </a:cubicBezTo>
                  <a:cubicBezTo>
                    <a:pt x="156778" y="470888"/>
                    <a:pt x="151678" y="470923"/>
                    <a:pt x="147344" y="472368"/>
                  </a:cubicBezTo>
                  <a:cubicBezTo>
                    <a:pt x="141566" y="481035"/>
                    <a:pt x="138677" y="492592"/>
                    <a:pt x="130010" y="498370"/>
                  </a:cubicBezTo>
                  <a:cubicBezTo>
                    <a:pt x="120359" y="504804"/>
                    <a:pt x="115397" y="506884"/>
                    <a:pt x="108341" y="515704"/>
                  </a:cubicBezTo>
                  <a:cubicBezTo>
                    <a:pt x="105087" y="519771"/>
                    <a:pt x="103357" y="525022"/>
                    <a:pt x="99674" y="528705"/>
                  </a:cubicBezTo>
                  <a:cubicBezTo>
                    <a:pt x="95991" y="532388"/>
                    <a:pt x="90740" y="534118"/>
                    <a:pt x="86673" y="537372"/>
                  </a:cubicBezTo>
                  <a:cubicBezTo>
                    <a:pt x="55798" y="562073"/>
                    <a:pt x="105020" y="528031"/>
                    <a:pt x="65005" y="554707"/>
                  </a:cubicBezTo>
                  <a:cubicBezTo>
                    <a:pt x="51805" y="574507"/>
                    <a:pt x="60021" y="564025"/>
                    <a:pt x="39003" y="585043"/>
                  </a:cubicBezTo>
                  <a:cubicBezTo>
                    <a:pt x="30143" y="593903"/>
                    <a:pt x="32392" y="600277"/>
                    <a:pt x="21668" y="606711"/>
                  </a:cubicBezTo>
                  <a:cubicBezTo>
                    <a:pt x="17751" y="609061"/>
                    <a:pt x="13001" y="609600"/>
                    <a:pt x="8667" y="611044"/>
                  </a:cubicBezTo>
                  <a:lnTo>
                    <a:pt x="0" y="619712"/>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nvGrpSpPr>
            <p:cNvPr id="67" name="Group 66"/>
            <p:cNvGrpSpPr/>
            <p:nvPr/>
          </p:nvGrpSpPr>
          <p:grpSpPr>
            <a:xfrm>
              <a:off x="6573696" y="3623767"/>
              <a:ext cx="1472536" cy="823799"/>
              <a:chOff x="6578695" y="3613313"/>
              <a:chExt cx="1472536" cy="823799"/>
            </a:xfrm>
            <a:solidFill>
              <a:schemeClr val="tx1"/>
            </a:solidFill>
          </p:grpSpPr>
          <p:grpSp>
            <p:nvGrpSpPr>
              <p:cNvPr id="68" name="Group 67"/>
              <p:cNvGrpSpPr/>
              <p:nvPr/>
            </p:nvGrpSpPr>
            <p:grpSpPr>
              <a:xfrm>
                <a:off x="6578695" y="3613313"/>
                <a:ext cx="1472536" cy="823799"/>
                <a:chOff x="6048164" y="3685321"/>
                <a:chExt cx="1472536" cy="823799"/>
              </a:xfrm>
              <a:grpFill/>
              <a:effectLst>
                <a:outerShdw blurRad="50800" dist="38100" dir="2700000" algn="tl" rotWithShape="0">
                  <a:prstClr val="black">
                    <a:alpha val="40000"/>
                  </a:prstClr>
                </a:outerShdw>
              </a:effectLst>
            </p:grpSpPr>
            <p:sp>
              <p:nvSpPr>
                <p:cNvPr id="70" name="5-Point Star 69"/>
                <p:cNvSpPr/>
                <p:nvPr/>
              </p:nvSpPr>
              <p:spPr>
                <a:xfrm>
                  <a:off x="6813777" y="4412990"/>
                  <a:ext cx="72008" cy="72008"/>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5-Point Star 70"/>
                <p:cNvSpPr/>
                <p:nvPr/>
              </p:nvSpPr>
              <p:spPr>
                <a:xfrm>
                  <a:off x="7164288" y="3685321"/>
                  <a:ext cx="72008" cy="72008"/>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5-Point Star 71"/>
                <p:cNvSpPr/>
                <p:nvPr/>
              </p:nvSpPr>
              <p:spPr>
                <a:xfrm>
                  <a:off x="6048164" y="4437112"/>
                  <a:ext cx="72008" cy="72008"/>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5-Point Star 72"/>
                <p:cNvSpPr/>
                <p:nvPr/>
              </p:nvSpPr>
              <p:spPr>
                <a:xfrm>
                  <a:off x="7415345" y="4017847"/>
                  <a:ext cx="72008" cy="72008"/>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7448692" y="4189617"/>
                  <a:ext cx="72008" cy="72008"/>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5-Point Star 68"/>
              <p:cNvSpPr/>
              <p:nvPr/>
            </p:nvSpPr>
            <p:spPr>
              <a:xfrm>
                <a:off x="7730823" y="4257092"/>
                <a:ext cx="72008" cy="72008"/>
              </a:xfrm>
              <a:prstGeom prst="star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 name="Text Placeholder 4"/>
          <p:cNvSpPr>
            <a:spLocks noGrp="1"/>
          </p:cNvSpPr>
          <p:nvPr>
            <p:ph type="body" sz="quarter" idx="3"/>
          </p:nvPr>
        </p:nvSpPr>
        <p:spPr>
          <a:xfrm>
            <a:off x="3297597" y="3551238"/>
            <a:ext cx="2569803" cy="334962"/>
          </a:xfrm>
        </p:spPr>
        <p:txBody>
          <a:bodyPr>
            <a:noAutofit/>
          </a:bodyPr>
          <a:lstStyle/>
          <a:p>
            <a:pPr algn="ctr"/>
            <a:r>
              <a:rPr lang="en-US" sz="1400" dirty="0" smtClean="0"/>
              <a:t>Heavy precipitation</a:t>
            </a:r>
            <a:endParaRPr lang="en-US" sz="1400" dirty="0"/>
          </a:p>
        </p:txBody>
      </p:sp>
      <p:pic>
        <p:nvPicPr>
          <p:cNvPr id="76" name="Picture 2" descr="http://weather.msfc.nasa.gov/sport/dynamic/lisbhm/swet_20110309_09z.gif"/>
          <p:cNvPicPr>
            <a:picLocks noChangeArrowheads="1"/>
          </p:cNvPicPr>
          <p:nvPr/>
        </p:nvPicPr>
        <p:blipFill rotWithShape="1">
          <a:blip r:embed="rId6" cstate="print">
            <a:extLst>
              <a:ext uri="{28A0092B-C50C-407E-A947-70E740481C1C}">
                <a14:useLocalDpi xmlns:a14="http://schemas.microsoft.com/office/drawing/2010/main" val="0"/>
              </a:ext>
            </a:extLst>
          </a:blip>
          <a:srcRect l="2601" t="34316" r="89598" b="19318"/>
          <a:stretch/>
        </p:blipFill>
        <p:spPr bwMode="auto">
          <a:xfrm>
            <a:off x="6425682" y="3862343"/>
            <a:ext cx="279827" cy="147165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http://weather.msfc.nasa.gov/sport/dynamic/lisbhm/swet_20110309_09z.gif"/>
          <p:cNvPicPr>
            <a:picLocks noChangeArrowheads="1"/>
          </p:cNvPicPr>
          <p:nvPr/>
        </p:nvPicPr>
        <p:blipFill rotWithShape="1">
          <a:blip r:embed="rId6" cstate="print">
            <a:extLst>
              <a:ext uri="{28A0092B-C50C-407E-A947-70E740481C1C}">
                <a14:useLocalDpi xmlns:a14="http://schemas.microsoft.com/office/drawing/2010/main" val="0"/>
              </a:ext>
            </a:extLst>
          </a:blip>
          <a:srcRect l="2601" t="34316" r="89598" b="19318"/>
          <a:stretch/>
        </p:blipFill>
        <p:spPr bwMode="auto">
          <a:xfrm>
            <a:off x="135448" y="3862343"/>
            <a:ext cx="279827" cy="146569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weather.msfc.nasa.gov/sport/dynamic/lisbhm/swet_20110309_09z.gif"/>
          <p:cNvPicPr>
            <a:picLocks noChangeArrowheads="1"/>
          </p:cNvPicPr>
          <p:nvPr/>
        </p:nvPicPr>
        <p:blipFill rotWithShape="1">
          <a:blip r:embed="rId6" cstate="print">
            <a:extLst>
              <a:ext uri="{28A0092B-C50C-407E-A947-70E740481C1C}">
                <a14:useLocalDpi xmlns:a14="http://schemas.microsoft.com/office/drawing/2010/main" val="0"/>
              </a:ext>
            </a:extLst>
          </a:blip>
          <a:srcRect l="2601" t="34316" r="89598" b="19318"/>
          <a:stretch/>
        </p:blipFill>
        <p:spPr bwMode="auto">
          <a:xfrm>
            <a:off x="158926" y="1652543"/>
            <a:ext cx="279827" cy="1471656"/>
          </a:xfrm>
          <a:prstGeom prst="rect">
            <a:avLst/>
          </a:prstGeom>
          <a:noFill/>
          <a:extLst>
            <a:ext uri="{909E8E84-426E-40DD-AFC4-6F175D3DCCD1}">
              <a14:hiddenFill xmlns:a14="http://schemas.microsoft.com/office/drawing/2010/main">
                <a:solidFill>
                  <a:srgbClr val="FFFFFF"/>
                </a:solidFill>
              </a14:hiddenFill>
            </a:ext>
          </a:extLst>
        </p:spPr>
      </p:pic>
      <p:sp>
        <p:nvSpPr>
          <p:cNvPr id="79" name="Text Placeholder 4"/>
          <p:cNvSpPr>
            <a:spLocks noGrp="1"/>
          </p:cNvSpPr>
          <p:nvPr>
            <p:ph type="body" sz="quarter" idx="3"/>
          </p:nvPr>
        </p:nvSpPr>
        <p:spPr>
          <a:xfrm>
            <a:off x="6478634" y="3505200"/>
            <a:ext cx="2514599" cy="372948"/>
          </a:xfrm>
        </p:spPr>
        <p:txBody>
          <a:bodyPr>
            <a:noAutofit/>
          </a:bodyPr>
          <a:lstStyle/>
          <a:p>
            <a:pPr algn="ctr"/>
            <a:r>
              <a:rPr lang="en-US" sz="1400" dirty="0" smtClean="0"/>
              <a:t>Isolated minor flooding</a:t>
            </a:r>
            <a:endParaRPr lang="en-US" sz="1400" dirty="0"/>
          </a:p>
        </p:txBody>
      </p:sp>
      <p:sp>
        <p:nvSpPr>
          <p:cNvPr id="80" name="TextBox 79"/>
          <p:cNvSpPr txBox="1"/>
          <p:nvPr/>
        </p:nvSpPr>
        <p:spPr>
          <a:xfrm>
            <a:off x="415275" y="5334000"/>
            <a:ext cx="8546133" cy="1323439"/>
          </a:xfrm>
          <a:prstGeom prst="rect">
            <a:avLst/>
          </a:prstGeom>
          <a:noFill/>
        </p:spPr>
        <p:txBody>
          <a:bodyPr wrap="square" rtlCol="0">
            <a:spAutoFit/>
          </a:bodyPr>
          <a:lstStyle/>
          <a:p>
            <a:pPr marL="285750" indent="-285750">
              <a:buFont typeface="Arial" pitchFamily="34" charset="0"/>
              <a:buChar char="•"/>
            </a:pPr>
            <a:r>
              <a:rPr lang="en-US" sz="1600" dirty="0" smtClean="0"/>
              <a:t>Very contrasting antecedent soil moisture conditions likely played a strong role in the different outcomes</a:t>
            </a:r>
          </a:p>
          <a:p>
            <a:pPr marL="285750" indent="-285750">
              <a:buFont typeface="Arial" pitchFamily="34" charset="0"/>
              <a:buChar char="•"/>
            </a:pPr>
            <a:r>
              <a:rPr lang="en-US" sz="1600" dirty="0" smtClean="0"/>
              <a:t>Local, subjective analysis of several events suggests typical moderate-heavy synoptic rainfall events (&gt;2-3 inches) over deep-layer relative soil moisture values exceeding </a:t>
            </a:r>
            <a:r>
              <a:rPr lang="en-US" sz="1600" dirty="0" smtClean="0"/>
              <a:t>55-60</a:t>
            </a:r>
            <a:r>
              <a:rPr lang="en-US" sz="1600" dirty="0" smtClean="0"/>
              <a:t>% will lead to </a:t>
            </a:r>
            <a:r>
              <a:rPr lang="en-US" sz="1600" dirty="0" smtClean="0"/>
              <a:t>at least minor flooding events along secondary streams/rivers</a:t>
            </a:r>
            <a:endParaRPr lang="en-US" sz="1600" dirty="0" smtClean="0"/>
          </a:p>
        </p:txBody>
      </p:sp>
      <p:sp>
        <p:nvSpPr>
          <p:cNvPr id="81" name="Rectangle 80"/>
          <p:cNvSpPr/>
          <p:nvPr/>
        </p:nvSpPr>
        <p:spPr>
          <a:xfrm>
            <a:off x="0" y="838200"/>
            <a:ext cx="91440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March Event</a:t>
            </a:r>
            <a:endParaRPr lang="en-US" b="1" dirty="0">
              <a:solidFill>
                <a:schemeClr val="tx1"/>
              </a:solidFill>
            </a:endParaRPr>
          </a:p>
        </p:txBody>
      </p:sp>
      <p:sp>
        <p:nvSpPr>
          <p:cNvPr id="82" name="Rectangle 81"/>
          <p:cNvSpPr/>
          <p:nvPr/>
        </p:nvSpPr>
        <p:spPr>
          <a:xfrm>
            <a:off x="0" y="3276600"/>
            <a:ext cx="914400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September Event</a:t>
            </a:r>
            <a:endParaRPr lang="en-US" b="1" dirty="0">
              <a:solidFill>
                <a:schemeClr val="tx1"/>
              </a:solidFill>
            </a:endParaRPr>
          </a:p>
        </p:txBody>
      </p:sp>
      <p:sp>
        <p:nvSpPr>
          <p:cNvPr id="60" name="Title 1"/>
          <p:cNvSpPr txBox="1">
            <a:spLocks/>
          </p:cNvSpPr>
          <p:nvPr/>
        </p:nvSpPr>
        <p:spPr>
          <a:xfrm>
            <a:off x="0" y="0"/>
            <a:ext cx="91440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400" dirty="0" smtClean="0"/>
              <a:t>SPoRT LIS Operational Examples</a:t>
            </a:r>
            <a:br>
              <a:rPr lang="en-US" sz="2400" dirty="0" smtClean="0"/>
            </a:br>
            <a:r>
              <a:rPr lang="en-US" sz="2400" dirty="0" smtClean="0"/>
              <a:t>-Monitoring Flood Potential</a:t>
            </a:r>
            <a:endParaRPr lang="en-US" sz="2400" dirty="0"/>
          </a:p>
        </p:txBody>
      </p:sp>
    </p:spTree>
    <p:extLst>
      <p:ext uri="{BB962C8B-B14F-4D97-AF65-F5344CB8AC3E}">
        <p14:creationId xmlns:p14="http://schemas.microsoft.com/office/powerpoint/2010/main" val="394497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91980" y="476672"/>
            <a:ext cx="3888432" cy="5724644"/>
          </a:xfrm>
          <a:prstGeom prst="rect">
            <a:avLst/>
          </a:prstGeom>
          <a:noFill/>
        </p:spPr>
        <p:txBody>
          <a:bodyPr wrap="square" rtlCol="0">
            <a:spAutoFit/>
          </a:bodyPr>
          <a:lstStyle/>
          <a:p>
            <a:r>
              <a:rPr lang="en-US" sz="2400" b="1" dirty="0" smtClean="0"/>
              <a:t>SPoRT LIS </a:t>
            </a:r>
          </a:p>
          <a:p>
            <a:r>
              <a:rPr lang="en-US" sz="2400" b="1" dirty="0" smtClean="0"/>
              <a:t>Operational Examples</a:t>
            </a:r>
          </a:p>
          <a:p>
            <a:r>
              <a:rPr lang="en-US" sz="2400" b="1" dirty="0" smtClean="0"/>
              <a:t>-Winter Applications</a:t>
            </a:r>
          </a:p>
          <a:p>
            <a:endParaRPr lang="en-US" sz="2000" dirty="0" smtClean="0"/>
          </a:p>
          <a:p>
            <a:pPr marL="285750" indent="-285750">
              <a:buFont typeface="Arial" panose="020B0604020202020204" pitchFamily="34" charset="0"/>
              <a:buChar char="•"/>
            </a:pPr>
            <a:r>
              <a:rPr lang="en-US" sz="2400" dirty="0" smtClean="0"/>
              <a:t>Relatively recent usage</a:t>
            </a:r>
          </a:p>
          <a:p>
            <a:pPr marL="742950" lvl="1" indent="-285750">
              <a:buFont typeface="Arial" panose="020B0604020202020204" pitchFamily="34" charset="0"/>
              <a:buChar char="•"/>
            </a:pPr>
            <a:r>
              <a:rPr lang="en-US" dirty="0" smtClean="0"/>
              <a:t>Radar can be used to overlay Skin Temperatures to help assess likelihood for freezing precipitation accumulation (left above)</a:t>
            </a:r>
          </a:p>
          <a:p>
            <a:pPr marL="742950" lvl="1" indent="-285750">
              <a:buFont typeface="Arial" panose="020B0604020202020204" pitchFamily="34" charset="0"/>
              <a:buChar char="•"/>
            </a:pPr>
            <a:r>
              <a:rPr lang="en-US" dirty="0" smtClean="0"/>
              <a:t>Skin Temperature </a:t>
            </a:r>
            <a:r>
              <a:rPr lang="en-US" dirty="0" err="1" smtClean="0"/>
              <a:t>progs</a:t>
            </a:r>
            <a:r>
              <a:rPr lang="en-US" dirty="0" smtClean="0"/>
              <a:t> can be used to assess freezing potential.  In the graphic to the right, I’ve loaded NAM 6-hour simulated 0.5 reflectivity over the LIS 6-hour Skin Temperature forecast </a:t>
            </a:r>
            <a:endParaRPr lang="en-US" dirty="0"/>
          </a:p>
          <a:p>
            <a:pPr lvl="1"/>
            <a:endParaRPr lang="en-US" sz="1600" dirty="0"/>
          </a:p>
          <a:p>
            <a:pPr marL="742950" lvl="1" indent="-285750">
              <a:buFont typeface="Arial" panose="020B0604020202020204" pitchFamily="34" charset="0"/>
              <a:buChar char="•"/>
            </a:pPr>
            <a:endParaRPr lang="en-US" dirty="0"/>
          </a:p>
        </p:txBody>
      </p:sp>
      <p:sp>
        <p:nvSpPr>
          <p:cNvPr id="15" name="TextBox 14"/>
          <p:cNvSpPr txBox="1"/>
          <p:nvPr/>
        </p:nvSpPr>
        <p:spPr>
          <a:xfrm>
            <a:off x="403521" y="2996952"/>
            <a:ext cx="3240360" cy="461665"/>
          </a:xfrm>
          <a:prstGeom prst="rect">
            <a:avLst/>
          </a:prstGeom>
          <a:noFill/>
        </p:spPr>
        <p:txBody>
          <a:bodyPr wrap="square" rtlCol="0">
            <a:spAutoFit/>
          </a:bodyPr>
          <a:lstStyle/>
          <a:p>
            <a:pPr algn="ctr"/>
            <a:r>
              <a:rPr lang="en-US" sz="1200" dirty="0"/>
              <a:t>SPoRT LIS </a:t>
            </a:r>
            <a:r>
              <a:rPr lang="en-US" sz="1200" dirty="0" smtClean="0"/>
              <a:t>Skin Temperature w/ Regional Composite 0.5 Reflectivity</a:t>
            </a:r>
            <a:endParaRPr lang="en-US" sz="1200"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404664"/>
            <a:ext cx="3124200" cy="2654777"/>
          </a:xfrm>
        </p:spPr>
      </p:pic>
      <p:sp>
        <p:nvSpPr>
          <p:cNvPr id="21" name="TextBox 20"/>
          <p:cNvSpPr txBox="1"/>
          <p:nvPr/>
        </p:nvSpPr>
        <p:spPr>
          <a:xfrm>
            <a:off x="395536" y="6093296"/>
            <a:ext cx="3240360" cy="461665"/>
          </a:xfrm>
          <a:prstGeom prst="rect">
            <a:avLst/>
          </a:prstGeom>
          <a:noFill/>
        </p:spPr>
        <p:txBody>
          <a:bodyPr wrap="square" rtlCol="0">
            <a:spAutoFit/>
          </a:bodyPr>
          <a:lstStyle/>
          <a:p>
            <a:pPr algn="ctr"/>
            <a:r>
              <a:rPr lang="en-US" sz="1200" dirty="0"/>
              <a:t>SPoRT LIS </a:t>
            </a:r>
            <a:r>
              <a:rPr lang="en-US" sz="1200" dirty="0" smtClean="0"/>
              <a:t>Skin Temperature w/ WPC 6-Hour Precipitation</a:t>
            </a:r>
            <a:endParaRPr lang="en-US" sz="1200" dirty="0"/>
          </a:p>
        </p:txBody>
      </p:sp>
      <p:pic>
        <p:nvPicPr>
          <p:cNvPr id="22" name="Content Placeholder 2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3435111"/>
            <a:ext cx="3124200" cy="2654777"/>
          </a:xfrm>
        </p:spPr>
      </p:pic>
    </p:spTree>
    <p:extLst>
      <p:ext uri="{BB962C8B-B14F-4D97-AF65-F5344CB8AC3E}">
        <p14:creationId xmlns:p14="http://schemas.microsoft.com/office/powerpoint/2010/main" val="994727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9932" y="476672"/>
            <a:ext cx="4572508" cy="5801588"/>
          </a:xfrm>
          <a:prstGeom prst="rect">
            <a:avLst/>
          </a:prstGeom>
          <a:noFill/>
        </p:spPr>
        <p:txBody>
          <a:bodyPr wrap="square" rtlCol="0">
            <a:spAutoFit/>
          </a:bodyPr>
          <a:lstStyle/>
          <a:p>
            <a:r>
              <a:rPr lang="en-US" sz="2400" b="1" dirty="0" smtClean="0"/>
              <a:t>SPoRT LIS in AWIPS II</a:t>
            </a:r>
          </a:p>
          <a:p>
            <a:endParaRPr lang="en-US" dirty="0"/>
          </a:p>
          <a:p>
            <a:pPr marL="285750" indent="-285750">
              <a:buFont typeface="Arial" panose="020B0604020202020204" pitchFamily="34" charset="0"/>
              <a:buChar char="•"/>
            </a:pPr>
            <a:r>
              <a:rPr lang="en-US" dirty="0" smtClean="0"/>
              <a:t>Grib2 files, so ingest is relatively easy (instructions available)</a:t>
            </a:r>
            <a:endParaRPr lang="en-US" dirty="0"/>
          </a:p>
          <a:p>
            <a:pPr marL="285750" indent="-285750">
              <a:buFont typeface="Arial" panose="020B0604020202020204" pitchFamily="34" charset="0"/>
              <a:buChar char="•"/>
            </a:pPr>
            <a:r>
              <a:rPr lang="en-US" dirty="0" smtClean="0"/>
              <a:t>LIS Data Include:</a:t>
            </a:r>
          </a:p>
          <a:p>
            <a:pPr marL="628650" lvl="1" indent="-171450">
              <a:buFont typeface="Arial" panose="020B0604020202020204" pitchFamily="34" charset="0"/>
              <a:buChar char="•"/>
            </a:pPr>
            <a:r>
              <a:rPr lang="en-US" sz="1200" dirty="0"/>
              <a:t>AVSFT: Average Surface Skin Temperature (C</a:t>
            </a:r>
            <a:r>
              <a:rPr lang="en-US" sz="1200" dirty="0" smtClean="0"/>
              <a:t>)</a:t>
            </a:r>
          </a:p>
          <a:p>
            <a:pPr marL="628650" lvl="1" indent="-171450">
              <a:buFont typeface="Arial" panose="020B0604020202020204" pitchFamily="34" charset="0"/>
              <a:buChar char="•"/>
            </a:pPr>
            <a:r>
              <a:rPr lang="en-US" sz="1200" dirty="0" smtClean="0"/>
              <a:t>TSOIL: Soil Temperature</a:t>
            </a:r>
            <a:endParaRPr lang="en-US" sz="1100" dirty="0" smtClean="0"/>
          </a:p>
          <a:p>
            <a:pPr marL="1085850" lvl="2" indent="-171450">
              <a:buFont typeface="Arial" panose="020B0604020202020204" pitchFamily="34" charset="0"/>
              <a:buChar char="•"/>
            </a:pPr>
            <a:r>
              <a:rPr lang="en-US" sz="1200" dirty="0" smtClean="0"/>
              <a:t>0.0-0.1: 0-1 cm depth</a:t>
            </a:r>
            <a:endParaRPr lang="en-US" sz="1100" dirty="0" smtClean="0"/>
          </a:p>
          <a:p>
            <a:pPr marL="1085850" lvl="2" indent="-171450">
              <a:buFont typeface="Arial" panose="020B0604020202020204" pitchFamily="34" charset="0"/>
              <a:buChar char="•"/>
            </a:pPr>
            <a:r>
              <a:rPr lang="en-US" sz="1200" dirty="0" smtClean="0"/>
              <a:t>0.1-0.4: 1-4 cm depth</a:t>
            </a:r>
            <a:endParaRPr lang="en-US" sz="1100" dirty="0" smtClean="0"/>
          </a:p>
          <a:p>
            <a:pPr marL="1085850" lvl="2" indent="-171450">
              <a:buFont typeface="Arial" panose="020B0604020202020204" pitchFamily="34" charset="0"/>
              <a:buChar char="•"/>
            </a:pPr>
            <a:r>
              <a:rPr lang="en-US" sz="1200" dirty="0" smtClean="0"/>
              <a:t>0.4-1.0: 4 cm to 1 m depth</a:t>
            </a:r>
            <a:endParaRPr lang="en-US" sz="1100" dirty="0" smtClean="0"/>
          </a:p>
          <a:p>
            <a:pPr marL="1085850" lvl="2" indent="-171450">
              <a:buFont typeface="Arial" panose="020B0604020202020204" pitchFamily="34" charset="0"/>
              <a:buChar char="•"/>
            </a:pPr>
            <a:r>
              <a:rPr lang="en-US" sz="1200" dirty="0" smtClean="0"/>
              <a:t>1.0-2.0: 1-2 m depth</a:t>
            </a:r>
            <a:endParaRPr lang="en-US" sz="1100" dirty="0"/>
          </a:p>
          <a:p>
            <a:pPr marL="628650" lvl="1" indent="-171450">
              <a:buFont typeface="Arial" panose="020B0604020202020204" pitchFamily="34" charset="0"/>
              <a:buChar char="•"/>
            </a:pPr>
            <a:r>
              <a:rPr lang="en-US" sz="1200" dirty="0" smtClean="0"/>
              <a:t>MSTAV</a:t>
            </a:r>
            <a:r>
              <a:rPr lang="en-US" sz="1200" dirty="0"/>
              <a:t>: Moisture Availability (Relative Soil Moisture, %)</a:t>
            </a:r>
            <a:endParaRPr lang="en-US" sz="1100" dirty="0"/>
          </a:p>
          <a:p>
            <a:pPr marL="1085850" lvl="2" indent="-171450">
              <a:buFont typeface="Arial" panose="020B0604020202020204" pitchFamily="34" charset="0"/>
              <a:buChar char="•"/>
            </a:pPr>
            <a:r>
              <a:rPr lang="en-US" sz="1200" dirty="0"/>
              <a:t>0.0: 0-200 cm depth</a:t>
            </a:r>
            <a:endParaRPr lang="en-US" sz="1100" dirty="0"/>
          </a:p>
          <a:p>
            <a:pPr marL="1085850" lvl="2" indent="-171450">
              <a:buFont typeface="Arial" panose="020B0604020202020204" pitchFamily="34" charset="0"/>
              <a:buChar char="•"/>
            </a:pPr>
            <a:r>
              <a:rPr lang="en-US" sz="1200" dirty="0"/>
              <a:t>0.0-0.1: 0-1 cm depth</a:t>
            </a:r>
            <a:endParaRPr lang="en-US" sz="1100" dirty="0"/>
          </a:p>
          <a:p>
            <a:pPr marL="1085850" lvl="2" indent="-171450">
              <a:buFont typeface="Arial" panose="020B0604020202020204" pitchFamily="34" charset="0"/>
              <a:buChar char="•"/>
            </a:pPr>
            <a:r>
              <a:rPr lang="en-US" sz="1200" dirty="0"/>
              <a:t>0.1-0.4: 1-4 cm depth</a:t>
            </a:r>
            <a:endParaRPr lang="en-US" sz="1100" dirty="0"/>
          </a:p>
          <a:p>
            <a:pPr marL="1085850" lvl="2" indent="-171450">
              <a:buFont typeface="Arial" panose="020B0604020202020204" pitchFamily="34" charset="0"/>
              <a:buChar char="•"/>
            </a:pPr>
            <a:r>
              <a:rPr lang="en-US" sz="1200" dirty="0"/>
              <a:t>0.4-1.0: 4 cm to 1 m depth</a:t>
            </a:r>
            <a:endParaRPr lang="en-US" sz="1100" dirty="0"/>
          </a:p>
          <a:p>
            <a:pPr marL="1085850" lvl="2" indent="-171450">
              <a:buFont typeface="Arial" panose="020B0604020202020204" pitchFamily="34" charset="0"/>
              <a:buChar char="•"/>
            </a:pPr>
            <a:r>
              <a:rPr lang="en-US" sz="1200" dirty="0"/>
              <a:t>1.0-2.0: 1-2 m </a:t>
            </a:r>
            <a:r>
              <a:rPr lang="en-US" sz="1200" dirty="0" smtClean="0"/>
              <a:t>depth</a:t>
            </a:r>
          </a:p>
          <a:p>
            <a:pPr marL="628650" lvl="1" indent="-171450">
              <a:buFont typeface="Arial" panose="020B0604020202020204" pitchFamily="34" charset="0"/>
              <a:buChar char="•"/>
            </a:pPr>
            <a:r>
              <a:rPr lang="en-US" sz="1200" dirty="0" smtClean="0"/>
              <a:t>SOILW: Volumetric Soil Moisture Content (%)</a:t>
            </a:r>
            <a:endParaRPr lang="en-US" sz="1100" dirty="0" smtClean="0"/>
          </a:p>
          <a:p>
            <a:pPr marL="1085850" lvl="2" indent="-171450">
              <a:buFont typeface="Arial" panose="020B0604020202020204" pitchFamily="34" charset="0"/>
              <a:buChar char="•"/>
            </a:pPr>
            <a:r>
              <a:rPr lang="en-US" sz="1200" dirty="0" smtClean="0"/>
              <a:t>0.0-0.1: 0-1 cm depth</a:t>
            </a:r>
            <a:endParaRPr lang="en-US" sz="1100" dirty="0" smtClean="0"/>
          </a:p>
          <a:p>
            <a:pPr marL="1085850" lvl="2" indent="-171450">
              <a:buFont typeface="Arial" panose="020B0604020202020204" pitchFamily="34" charset="0"/>
              <a:buChar char="•"/>
            </a:pPr>
            <a:r>
              <a:rPr lang="en-US" sz="1200" dirty="0" smtClean="0"/>
              <a:t>0.1-0.4: 1-4 cm depth</a:t>
            </a:r>
            <a:endParaRPr lang="en-US" sz="1100" dirty="0" smtClean="0"/>
          </a:p>
          <a:p>
            <a:pPr marL="1085850" lvl="2" indent="-171450">
              <a:buFont typeface="Arial" panose="020B0604020202020204" pitchFamily="34" charset="0"/>
              <a:buChar char="•"/>
            </a:pPr>
            <a:r>
              <a:rPr lang="en-US" sz="1200" dirty="0" smtClean="0"/>
              <a:t>0.4-1.0: 4 cm to 1 m depth</a:t>
            </a:r>
            <a:endParaRPr lang="en-US" sz="1100" dirty="0" smtClean="0"/>
          </a:p>
          <a:p>
            <a:pPr marL="1085850" lvl="2" indent="-171450">
              <a:buFont typeface="Arial" panose="020B0604020202020204" pitchFamily="34" charset="0"/>
              <a:buChar char="•"/>
            </a:pPr>
            <a:r>
              <a:rPr lang="en-US" sz="1200" dirty="0" smtClean="0"/>
              <a:t>1.0-2.0: 1-2 m depth</a:t>
            </a:r>
            <a:endParaRPr lang="en-US" sz="1100" dirty="0"/>
          </a:p>
          <a:p>
            <a:pPr marL="628650" lvl="1" indent="-171450">
              <a:buFont typeface="Arial" panose="020B0604020202020204" pitchFamily="34" charset="0"/>
              <a:buChar char="•"/>
            </a:pPr>
            <a:r>
              <a:rPr lang="en-US" sz="1200" dirty="0"/>
              <a:t>Precipitation: LIS Surface Precipitation (GFS </a:t>
            </a:r>
            <a:r>
              <a:rPr lang="en-US" sz="1200" dirty="0" smtClean="0"/>
              <a:t>precipitation, </a:t>
            </a:r>
            <a:r>
              <a:rPr lang="en-US" sz="1200" dirty="0"/>
              <a:t>inches</a:t>
            </a:r>
            <a:r>
              <a:rPr lang="en-US" sz="1200" dirty="0" smtClean="0"/>
              <a:t>)</a:t>
            </a:r>
          </a:p>
          <a:p>
            <a:pPr marL="628650" lvl="1" indent="-171450">
              <a:buFont typeface="Arial" panose="020B0604020202020204" pitchFamily="34" charset="0"/>
              <a:buChar char="•"/>
            </a:pPr>
            <a:r>
              <a:rPr lang="en-US" sz="1100" dirty="0" smtClean="0"/>
              <a:t>LHF: Latent Heat Flux (W/m</a:t>
            </a:r>
            <a:r>
              <a:rPr lang="en-US" sz="1100" baseline="30000" dirty="0" smtClean="0"/>
              <a:t>2</a:t>
            </a:r>
            <a:r>
              <a:rPr lang="en-US" sz="1100" dirty="0" smtClean="0"/>
              <a:t>)</a:t>
            </a:r>
            <a:endParaRPr lang="en-US" sz="1100" dirty="0"/>
          </a:p>
          <a:p>
            <a:pPr marL="628650" lvl="1" indent="-171450">
              <a:buFont typeface="Arial" panose="020B0604020202020204" pitchFamily="34" charset="0"/>
              <a:buChar char="•"/>
            </a:pPr>
            <a:r>
              <a:rPr lang="en-US" sz="1200" dirty="0"/>
              <a:t>SHF: Sensible Heat Flux (W/m</a:t>
            </a:r>
            <a:r>
              <a:rPr lang="en-US" sz="1200" baseline="30000" dirty="0"/>
              <a:t>2</a:t>
            </a:r>
            <a:r>
              <a:rPr lang="en-US" sz="1200" dirty="0"/>
              <a:t>)</a:t>
            </a:r>
            <a:endParaRPr lang="en-US" sz="1100" dirty="0"/>
          </a:p>
          <a:p>
            <a:pPr marL="628650" lvl="1" indent="-171450">
              <a:buFont typeface="Arial" panose="020B0604020202020204" pitchFamily="34" charset="0"/>
              <a:buChar char="•"/>
            </a:pPr>
            <a:r>
              <a:rPr lang="en-US" sz="1200" dirty="0" smtClean="0"/>
              <a:t>SSRUN</a:t>
            </a:r>
            <a:r>
              <a:rPr lang="en-US" sz="1200" dirty="0"/>
              <a:t>: Surface Storm Runoff (mm)</a:t>
            </a:r>
            <a:endParaRPr lang="en-US" sz="1100" dirty="0"/>
          </a:p>
          <a:p>
            <a:pPr marL="628650" lvl="1" indent="-171450">
              <a:buFont typeface="Arial" panose="020B0604020202020204" pitchFamily="34" charset="0"/>
              <a:buChar char="•"/>
            </a:pPr>
            <a:r>
              <a:rPr lang="en-US" sz="1200" dirty="0" smtClean="0"/>
              <a:t>GVF</a:t>
            </a:r>
            <a:r>
              <a:rPr lang="en-US" sz="1200" dirty="0"/>
              <a:t>: Green Vegetation Fraction </a:t>
            </a:r>
            <a:r>
              <a:rPr lang="en-US" sz="1200" dirty="0" smtClean="0"/>
              <a:t>(%)</a:t>
            </a:r>
            <a:endParaRPr lang="en-US" dirty="0"/>
          </a:p>
        </p:txBody>
      </p:sp>
      <p:sp>
        <p:nvSpPr>
          <p:cNvPr id="10" name="TextBox 9"/>
          <p:cNvSpPr txBox="1"/>
          <p:nvPr/>
        </p:nvSpPr>
        <p:spPr>
          <a:xfrm>
            <a:off x="409830" y="3104964"/>
            <a:ext cx="3093888" cy="307777"/>
          </a:xfrm>
          <a:prstGeom prst="rect">
            <a:avLst/>
          </a:prstGeom>
          <a:noFill/>
        </p:spPr>
        <p:txBody>
          <a:bodyPr wrap="square" rtlCol="0">
            <a:spAutoFit/>
          </a:bodyPr>
          <a:lstStyle/>
          <a:p>
            <a:pPr algn="ctr"/>
            <a:r>
              <a:rPr lang="en-US" sz="1400" dirty="0" smtClean="0"/>
              <a:t>SPoRT LIS “Skin” Temperature</a:t>
            </a:r>
            <a:endParaRPr lang="en-US" sz="1400" dirty="0"/>
          </a:p>
        </p:txBody>
      </p:sp>
      <p:sp>
        <p:nvSpPr>
          <p:cNvPr id="11" name="TextBox 10"/>
          <p:cNvSpPr txBox="1"/>
          <p:nvPr/>
        </p:nvSpPr>
        <p:spPr>
          <a:xfrm>
            <a:off x="394308" y="6093296"/>
            <a:ext cx="3240360" cy="307777"/>
          </a:xfrm>
          <a:prstGeom prst="rect">
            <a:avLst/>
          </a:prstGeom>
          <a:noFill/>
        </p:spPr>
        <p:txBody>
          <a:bodyPr wrap="square" rtlCol="0">
            <a:spAutoFit/>
          </a:bodyPr>
          <a:lstStyle/>
          <a:p>
            <a:pPr algn="ctr"/>
            <a:r>
              <a:rPr lang="en-US" sz="1400" dirty="0" smtClean="0"/>
              <a:t>SPoRT LIS 0-10 cm Relative Soil Moisture</a:t>
            </a:r>
            <a:endParaRPr lang="en-US" sz="1400" dirty="0"/>
          </a:p>
        </p:txBody>
      </p:sp>
      <p:pic>
        <p:nvPicPr>
          <p:cNvPr id="9"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459256"/>
            <a:ext cx="3124200" cy="2662887"/>
          </a:xfrm>
        </p:spPr>
      </p:pic>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3431056"/>
            <a:ext cx="3124200" cy="2662887"/>
          </a:xfrm>
        </p:spPr>
      </p:pic>
    </p:spTree>
    <p:extLst>
      <p:ext uri="{BB962C8B-B14F-4D97-AF65-F5344CB8AC3E}">
        <p14:creationId xmlns:p14="http://schemas.microsoft.com/office/powerpoint/2010/main" val="3763876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If you have any questions, please feel free to contact me:</a:t>
            </a:r>
          </a:p>
          <a:p>
            <a:r>
              <a:rPr lang="en-US" dirty="0" smtClean="0">
                <a:hlinkClick r:id="rId2"/>
              </a:rPr>
              <a:t>kris.white@noaa.gov</a:t>
            </a:r>
            <a:endParaRPr lang="en-US" dirty="0" smtClean="0"/>
          </a:p>
          <a:p>
            <a:r>
              <a:rPr lang="en-US" dirty="0" smtClean="0"/>
              <a:t>256-890-8503 </a:t>
            </a:r>
            <a:r>
              <a:rPr lang="en-US" dirty="0" err="1" smtClean="0"/>
              <a:t>ext</a:t>
            </a:r>
            <a:r>
              <a:rPr lang="en-US" dirty="0" smtClean="0"/>
              <a:t> 232</a:t>
            </a:r>
            <a:endParaRPr lang="en-US" dirty="0"/>
          </a:p>
        </p:txBody>
      </p:sp>
      <p:sp>
        <p:nvSpPr>
          <p:cNvPr id="3" name="Title 2"/>
          <p:cNvSpPr>
            <a:spLocks noGrp="1"/>
          </p:cNvSpPr>
          <p:nvPr>
            <p:ph type="title"/>
          </p:nvPr>
        </p:nvSpPr>
        <p:spPr/>
        <p:txBody>
          <a:bodyPr/>
          <a:lstStyle/>
          <a:p>
            <a:r>
              <a:rPr lang="en-US" dirty="0" smtClean="0"/>
              <a:t>That’s all from me!</a:t>
            </a:r>
            <a:endParaRPr lang="en-US" dirty="0"/>
          </a:p>
        </p:txBody>
      </p:sp>
    </p:spTree>
    <p:extLst>
      <p:ext uri="{BB962C8B-B14F-4D97-AF65-F5344CB8AC3E}">
        <p14:creationId xmlns:p14="http://schemas.microsoft.com/office/powerpoint/2010/main" val="3234614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39952" y="476672"/>
            <a:ext cx="4212468" cy="5416868"/>
          </a:xfrm>
          <a:prstGeom prst="rect">
            <a:avLst/>
          </a:prstGeom>
          <a:noFill/>
        </p:spPr>
        <p:txBody>
          <a:bodyPr wrap="square" rtlCol="0">
            <a:spAutoFit/>
          </a:bodyPr>
          <a:lstStyle/>
          <a:p>
            <a:r>
              <a:rPr lang="en-US" sz="2400" b="1" dirty="0" smtClean="0"/>
              <a:t>SPoRT LIS in AWIPS II</a:t>
            </a:r>
          </a:p>
          <a:p>
            <a:endParaRPr lang="en-US" dirty="0"/>
          </a:p>
          <a:p>
            <a:pPr marL="285750" indent="-285750">
              <a:buFont typeface="Arial" panose="020B0604020202020204" pitchFamily="34" charset="0"/>
              <a:buChar char="•"/>
            </a:pPr>
            <a:r>
              <a:rPr lang="en-US" sz="2000" dirty="0" smtClean="0"/>
              <a:t>Advantages</a:t>
            </a:r>
          </a:p>
          <a:p>
            <a:pPr marL="742950" lvl="1" indent="-285750">
              <a:buFont typeface="Arial" panose="020B0604020202020204" pitchFamily="34" charset="0"/>
              <a:buChar char="•"/>
            </a:pPr>
            <a:r>
              <a:rPr lang="en-US" dirty="0" smtClean="0"/>
              <a:t>Can now display sub-surface values</a:t>
            </a:r>
          </a:p>
          <a:p>
            <a:pPr marL="742950" lvl="1" indent="-285750">
              <a:buFont typeface="Arial" panose="020B0604020202020204" pitchFamily="34" charset="0"/>
              <a:buChar char="•"/>
            </a:pPr>
            <a:r>
              <a:rPr lang="en-US" dirty="0" smtClean="0"/>
              <a:t>Easier </a:t>
            </a:r>
            <a:r>
              <a:rPr lang="en-US" dirty="0" smtClean="0"/>
              <a:t>editing </a:t>
            </a:r>
            <a:r>
              <a:rPr lang="en-US" dirty="0" smtClean="0"/>
              <a:t>of menus for the Volume Browser</a:t>
            </a:r>
          </a:p>
          <a:p>
            <a:pPr marL="742950" lvl="1" indent="-285750">
              <a:buFont typeface="Arial" panose="020B0604020202020204" pitchFamily="34" charset="0"/>
              <a:buChar char="•"/>
            </a:pPr>
            <a:r>
              <a:rPr lang="en-US" dirty="0" smtClean="0"/>
              <a:t>Can overlay multiple data/image files</a:t>
            </a:r>
          </a:p>
          <a:p>
            <a:pPr marL="1200150" lvl="2" indent="-285750">
              <a:buFont typeface="Arial" panose="020B0604020202020204" pitchFamily="34" charset="0"/>
              <a:buChar char="•"/>
            </a:pPr>
            <a:r>
              <a:rPr lang="en-US" sz="1600" dirty="0" smtClean="0"/>
              <a:t>Radar imagery and/or precipitation forecasts over </a:t>
            </a:r>
            <a:r>
              <a:rPr lang="en-US" sz="1600" dirty="0"/>
              <a:t>soil moisture values can provide improved confidence and better forecasts of flood potential (more on this later</a:t>
            </a:r>
            <a:r>
              <a:rPr lang="en-US" sz="1600" dirty="0" smtClean="0"/>
              <a:t>)</a:t>
            </a:r>
            <a:endParaRPr lang="en-US" sz="1600" dirty="0" smtClean="0"/>
          </a:p>
          <a:p>
            <a:pPr marL="1200150" lvl="2" indent="-285750">
              <a:buFont typeface="Arial" panose="020B0604020202020204" pitchFamily="34" charset="0"/>
              <a:buChar char="•"/>
            </a:pPr>
            <a:r>
              <a:rPr lang="en-US" sz="1600" dirty="0"/>
              <a:t>R</a:t>
            </a:r>
            <a:r>
              <a:rPr lang="en-US" sz="1600" dirty="0" smtClean="0"/>
              <a:t>adar </a:t>
            </a:r>
            <a:r>
              <a:rPr lang="en-US" sz="1600" dirty="0" smtClean="0"/>
              <a:t>imagery over </a:t>
            </a:r>
            <a:r>
              <a:rPr lang="en-US" sz="1600" dirty="0"/>
              <a:t>s</a:t>
            </a:r>
            <a:r>
              <a:rPr lang="en-US" sz="1600" dirty="0" smtClean="0"/>
              <a:t>kin temperatures can provide a better assessment of the potential for freezing precipitation accumulation</a:t>
            </a:r>
          </a:p>
          <a:p>
            <a:pPr marL="742950" lvl="1" indent="-285750">
              <a:buFont typeface="Arial" panose="020B0604020202020204" pitchFamily="34" charset="0"/>
              <a:buChar char="•"/>
            </a:pPr>
            <a:endParaRPr lang="en-US" dirty="0"/>
          </a:p>
        </p:txBody>
      </p:sp>
      <p:sp>
        <p:nvSpPr>
          <p:cNvPr id="10" name="TextBox 9"/>
          <p:cNvSpPr txBox="1"/>
          <p:nvPr/>
        </p:nvSpPr>
        <p:spPr>
          <a:xfrm>
            <a:off x="467544" y="6093296"/>
            <a:ext cx="3093888" cy="307777"/>
          </a:xfrm>
          <a:prstGeom prst="rect">
            <a:avLst/>
          </a:prstGeom>
          <a:noFill/>
        </p:spPr>
        <p:txBody>
          <a:bodyPr wrap="square" rtlCol="0">
            <a:spAutoFit/>
          </a:bodyPr>
          <a:lstStyle/>
          <a:p>
            <a:pPr algn="ctr"/>
            <a:r>
              <a:rPr lang="en-US" sz="1400" dirty="0" smtClean="0"/>
              <a:t>SPoRT LIS “Skin” Temperature</a:t>
            </a:r>
            <a:endParaRPr lang="en-US" sz="1400" dirty="0"/>
          </a:p>
        </p:txBody>
      </p:sp>
      <p:sp>
        <p:nvSpPr>
          <p:cNvPr id="11" name="TextBox 10"/>
          <p:cNvSpPr txBox="1"/>
          <p:nvPr/>
        </p:nvSpPr>
        <p:spPr>
          <a:xfrm>
            <a:off x="395536" y="3104964"/>
            <a:ext cx="3240360" cy="307777"/>
          </a:xfrm>
          <a:prstGeom prst="rect">
            <a:avLst/>
          </a:prstGeom>
          <a:noFill/>
        </p:spPr>
        <p:txBody>
          <a:bodyPr wrap="square" rtlCol="0">
            <a:spAutoFit/>
          </a:bodyPr>
          <a:lstStyle/>
          <a:p>
            <a:pPr algn="ctr"/>
            <a:r>
              <a:rPr lang="en-US" sz="1400" dirty="0" smtClean="0"/>
              <a:t>SPoRT LIS 0-10 cm Relative Soil Moisture</a:t>
            </a:r>
            <a:endParaRPr lang="en-US" sz="1400" dirty="0"/>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459256"/>
            <a:ext cx="3124200" cy="2662887"/>
          </a:xfrm>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3431056"/>
            <a:ext cx="3124200" cy="2662887"/>
          </a:xfrm>
        </p:spPr>
      </p:pic>
      <p:pic>
        <p:nvPicPr>
          <p:cNvPr id="12" name="Content Placeholder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57200" y="457200"/>
            <a:ext cx="3127248" cy="2660904"/>
          </a:xfrm>
          <a:prstGeom prst="rect">
            <a:avLst/>
          </a:prstGeom>
        </p:spPr>
      </p:pic>
      <p:pic>
        <p:nvPicPr>
          <p:cNvPr id="13"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429000"/>
            <a:ext cx="3124200" cy="2662887"/>
          </a:xfrm>
          <a:prstGeom prst="rect">
            <a:avLst/>
          </a:prstGeom>
        </p:spPr>
      </p:pic>
      <p:pic>
        <p:nvPicPr>
          <p:cNvPr id="14" name="Content Placeholder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457200"/>
            <a:ext cx="3124200" cy="2662887"/>
          </a:xfrm>
          <a:prstGeom prst="rect">
            <a:avLst/>
          </a:prstGeom>
        </p:spPr>
      </p:pic>
    </p:spTree>
    <p:extLst>
      <p:ext uri="{BB962C8B-B14F-4D97-AF65-F5344CB8AC3E}">
        <p14:creationId xmlns:p14="http://schemas.microsoft.com/office/powerpoint/2010/main" val="3815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91980" y="476672"/>
            <a:ext cx="3888432" cy="4370427"/>
          </a:xfrm>
          <a:prstGeom prst="rect">
            <a:avLst/>
          </a:prstGeom>
          <a:noFill/>
        </p:spPr>
        <p:txBody>
          <a:bodyPr wrap="square" rtlCol="0">
            <a:spAutoFit/>
          </a:bodyPr>
          <a:lstStyle/>
          <a:p>
            <a:r>
              <a:rPr lang="en-US" sz="2400" b="1" dirty="0" smtClean="0"/>
              <a:t>SPoRT LIS in AWIPS II</a:t>
            </a:r>
          </a:p>
          <a:p>
            <a:endParaRPr lang="en-US" dirty="0"/>
          </a:p>
          <a:p>
            <a:pPr marL="285750" indent="-285750">
              <a:buFont typeface="Arial" panose="020B0604020202020204" pitchFamily="34" charset="0"/>
              <a:buChar char="•"/>
            </a:pPr>
            <a:r>
              <a:rPr lang="en-US" sz="2000" dirty="0" smtClean="0"/>
              <a:t>Instructions </a:t>
            </a:r>
            <a:r>
              <a:rPr lang="en-US" sz="2000" dirty="0" smtClean="0"/>
              <a:t>available </a:t>
            </a:r>
            <a:r>
              <a:rPr lang="en-US" sz="2000" dirty="0" smtClean="0"/>
              <a:t>for…</a:t>
            </a:r>
          </a:p>
          <a:p>
            <a:pPr marL="742950" lvl="1" indent="-285750">
              <a:buFont typeface="Arial" panose="020B0604020202020204" pitchFamily="34" charset="0"/>
              <a:buChar char="•"/>
            </a:pPr>
            <a:r>
              <a:rPr lang="en-US" dirty="0" smtClean="0"/>
              <a:t>ingest into AWIPS II</a:t>
            </a:r>
          </a:p>
          <a:p>
            <a:pPr marL="742950" lvl="1" indent="-285750">
              <a:buFont typeface="Arial" panose="020B0604020202020204" pitchFamily="34" charset="0"/>
              <a:buChar char="•"/>
            </a:pPr>
            <a:r>
              <a:rPr lang="en-US" dirty="0" smtClean="0"/>
              <a:t>configuring Volume Browser</a:t>
            </a:r>
          </a:p>
          <a:p>
            <a:pPr marL="1200150" lvl="2" indent="-285750">
              <a:buFont typeface="Arial" panose="020B0604020202020204" pitchFamily="34" charset="0"/>
              <a:buChar char="•"/>
            </a:pPr>
            <a:r>
              <a:rPr lang="en-US" dirty="0" smtClean="0"/>
              <a:t>VbSources.xml</a:t>
            </a:r>
          </a:p>
          <a:p>
            <a:pPr marL="1200150" lvl="2" indent="-285750">
              <a:buFont typeface="Arial" panose="020B0604020202020204" pitchFamily="34" charset="0"/>
              <a:buChar char="•"/>
            </a:pPr>
            <a:r>
              <a:rPr lang="en-US" dirty="0" smtClean="0"/>
              <a:t>planesMenuPlanView.xml</a:t>
            </a:r>
          </a:p>
          <a:p>
            <a:pPr marL="1200150" lvl="2" indent="-285750">
              <a:buFont typeface="Arial" panose="020B0604020202020204" pitchFamily="34" charset="0"/>
              <a:buChar char="•"/>
            </a:pPr>
            <a:r>
              <a:rPr lang="en-US" dirty="0" smtClean="0"/>
              <a:t>LevelMappingFile.xml</a:t>
            </a:r>
          </a:p>
          <a:p>
            <a:pPr marL="1200150" lvl="2" indent="-285750">
              <a:buFont typeface="Arial" panose="020B0604020202020204" pitchFamily="34" charset="0"/>
              <a:buChar char="•"/>
            </a:pPr>
            <a:r>
              <a:rPr lang="en-US" dirty="0" smtClean="0"/>
              <a:t>gridImageryStyleRules.xml</a:t>
            </a:r>
          </a:p>
          <a:p>
            <a:pPr marL="1200150" lvl="2" indent="-285750">
              <a:buFont typeface="Arial" panose="020B0604020202020204" pitchFamily="34" charset="0"/>
              <a:buChar char="•"/>
            </a:pPr>
            <a:r>
              <a:rPr lang="en-US" dirty="0" smtClean="0"/>
              <a:t>fieldsMenus.xml</a:t>
            </a:r>
          </a:p>
          <a:p>
            <a:pPr marL="1200150" lvl="2" indent="-285750">
              <a:buFont typeface="Arial" panose="020B0604020202020204" pitchFamily="34" charset="0"/>
              <a:buChar char="•"/>
            </a:pPr>
            <a:r>
              <a:rPr lang="en-US" dirty="0" smtClean="0"/>
              <a:t>d2dContourStyleRules.x</a:t>
            </a:r>
          </a:p>
          <a:p>
            <a:pPr marL="285750" indent="-285750">
              <a:buFont typeface="Arial" panose="020B0604020202020204" pitchFamily="34" charset="0"/>
              <a:buChar char="•"/>
            </a:pPr>
            <a:r>
              <a:rPr lang="en-US" dirty="0" smtClean="0"/>
              <a:t>New </a:t>
            </a:r>
            <a:r>
              <a:rPr lang="en-US" dirty="0" err="1"/>
              <a:t>c</a:t>
            </a:r>
            <a:r>
              <a:rPr lang="en-US" dirty="0" err="1" smtClean="0"/>
              <a:t>olormaps</a:t>
            </a:r>
            <a:r>
              <a:rPr lang="en-US" dirty="0" smtClean="0"/>
              <a:t> also included</a:t>
            </a:r>
          </a:p>
          <a:p>
            <a:pPr marL="742950" lvl="1" indent="-285750">
              <a:buFont typeface="Arial" panose="020B0604020202020204" pitchFamily="34" charset="0"/>
              <a:buChar char="•"/>
            </a:pPr>
            <a:r>
              <a:rPr lang="en-US" dirty="0" smtClean="0"/>
              <a:t>I have created these, but I’m open </a:t>
            </a:r>
            <a:r>
              <a:rPr lang="en-US" dirty="0" smtClean="0"/>
              <a:t>to</a:t>
            </a:r>
            <a:r>
              <a:rPr lang="en-US" dirty="0" smtClean="0"/>
              <a:t> </a:t>
            </a:r>
            <a:r>
              <a:rPr lang="en-US" dirty="0" smtClean="0"/>
              <a:t>suggestions…</a:t>
            </a:r>
          </a:p>
          <a:p>
            <a:pPr marL="742950" lvl="1" indent="-285750">
              <a:buFont typeface="Arial" panose="020B0604020202020204" pitchFamily="34" charset="0"/>
              <a:buChar char="•"/>
            </a:pPr>
            <a:endParaRPr lang="en-US" dirty="0"/>
          </a:p>
        </p:txBody>
      </p:sp>
      <p:sp>
        <p:nvSpPr>
          <p:cNvPr id="10" name="TextBox 9"/>
          <p:cNvSpPr txBox="1"/>
          <p:nvPr/>
        </p:nvSpPr>
        <p:spPr>
          <a:xfrm>
            <a:off x="467544" y="6093296"/>
            <a:ext cx="3093888" cy="307777"/>
          </a:xfrm>
          <a:prstGeom prst="rect">
            <a:avLst/>
          </a:prstGeom>
          <a:noFill/>
        </p:spPr>
        <p:txBody>
          <a:bodyPr wrap="square" rtlCol="0">
            <a:spAutoFit/>
          </a:bodyPr>
          <a:lstStyle/>
          <a:p>
            <a:pPr algn="ctr"/>
            <a:r>
              <a:rPr lang="en-US" sz="1400" dirty="0" smtClean="0"/>
              <a:t>SPoRT LIS “Skin” Temperature</a:t>
            </a:r>
            <a:endParaRPr lang="en-US" sz="1400" dirty="0"/>
          </a:p>
        </p:txBody>
      </p:sp>
      <p:sp>
        <p:nvSpPr>
          <p:cNvPr id="11" name="TextBox 10"/>
          <p:cNvSpPr txBox="1"/>
          <p:nvPr/>
        </p:nvSpPr>
        <p:spPr>
          <a:xfrm>
            <a:off x="395536" y="3104964"/>
            <a:ext cx="3240360" cy="307777"/>
          </a:xfrm>
          <a:prstGeom prst="rect">
            <a:avLst/>
          </a:prstGeom>
          <a:noFill/>
        </p:spPr>
        <p:txBody>
          <a:bodyPr wrap="square" rtlCol="0">
            <a:spAutoFit/>
          </a:bodyPr>
          <a:lstStyle/>
          <a:p>
            <a:pPr algn="ctr"/>
            <a:r>
              <a:rPr lang="en-US" sz="1400" dirty="0" smtClean="0"/>
              <a:t>SPoRT LIS 0-10 cm Relative Soil Moisture</a:t>
            </a:r>
            <a:endParaRPr lang="en-US" sz="1400" dirty="0"/>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459256"/>
            <a:ext cx="3124200" cy="2662887"/>
          </a:xfrm>
        </p:spPr>
      </p:pic>
      <p:sp>
        <p:nvSpPr>
          <p:cNvPr id="2" name="TextBox 1"/>
          <p:cNvSpPr txBox="1"/>
          <p:nvPr/>
        </p:nvSpPr>
        <p:spPr>
          <a:xfrm>
            <a:off x="4535996" y="4760443"/>
            <a:ext cx="3863259" cy="646331"/>
          </a:xfrm>
          <a:prstGeom prst="rect">
            <a:avLst/>
          </a:prstGeom>
          <a:solidFill>
            <a:schemeClr val="accent2">
              <a:lumMod val="75000"/>
            </a:schemeClr>
          </a:solidFill>
        </p:spPr>
        <p:txBody>
          <a:bodyPr wrap="square" rtlCol="0">
            <a:spAutoFit/>
          </a:bodyPr>
          <a:lstStyle/>
          <a:p>
            <a:r>
              <a:rPr lang="en-US" dirty="0" smtClean="0">
                <a:solidFill>
                  <a:schemeClr val="bg1"/>
                </a:solidFill>
              </a:rPr>
              <a:t>Any takers to try out the new instructions and </a:t>
            </a:r>
            <a:r>
              <a:rPr lang="en-US" dirty="0" err="1">
                <a:solidFill>
                  <a:schemeClr val="bg1"/>
                </a:solidFill>
              </a:rPr>
              <a:t>c</a:t>
            </a:r>
            <a:r>
              <a:rPr lang="en-US" dirty="0" err="1" smtClean="0">
                <a:solidFill>
                  <a:schemeClr val="bg1"/>
                </a:solidFill>
              </a:rPr>
              <a:t>olormaps</a:t>
            </a:r>
            <a:r>
              <a:rPr lang="en-US" dirty="0" smtClean="0">
                <a:solidFill>
                  <a:schemeClr val="bg1"/>
                </a:solidFill>
              </a:rPr>
              <a:t>??</a:t>
            </a:r>
            <a:endParaRPr lang="en-US" dirty="0">
              <a:solidFill>
                <a:schemeClr val="bg1"/>
              </a:solidFill>
            </a:endParaRPr>
          </a:p>
        </p:txBody>
      </p:sp>
      <p:pic>
        <p:nvPicPr>
          <p:cNvPr id="9" name="Content Placeholder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57200"/>
            <a:ext cx="3124200" cy="2662887"/>
          </a:xfrm>
          <a:prstGeom prst="rect">
            <a:avLst/>
          </a:prstGeom>
        </p:spPr>
      </p:pic>
      <p:sp>
        <p:nvSpPr>
          <p:cNvPr id="4" name="Content Placeholder 3"/>
          <p:cNvSpPr>
            <a:spLocks noGrp="1"/>
          </p:cNvSpPr>
          <p:nvPr>
            <p:ph sz="half" idx="1"/>
          </p:nvPr>
        </p:nvSpPr>
        <p:spPr/>
        <p:txBody>
          <a:bodyPr/>
          <a:lstStyle/>
          <a:p>
            <a:endParaRPr lang="en-US"/>
          </a:p>
        </p:txBody>
      </p:sp>
      <p:pic>
        <p:nvPicPr>
          <p:cNvPr id="12"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429000"/>
            <a:ext cx="3124200" cy="2662887"/>
          </a:xfrm>
          <a:prstGeom prst="rect">
            <a:avLst/>
          </a:prstGeom>
        </p:spPr>
      </p:pic>
    </p:spTree>
    <p:extLst>
      <p:ext uri="{BB962C8B-B14F-4D97-AF65-F5344CB8AC3E}">
        <p14:creationId xmlns:p14="http://schemas.microsoft.com/office/powerpoint/2010/main" val="81463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91980" y="476672"/>
            <a:ext cx="3672408" cy="4955203"/>
          </a:xfrm>
          <a:prstGeom prst="rect">
            <a:avLst/>
          </a:prstGeom>
          <a:noFill/>
        </p:spPr>
        <p:txBody>
          <a:bodyPr wrap="square" rtlCol="0">
            <a:spAutoFit/>
          </a:bodyPr>
          <a:lstStyle/>
          <a:p>
            <a:r>
              <a:rPr lang="en-US" sz="2400" b="1" dirty="0" smtClean="0"/>
              <a:t>SPoRT LIS Training</a:t>
            </a:r>
          </a:p>
          <a:p>
            <a:endParaRPr lang="en-US" dirty="0"/>
          </a:p>
          <a:p>
            <a:pPr marL="285750" indent="-285750">
              <a:buFont typeface="Arial" panose="020B0604020202020204" pitchFamily="34" charset="0"/>
              <a:buChar char="•"/>
            </a:pPr>
            <a:r>
              <a:rPr lang="en-US" sz="2000" dirty="0" smtClean="0"/>
              <a:t>Under development…but coming soon!</a:t>
            </a:r>
          </a:p>
          <a:p>
            <a:pPr marL="742950" lvl="1" indent="-285750">
              <a:buFont typeface="Arial" panose="020B0604020202020204" pitchFamily="34" charset="0"/>
              <a:buChar char="•"/>
            </a:pPr>
            <a:r>
              <a:rPr lang="en-US" dirty="0" smtClean="0"/>
              <a:t>Planned for release </a:t>
            </a:r>
            <a:r>
              <a:rPr lang="en-US" dirty="0" smtClean="0"/>
              <a:t>by spring</a:t>
            </a:r>
            <a:endParaRPr lang="en-US" dirty="0" smtClean="0"/>
          </a:p>
          <a:p>
            <a:pPr marL="742950" lvl="1" indent="-285750">
              <a:buFont typeface="Arial" panose="020B0604020202020204" pitchFamily="34" charset="0"/>
              <a:buChar char="•"/>
            </a:pPr>
            <a:r>
              <a:rPr lang="en-US" dirty="0" smtClean="0"/>
              <a:t>Currently ~40 slides</a:t>
            </a:r>
          </a:p>
          <a:p>
            <a:pPr marL="742950" lvl="1" indent="-285750">
              <a:buFont typeface="Arial" panose="020B0604020202020204" pitchFamily="34" charset="0"/>
              <a:buChar char="•"/>
            </a:pPr>
            <a:r>
              <a:rPr lang="en-US" dirty="0" smtClean="0"/>
              <a:t>Overview of LIS</a:t>
            </a:r>
          </a:p>
          <a:p>
            <a:pPr marL="1200150" lvl="2" indent="-285750">
              <a:buFont typeface="Arial" panose="020B0604020202020204" pitchFamily="34" charset="0"/>
              <a:buChar char="•"/>
            </a:pPr>
            <a:r>
              <a:rPr lang="en-US" dirty="0" smtClean="0"/>
              <a:t>Configuration</a:t>
            </a:r>
          </a:p>
          <a:p>
            <a:pPr marL="1200150" lvl="2" indent="-285750">
              <a:buFont typeface="Arial" panose="020B0604020202020204" pitchFamily="34" charset="0"/>
              <a:buChar char="•"/>
            </a:pPr>
            <a:r>
              <a:rPr lang="en-US" dirty="0" smtClean="0"/>
              <a:t>Domain/resolution</a:t>
            </a:r>
          </a:p>
          <a:p>
            <a:pPr marL="1200150" lvl="2" indent="-285750">
              <a:buFont typeface="Arial" panose="020B0604020202020204" pitchFamily="34" charset="0"/>
              <a:buChar char="•"/>
            </a:pPr>
            <a:r>
              <a:rPr lang="en-US" dirty="0" smtClean="0"/>
              <a:t>Output  </a:t>
            </a:r>
          </a:p>
          <a:p>
            <a:pPr marL="742950" lvl="1" indent="-285750">
              <a:buFont typeface="Arial" panose="020B0604020202020204" pitchFamily="34" charset="0"/>
              <a:buChar char="•"/>
            </a:pPr>
            <a:r>
              <a:rPr lang="en-US" dirty="0" smtClean="0"/>
              <a:t>Example  utility at NWS Huntsville, AL</a:t>
            </a:r>
          </a:p>
          <a:p>
            <a:pPr marL="1200150" lvl="2" indent="-285750">
              <a:buFont typeface="Arial" panose="020B0604020202020204" pitchFamily="34" charset="0"/>
              <a:buChar char="•"/>
            </a:pPr>
            <a:r>
              <a:rPr lang="en-US" dirty="0" smtClean="0"/>
              <a:t>Drought monitoring</a:t>
            </a:r>
          </a:p>
          <a:p>
            <a:pPr marL="1200150" lvl="2" indent="-285750">
              <a:buFont typeface="Arial" panose="020B0604020202020204" pitchFamily="34" charset="0"/>
              <a:buChar char="•"/>
            </a:pPr>
            <a:r>
              <a:rPr lang="en-US" dirty="0" smtClean="0"/>
              <a:t>Flood forecasting</a:t>
            </a:r>
          </a:p>
          <a:p>
            <a:pPr marL="1200150" lvl="2" indent="-285750">
              <a:buFont typeface="Arial" panose="020B0604020202020204" pitchFamily="34" charset="0"/>
              <a:buChar char="•"/>
            </a:pPr>
            <a:r>
              <a:rPr lang="en-US" dirty="0" smtClean="0"/>
              <a:t>Winter weather applications</a:t>
            </a:r>
          </a:p>
          <a:p>
            <a:pPr marL="742950" lvl="1" indent="-285750">
              <a:buFont typeface="Arial" panose="020B0604020202020204" pitchFamily="34" charset="0"/>
              <a:buChar char="•"/>
            </a:pP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617908"/>
            <a:ext cx="3124200" cy="2345583"/>
          </a:xfrm>
          <a:ln>
            <a:solidFill>
              <a:schemeClr val="tx1"/>
            </a:solidFill>
          </a:ln>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3591226"/>
            <a:ext cx="3124200" cy="2342548"/>
          </a:xfrm>
          <a:ln>
            <a:solidFill>
              <a:schemeClr val="tx1"/>
            </a:solidFill>
          </a:ln>
        </p:spPr>
      </p:pic>
      <p:sp>
        <p:nvSpPr>
          <p:cNvPr id="15" name="TextBox 14"/>
          <p:cNvSpPr txBox="1"/>
          <p:nvPr/>
        </p:nvSpPr>
        <p:spPr>
          <a:xfrm>
            <a:off x="395536" y="3140968"/>
            <a:ext cx="3240360" cy="307777"/>
          </a:xfrm>
          <a:prstGeom prst="rect">
            <a:avLst/>
          </a:prstGeom>
          <a:noFill/>
        </p:spPr>
        <p:txBody>
          <a:bodyPr wrap="square" rtlCol="0">
            <a:spAutoFit/>
          </a:bodyPr>
          <a:lstStyle/>
          <a:p>
            <a:pPr algn="ctr"/>
            <a:r>
              <a:rPr lang="en-US" sz="1400" dirty="0" smtClean="0"/>
              <a:t>Sample Training Slides</a:t>
            </a:r>
            <a:endParaRPr lang="en-US" sz="1400" dirty="0"/>
          </a:p>
        </p:txBody>
      </p:sp>
    </p:spTree>
    <p:extLst>
      <p:ext uri="{BB962C8B-B14F-4D97-AF65-F5344CB8AC3E}">
        <p14:creationId xmlns:p14="http://schemas.microsoft.com/office/powerpoint/2010/main" val="1875106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0" y="476672"/>
            <a:ext cx="3888432" cy="6001643"/>
          </a:xfrm>
          <a:prstGeom prst="rect">
            <a:avLst/>
          </a:prstGeom>
          <a:noFill/>
        </p:spPr>
        <p:txBody>
          <a:bodyPr wrap="square" rtlCol="0">
            <a:spAutoFit/>
          </a:bodyPr>
          <a:lstStyle/>
          <a:p>
            <a:r>
              <a:rPr lang="en-US" sz="2400" b="1" dirty="0" smtClean="0"/>
              <a:t>SPoRT LIS </a:t>
            </a:r>
          </a:p>
          <a:p>
            <a:r>
              <a:rPr lang="en-US" sz="2400" b="1" dirty="0" smtClean="0"/>
              <a:t>Operational Examples</a:t>
            </a:r>
          </a:p>
          <a:p>
            <a:r>
              <a:rPr lang="en-US" sz="2400" b="1" dirty="0" smtClean="0"/>
              <a:t>-Drought Monitoring</a:t>
            </a:r>
          </a:p>
          <a:p>
            <a:endParaRPr lang="en-US" sz="2000" dirty="0" smtClean="0"/>
          </a:p>
          <a:p>
            <a:pPr marL="285750" indent="-285750">
              <a:buFont typeface="Arial" panose="020B0604020202020204" pitchFamily="34" charset="0"/>
              <a:buChar char="•"/>
            </a:pPr>
            <a:r>
              <a:rPr lang="en-US" dirty="0" smtClean="0"/>
              <a:t>SPoRT </a:t>
            </a:r>
            <a:r>
              <a:rPr lang="en-US" dirty="0" smtClean="0"/>
              <a:t>LIS soil moisture data </a:t>
            </a:r>
            <a:r>
              <a:rPr lang="en-US" dirty="0" smtClean="0"/>
              <a:t>have been used for input to the U.S. Drought Monitor since 2011</a:t>
            </a:r>
          </a:p>
          <a:p>
            <a:pPr marL="742950" lvl="1" indent="-285750">
              <a:buFont typeface="Arial" panose="020B0604020202020204" pitchFamily="34" charset="0"/>
              <a:buChar char="•"/>
            </a:pPr>
            <a:r>
              <a:rPr lang="en-US" sz="1400" dirty="0" smtClean="0"/>
              <a:t>These data help to answer the relevant question…how are soils responding to inputs of precipitation?</a:t>
            </a:r>
          </a:p>
          <a:p>
            <a:pPr marL="742950" lvl="1" indent="-285750">
              <a:buFont typeface="Arial" panose="020B0604020202020204" pitchFamily="34" charset="0"/>
              <a:buChar char="•"/>
            </a:pPr>
            <a:r>
              <a:rPr lang="en-US" sz="1400" dirty="0" smtClean="0"/>
              <a:t>3km resolution allow for assessments of soil moisture on sub-county scales</a:t>
            </a:r>
          </a:p>
          <a:p>
            <a:pPr marL="742950" lvl="1" indent="-285750">
              <a:buFont typeface="Arial" panose="020B0604020202020204" pitchFamily="34" charset="0"/>
              <a:buChar char="•"/>
            </a:pPr>
            <a:r>
              <a:rPr lang="en-US" sz="1400" dirty="0" smtClean="0"/>
              <a:t>Weekly difference plots also available (online only) </a:t>
            </a:r>
            <a:endParaRPr lang="en-US" sz="1400" dirty="0"/>
          </a:p>
          <a:p>
            <a:pPr marL="285750" indent="-285750">
              <a:buFont typeface="Arial" panose="020B0604020202020204" pitchFamily="34" charset="0"/>
              <a:buChar char="•"/>
            </a:pPr>
            <a:r>
              <a:rPr lang="en-US" sz="1600" dirty="0" smtClean="0"/>
              <a:t>In-situ </a:t>
            </a:r>
            <a:r>
              <a:rPr lang="en-US" sz="1600" dirty="0"/>
              <a:t>networks such as </a:t>
            </a:r>
            <a:r>
              <a:rPr lang="en-US" sz="1600" dirty="0" smtClean="0"/>
              <a:t>SCAN can be useful, but  consist </a:t>
            </a:r>
            <a:r>
              <a:rPr lang="en-US" sz="1600" dirty="0"/>
              <a:t>of sparse point </a:t>
            </a:r>
            <a:r>
              <a:rPr lang="en-US" sz="1600" dirty="0" smtClean="0"/>
              <a:t>observations</a:t>
            </a:r>
          </a:p>
          <a:p>
            <a:pPr marL="742950" lvl="1" indent="-285750">
              <a:buFont typeface="Arial" panose="020B0604020202020204" pitchFamily="34" charset="0"/>
              <a:buChar char="•"/>
            </a:pPr>
            <a:r>
              <a:rPr lang="en-US" sz="1400" dirty="0" smtClean="0"/>
              <a:t>In </a:t>
            </a:r>
            <a:r>
              <a:rPr lang="en-US" sz="1400" dirty="0"/>
              <a:t>most cases, states with intensive agriculture have few </a:t>
            </a:r>
            <a:r>
              <a:rPr lang="en-US" sz="1400" dirty="0" smtClean="0"/>
              <a:t>sites</a:t>
            </a:r>
          </a:p>
          <a:p>
            <a:pPr marL="285750" indent="-285750">
              <a:buFont typeface="Arial" panose="020B0604020202020204" pitchFamily="34" charset="0"/>
              <a:buChar char="•"/>
            </a:pPr>
            <a:r>
              <a:rPr lang="en-US" sz="1600" dirty="0"/>
              <a:t>Conventional data of soil moisture percentages and anomalies can be </a:t>
            </a:r>
            <a:r>
              <a:rPr lang="en-US" sz="1600" dirty="0" smtClean="0"/>
              <a:t>very useful</a:t>
            </a:r>
            <a:r>
              <a:rPr lang="en-US" sz="1600" dirty="0"/>
              <a:t>, but the imagery is of coarse spatial </a:t>
            </a:r>
            <a:r>
              <a:rPr lang="en-US" sz="1600" dirty="0" smtClean="0"/>
              <a:t>resolution</a:t>
            </a:r>
            <a:endParaRPr lang="en-US" dirty="0"/>
          </a:p>
        </p:txBody>
      </p:sp>
      <p:sp>
        <p:nvSpPr>
          <p:cNvPr id="15" name="TextBox 14"/>
          <p:cNvSpPr txBox="1"/>
          <p:nvPr/>
        </p:nvSpPr>
        <p:spPr>
          <a:xfrm>
            <a:off x="395536" y="3104964"/>
            <a:ext cx="3240360" cy="307777"/>
          </a:xfrm>
          <a:prstGeom prst="rect">
            <a:avLst/>
          </a:prstGeom>
          <a:noFill/>
        </p:spPr>
        <p:txBody>
          <a:bodyPr wrap="square" rtlCol="0">
            <a:spAutoFit/>
          </a:bodyPr>
          <a:lstStyle/>
          <a:p>
            <a:pPr algn="ctr"/>
            <a:r>
              <a:rPr lang="en-US" sz="1400" dirty="0"/>
              <a:t>SPoRT LIS 0-10 cm Relative Soil Moisture</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459256"/>
            <a:ext cx="3124200" cy="2662887"/>
          </a:xfrm>
        </p:spPr>
      </p:pic>
      <p:pic>
        <p:nvPicPr>
          <p:cNvPr id="14" name="Content Placeholder 1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95536" y="3739103"/>
            <a:ext cx="3312368" cy="2559557"/>
          </a:xfr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47" y="3744039"/>
            <a:ext cx="4226999" cy="26245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996" y="3412741"/>
            <a:ext cx="4124350" cy="298383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356992"/>
            <a:ext cx="4470200" cy="3302261"/>
          </a:xfrm>
          <a:prstGeom prst="rect">
            <a:avLst/>
          </a:prstGeom>
        </p:spPr>
      </p:pic>
      <p:grpSp>
        <p:nvGrpSpPr>
          <p:cNvPr id="20" name="Group 19"/>
          <p:cNvGrpSpPr/>
          <p:nvPr/>
        </p:nvGrpSpPr>
        <p:grpSpPr>
          <a:xfrm>
            <a:off x="240133" y="225443"/>
            <a:ext cx="3818197" cy="3131549"/>
            <a:chOff x="285751" y="225443"/>
            <a:chExt cx="3674182" cy="3131549"/>
          </a:xfrm>
        </p:grpSpPr>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751" y="225443"/>
              <a:ext cx="3674182" cy="2939346"/>
            </a:xfrm>
            <a:prstGeom prst="rect">
              <a:avLst/>
            </a:prstGeom>
          </p:spPr>
        </p:pic>
        <p:sp>
          <p:nvSpPr>
            <p:cNvPr id="19" name="TextBox 18"/>
            <p:cNvSpPr txBox="1"/>
            <p:nvPr/>
          </p:nvSpPr>
          <p:spPr>
            <a:xfrm>
              <a:off x="503548" y="2833772"/>
              <a:ext cx="3456385" cy="523220"/>
            </a:xfrm>
            <a:prstGeom prst="rect">
              <a:avLst/>
            </a:prstGeom>
            <a:solidFill>
              <a:schemeClr val="bg1"/>
            </a:solidFill>
          </p:spPr>
          <p:txBody>
            <a:bodyPr wrap="square" rtlCol="0">
              <a:spAutoFit/>
            </a:bodyPr>
            <a:lstStyle/>
            <a:p>
              <a:pPr algn="ctr"/>
              <a:r>
                <a:rPr lang="en-US" sz="1400" dirty="0"/>
                <a:t>SPoRT LIS </a:t>
              </a:r>
              <a:r>
                <a:rPr lang="en-US" sz="1400" dirty="0" smtClean="0"/>
                <a:t>0-200 </a:t>
              </a:r>
              <a:r>
                <a:rPr lang="en-US" sz="1400" dirty="0"/>
                <a:t>cm Relative Soil </a:t>
              </a:r>
              <a:r>
                <a:rPr lang="en-US" sz="1400" dirty="0" smtClean="0"/>
                <a:t>Moisture </a:t>
              </a:r>
              <a:r>
                <a:rPr lang="en-US" sz="1400" dirty="0" smtClean="0"/>
                <a:t>Weekly Difference</a:t>
              </a:r>
              <a:endParaRPr lang="en-US" sz="1400" dirty="0"/>
            </a:p>
          </p:txBody>
        </p:sp>
      </p:grpSp>
    </p:spTree>
    <p:extLst>
      <p:ext uri="{BB962C8B-B14F-4D97-AF65-F5344CB8AC3E}">
        <p14:creationId xmlns:p14="http://schemas.microsoft.com/office/powerpoint/2010/main" val="9536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1245"/>
          <a:stretch/>
        </p:blipFill>
        <p:spPr>
          <a:xfrm>
            <a:off x="143508" y="2060847"/>
            <a:ext cx="5148572" cy="3240359"/>
          </a:xfrm>
        </p:spPr>
      </p:pic>
      <p:sp>
        <p:nvSpPr>
          <p:cNvPr id="6" name="TextBox 5"/>
          <p:cNvSpPr txBox="1"/>
          <p:nvPr/>
        </p:nvSpPr>
        <p:spPr>
          <a:xfrm>
            <a:off x="5436096" y="426749"/>
            <a:ext cx="2983509" cy="1569660"/>
          </a:xfrm>
          <a:prstGeom prst="rect">
            <a:avLst/>
          </a:prstGeom>
          <a:noFill/>
        </p:spPr>
        <p:txBody>
          <a:bodyPr wrap="none" rtlCol="0">
            <a:spAutoFit/>
          </a:bodyPr>
          <a:lstStyle/>
          <a:p>
            <a:r>
              <a:rPr lang="en-US" sz="2400" b="1" dirty="0"/>
              <a:t>SPoRT LIS </a:t>
            </a:r>
          </a:p>
          <a:p>
            <a:r>
              <a:rPr lang="en-US" sz="2400" b="1" dirty="0"/>
              <a:t>Operational Examples</a:t>
            </a:r>
          </a:p>
          <a:p>
            <a:r>
              <a:rPr lang="en-US" sz="2400" b="1" dirty="0"/>
              <a:t>-Drought Monitoring</a:t>
            </a:r>
          </a:p>
          <a:p>
            <a:endParaRPr lang="en-US" sz="2400" dirty="0"/>
          </a:p>
        </p:txBody>
      </p:sp>
      <p:sp>
        <p:nvSpPr>
          <p:cNvPr id="7" name="TextBox 6"/>
          <p:cNvSpPr txBox="1"/>
          <p:nvPr/>
        </p:nvSpPr>
        <p:spPr>
          <a:xfrm>
            <a:off x="5559697" y="1880828"/>
            <a:ext cx="2736305" cy="3970318"/>
          </a:xfrm>
          <a:prstGeom prst="rect">
            <a:avLst/>
          </a:prstGeom>
          <a:noFill/>
        </p:spPr>
        <p:txBody>
          <a:bodyPr wrap="square" rtlCol="0">
            <a:spAutoFit/>
          </a:bodyPr>
          <a:lstStyle/>
          <a:p>
            <a:pPr marL="285750" indent="-285750">
              <a:buFont typeface="Arial" panose="020B0604020202020204" pitchFamily="34" charset="0"/>
              <a:buChar char="•"/>
            </a:pPr>
            <a:r>
              <a:rPr lang="en-US" dirty="0"/>
              <a:t>Forecasters may have reasonable estimations of rainfall amounts, but determining how soils are responding to these inputs </a:t>
            </a:r>
            <a:r>
              <a:rPr lang="en-US" dirty="0" smtClean="0"/>
              <a:t>can be </a:t>
            </a:r>
            <a:r>
              <a:rPr lang="en-US" dirty="0"/>
              <a:t>difficult to gauge</a:t>
            </a:r>
            <a:r>
              <a:rPr lang="en-US" dirty="0" smtClean="0"/>
              <a:t>.</a:t>
            </a:r>
          </a:p>
          <a:p>
            <a:pPr marL="285750" indent="-285750">
              <a:buFont typeface="Arial" panose="020B0604020202020204" pitchFamily="34" charset="0"/>
              <a:buChar char="•"/>
            </a:pPr>
            <a:r>
              <a:rPr lang="en-US" dirty="0" smtClean="0"/>
              <a:t>Likewise, different soils respond in different ways, complicating the issue</a:t>
            </a:r>
          </a:p>
          <a:p>
            <a:pPr marL="285750" indent="-285750">
              <a:buFont typeface="Arial" panose="020B0604020202020204" pitchFamily="34" charset="0"/>
              <a:buChar char="•"/>
            </a:pPr>
            <a:r>
              <a:rPr lang="en-US" dirty="0" smtClean="0"/>
              <a:t>The SPoRT LIS helps to resolve these issues</a:t>
            </a:r>
            <a:r>
              <a:rPr lang="en-US" dirty="0"/>
              <a:t/>
            </a:r>
            <a:br>
              <a:rPr lang="en-US" dirty="0"/>
            </a:br>
            <a:endParaRPr lang="en-US" dirty="0"/>
          </a:p>
        </p:txBody>
      </p:sp>
    </p:spTree>
    <p:extLst>
      <p:ext uri="{BB962C8B-B14F-4D97-AF65-F5344CB8AC3E}">
        <p14:creationId xmlns:p14="http://schemas.microsoft.com/office/powerpoint/2010/main" val="347025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19972" y="260648"/>
            <a:ext cx="3996444" cy="6524863"/>
          </a:xfrm>
          <a:prstGeom prst="rect">
            <a:avLst/>
          </a:prstGeom>
          <a:noFill/>
        </p:spPr>
        <p:txBody>
          <a:bodyPr wrap="square" rtlCol="0">
            <a:spAutoFit/>
          </a:bodyPr>
          <a:lstStyle/>
          <a:p>
            <a:r>
              <a:rPr lang="en-US" sz="2400" b="1" dirty="0" smtClean="0"/>
              <a:t>SPoRT LIS </a:t>
            </a:r>
          </a:p>
          <a:p>
            <a:r>
              <a:rPr lang="en-US" sz="2400" b="1" dirty="0" smtClean="0"/>
              <a:t>Operational Examples</a:t>
            </a:r>
          </a:p>
          <a:p>
            <a:r>
              <a:rPr lang="en-US" sz="2400" b="1" dirty="0" smtClean="0"/>
              <a:t>-Drought Monitoring</a:t>
            </a:r>
          </a:p>
          <a:p>
            <a:endParaRPr lang="en-US" sz="2000" dirty="0" smtClean="0"/>
          </a:p>
          <a:p>
            <a:pPr marL="285750" indent="-285750">
              <a:buFont typeface="Arial" panose="020B0604020202020204" pitchFamily="34" charset="0"/>
              <a:buChar char="•"/>
            </a:pPr>
            <a:r>
              <a:rPr lang="en-US" sz="2000" dirty="0" smtClean="0"/>
              <a:t>Case Example – late January 2014</a:t>
            </a:r>
          </a:p>
          <a:p>
            <a:pPr marL="742950" lvl="1" indent="-285750">
              <a:buFont typeface="Arial" panose="020B0604020202020204" pitchFamily="34" charset="0"/>
              <a:buChar char="•"/>
            </a:pPr>
            <a:r>
              <a:rPr lang="en-US" sz="1400" dirty="0" smtClean="0"/>
              <a:t>Alabama free of any drought designations as of the January 21</a:t>
            </a:r>
            <a:r>
              <a:rPr lang="en-US" sz="1400" baseline="30000" dirty="0" smtClean="0"/>
              <a:t>st</a:t>
            </a:r>
            <a:r>
              <a:rPr lang="en-US" sz="1400" dirty="0" smtClean="0"/>
              <a:t> USDM update</a:t>
            </a:r>
          </a:p>
          <a:p>
            <a:pPr marL="742950" lvl="1" indent="-285750">
              <a:buFont typeface="Arial" panose="020B0604020202020204" pitchFamily="34" charset="0"/>
              <a:buChar char="•"/>
            </a:pPr>
            <a:r>
              <a:rPr lang="en-US" sz="1400" dirty="0" smtClean="0"/>
              <a:t>However, lack of precipitation and very dry air with low RH/dew points (&lt;0-20F) persisted for much of January, leading to rapid drying and desiccation of vegetation especially during the 4</a:t>
            </a:r>
            <a:r>
              <a:rPr lang="en-US" sz="1400" baseline="30000" dirty="0" smtClean="0"/>
              <a:t>th</a:t>
            </a:r>
            <a:r>
              <a:rPr lang="en-US" sz="1400" dirty="0" smtClean="0"/>
              <a:t> week</a:t>
            </a:r>
          </a:p>
          <a:p>
            <a:pPr marL="285750" indent="-285750">
              <a:buFont typeface="Arial" panose="020B0604020202020204" pitchFamily="34" charset="0"/>
              <a:buChar char="•"/>
            </a:pPr>
            <a:r>
              <a:rPr lang="en-US" sz="1600" dirty="0" smtClean="0"/>
              <a:t>Initial response was to draw D0 lines cutting across NW Alabama as shown</a:t>
            </a:r>
          </a:p>
          <a:p>
            <a:pPr marL="285750" indent="-285750">
              <a:buFont typeface="Arial" panose="020B0604020202020204" pitchFamily="34" charset="0"/>
              <a:buChar char="•"/>
            </a:pPr>
            <a:r>
              <a:rPr lang="en-US" sz="1600" dirty="0" smtClean="0"/>
              <a:t>However, a close look at SPoRT LIS soil moisture data revealed the sub-surface conditions were likely just as dry or drier in some areas to the SE of this initial line</a:t>
            </a:r>
          </a:p>
          <a:p>
            <a:pPr marL="285750" indent="-285750">
              <a:buFont typeface="Arial" panose="020B0604020202020204" pitchFamily="34" charset="0"/>
              <a:buChar char="•"/>
            </a:pPr>
            <a:r>
              <a:rPr lang="en-US" sz="1600" dirty="0" smtClean="0"/>
              <a:t>What happened?...input about these soil conditions indicated a need to draw the D0 line through the areas with dry soil </a:t>
            </a:r>
            <a:r>
              <a:rPr lang="en-US" sz="1600" dirty="0" smtClean="0"/>
              <a:t>conditions</a:t>
            </a:r>
          </a:p>
          <a:p>
            <a:pPr marL="285750" indent="-285750">
              <a:buFont typeface="Arial" panose="020B0604020202020204" pitchFamily="34" charset="0"/>
              <a:buChar char="•"/>
            </a:pPr>
            <a:r>
              <a:rPr lang="en-US" sz="1600" dirty="0" smtClean="0"/>
              <a:t>Small county changes/additions can be significant when taking drought declarations into account </a:t>
            </a:r>
            <a:endParaRPr lang="en-US" dirty="0"/>
          </a:p>
        </p:txBody>
      </p:sp>
      <p:sp>
        <p:nvSpPr>
          <p:cNvPr id="15" name="TextBox 14"/>
          <p:cNvSpPr txBox="1"/>
          <p:nvPr/>
        </p:nvSpPr>
        <p:spPr>
          <a:xfrm>
            <a:off x="395536" y="6093296"/>
            <a:ext cx="3240360" cy="307777"/>
          </a:xfrm>
          <a:prstGeom prst="rect">
            <a:avLst/>
          </a:prstGeom>
          <a:noFill/>
        </p:spPr>
        <p:txBody>
          <a:bodyPr wrap="square" rtlCol="0">
            <a:spAutoFit/>
          </a:bodyPr>
          <a:lstStyle/>
          <a:p>
            <a:pPr algn="ctr"/>
            <a:r>
              <a:rPr lang="en-US" sz="1400" dirty="0"/>
              <a:t>SPoRT LIS 0-10 cm Relative Soil Moisture</a:t>
            </a: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583623"/>
            <a:ext cx="3124200" cy="2414154"/>
          </a:xfrm>
        </p:spPr>
      </p:pic>
      <p:pic>
        <p:nvPicPr>
          <p:cNvPr id="27" name="Content Placeholder 2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3426296"/>
            <a:ext cx="3065297" cy="2667000"/>
          </a:xfrm>
          <a:ln>
            <a:solidFill>
              <a:schemeClr val="tx1"/>
            </a:solidFill>
          </a:ln>
        </p:spPr>
      </p:pic>
      <p:grpSp>
        <p:nvGrpSpPr>
          <p:cNvPr id="37" name="Group 36"/>
          <p:cNvGrpSpPr/>
          <p:nvPr/>
        </p:nvGrpSpPr>
        <p:grpSpPr>
          <a:xfrm>
            <a:off x="1077098" y="1052736"/>
            <a:ext cx="830606" cy="684076"/>
            <a:chOff x="1077098" y="1052736"/>
            <a:chExt cx="830606" cy="684076"/>
          </a:xfrm>
        </p:grpSpPr>
        <p:cxnSp>
          <p:nvCxnSpPr>
            <p:cNvPr id="17" name="Straight Connector 16"/>
            <p:cNvCxnSpPr/>
            <p:nvPr/>
          </p:nvCxnSpPr>
          <p:spPr>
            <a:xfrm flipV="1">
              <a:off x="1079612" y="1052736"/>
              <a:ext cx="828092" cy="6840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77098" y="1052736"/>
              <a:ext cx="679225" cy="276999"/>
            </a:xfrm>
            <a:prstGeom prst="rect">
              <a:avLst/>
            </a:prstGeom>
            <a:noFill/>
          </p:spPr>
          <p:txBody>
            <a:bodyPr wrap="none" rtlCol="0">
              <a:spAutoFit/>
            </a:bodyPr>
            <a:lstStyle/>
            <a:p>
              <a:r>
                <a:rPr lang="en-US" sz="1200" dirty="0" smtClean="0">
                  <a:solidFill>
                    <a:srgbClr val="FF0000"/>
                  </a:solidFill>
                </a:rPr>
                <a:t>New D0</a:t>
              </a:r>
              <a:endParaRPr lang="en-US" sz="1200" dirty="0">
                <a:solidFill>
                  <a:srgbClr val="FF0000"/>
                </a:solidFill>
              </a:endParaRPr>
            </a:p>
          </p:txBody>
        </p:sp>
      </p:grpSp>
      <p:grpSp>
        <p:nvGrpSpPr>
          <p:cNvPr id="36" name="Group 35"/>
          <p:cNvGrpSpPr/>
          <p:nvPr/>
        </p:nvGrpSpPr>
        <p:grpSpPr>
          <a:xfrm>
            <a:off x="1034606" y="3537012"/>
            <a:ext cx="1962219" cy="2549080"/>
            <a:chOff x="1034606" y="3537012"/>
            <a:chExt cx="1962219" cy="2549080"/>
          </a:xfrm>
        </p:grpSpPr>
        <p:grpSp>
          <p:nvGrpSpPr>
            <p:cNvPr id="30" name="Group 29"/>
            <p:cNvGrpSpPr/>
            <p:nvPr/>
          </p:nvGrpSpPr>
          <p:grpSpPr>
            <a:xfrm>
              <a:off x="1034606" y="3537012"/>
              <a:ext cx="1962219" cy="2549080"/>
              <a:chOff x="809581" y="3104722"/>
              <a:chExt cx="2196245" cy="2988574"/>
            </a:xfrm>
          </p:grpSpPr>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50000" t="41956" r="27618" b="23039"/>
              <a:stretch/>
            </p:blipFill>
            <p:spPr>
              <a:xfrm>
                <a:off x="809581" y="3104722"/>
                <a:ext cx="2196245" cy="2988574"/>
              </a:xfrm>
              <a:prstGeom prst="rect">
                <a:avLst/>
              </a:prstGeom>
              <a:ln>
                <a:solidFill>
                  <a:schemeClr val="tx1"/>
                </a:solidFill>
              </a:ln>
            </p:spPr>
          </p:pic>
          <p:sp>
            <p:nvSpPr>
              <p:cNvPr id="29" name="Freeform 28"/>
              <p:cNvSpPr/>
              <p:nvPr/>
            </p:nvSpPr>
            <p:spPr>
              <a:xfrm>
                <a:off x="1131549" y="3303239"/>
                <a:ext cx="1631577" cy="2626659"/>
              </a:xfrm>
              <a:custGeom>
                <a:avLst/>
                <a:gdLst>
                  <a:gd name="connsiteX0" fmla="*/ 35859 w 1631577"/>
                  <a:gd name="connsiteY0" fmla="*/ 62753 h 2626659"/>
                  <a:gd name="connsiteX1" fmla="*/ 107577 w 1631577"/>
                  <a:gd name="connsiteY1" fmla="*/ 134470 h 2626659"/>
                  <a:gd name="connsiteX2" fmla="*/ 0 w 1631577"/>
                  <a:gd name="connsiteY2" fmla="*/ 1748117 h 2626659"/>
                  <a:gd name="connsiteX3" fmla="*/ 71718 w 1631577"/>
                  <a:gd name="connsiteY3" fmla="*/ 2528047 h 2626659"/>
                  <a:gd name="connsiteX4" fmla="*/ 206188 w 1631577"/>
                  <a:gd name="connsiteY4" fmla="*/ 2599764 h 2626659"/>
                  <a:gd name="connsiteX5" fmla="*/ 313765 w 1631577"/>
                  <a:gd name="connsiteY5" fmla="*/ 2626659 h 2626659"/>
                  <a:gd name="connsiteX6" fmla="*/ 251012 w 1631577"/>
                  <a:gd name="connsiteY6" fmla="*/ 2393576 h 2626659"/>
                  <a:gd name="connsiteX7" fmla="*/ 349624 w 1631577"/>
                  <a:gd name="connsiteY7" fmla="*/ 2572870 h 2626659"/>
                  <a:gd name="connsiteX8" fmla="*/ 510988 w 1631577"/>
                  <a:gd name="connsiteY8" fmla="*/ 2554941 h 2626659"/>
                  <a:gd name="connsiteX9" fmla="*/ 537883 w 1631577"/>
                  <a:gd name="connsiteY9" fmla="*/ 2393576 h 2626659"/>
                  <a:gd name="connsiteX10" fmla="*/ 421341 w 1631577"/>
                  <a:gd name="connsiteY10" fmla="*/ 2303929 h 2626659"/>
                  <a:gd name="connsiteX11" fmla="*/ 439271 w 1631577"/>
                  <a:gd name="connsiteY11" fmla="*/ 2205317 h 2626659"/>
                  <a:gd name="connsiteX12" fmla="*/ 1631577 w 1631577"/>
                  <a:gd name="connsiteY12" fmla="*/ 2142564 h 2626659"/>
                  <a:gd name="connsiteX13" fmla="*/ 1577788 w 1631577"/>
                  <a:gd name="connsiteY13" fmla="*/ 1963270 h 2626659"/>
                  <a:gd name="connsiteX14" fmla="*/ 1559859 w 1631577"/>
                  <a:gd name="connsiteY14" fmla="*/ 1470212 h 2626659"/>
                  <a:gd name="connsiteX15" fmla="*/ 1595718 w 1631577"/>
                  <a:gd name="connsiteY15" fmla="*/ 1326776 h 2626659"/>
                  <a:gd name="connsiteX16" fmla="*/ 1479177 w 1631577"/>
                  <a:gd name="connsiteY16" fmla="*/ 1129553 h 2626659"/>
                  <a:gd name="connsiteX17" fmla="*/ 1174377 w 1631577"/>
                  <a:gd name="connsiteY17" fmla="*/ 0 h 2626659"/>
                  <a:gd name="connsiteX18" fmla="*/ 35859 w 1631577"/>
                  <a:gd name="connsiteY18" fmla="*/ 62753 h 262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1577" h="2626659">
                    <a:moveTo>
                      <a:pt x="35859" y="62753"/>
                    </a:moveTo>
                    <a:lnTo>
                      <a:pt x="107577" y="134470"/>
                    </a:lnTo>
                    <a:lnTo>
                      <a:pt x="0" y="1748117"/>
                    </a:lnTo>
                    <a:lnTo>
                      <a:pt x="71718" y="2528047"/>
                    </a:lnTo>
                    <a:lnTo>
                      <a:pt x="206188" y="2599764"/>
                    </a:lnTo>
                    <a:lnTo>
                      <a:pt x="313765" y="2626659"/>
                    </a:lnTo>
                    <a:lnTo>
                      <a:pt x="251012" y="2393576"/>
                    </a:lnTo>
                    <a:lnTo>
                      <a:pt x="349624" y="2572870"/>
                    </a:lnTo>
                    <a:lnTo>
                      <a:pt x="510988" y="2554941"/>
                    </a:lnTo>
                    <a:lnTo>
                      <a:pt x="537883" y="2393576"/>
                    </a:lnTo>
                    <a:lnTo>
                      <a:pt x="421341" y="2303929"/>
                    </a:lnTo>
                    <a:lnTo>
                      <a:pt x="439271" y="2205317"/>
                    </a:lnTo>
                    <a:lnTo>
                      <a:pt x="1631577" y="2142564"/>
                    </a:lnTo>
                    <a:lnTo>
                      <a:pt x="1577788" y="1963270"/>
                    </a:lnTo>
                    <a:lnTo>
                      <a:pt x="1559859" y="1470212"/>
                    </a:lnTo>
                    <a:lnTo>
                      <a:pt x="1595718" y="1326776"/>
                    </a:lnTo>
                    <a:lnTo>
                      <a:pt x="1479177" y="1129553"/>
                    </a:lnTo>
                    <a:lnTo>
                      <a:pt x="1174377" y="0"/>
                    </a:lnTo>
                    <a:lnTo>
                      <a:pt x="35859" y="62753"/>
                    </a:lnTo>
                    <a:close/>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Connector 30"/>
            <p:cNvCxnSpPr/>
            <p:nvPr/>
          </p:nvCxnSpPr>
          <p:spPr>
            <a:xfrm flipV="1">
              <a:off x="1404533" y="3721474"/>
              <a:ext cx="932858" cy="9212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95536" y="3526904"/>
            <a:ext cx="3240360" cy="2890428"/>
            <a:chOff x="395536" y="3526904"/>
            <a:chExt cx="3240360" cy="2890428"/>
          </a:xfrm>
        </p:grpSpPr>
        <p:grpSp>
          <p:nvGrpSpPr>
            <p:cNvPr id="41" name="Group 40"/>
            <p:cNvGrpSpPr/>
            <p:nvPr/>
          </p:nvGrpSpPr>
          <p:grpSpPr>
            <a:xfrm>
              <a:off x="1026331" y="3526904"/>
              <a:ext cx="1962219" cy="2559188"/>
              <a:chOff x="1026331" y="3526904"/>
              <a:chExt cx="1962219" cy="2559188"/>
            </a:xfrm>
          </p:grpSpPr>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50000" t="41830" r="27846" b="22614"/>
              <a:stretch/>
            </p:blipFill>
            <p:spPr>
              <a:xfrm>
                <a:off x="1026331" y="3526904"/>
                <a:ext cx="1962219" cy="2559188"/>
              </a:xfrm>
              <a:prstGeom prst="rect">
                <a:avLst/>
              </a:prstGeom>
              <a:ln w="15875">
                <a:solidFill>
                  <a:schemeClr val="tx1"/>
                </a:solidFill>
              </a:ln>
            </p:spPr>
          </p:pic>
          <p:sp>
            <p:nvSpPr>
              <p:cNvPr id="39" name="Freeform 38"/>
              <p:cNvSpPr/>
              <p:nvPr/>
            </p:nvSpPr>
            <p:spPr>
              <a:xfrm>
                <a:off x="1322265" y="3716770"/>
                <a:ext cx="1457721" cy="2240388"/>
              </a:xfrm>
              <a:custGeom>
                <a:avLst/>
                <a:gdLst>
                  <a:gd name="connsiteX0" fmla="*/ 35859 w 1631577"/>
                  <a:gd name="connsiteY0" fmla="*/ 62753 h 2626659"/>
                  <a:gd name="connsiteX1" fmla="*/ 107577 w 1631577"/>
                  <a:gd name="connsiteY1" fmla="*/ 134470 h 2626659"/>
                  <a:gd name="connsiteX2" fmla="*/ 0 w 1631577"/>
                  <a:gd name="connsiteY2" fmla="*/ 1748117 h 2626659"/>
                  <a:gd name="connsiteX3" fmla="*/ 71718 w 1631577"/>
                  <a:gd name="connsiteY3" fmla="*/ 2528047 h 2626659"/>
                  <a:gd name="connsiteX4" fmla="*/ 206188 w 1631577"/>
                  <a:gd name="connsiteY4" fmla="*/ 2599764 h 2626659"/>
                  <a:gd name="connsiteX5" fmla="*/ 313765 w 1631577"/>
                  <a:gd name="connsiteY5" fmla="*/ 2626659 h 2626659"/>
                  <a:gd name="connsiteX6" fmla="*/ 251012 w 1631577"/>
                  <a:gd name="connsiteY6" fmla="*/ 2393576 h 2626659"/>
                  <a:gd name="connsiteX7" fmla="*/ 349624 w 1631577"/>
                  <a:gd name="connsiteY7" fmla="*/ 2572870 h 2626659"/>
                  <a:gd name="connsiteX8" fmla="*/ 510988 w 1631577"/>
                  <a:gd name="connsiteY8" fmla="*/ 2554941 h 2626659"/>
                  <a:gd name="connsiteX9" fmla="*/ 537883 w 1631577"/>
                  <a:gd name="connsiteY9" fmla="*/ 2393576 h 2626659"/>
                  <a:gd name="connsiteX10" fmla="*/ 421341 w 1631577"/>
                  <a:gd name="connsiteY10" fmla="*/ 2303929 h 2626659"/>
                  <a:gd name="connsiteX11" fmla="*/ 439271 w 1631577"/>
                  <a:gd name="connsiteY11" fmla="*/ 2205317 h 2626659"/>
                  <a:gd name="connsiteX12" fmla="*/ 1631577 w 1631577"/>
                  <a:gd name="connsiteY12" fmla="*/ 2142564 h 2626659"/>
                  <a:gd name="connsiteX13" fmla="*/ 1577788 w 1631577"/>
                  <a:gd name="connsiteY13" fmla="*/ 1963270 h 2626659"/>
                  <a:gd name="connsiteX14" fmla="*/ 1559859 w 1631577"/>
                  <a:gd name="connsiteY14" fmla="*/ 1470212 h 2626659"/>
                  <a:gd name="connsiteX15" fmla="*/ 1595718 w 1631577"/>
                  <a:gd name="connsiteY15" fmla="*/ 1326776 h 2626659"/>
                  <a:gd name="connsiteX16" fmla="*/ 1479177 w 1631577"/>
                  <a:gd name="connsiteY16" fmla="*/ 1129553 h 2626659"/>
                  <a:gd name="connsiteX17" fmla="*/ 1174377 w 1631577"/>
                  <a:gd name="connsiteY17" fmla="*/ 0 h 2626659"/>
                  <a:gd name="connsiteX18" fmla="*/ 35859 w 1631577"/>
                  <a:gd name="connsiteY18" fmla="*/ 62753 h 262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1577" h="2626659">
                    <a:moveTo>
                      <a:pt x="35859" y="62753"/>
                    </a:moveTo>
                    <a:lnTo>
                      <a:pt x="107577" y="134470"/>
                    </a:lnTo>
                    <a:lnTo>
                      <a:pt x="0" y="1748117"/>
                    </a:lnTo>
                    <a:lnTo>
                      <a:pt x="71718" y="2528047"/>
                    </a:lnTo>
                    <a:lnTo>
                      <a:pt x="206188" y="2599764"/>
                    </a:lnTo>
                    <a:lnTo>
                      <a:pt x="313765" y="2626659"/>
                    </a:lnTo>
                    <a:lnTo>
                      <a:pt x="251012" y="2393576"/>
                    </a:lnTo>
                    <a:lnTo>
                      <a:pt x="349624" y="2572870"/>
                    </a:lnTo>
                    <a:lnTo>
                      <a:pt x="510988" y="2554941"/>
                    </a:lnTo>
                    <a:lnTo>
                      <a:pt x="537883" y="2393576"/>
                    </a:lnTo>
                    <a:lnTo>
                      <a:pt x="421341" y="2303929"/>
                    </a:lnTo>
                    <a:lnTo>
                      <a:pt x="439271" y="2205317"/>
                    </a:lnTo>
                    <a:lnTo>
                      <a:pt x="1631577" y="2142564"/>
                    </a:lnTo>
                    <a:lnTo>
                      <a:pt x="1577788" y="1963270"/>
                    </a:lnTo>
                    <a:lnTo>
                      <a:pt x="1559859" y="1470212"/>
                    </a:lnTo>
                    <a:lnTo>
                      <a:pt x="1595718" y="1326776"/>
                    </a:lnTo>
                    <a:lnTo>
                      <a:pt x="1479177" y="1129553"/>
                    </a:lnTo>
                    <a:lnTo>
                      <a:pt x="1174377" y="0"/>
                    </a:lnTo>
                    <a:lnTo>
                      <a:pt x="35859" y="62753"/>
                    </a:lnTo>
                    <a:close/>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V="1">
                <a:off x="1404533" y="3715046"/>
                <a:ext cx="932858" cy="9212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395536" y="6109555"/>
              <a:ext cx="3240360" cy="307777"/>
            </a:xfrm>
            <a:prstGeom prst="rect">
              <a:avLst/>
            </a:prstGeom>
            <a:solidFill>
              <a:schemeClr val="bg1"/>
            </a:solidFill>
          </p:spPr>
          <p:txBody>
            <a:bodyPr wrap="square" rtlCol="0">
              <a:spAutoFit/>
            </a:bodyPr>
            <a:lstStyle/>
            <a:p>
              <a:pPr algn="ctr"/>
              <a:r>
                <a:rPr lang="en-US" sz="1400" dirty="0"/>
                <a:t>SPoRT LIS </a:t>
              </a:r>
              <a:r>
                <a:rPr lang="en-US" sz="1400" dirty="0" smtClean="0"/>
                <a:t>0-200 </a:t>
              </a:r>
              <a:r>
                <a:rPr lang="en-US" sz="1400" dirty="0"/>
                <a:t>cm Relative Soil Moisture</a:t>
              </a:r>
            </a:p>
          </p:txBody>
        </p:sp>
      </p:gr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809" y="593092"/>
            <a:ext cx="3125813" cy="2415401"/>
          </a:xfrm>
          <a:prstGeom prst="rect">
            <a:avLst/>
          </a:prstGeom>
        </p:spPr>
      </p:pic>
      <p:grpSp>
        <p:nvGrpSpPr>
          <p:cNvPr id="45" name="Group 44"/>
          <p:cNvGrpSpPr/>
          <p:nvPr/>
        </p:nvGrpSpPr>
        <p:grpSpPr>
          <a:xfrm>
            <a:off x="1079612" y="1052736"/>
            <a:ext cx="830606" cy="684076"/>
            <a:chOff x="1077098" y="1052736"/>
            <a:chExt cx="830606" cy="684076"/>
          </a:xfrm>
        </p:grpSpPr>
        <p:cxnSp>
          <p:nvCxnSpPr>
            <p:cNvPr id="46" name="Straight Connector 45"/>
            <p:cNvCxnSpPr/>
            <p:nvPr/>
          </p:nvCxnSpPr>
          <p:spPr>
            <a:xfrm flipV="1">
              <a:off x="1079612" y="1052736"/>
              <a:ext cx="828092" cy="6840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77098" y="1052736"/>
              <a:ext cx="679225" cy="276999"/>
            </a:xfrm>
            <a:prstGeom prst="rect">
              <a:avLst/>
            </a:prstGeom>
            <a:noFill/>
          </p:spPr>
          <p:txBody>
            <a:bodyPr wrap="none" rtlCol="0">
              <a:spAutoFit/>
            </a:bodyPr>
            <a:lstStyle/>
            <a:p>
              <a:r>
                <a:rPr lang="en-US" sz="1200" dirty="0" smtClean="0">
                  <a:solidFill>
                    <a:srgbClr val="FF0000"/>
                  </a:solidFill>
                </a:rPr>
                <a:t>New D0</a:t>
              </a:r>
              <a:endParaRPr lang="en-US" sz="1200" dirty="0">
                <a:solidFill>
                  <a:srgbClr val="FF0000"/>
                </a:solidFill>
              </a:endParaRPr>
            </a:p>
          </p:txBody>
        </p:sp>
      </p:grpSp>
    </p:spTree>
    <p:extLst>
      <p:ext uri="{BB962C8B-B14F-4D97-AF65-F5344CB8AC3E}">
        <p14:creationId xmlns:p14="http://schemas.microsoft.com/office/powerpoint/2010/main" val="385791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ppt_w</p:attrName>
                                        </p:attrNameLst>
                                      </p:cBhvr>
                                      <p:tavLst>
                                        <p:tav tm="0">
                                          <p:val>
                                            <p:fltVal val="0"/>
                                          </p:val>
                                        </p:tav>
                                        <p:tav tm="100000">
                                          <p:val>
                                            <p:strVal val="#ppt_w"/>
                                          </p:val>
                                        </p:tav>
                                      </p:tavLst>
                                    </p:anim>
                                    <p:anim calcmode="lin" valueType="num">
                                      <p:cBhvr>
                                        <p:cTn id="23" dur="1000" fill="hold"/>
                                        <p:tgtEl>
                                          <p:spTgt spid="36"/>
                                        </p:tgtEl>
                                        <p:attrNameLst>
                                          <p:attrName>ppt_h</p:attrName>
                                        </p:attrNameLst>
                                      </p:cBhvr>
                                      <p:tavLst>
                                        <p:tav tm="0">
                                          <p:val>
                                            <p:fltVal val="0"/>
                                          </p:val>
                                        </p:tav>
                                        <p:tav tm="100000">
                                          <p:val>
                                            <p:strVal val="#ppt_h"/>
                                          </p:val>
                                        </p:tav>
                                      </p:tavLst>
                                    </p:anim>
                                    <p:animEffect transition="in" filter="fade">
                                      <p:cBhvr>
                                        <p:cTn id="24" dur="10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2.22222E-6 2.00185E-6 L 0.00989 0.01319 " pathEditMode="relative" rAng="0" ptsTypes="AA">
                                      <p:cBhvr>
                                        <p:cTn id="33" dur="2000" fill="hold"/>
                                        <p:tgtEl>
                                          <p:spTgt spid="45"/>
                                        </p:tgtEl>
                                        <p:attrNameLst>
                                          <p:attrName>ppt_x</p:attrName>
                                          <p:attrName>ppt_y</p:attrName>
                                        </p:attrNameLst>
                                      </p:cBhvr>
                                      <p:rCtr x="48600" y="64800"/>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3548" y="1447800"/>
            <a:ext cx="4040188" cy="639762"/>
          </a:xfrm>
        </p:spPr>
        <p:txBody>
          <a:bodyPr>
            <a:normAutofit/>
          </a:bodyPr>
          <a:lstStyle/>
          <a:p>
            <a:pPr algn="ctr"/>
            <a:r>
              <a:rPr lang="en-US" sz="1600" dirty="0" smtClean="0"/>
              <a:t>0-200 cm Relative Soil Moisture – 3/4/2011</a:t>
            </a:r>
            <a:endParaRPr lang="en-US" sz="1600" dirty="0"/>
          </a:p>
        </p:txBody>
      </p:sp>
      <p:sp>
        <p:nvSpPr>
          <p:cNvPr id="5" name="Text Placeholder 4"/>
          <p:cNvSpPr>
            <a:spLocks noGrp="1"/>
          </p:cNvSpPr>
          <p:nvPr>
            <p:ph type="body" sz="quarter" idx="3"/>
          </p:nvPr>
        </p:nvSpPr>
        <p:spPr>
          <a:xfrm>
            <a:off x="4716016" y="1447800"/>
            <a:ext cx="4041775" cy="639762"/>
          </a:xfrm>
        </p:spPr>
        <p:txBody>
          <a:bodyPr>
            <a:normAutofit/>
          </a:bodyPr>
          <a:lstStyle/>
          <a:p>
            <a:pPr algn="ctr"/>
            <a:r>
              <a:rPr lang="en-US" sz="1600" dirty="0" smtClean="0"/>
              <a:t>0-200 cm Relative Soil Moisture – 9/4/2011</a:t>
            </a:r>
            <a:endParaRPr lang="en-US" sz="1600" dirty="0"/>
          </a:p>
        </p:txBody>
      </p:sp>
      <p:pic>
        <p:nvPicPr>
          <p:cNvPr id="16" name="Content Placeholder 1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144304"/>
            <a:ext cx="4040188" cy="2066254"/>
          </a:xfrm>
        </p:spPr>
      </p:pic>
      <p:pic>
        <p:nvPicPr>
          <p:cNvPr id="17" name="Content Placeholder 1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5" y="2147261"/>
            <a:ext cx="4041775" cy="2060340"/>
          </a:xfrm>
        </p:spPr>
      </p:pic>
      <p:sp>
        <p:nvSpPr>
          <p:cNvPr id="9" name="Title 1"/>
          <p:cNvSpPr txBox="1">
            <a:spLocks noGrp="1"/>
          </p:cNvSpPr>
          <p:nvPr>
            <p:ph type="title"/>
          </p:nvPr>
        </p:nvSpPr>
        <p:spPr>
          <a:xfrm>
            <a:off x="0" y="0"/>
            <a:ext cx="9144000" cy="999220"/>
          </a:xfrm>
          <a:prstGeom prst="rect">
            <a:avLst/>
          </a:prstGeom>
        </p:spPr>
        <p:txBody>
          <a:bodyPr>
            <a:noAutofit/>
          </a:bodyPr>
          <a:lst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3600" dirty="0" smtClean="0"/>
              <a:t>SPoRT LIS Operational Examples</a:t>
            </a:r>
            <a:br>
              <a:rPr lang="en-US" sz="3600" dirty="0" smtClean="0"/>
            </a:br>
            <a:r>
              <a:rPr lang="en-US" sz="3600" dirty="0" smtClean="0"/>
              <a:t>-Monitoring Flood Potential</a:t>
            </a:r>
            <a:endParaRPr lang="en-US" sz="3600" dirty="0"/>
          </a:p>
        </p:txBody>
      </p:sp>
      <p:sp>
        <p:nvSpPr>
          <p:cNvPr id="2" name="TextBox 1"/>
          <p:cNvSpPr txBox="1"/>
          <p:nvPr/>
        </p:nvSpPr>
        <p:spPr>
          <a:xfrm>
            <a:off x="731874" y="4571999"/>
            <a:ext cx="7479292" cy="400110"/>
          </a:xfrm>
          <a:prstGeom prst="rect">
            <a:avLst/>
          </a:prstGeom>
          <a:noFill/>
        </p:spPr>
        <p:txBody>
          <a:bodyPr wrap="none" rtlCol="0">
            <a:spAutoFit/>
          </a:bodyPr>
          <a:lstStyle/>
          <a:p>
            <a:pPr marL="285750" indent="-285750">
              <a:buFont typeface="Wingdings" pitchFamily="2" charset="2"/>
              <a:buChar char="§"/>
            </a:pPr>
            <a:r>
              <a:rPr lang="en-US" sz="2000" b="1" dirty="0" smtClean="0">
                <a:latin typeface="+mj-lt"/>
              </a:rPr>
              <a:t>Contrasting antecedent soil moisture conditions (as shown above)</a:t>
            </a:r>
          </a:p>
        </p:txBody>
      </p:sp>
      <p:sp>
        <p:nvSpPr>
          <p:cNvPr id="4" name="TextBox 3"/>
          <p:cNvSpPr txBox="1"/>
          <p:nvPr/>
        </p:nvSpPr>
        <p:spPr>
          <a:xfrm>
            <a:off x="731875" y="4972109"/>
            <a:ext cx="7479292" cy="707886"/>
          </a:xfrm>
          <a:prstGeom prst="rect">
            <a:avLst/>
          </a:prstGeom>
          <a:noFill/>
        </p:spPr>
        <p:txBody>
          <a:bodyPr wrap="square" rtlCol="0">
            <a:spAutoFit/>
          </a:bodyPr>
          <a:lstStyle/>
          <a:p>
            <a:pPr marL="285750" indent="-285750">
              <a:buFont typeface="Wingdings" pitchFamily="2" charset="2"/>
              <a:buChar char="§"/>
            </a:pPr>
            <a:r>
              <a:rPr lang="en-US" sz="2000" b="1" dirty="0">
                <a:latin typeface="+mn-lt"/>
              </a:rPr>
              <a:t>Relatively heavy rainfall in each </a:t>
            </a:r>
            <a:r>
              <a:rPr lang="en-US" sz="2000" b="1" dirty="0" smtClean="0">
                <a:latin typeface="+mn-lt"/>
              </a:rPr>
              <a:t>event, but greater rainfall in the September case</a:t>
            </a:r>
            <a:endParaRPr lang="en-US" sz="2000" b="1" dirty="0">
              <a:latin typeface="+mn-lt"/>
            </a:endParaRPr>
          </a:p>
        </p:txBody>
      </p:sp>
      <p:sp>
        <p:nvSpPr>
          <p:cNvPr id="10" name="TextBox 9"/>
          <p:cNvSpPr txBox="1"/>
          <p:nvPr/>
        </p:nvSpPr>
        <p:spPr>
          <a:xfrm>
            <a:off x="731873" y="5695890"/>
            <a:ext cx="3048463" cy="400110"/>
          </a:xfrm>
          <a:prstGeom prst="rect">
            <a:avLst/>
          </a:prstGeom>
          <a:noFill/>
        </p:spPr>
        <p:txBody>
          <a:bodyPr wrap="none" rtlCol="0">
            <a:spAutoFit/>
          </a:bodyPr>
          <a:lstStyle/>
          <a:p>
            <a:pPr marL="285750" indent="-285750">
              <a:buFont typeface="Wingdings" pitchFamily="2" charset="2"/>
              <a:buChar char="§"/>
            </a:pPr>
            <a:r>
              <a:rPr lang="en-US" sz="2000" b="1" dirty="0" smtClean="0">
                <a:latin typeface="+mn-lt"/>
              </a:rPr>
              <a:t>Very different outcomes</a:t>
            </a:r>
            <a:endParaRPr lang="en-US" sz="2000" b="1" dirty="0">
              <a:latin typeface="+mn-lt"/>
            </a:endParaRPr>
          </a:p>
        </p:txBody>
      </p:sp>
    </p:spTree>
    <p:extLst>
      <p:ext uri="{BB962C8B-B14F-4D97-AF65-F5344CB8AC3E}">
        <p14:creationId xmlns:p14="http://schemas.microsoft.com/office/powerpoint/2010/main" val="3353696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ompos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1017</TotalTime>
  <Words>2385</Words>
  <Application>Microsoft Office PowerPoint</Application>
  <PresentationFormat>On-screen Show (4:3)</PresentationFormat>
  <Paragraphs>221</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Composite</vt:lpstr>
      <vt:lpstr>Update on LIS activities LIS in AWIPS II Training Development -and-  Operational Utility at NWS Huntsville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SPoRT LIS Operational Examples -Monitoring Flood Potential</vt:lpstr>
      <vt:lpstr>PowerPoint Presentation</vt:lpstr>
      <vt:lpstr>SPoRT LIS Operational Examples -Monitoring Flood Potential</vt:lpstr>
      <vt:lpstr>SPoRT LIS Operational Examples -Monitoring Flood Potential</vt:lpstr>
      <vt:lpstr>PowerPoint Presentation</vt:lpstr>
      <vt:lpstr>PowerPoint Presentation</vt:lpstr>
      <vt:lpstr>SPoRT LIS Operational Examples -Monitoring Flood Potential</vt:lpstr>
      <vt:lpstr>PowerPoint Presentation</vt:lpstr>
      <vt:lpstr>PowerPoint Presentation</vt:lpstr>
      <vt:lpstr>PowerPoint Presentation</vt:lpstr>
      <vt:lpstr>PowerPoint Presentation</vt:lpstr>
      <vt:lpstr>That’s all from me!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LIS activities LIS in AWIPS II Training Development -and-  Operational Utility at NWS Huntsville</dc:title>
  <dc:creator>Kris White</dc:creator>
  <cp:lastModifiedBy>Kris White</cp:lastModifiedBy>
  <cp:revision>56</cp:revision>
  <dcterms:created xsi:type="dcterms:W3CDTF">2014-02-05T18:51:24Z</dcterms:created>
  <dcterms:modified xsi:type="dcterms:W3CDTF">2014-02-12T22:26:48Z</dcterms:modified>
</cp:coreProperties>
</file>