
<file path=[Content_Types].xml><?xml version="1.0" encoding="utf-8"?>
<Types xmlns="http://schemas.openxmlformats.org/package/2006/content-types">
  <Override PartName="/ppt/slideMasters/slideMaster3.xml" ContentType="application/vnd.openxmlformats-officedocument.presentationml.slideMaster+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gif" ContentType="image/gif"/>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 id="2147483650" r:id="rId2"/>
    <p:sldMasterId id="2147483654" r:id="rId3"/>
  </p:sldMasterIdLst>
  <p:notesMasterIdLst>
    <p:notesMasterId r:id="rId32"/>
  </p:notesMasterIdLst>
  <p:handoutMasterIdLst>
    <p:handoutMasterId r:id="rId33"/>
  </p:handoutMasterIdLst>
  <p:sldIdLst>
    <p:sldId id="260" r:id="rId4"/>
    <p:sldId id="261" r:id="rId5"/>
    <p:sldId id="334" r:id="rId6"/>
    <p:sldId id="331" r:id="rId7"/>
    <p:sldId id="332" r:id="rId8"/>
    <p:sldId id="333" r:id="rId9"/>
    <p:sldId id="335" r:id="rId10"/>
    <p:sldId id="330" r:id="rId11"/>
    <p:sldId id="327" r:id="rId12"/>
    <p:sldId id="338" r:id="rId13"/>
    <p:sldId id="318" r:id="rId14"/>
    <p:sldId id="262" r:id="rId15"/>
    <p:sldId id="321" r:id="rId16"/>
    <p:sldId id="328" r:id="rId17"/>
    <p:sldId id="336" r:id="rId18"/>
    <p:sldId id="326" r:id="rId19"/>
    <p:sldId id="324" r:id="rId20"/>
    <p:sldId id="325" r:id="rId21"/>
    <p:sldId id="300" r:id="rId22"/>
    <p:sldId id="264" r:id="rId23"/>
    <p:sldId id="337" r:id="rId24"/>
    <p:sldId id="268" r:id="rId25"/>
    <p:sldId id="292" r:id="rId26"/>
    <p:sldId id="297" r:id="rId27"/>
    <p:sldId id="301" r:id="rId28"/>
    <p:sldId id="307" r:id="rId29"/>
    <p:sldId id="310" r:id="rId30"/>
    <p:sldId id="314" r:id="rId31"/>
  </p:sldIdLst>
  <p:sldSz cx="9144000" cy="6858000" type="overhead"/>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pitchFamily="-65"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65"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65"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65"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65" charset="-128"/>
        <a:cs typeface="+mn-cs"/>
      </a:defRPr>
    </a:lvl5pPr>
    <a:lvl6pPr marL="2286000" algn="l" defTabSz="914400" rtl="0" eaLnBrk="1" latinLnBrk="0" hangingPunct="1">
      <a:defRPr kern="1200">
        <a:solidFill>
          <a:schemeClr val="tx1"/>
        </a:solidFill>
        <a:latin typeface="Arial" charset="0"/>
        <a:ea typeface="ＭＳ Ｐゴシック" pitchFamily="-65" charset="-128"/>
        <a:cs typeface="+mn-cs"/>
      </a:defRPr>
    </a:lvl6pPr>
    <a:lvl7pPr marL="2743200" algn="l" defTabSz="914400" rtl="0" eaLnBrk="1" latinLnBrk="0" hangingPunct="1">
      <a:defRPr kern="1200">
        <a:solidFill>
          <a:schemeClr val="tx1"/>
        </a:solidFill>
        <a:latin typeface="Arial" charset="0"/>
        <a:ea typeface="ＭＳ Ｐゴシック" pitchFamily="-65" charset="-128"/>
        <a:cs typeface="+mn-cs"/>
      </a:defRPr>
    </a:lvl7pPr>
    <a:lvl8pPr marL="3200400" algn="l" defTabSz="914400" rtl="0" eaLnBrk="1" latinLnBrk="0" hangingPunct="1">
      <a:defRPr kern="1200">
        <a:solidFill>
          <a:schemeClr val="tx1"/>
        </a:solidFill>
        <a:latin typeface="Arial" charset="0"/>
        <a:ea typeface="ＭＳ Ｐゴシック" pitchFamily="-65" charset="-128"/>
        <a:cs typeface="+mn-cs"/>
      </a:defRPr>
    </a:lvl8pPr>
    <a:lvl9pPr marL="3657600" algn="l" defTabSz="914400" rtl="0" eaLnBrk="1" latinLnBrk="0" hangingPunct="1">
      <a:defRPr kern="1200">
        <a:solidFill>
          <a:schemeClr val="tx1"/>
        </a:solidFill>
        <a:latin typeface="Arial" charset="0"/>
        <a:ea typeface="ＭＳ Ｐゴシック" pitchFamily="-65"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33CC"/>
    <a:srgbClr val="6600FF"/>
    <a:srgbClr val="FF7C80"/>
    <a:srgbClr val="FF9933"/>
    <a:srgbClr val="00FFFF"/>
    <a:srgbClr val="FF00FF"/>
    <a:srgbClr val="66CCFF"/>
    <a:srgbClr val="FF0000"/>
    <a:srgbClr val="00FF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p:scale>
          <a:sx n="75" d="100"/>
          <a:sy n="75" d="100"/>
        </p:scale>
        <p:origin x="-366" y="1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Arial" charset="0"/>
                <a:ea typeface="ＭＳ Ｐゴシック" pitchFamily="-112" charset="-128"/>
                <a:cs typeface="+mn-cs"/>
              </a:defRPr>
            </a:lvl1pPr>
          </a:lstStyle>
          <a:p>
            <a:pPr>
              <a:defRPr/>
            </a:pPr>
            <a:endParaRPr lang="en-US"/>
          </a:p>
        </p:txBody>
      </p:sp>
      <p:sp>
        <p:nvSpPr>
          <p:cNvPr id="18435"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Arial" charset="0"/>
                <a:ea typeface="ＭＳ Ｐゴシック" pitchFamily="-112" charset="-128"/>
                <a:cs typeface="+mn-cs"/>
              </a:defRPr>
            </a:lvl1pPr>
          </a:lstStyle>
          <a:p>
            <a:pPr>
              <a:defRPr/>
            </a:pPr>
            <a:fld id="{DD442806-546A-4A13-A2F2-2B3340932F23}" type="datetime1">
              <a:rPr lang="en-US"/>
              <a:pPr>
                <a:defRPr/>
              </a:pPr>
              <a:t>3/2/2010</a:t>
            </a:fld>
            <a:endParaRPr lang="en-US"/>
          </a:p>
        </p:txBody>
      </p:sp>
      <p:sp>
        <p:nvSpPr>
          <p:cNvPr id="18436"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Arial" charset="0"/>
                <a:ea typeface="ＭＳ Ｐゴシック" pitchFamily="-112" charset="-128"/>
                <a:cs typeface="+mn-cs"/>
              </a:defRPr>
            </a:lvl1pPr>
          </a:lstStyle>
          <a:p>
            <a:pPr>
              <a:defRPr/>
            </a:pPr>
            <a:endParaRPr lang="en-US"/>
          </a:p>
        </p:txBody>
      </p:sp>
      <p:sp>
        <p:nvSpPr>
          <p:cNvPr id="18437"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Arial" charset="0"/>
                <a:ea typeface="ＭＳ Ｐゴシック" pitchFamily="-112" charset="-128"/>
                <a:cs typeface="+mn-cs"/>
              </a:defRPr>
            </a:lvl1pPr>
          </a:lstStyle>
          <a:p>
            <a:pPr>
              <a:defRPr/>
            </a:pPr>
            <a:fld id="{CFEEFD98-07FC-4F08-9FBA-F6BE6DEDBF16}"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ＭＳ Ｐゴシック" pitchFamily="-112" charset="-128"/>
                <a:cs typeface="+mn-cs"/>
              </a:defRPr>
            </a:lvl1pPr>
          </a:lstStyle>
          <a:p>
            <a:pPr>
              <a:defRPr/>
            </a:pPr>
            <a:endParaRPr lang="en-US"/>
          </a:p>
        </p:txBody>
      </p:sp>
      <p:sp>
        <p:nvSpPr>
          <p:cNvPr id="717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pitchFamily="-112" charset="-128"/>
                <a:cs typeface="+mn-cs"/>
              </a:defRPr>
            </a:lvl1pPr>
          </a:lstStyle>
          <a:p>
            <a:pPr>
              <a:defRPr/>
            </a:pPr>
            <a:endParaRPr lang="en-US"/>
          </a:p>
        </p:txBody>
      </p:sp>
      <p:sp>
        <p:nvSpPr>
          <p:cNvPr id="3789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17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ＭＳ Ｐゴシック" pitchFamily="-112" charset="-128"/>
                <a:cs typeface="+mn-cs"/>
              </a:defRPr>
            </a:lvl1pPr>
          </a:lstStyle>
          <a:p>
            <a:pPr>
              <a:defRPr/>
            </a:pPr>
            <a:endParaRPr lang="en-US"/>
          </a:p>
        </p:txBody>
      </p:sp>
      <p:sp>
        <p:nvSpPr>
          <p:cNvPr id="717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ea typeface="ＭＳ Ｐゴシック" pitchFamily="-112" charset="-128"/>
                <a:cs typeface="+mn-cs"/>
              </a:defRPr>
            </a:lvl1pPr>
          </a:lstStyle>
          <a:p>
            <a:pPr>
              <a:defRPr/>
            </a:pPr>
            <a:fld id="{F773774F-DD11-4BAC-88A3-670456AF4120}"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80" charset="0"/>
        <a:ea typeface="ＭＳ Ｐゴシック" pitchFamily="-84" charset="-128"/>
        <a:cs typeface="ＭＳ Ｐゴシック" pitchFamily="-84" charset="-128"/>
      </a:defRPr>
    </a:lvl1pPr>
    <a:lvl2pPr marL="457200" algn="l" rtl="0" eaLnBrk="0" fontAlgn="base" hangingPunct="0">
      <a:spcBef>
        <a:spcPct val="30000"/>
      </a:spcBef>
      <a:spcAft>
        <a:spcPct val="0"/>
      </a:spcAft>
      <a:defRPr sz="1200" kern="1200">
        <a:solidFill>
          <a:schemeClr val="tx1"/>
        </a:solidFill>
        <a:latin typeface="Arial" pitchFamily="-80" charset="0"/>
        <a:ea typeface="ＭＳ Ｐゴシック" pitchFamily="-80" charset="-128"/>
        <a:cs typeface="ＭＳ Ｐゴシック"/>
      </a:defRPr>
    </a:lvl2pPr>
    <a:lvl3pPr marL="914400" algn="l" rtl="0" eaLnBrk="0" fontAlgn="base" hangingPunct="0">
      <a:spcBef>
        <a:spcPct val="30000"/>
      </a:spcBef>
      <a:spcAft>
        <a:spcPct val="0"/>
      </a:spcAft>
      <a:defRPr sz="1200" kern="1200">
        <a:solidFill>
          <a:schemeClr val="tx1"/>
        </a:solidFill>
        <a:latin typeface="Arial" pitchFamily="-80" charset="0"/>
        <a:ea typeface="ＭＳ Ｐゴシック" pitchFamily="-80" charset="-128"/>
        <a:cs typeface="ＭＳ Ｐゴシック"/>
      </a:defRPr>
    </a:lvl3pPr>
    <a:lvl4pPr marL="1371600" algn="l" rtl="0" eaLnBrk="0" fontAlgn="base" hangingPunct="0">
      <a:spcBef>
        <a:spcPct val="30000"/>
      </a:spcBef>
      <a:spcAft>
        <a:spcPct val="0"/>
      </a:spcAft>
      <a:defRPr sz="1200" kern="1200">
        <a:solidFill>
          <a:schemeClr val="tx1"/>
        </a:solidFill>
        <a:latin typeface="Arial" pitchFamily="-80" charset="0"/>
        <a:ea typeface="ＭＳ Ｐゴシック" pitchFamily="-80" charset="-128"/>
        <a:cs typeface="ＭＳ Ｐゴシック"/>
      </a:defRPr>
    </a:lvl4pPr>
    <a:lvl5pPr marL="1828800" algn="l" rtl="0" eaLnBrk="0" fontAlgn="base" hangingPunct="0">
      <a:spcBef>
        <a:spcPct val="30000"/>
      </a:spcBef>
      <a:spcAft>
        <a:spcPct val="0"/>
      </a:spcAft>
      <a:defRPr sz="1200" kern="1200">
        <a:solidFill>
          <a:schemeClr val="tx1"/>
        </a:solidFill>
        <a:latin typeface="Arial" pitchFamily="-80" charset="0"/>
        <a:ea typeface="ＭＳ Ｐゴシック" pitchFamily="-80"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xfrm>
            <a:off x="1144588" y="684213"/>
            <a:ext cx="4573587" cy="3430587"/>
          </a:xfrm>
          <a:ln/>
        </p:spPr>
      </p:sp>
      <p:sp>
        <p:nvSpPr>
          <p:cNvPr id="38915" name="Rectangle 3"/>
          <p:cNvSpPr>
            <a:spLocks noGrp="1" noChangeArrowheads="1"/>
          </p:cNvSpPr>
          <p:nvPr>
            <p:ph type="body" idx="1"/>
          </p:nvPr>
        </p:nvSpPr>
        <p:spPr>
          <a:xfrm>
            <a:off x="685800" y="4344988"/>
            <a:ext cx="5486400" cy="4114800"/>
          </a:xfrm>
          <a:noFill/>
          <a:ln/>
        </p:spPr>
        <p:txBody>
          <a:bodyPr lIns="90684" tIns="45343" rIns="90684" bIns="45343"/>
          <a:lstStyle/>
          <a:p>
            <a:endParaRPr lang="en-US" smtClean="0">
              <a:latin typeface="Arial" charset="0"/>
              <a:ea typeface="ＭＳ Ｐゴシック" pitchFamily="-65"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p:spPr>
        <p:txBody>
          <a:bodyPr/>
          <a:lstStyle/>
          <a:p>
            <a:endParaRPr lang="en-US" smtClean="0">
              <a:latin typeface="Arial" charset="0"/>
              <a:ea typeface="ＭＳ Ｐゴシック" pitchFamily="-65"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1144588" y="684213"/>
            <a:ext cx="4573587" cy="3430587"/>
          </a:xfrm>
          <a:ln/>
        </p:spPr>
      </p:sp>
      <p:sp>
        <p:nvSpPr>
          <p:cNvPr id="41987" name="Rectangle 3"/>
          <p:cNvSpPr>
            <a:spLocks noGrp="1" noChangeArrowheads="1"/>
          </p:cNvSpPr>
          <p:nvPr>
            <p:ph type="body" idx="1"/>
          </p:nvPr>
        </p:nvSpPr>
        <p:spPr>
          <a:xfrm>
            <a:off x="685800" y="4344988"/>
            <a:ext cx="5486400" cy="4114800"/>
          </a:xfrm>
          <a:noFill/>
          <a:ln/>
        </p:spPr>
        <p:txBody>
          <a:bodyPr lIns="90684" tIns="45343" rIns="90684" bIns="45343"/>
          <a:lstStyle/>
          <a:p>
            <a:endParaRPr lang="en-US" smtClean="0">
              <a:latin typeface="Arial" charset="0"/>
              <a:ea typeface="ＭＳ Ｐゴシック" pitchFamily="-65"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p:spPr>
        <p:txBody>
          <a:bodyPr/>
          <a:lstStyle/>
          <a:p>
            <a:endParaRPr lang="en-US" smtClean="0">
              <a:latin typeface="Arial" charset="0"/>
              <a:ea typeface="ＭＳ Ｐゴシック" pitchFamily="-65"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59A768B-DBC1-4B67-8E90-ADB88D5D08EA}" type="slidenum">
              <a:rPr lang="en-US" smtClean="0"/>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773774F-DD11-4BAC-88A3-670456AF4120}" type="slidenum">
              <a:rPr lang="en-US" smtClean="0"/>
              <a:pPr>
                <a:defRPr/>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DFE2CA19-5ECD-4CDF-98FE-06F501BA507D}" type="slidenum">
              <a:rPr lang="en-US" smtClean="0">
                <a:ea typeface="ＭＳ Ｐゴシック" pitchFamily="-65" charset="-128"/>
              </a:rPr>
              <a:pPr/>
              <a:t>17</a:t>
            </a:fld>
            <a:endParaRPr lang="en-US" smtClean="0">
              <a:ea typeface="ＭＳ Ｐゴシック" pitchFamily="-65" charset="-128"/>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pPr eaLnBrk="1" hangingPunct="1"/>
            <a:r>
              <a:rPr lang="en-US" smtClean="0">
                <a:latin typeface="Arial" charset="0"/>
                <a:ea typeface="ＭＳ Ｐゴシック" pitchFamily="-65" charset="-128"/>
              </a:rPr>
              <a:t>Last updated November 16, 2009; Jordan Gerth (CIMSS/SSEC)</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3D3AAB18-1BAA-48AE-BBDE-5F48D3FA0B41}" type="slidenum">
              <a:rPr lang="en-US" smtClean="0">
                <a:ea typeface="ＭＳ Ｐゴシック" pitchFamily="-65" charset="-128"/>
              </a:rPr>
              <a:pPr/>
              <a:t>18</a:t>
            </a:fld>
            <a:endParaRPr lang="en-US" smtClean="0">
              <a:ea typeface="ＭＳ Ｐゴシック" pitchFamily="-65" charset="-128"/>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r>
              <a:rPr lang="en-US" smtClean="0">
                <a:latin typeface="Arial" charset="0"/>
                <a:ea typeface="ＭＳ Ｐゴシック" pitchFamily="-65" charset="-128"/>
              </a:rPr>
              <a:t>Last updated November 16, 2009; Jordan Gerth (CIMSS/SSEC)</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p:spPr>
        <p:txBody>
          <a:bodyPr/>
          <a:lstStyle/>
          <a:p>
            <a:endParaRPr lang="en-US" smtClean="0">
              <a:latin typeface="Arial" charset="0"/>
              <a:ea typeface="ＭＳ Ｐゴシック" pitchFamily="-65"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xfrm>
            <a:off x="1144588" y="684213"/>
            <a:ext cx="4573587" cy="3430587"/>
          </a:xfrm>
          <a:ln/>
        </p:spPr>
      </p:sp>
      <p:sp>
        <p:nvSpPr>
          <p:cNvPr id="65539" name="Rectangle 3"/>
          <p:cNvSpPr>
            <a:spLocks noGrp="1" noChangeArrowheads="1"/>
          </p:cNvSpPr>
          <p:nvPr>
            <p:ph type="body" idx="1"/>
          </p:nvPr>
        </p:nvSpPr>
        <p:spPr>
          <a:xfrm>
            <a:off x="685800" y="4344988"/>
            <a:ext cx="5486400" cy="4114800"/>
          </a:xfrm>
          <a:noFill/>
          <a:ln/>
        </p:spPr>
        <p:txBody>
          <a:bodyPr lIns="90684" tIns="45343" rIns="90684" bIns="45343"/>
          <a:lstStyle/>
          <a:p>
            <a:endParaRPr lang="en-US" smtClean="0">
              <a:latin typeface="Arial" charset="0"/>
              <a:ea typeface="ＭＳ Ｐゴシック" pitchFamily="-65"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xfrm>
            <a:off x="1144588" y="684213"/>
            <a:ext cx="4573587" cy="3430587"/>
          </a:xfrm>
          <a:ln/>
        </p:spPr>
      </p:sp>
      <p:sp>
        <p:nvSpPr>
          <p:cNvPr id="39939" name="Rectangle 3"/>
          <p:cNvSpPr>
            <a:spLocks noGrp="1" noChangeArrowheads="1"/>
          </p:cNvSpPr>
          <p:nvPr>
            <p:ph type="body" idx="1"/>
          </p:nvPr>
        </p:nvSpPr>
        <p:spPr>
          <a:xfrm>
            <a:off x="685800" y="4344988"/>
            <a:ext cx="5486400" cy="4114800"/>
          </a:xfrm>
          <a:noFill/>
          <a:ln/>
        </p:spPr>
        <p:txBody>
          <a:bodyPr lIns="90684" tIns="45343" rIns="90684" bIns="45343"/>
          <a:lstStyle/>
          <a:p>
            <a:endParaRPr lang="en-US" smtClean="0">
              <a:latin typeface="Arial" charset="0"/>
              <a:ea typeface="ＭＳ Ｐゴシック" pitchFamily="-65"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773774F-DD11-4BAC-88A3-670456AF4120}" type="slidenum">
              <a:rPr lang="en-US" smtClean="0"/>
              <a:pPr>
                <a:defRPr/>
              </a:pPr>
              <a:t>21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E7EE348E-B03C-41A7-9318-F3047F4691C1}" type="slidenum">
              <a:rPr lang="en-US" sz="1200"/>
              <a:pPr algn="r"/>
              <a:t>22</a:t>
            </a:fld>
            <a:endParaRPr lang="en-US" sz="120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endParaRPr lang="en-US" smtClean="0">
              <a:latin typeface="Arial" charset="0"/>
              <a:ea typeface="ＭＳ Ｐゴシック" pitchFamily="-65"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p:spPr>
        <p:txBody>
          <a:bodyPr/>
          <a:lstStyle/>
          <a:p>
            <a:endParaRPr lang="en-US" smtClean="0">
              <a:latin typeface="Arial" charset="0"/>
              <a:ea typeface="ＭＳ Ｐゴシック" pitchFamily="-65"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DAEDEA0-11D0-4BC5-AA2B-2AEBFD9D5AFC}" type="slidenum">
              <a:rPr lang="en-US" sz="1200"/>
              <a:pPr algn="r"/>
              <a:t>24</a:t>
            </a:fld>
            <a:endParaRPr lang="en-US" sz="1200"/>
          </a:p>
        </p:txBody>
      </p:sp>
      <p:sp>
        <p:nvSpPr>
          <p:cNvPr id="55299" name="Rectangle 2"/>
          <p:cNvSpPr>
            <a:spLocks noGrp="1" noRot="1" noChangeAspect="1" noTextEdit="1"/>
          </p:cNvSpPr>
          <p:nvPr>
            <p:ph type="sldImg"/>
          </p:nvPr>
        </p:nvSpPr>
        <p:spPr>
          <a:ln/>
        </p:spPr>
      </p:sp>
      <p:sp>
        <p:nvSpPr>
          <p:cNvPr id="55300" name="Rectangle 3"/>
          <p:cNvSpPr>
            <a:spLocks noGrp="1"/>
          </p:cNvSpPr>
          <p:nvPr>
            <p:ph type="body" idx="1"/>
          </p:nvPr>
        </p:nvSpPr>
        <p:spPr>
          <a:noFill/>
          <a:ln/>
        </p:spPr>
        <p:txBody>
          <a:bodyPr/>
          <a:lstStyle/>
          <a:p>
            <a:pPr eaLnBrk="1" hangingPunct="1"/>
            <a:r>
              <a:rPr lang="en-US" dirty="0" smtClean="0">
                <a:latin typeface="Arial" charset="0"/>
                <a:ea typeface="ＭＳ Ｐゴシック" pitchFamily="-65" charset="-128"/>
              </a:rPr>
              <a:t>The Volcanic Ash Principal Component Image product is computed from all 5 bands of GOES imagery with updates available every 30 minutes. </a:t>
            </a:r>
          </a:p>
          <a:p>
            <a:pPr eaLnBrk="1" hangingPunct="1"/>
            <a:endParaRPr lang="en-US" dirty="0" smtClean="0">
              <a:latin typeface="Arial" charset="0"/>
              <a:ea typeface="ＭＳ Ｐゴシック" pitchFamily="-65" charset="-128"/>
            </a:endParaRPr>
          </a:p>
          <a:p>
            <a:pPr eaLnBrk="1" hangingPunct="1"/>
            <a:r>
              <a:rPr lang="en-US" dirty="0" smtClean="0">
                <a:latin typeface="Arial" charset="0"/>
                <a:ea typeface="ＭＳ Ｐゴシック" pitchFamily="-65" charset="-128"/>
              </a:rPr>
              <a:t>It is heavily weighted by the two </a:t>
            </a:r>
            <a:r>
              <a:rPr lang="en-US" dirty="0" err="1" smtClean="0">
                <a:latin typeface="Arial" charset="0"/>
                <a:ea typeface="ＭＳ Ｐゴシック" pitchFamily="-65" charset="-128"/>
              </a:rPr>
              <a:t>longwave</a:t>
            </a:r>
            <a:r>
              <a:rPr lang="en-US" dirty="0" smtClean="0">
                <a:latin typeface="Arial" charset="0"/>
                <a:ea typeface="ＭＳ Ｐゴシック" pitchFamily="-65" charset="-128"/>
              </a:rPr>
              <a:t> infrared window bands available on older operational geostationary satellites (up through GOES-11). (On GOES-12 and beyond, the less-transparent </a:t>
            </a:r>
            <a:r>
              <a:rPr lang="en-US" dirty="0" err="1" smtClean="0">
                <a:latin typeface="Arial" charset="0"/>
                <a:ea typeface="ＭＳ Ｐゴシック" pitchFamily="-65" charset="-128"/>
              </a:rPr>
              <a:t>longwave</a:t>
            </a:r>
            <a:r>
              <a:rPr lang="en-US" dirty="0" smtClean="0">
                <a:latin typeface="Arial" charset="0"/>
                <a:ea typeface="ＭＳ Ｐゴシック" pitchFamily="-65" charset="-128"/>
              </a:rPr>
              <a:t> band was replaced by a 13.3 um band used to better detect the levels of clouds. This does not prevent the product from being generated, but results in an altered interpretation). </a:t>
            </a:r>
          </a:p>
          <a:p>
            <a:pPr eaLnBrk="1" hangingPunct="1"/>
            <a:r>
              <a:rPr lang="en-US" dirty="0" smtClean="0">
                <a:latin typeface="Arial" charset="0"/>
                <a:ea typeface="ＭＳ Ｐゴシック" pitchFamily="-65" charset="-128"/>
              </a:rPr>
              <a:t>The key to the image differencing is the use of Principal Component Analysis on the multi-spectral GOES (or other) imagery. This analysis sorts out the image content according to explained variance, with the first component containing the most variance, and with decreasing variance in successive components. This process relegates most of the redundant image content to the first component and image difference information into the other components. And, because the volcanic ash signal is often best detected by an image difference, the split-window difference in particular, that difference appears as one of the higher-order Principal Components. Image differences seen in other components may show other features, such as cloud type: water vs. ice, etc... </a:t>
            </a:r>
          </a:p>
          <a:p>
            <a:pPr eaLnBrk="1" hangingPunct="1"/>
            <a:r>
              <a:rPr lang="en-US" b="1" dirty="0" smtClean="0">
                <a:latin typeface="Arial" charset="0"/>
                <a:ea typeface="ＭＳ Ｐゴシック" pitchFamily="-65" charset="-128"/>
              </a:rPr>
              <a:t>Size and Frequency of product</a:t>
            </a:r>
            <a:r>
              <a:rPr lang="en-US" dirty="0" smtClean="0">
                <a:latin typeface="Arial" charset="0"/>
                <a:ea typeface="ＭＳ Ｐゴシック" pitchFamily="-65" charset="-128"/>
              </a:rPr>
              <a:t>: the size of one Volcanic Ash Principal Component Image product is less than 0.5 MB, with updates available every 30 minutes.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97A2996A-D103-460B-BCFE-CECE5BAF1C3F}" type="slidenum">
              <a:rPr lang="en-US" sz="1200"/>
              <a:pPr algn="r"/>
              <a:t>25</a:t>
            </a:fld>
            <a:endParaRPr lang="en-US" sz="1200"/>
          </a:p>
        </p:txBody>
      </p:sp>
      <p:sp>
        <p:nvSpPr>
          <p:cNvPr id="58371" name="Slide Image Placeholder 1"/>
          <p:cNvSpPr>
            <a:spLocks noGrp="1" noRot="1" noChangeAspect="1" noTextEdit="1"/>
          </p:cNvSpPr>
          <p:nvPr>
            <p:ph type="sldImg"/>
          </p:nvPr>
        </p:nvSpPr>
        <p:spPr>
          <a:ln/>
        </p:spPr>
      </p:sp>
      <p:sp>
        <p:nvSpPr>
          <p:cNvPr id="58372" name="Notes Placeholder 2"/>
          <p:cNvSpPr>
            <a:spLocks noGrp="1"/>
          </p:cNvSpPr>
          <p:nvPr>
            <p:ph type="body" idx="1"/>
          </p:nvPr>
        </p:nvSpPr>
        <p:spPr>
          <a:noFill/>
          <a:ln/>
        </p:spPr>
        <p:txBody>
          <a:bodyPr/>
          <a:lstStyle/>
          <a:p>
            <a:pPr eaLnBrk="1" hangingPunct="1">
              <a:spcBef>
                <a:spcPct val="0"/>
              </a:spcBef>
            </a:pPr>
            <a:r>
              <a:rPr lang="en-US" smtClean="0">
                <a:latin typeface="Arial" charset="0"/>
                <a:ea typeface="ＭＳ Ｐゴシック" pitchFamily="-65" charset="-128"/>
              </a:rPr>
              <a:t>This is an example of the ABI-based AIR MASS product again patterned after similar products available from MSG.  The green areas are tropical air masses characterized by low ozone levels,  the red colors are associated with dryer regions and the blue colors indicate the temperature associated with the air.</a:t>
            </a:r>
          </a:p>
          <a:p>
            <a:pPr eaLnBrk="1" hangingPunct="1">
              <a:spcBef>
                <a:spcPct val="0"/>
              </a:spcBef>
            </a:pPr>
            <a:endParaRPr lang="en-US" smtClean="0">
              <a:latin typeface="Arial" charset="0"/>
              <a:ea typeface="ＭＳ Ｐゴシック" pitchFamily="-65" charset="-128"/>
            </a:endParaRPr>
          </a:p>
          <a:p>
            <a:pPr eaLnBrk="1" hangingPunct="1">
              <a:spcBef>
                <a:spcPct val="0"/>
              </a:spcBef>
            </a:pPr>
            <a:r>
              <a:rPr lang="en-US" smtClean="0">
                <a:latin typeface="Arial" charset="0"/>
                <a:ea typeface="ＭＳ Ｐゴシック" pitchFamily="-65" charset="-128"/>
              </a:rPr>
              <a:t>This ABI – based product is created by</a:t>
            </a:r>
          </a:p>
          <a:p>
            <a:pPr eaLnBrk="1" hangingPunct="1">
              <a:spcBef>
                <a:spcPct val="0"/>
              </a:spcBef>
            </a:pPr>
            <a:r>
              <a:rPr lang="en-US" smtClean="0">
                <a:latin typeface="Arial" charset="0"/>
                <a:ea typeface="ＭＳ Ｐゴシック" pitchFamily="-65" charset="-128"/>
              </a:rPr>
              <a:t>Red – shows the difference between Channel 8 (6.2um) and Channel 10 (7.3um) scaled from -29C to -4C</a:t>
            </a:r>
          </a:p>
          <a:p>
            <a:pPr eaLnBrk="1" hangingPunct="1">
              <a:spcBef>
                <a:spcPct val="0"/>
              </a:spcBef>
            </a:pPr>
            <a:r>
              <a:rPr lang="en-US" smtClean="0">
                <a:latin typeface="Arial" charset="0"/>
                <a:ea typeface="ＭＳ Ｐゴシック" pitchFamily="-65" charset="-128"/>
              </a:rPr>
              <a:t>Green – shows the difference between channel 11 (9.7um) and channel 15 (12.2um)</a:t>
            </a:r>
          </a:p>
          <a:p>
            <a:pPr eaLnBrk="1" hangingPunct="1">
              <a:spcBef>
                <a:spcPct val="0"/>
              </a:spcBef>
            </a:pPr>
            <a:r>
              <a:rPr lang="en-US" smtClean="0">
                <a:latin typeface="Arial" charset="0"/>
                <a:ea typeface="ＭＳ Ｐゴシック" pitchFamily="-65" charset="-128"/>
              </a:rPr>
              <a:t>Blue – is the channel 8 scaled from 243 K to 208 K</a:t>
            </a:r>
          </a:p>
          <a:p>
            <a:pPr eaLnBrk="1" hangingPunct="1">
              <a:spcBef>
                <a:spcPct val="0"/>
              </a:spcBef>
            </a:pPr>
            <a:endParaRPr lang="en-US" smtClean="0">
              <a:latin typeface="Arial" charset="0"/>
              <a:ea typeface="ＭＳ Ｐゴシック" pitchFamily="-65" charset="-128"/>
            </a:endParaRPr>
          </a:p>
          <a:p>
            <a:pPr eaLnBrk="1" hangingPunct="1">
              <a:spcBef>
                <a:spcPct val="0"/>
              </a:spcBef>
            </a:pPr>
            <a:r>
              <a:rPr lang="en-US" smtClean="0">
                <a:latin typeface="Arial" charset="0"/>
                <a:ea typeface="ＭＳ Ｐゴシック" pitchFamily="-65" charset="-128"/>
              </a:rPr>
              <a:t>Hourly lightning from WWLLN is show in red. </a:t>
            </a:r>
          </a:p>
        </p:txBody>
      </p:sp>
      <p:sp>
        <p:nvSpPr>
          <p:cNvPr id="58373"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6A69A401-7614-4635-A18A-DBBC9EB156B1}" type="slidenum">
              <a:rPr lang="en-US" sz="1200">
                <a:latin typeface="Calibri" pitchFamily="34" charset="0"/>
              </a:rPr>
              <a:pPr algn="r"/>
              <a:t>25</a:t>
            </a:fld>
            <a:endParaRPr lang="en-US" sz="1200">
              <a:latin typeface="Calibri"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p:spPr>
        <p:txBody>
          <a:bodyPr/>
          <a:lstStyle/>
          <a:p>
            <a:pPr eaLnBrk="1" hangingPunct="1"/>
            <a:endParaRPr lang="en-US" smtClean="0">
              <a:latin typeface="Arial" charset="0"/>
              <a:ea typeface="ＭＳ Ｐゴシック" pitchFamily="-65" charset="-128"/>
            </a:endParaRPr>
          </a:p>
        </p:txBody>
      </p:sp>
      <p:sp>
        <p:nvSpPr>
          <p:cNvPr id="60420"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CCB3E9E0-3628-4267-9125-E36F513C5C18}" type="slidenum">
              <a:rPr lang="en-US" sz="1200"/>
              <a:pPr algn="r"/>
              <a:t>26</a:t>
            </a:fld>
            <a:endParaRPr lang="en-US"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pPr eaLnBrk="1" hangingPunct="1"/>
            <a:endParaRPr lang="en-US" smtClean="0">
              <a:latin typeface="Arial" charset="0"/>
              <a:ea typeface="ＭＳ Ｐゴシック" pitchFamily="-65" charset="-128"/>
            </a:endParaRPr>
          </a:p>
        </p:txBody>
      </p:sp>
      <p:sp>
        <p:nvSpPr>
          <p:cNvPr id="61444"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9976849D-A598-4C4D-A764-06BE2F366359}" type="slidenum">
              <a:rPr lang="en-US" sz="1200"/>
              <a:pPr algn="r"/>
              <a:t>27</a:t>
            </a:fld>
            <a:endParaRPr lang="en-US"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p:spPr>
        <p:txBody>
          <a:bodyPr/>
          <a:lstStyle/>
          <a:p>
            <a:pPr eaLnBrk="1" hangingPunct="1"/>
            <a:endParaRPr lang="en-US" smtClean="0">
              <a:latin typeface="Arial" charset="0"/>
              <a:ea typeface="ＭＳ Ｐゴシック" pitchFamily="-65" charset="-128"/>
            </a:endParaRPr>
          </a:p>
        </p:txBody>
      </p:sp>
      <p:sp>
        <p:nvSpPr>
          <p:cNvPr id="64516"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57A59D37-52BF-45E6-BB77-7D6CFDEC4AA9}" type="slidenum">
              <a:rPr lang="en-US" sz="1200"/>
              <a:pPr algn="r"/>
              <a:t>28</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773774F-DD11-4BAC-88A3-670456AF4120}" type="slidenum">
              <a:rPr lang="en-US" smtClean="0"/>
              <a:pPr>
                <a:defRPr/>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E0D04CD-C256-48B8-98B1-851266DB789B}" type="slidenum">
              <a:rPr lang="en-US" smtClean="0"/>
              <a:pPr>
                <a:defRPr/>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p:spPr>
        <p:txBody>
          <a:bodyPr/>
          <a:lstStyle/>
          <a:p>
            <a:r>
              <a:rPr lang="en-US" smtClean="0">
                <a:latin typeface="Times New Roman" pitchFamily="-65" charset="0"/>
              </a:rPr>
              <a:t>Posters: Fire detection and characterization, Sea surface temperatures, proxy datasets for radiance, weather event simulator</a:t>
            </a:r>
          </a:p>
        </p:txBody>
      </p:sp>
      <p:sp>
        <p:nvSpPr>
          <p:cNvPr id="48132" name="Slide Number Placeholder 3"/>
          <p:cNvSpPr>
            <a:spLocks noGrp="1"/>
          </p:cNvSpPr>
          <p:nvPr>
            <p:ph type="sldNum" sz="quarter" idx="5"/>
          </p:nvPr>
        </p:nvSpPr>
        <p:spPr>
          <a:noFill/>
        </p:spPr>
        <p:txBody>
          <a:bodyPr/>
          <a:lstStyle/>
          <a:p>
            <a:fld id="{61EF92FF-7F18-4AF3-BE1C-D090417B381F}" type="slidenum">
              <a:rPr lang="en-US" smtClean="0">
                <a:latin typeface="Times New Roman" pitchFamily="-65" charset="0"/>
              </a:rPr>
              <a:pPr/>
              <a:t>5</a:t>
            </a:fld>
            <a:endParaRPr lang="en-US" smtClean="0">
              <a:latin typeface="Times New Roman" pitchFamily="-65"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p:spPr>
        <p:txBody>
          <a:bodyPr/>
          <a:lstStyle/>
          <a:p>
            <a:r>
              <a:rPr lang="en-US" smtClean="0">
                <a:latin typeface="Times New Roman" pitchFamily="-65" charset="0"/>
              </a:rPr>
              <a:t>Poster on novel lightning detection</a:t>
            </a:r>
          </a:p>
        </p:txBody>
      </p:sp>
      <p:sp>
        <p:nvSpPr>
          <p:cNvPr id="49156" name="Slide Number Placeholder 3"/>
          <p:cNvSpPr>
            <a:spLocks noGrp="1"/>
          </p:cNvSpPr>
          <p:nvPr>
            <p:ph type="sldNum" sz="quarter" idx="5"/>
          </p:nvPr>
        </p:nvSpPr>
        <p:spPr>
          <a:noFill/>
        </p:spPr>
        <p:txBody>
          <a:bodyPr/>
          <a:lstStyle/>
          <a:p>
            <a:fld id="{DAB84A00-2710-451C-B738-40FB21A01C3F}" type="slidenum">
              <a:rPr lang="en-US" smtClean="0">
                <a:latin typeface="Times New Roman" pitchFamily="-65" charset="0"/>
              </a:rPr>
              <a:pPr/>
              <a:t>6</a:t>
            </a:fld>
            <a:endParaRPr lang="en-US" smtClean="0">
              <a:latin typeface="Times New Roman" pitchFamily="-65"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Algorithm Development Session – Tuesday</a:t>
            </a:r>
            <a:r>
              <a:rPr lang="en-US" baseline="0" dirty="0" smtClean="0"/>
              <a:t> 3:30</a:t>
            </a:r>
          </a:p>
          <a:p>
            <a:pPr marL="228600" indent="-228600">
              <a:buNone/>
            </a:pPr>
            <a:r>
              <a:rPr lang="en-US" baseline="0" dirty="0" smtClean="0"/>
              <a:t>Topics include: AWG update, proxy data sets, GRAFIIIR, Risk reduction program</a:t>
            </a:r>
          </a:p>
          <a:p>
            <a:pPr marL="228600" indent="-228600">
              <a:buAutoNum type="arabicPeriod"/>
            </a:pPr>
            <a:endParaRPr lang="en-US" baseline="0" dirty="0" smtClean="0"/>
          </a:p>
          <a:p>
            <a:pPr marL="228600" indent="-228600">
              <a:buNone/>
            </a:pPr>
            <a:r>
              <a:rPr lang="en-US" baseline="0" dirty="0" smtClean="0"/>
              <a:t>CAL/VAL plans session – Wed. afternoon and Thurs afternoon</a:t>
            </a:r>
          </a:p>
          <a:p>
            <a:pPr marL="228600" indent="-228600">
              <a:buNone/>
            </a:pPr>
            <a:r>
              <a:rPr lang="en-US" baseline="0" dirty="0" smtClean="0"/>
              <a:t>Topics include: SDR Cal/Val plan, AWG level-2 products</a:t>
            </a:r>
          </a:p>
          <a:p>
            <a:pPr marL="228600" indent="-228600">
              <a:buNone/>
            </a:pPr>
            <a:endParaRPr lang="en-US" baseline="0" dirty="0" smtClean="0"/>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D266A94D-C181-46BB-896C-A16F1B32B475}"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5AB8B4D-DA73-4A13-8AD1-688BE20F78F0}" type="slidenum">
              <a:rPr lang="en-US" smtClean="0"/>
              <a:pPr>
                <a:defRPr/>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p:spPr>
        <p:txBody>
          <a:bodyPr/>
          <a:lstStyle/>
          <a:p>
            <a:endParaRPr lang="en-US" smtClean="0">
              <a:latin typeface="Arial" charset="0"/>
              <a:ea typeface="ＭＳ Ｐゴシック" pitchFamily="-65"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a:t>NOAA Testbed USWRP Workshop, April 28-29, 2009</a:t>
            </a:r>
          </a:p>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18FFB656-3D6B-4865-B964-125B9DEEDB89}" type="slidenum">
              <a:rPr lang="en-US"/>
              <a:pPr>
                <a:defRPr/>
              </a:pPr>
              <a:t>‹#›</a:t>
            </a:fld>
            <a:endParaRPr lang="en-US"/>
          </a:p>
        </p:txBody>
      </p:sp>
      <p:sp>
        <p:nvSpPr>
          <p:cNvPr id="6" name="Rectangle 10"/>
          <p:cNvSpPr>
            <a:spLocks noGrp="1" noChangeArrowheads="1"/>
          </p:cNvSpPr>
          <p:nvPr>
            <p:ph type="dt" sz="half" idx="12"/>
          </p:nvPr>
        </p:nvSpPr>
        <p:spPr>
          <a:ln/>
        </p:spPr>
        <p:txBody>
          <a:bodyPr/>
          <a:lstStyle>
            <a:lvl1pPr>
              <a:defRPr/>
            </a:lvl1pPr>
          </a:lstStyle>
          <a:p>
            <a:pPr>
              <a:defRPr/>
            </a:pPr>
            <a:fld id="{60BAFCE9-DF9F-4F2C-930E-E948D4A97389}" type="datetime1">
              <a:rPr lang="en-US"/>
              <a:pPr>
                <a:defRPr/>
              </a:pPr>
              <a:t>3/2/2010</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a:t>NOAA Testbed USWRP Workshop, April 28-29, 2009</a:t>
            </a:r>
          </a:p>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D2946D8B-BA57-46AA-BCA4-A85DAA140F8B}" type="slidenum">
              <a:rPr lang="en-US"/>
              <a:pPr>
                <a:defRPr/>
              </a:pPr>
              <a:t>‹#›</a:t>
            </a:fld>
            <a:endParaRPr lang="en-US"/>
          </a:p>
        </p:txBody>
      </p:sp>
      <p:sp>
        <p:nvSpPr>
          <p:cNvPr id="6" name="Rectangle 10"/>
          <p:cNvSpPr>
            <a:spLocks noGrp="1" noChangeArrowheads="1"/>
          </p:cNvSpPr>
          <p:nvPr>
            <p:ph type="dt" sz="half" idx="12"/>
          </p:nvPr>
        </p:nvSpPr>
        <p:spPr>
          <a:ln/>
        </p:spPr>
        <p:txBody>
          <a:bodyPr/>
          <a:lstStyle>
            <a:lvl1pPr>
              <a:defRPr/>
            </a:lvl1pPr>
          </a:lstStyle>
          <a:p>
            <a:pPr>
              <a:defRPr/>
            </a:pPr>
            <a:fld id="{0C2CF18F-B868-41EE-ABA7-79FBB388A276}" type="datetime1">
              <a:rPr lang="en-US"/>
              <a:pPr>
                <a:defRPr/>
              </a:pPr>
              <a:t>3/2/2010</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69863"/>
            <a:ext cx="2057400" cy="5956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9863"/>
            <a:ext cx="6019800" cy="5956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a:t>NOAA Testbed USWRP Workshop, April 28-29, 2009</a:t>
            </a:r>
          </a:p>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90415EEF-8047-4505-B3D1-B22E60DC0A80}" type="slidenum">
              <a:rPr lang="en-US"/>
              <a:pPr>
                <a:defRPr/>
              </a:pPr>
              <a:t>‹#›</a:t>
            </a:fld>
            <a:endParaRPr lang="en-US"/>
          </a:p>
        </p:txBody>
      </p:sp>
      <p:sp>
        <p:nvSpPr>
          <p:cNvPr id="6" name="Rectangle 10"/>
          <p:cNvSpPr>
            <a:spLocks noGrp="1" noChangeArrowheads="1"/>
          </p:cNvSpPr>
          <p:nvPr>
            <p:ph type="dt" sz="half" idx="12"/>
          </p:nvPr>
        </p:nvSpPr>
        <p:spPr>
          <a:ln/>
        </p:spPr>
        <p:txBody>
          <a:bodyPr/>
          <a:lstStyle>
            <a:lvl1pPr>
              <a:defRPr/>
            </a:lvl1pPr>
          </a:lstStyle>
          <a:p>
            <a:pPr>
              <a:defRPr/>
            </a:pPr>
            <a:fld id="{CA22B6C3-D9E1-49BF-ADA6-7621DFFECB52}" type="datetime1">
              <a:rPr lang="en-US"/>
              <a:pPr>
                <a:defRPr/>
              </a:pPr>
              <a:t>3/2/2010</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2C22A2CB-7C34-44AD-9D1F-1C0BD91A9EA0}"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6A3F10D3-3EB4-4BF8-9F5D-13605B87E553}"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35A498DA-6026-4971-86A6-E1EB2D5F7D2E}"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A4E389B6-F34E-4B69-BEF4-1AE7EED103EB}"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8EA5AE1F-77AE-41C4-A439-F269EBE6FCAB}"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29D17DE3-4C6C-49B1-9FC9-5FF312E420F7}"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E46E28EC-0232-40DE-A54E-E84BC63F9CEB}"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E71D581E-C220-4442-9D2A-1C6E6ECB3F00}"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a:t>NOAA Testbed USWRP Workshop, April 28-29, 2009</a:t>
            </a:r>
          </a:p>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05D15EB2-0B4A-49E4-B7CF-6EA3C2255EB4}" type="slidenum">
              <a:rPr lang="en-US"/>
              <a:pPr>
                <a:defRPr/>
              </a:pPr>
              <a:t>‹#›</a:t>
            </a:fld>
            <a:endParaRPr lang="en-US"/>
          </a:p>
        </p:txBody>
      </p:sp>
      <p:sp>
        <p:nvSpPr>
          <p:cNvPr id="6" name="Rectangle 10"/>
          <p:cNvSpPr>
            <a:spLocks noGrp="1" noChangeArrowheads="1"/>
          </p:cNvSpPr>
          <p:nvPr>
            <p:ph type="dt" sz="half" idx="12"/>
          </p:nvPr>
        </p:nvSpPr>
        <p:spPr>
          <a:ln/>
        </p:spPr>
        <p:txBody>
          <a:bodyPr/>
          <a:lstStyle>
            <a:lvl1pPr>
              <a:defRPr/>
            </a:lvl1pPr>
          </a:lstStyle>
          <a:p>
            <a:pPr>
              <a:defRPr/>
            </a:pPr>
            <a:fld id="{76385943-9884-4A16-AA24-2B4F06F84145}" type="datetime1">
              <a:rPr lang="en-US"/>
              <a:pPr>
                <a:defRPr/>
              </a:pPr>
              <a:t>3/2/2010</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6AEF2A09-5A9B-4B9D-AEDE-2E8C4D188A6B}"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74FEDA86-71DB-41E5-BB72-69B2D0ADC078}"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6D6D0383-B994-4696-9364-416A9A85CA07}"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A5DB9C-2BFF-4DF5-9EA0-6D3483921A41}"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39DB067-2503-48A7-80E3-A3EA43B0513B}"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F6B908F-CF92-4AC1-B861-438C98FA8DA4}"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6BAB31-E741-4B55-81E7-EB92919EBAAD}"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B0A22F0-E0EB-498C-9A5C-3341D98A87D3}"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09CE737-C357-4BA5-8B51-37866DCF5DF4}"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E35FF64-6FCF-4957-BFB3-AB5EEBEBA3C7}"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r>
              <a:rPr lang="en-US"/>
              <a:t>NOAA Testbed USWRP Workshop, April 28-29, 2009</a:t>
            </a:r>
          </a:p>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CA314064-3EE4-458A-980C-41CB083B60A7}" type="slidenum">
              <a:rPr lang="en-US"/>
              <a:pPr>
                <a:defRPr/>
              </a:pPr>
              <a:t>‹#›</a:t>
            </a:fld>
            <a:endParaRPr lang="en-US"/>
          </a:p>
        </p:txBody>
      </p:sp>
      <p:sp>
        <p:nvSpPr>
          <p:cNvPr id="6" name="Rectangle 10"/>
          <p:cNvSpPr>
            <a:spLocks noGrp="1" noChangeArrowheads="1"/>
          </p:cNvSpPr>
          <p:nvPr>
            <p:ph type="dt" sz="half" idx="12"/>
          </p:nvPr>
        </p:nvSpPr>
        <p:spPr>
          <a:ln/>
        </p:spPr>
        <p:txBody>
          <a:bodyPr/>
          <a:lstStyle>
            <a:lvl1pPr>
              <a:defRPr/>
            </a:lvl1pPr>
          </a:lstStyle>
          <a:p>
            <a:pPr>
              <a:defRPr/>
            </a:pPr>
            <a:fld id="{73A3C6AB-3461-4CCC-9366-908CEADE20D1}" type="datetime1">
              <a:rPr lang="en-US"/>
              <a:pPr>
                <a:defRPr/>
              </a:pPr>
              <a:t>3/2/2010</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CB59CA9-EE20-4994-A04D-AFDBA17276BA}"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EB31AF2-6940-4899-9339-B15DC14B9A98}"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315396-5C43-4F66-BE23-24A8CEC630E1}"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BE55ED5-3ABF-406D-AB34-BC1C919A706D}"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r>
              <a:rPr lang="en-US"/>
              <a:t>NOAA Testbed USWRP Workshop, April 28-29, 2009</a:t>
            </a:r>
          </a:p>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DBB2DC2C-B3C4-4A42-8E09-463568F7730A}" type="slidenum">
              <a:rPr lang="en-US"/>
              <a:pPr>
                <a:defRPr/>
              </a:pPr>
              <a:t>‹#›</a:t>
            </a:fld>
            <a:endParaRPr lang="en-US"/>
          </a:p>
        </p:txBody>
      </p:sp>
      <p:sp>
        <p:nvSpPr>
          <p:cNvPr id="7" name="Rectangle 10"/>
          <p:cNvSpPr>
            <a:spLocks noGrp="1" noChangeArrowheads="1"/>
          </p:cNvSpPr>
          <p:nvPr>
            <p:ph type="dt" sz="half" idx="12"/>
          </p:nvPr>
        </p:nvSpPr>
        <p:spPr>
          <a:ln/>
        </p:spPr>
        <p:txBody>
          <a:bodyPr/>
          <a:lstStyle>
            <a:lvl1pPr>
              <a:defRPr/>
            </a:lvl1pPr>
          </a:lstStyle>
          <a:p>
            <a:pPr>
              <a:defRPr/>
            </a:pPr>
            <a:fld id="{F971932D-67CB-4CA6-99EF-836E8509D2F4}" type="datetime1">
              <a:rPr lang="en-US"/>
              <a:pPr>
                <a:defRPr/>
              </a:pPr>
              <a:t>3/2/2010</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r>
              <a:rPr lang="en-US"/>
              <a:t>NOAA Testbed USWRP Workshop, April 28-29, 2009</a:t>
            </a:r>
          </a:p>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pPr>
              <a:defRPr/>
            </a:pPr>
            <a:fld id="{CA7095CD-FB6A-4D11-B05A-55BDAE989A81}" type="slidenum">
              <a:rPr lang="en-US"/>
              <a:pPr>
                <a:defRPr/>
              </a:pPr>
              <a:t>‹#›</a:t>
            </a:fld>
            <a:endParaRPr lang="en-US"/>
          </a:p>
        </p:txBody>
      </p:sp>
      <p:sp>
        <p:nvSpPr>
          <p:cNvPr id="9" name="Rectangle 10"/>
          <p:cNvSpPr>
            <a:spLocks noGrp="1" noChangeArrowheads="1"/>
          </p:cNvSpPr>
          <p:nvPr>
            <p:ph type="dt" sz="half" idx="12"/>
          </p:nvPr>
        </p:nvSpPr>
        <p:spPr>
          <a:ln/>
        </p:spPr>
        <p:txBody>
          <a:bodyPr/>
          <a:lstStyle>
            <a:lvl1pPr>
              <a:defRPr/>
            </a:lvl1pPr>
          </a:lstStyle>
          <a:p>
            <a:pPr>
              <a:defRPr/>
            </a:pPr>
            <a:fld id="{F9BF57AB-FAE8-4989-BD72-4CB16CF7DB43}" type="datetime1">
              <a:rPr lang="en-US"/>
              <a:pPr>
                <a:defRPr/>
              </a:pPr>
              <a:t>3/2/2010</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r>
              <a:rPr lang="en-US"/>
              <a:t>NOAA Testbed USWRP Workshop, April 28-29, 2009</a:t>
            </a:r>
          </a:p>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fld id="{289E57C6-65E7-493A-B42F-93CA8553EF24}" type="slidenum">
              <a:rPr lang="en-US"/>
              <a:pPr>
                <a:defRPr/>
              </a:pPr>
              <a:t>‹#›</a:t>
            </a:fld>
            <a:endParaRPr lang="en-US"/>
          </a:p>
        </p:txBody>
      </p:sp>
      <p:sp>
        <p:nvSpPr>
          <p:cNvPr id="5" name="Rectangle 10"/>
          <p:cNvSpPr>
            <a:spLocks noGrp="1" noChangeArrowheads="1"/>
          </p:cNvSpPr>
          <p:nvPr>
            <p:ph type="dt" sz="half" idx="12"/>
          </p:nvPr>
        </p:nvSpPr>
        <p:spPr>
          <a:ln/>
        </p:spPr>
        <p:txBody>
          <a:bodyPr/>
          <a:lstStyle>
            <a:lvl1pPr>
              <a:defRPr/>
            </a:lvl1pPr>
          </a:lstStyle>
          <a:p>
            <a:pPr>
              <a:defRPr/>
            </a:pPr>
            <a:fld id="{2773426D-7ACC-4228-A8E0-74DAA6685A8D}" type="datetime1">
              <a:rPr lang="en-US"/>
              <a:pPr>
                <a:defRPr/>
              </a:pPr>
              <a:t>3/2/2010</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6"/>
          <p:cNvSpPr>
            <a:spLocks noGrp="1" noChangeArrowheads="1"/>
          </p:cNvSpPr>
          <p:nvPr>
            <p:ph type="sldNum" sz="quarter" idx="11"/>
          </p:nvPr>
        </p:nvSpPr>
        <p:spPr>
          <a:ln/>
        </p:spPr>
        <p:txBody>
          <a:bodyPr/>
          <a:lstStyle>
            <a:lvl1pPr>
              <a:defRPr/>
            </a:lvl1pPr>
          </a:lstStyle>
          <a:p>
            <a:pPr>
              <a:defRPr/>
            </a:pPr>
            <a:fld id="{0DBCDB44-CADE-4815-ACD0-D2EF2034E53B}" type="slidenum">
              <a:rPr lang="en-US"/>
              <a:pPr>
                <a:defRPr/>
              </a:pPr>
              <a:t>‹#›</a:t>
            </a:fld>
            <a:endParaRPr lang="en-US"/>
          </a:p>
        </p:txBody>
      </p:sp>
      <p:sp>
        <p:nvSpPr>
          <p:cNvPr id="4" name="Rectangle 10"/>
          <p:cNvSpPr>
            <a:spLocks noGrp="1" noChangeArrowheads="1"/>
          </p:cNvSpPr>
          <p:nvPr>
            <p:ph type="dt" sz="half" idx="12"/>
          </p:nvPr>
        </p:nvSpPr>
        <p:spPr>
          <a:ln/>
        </p:spPr>
        <p:txBody>
          <a:bodyPr/>
          <a:lstStyle>
            <a:lvl1pPr>
              <a:defRPr/>
            </a:lvl1pPr>
          </a:lstStyle>
          <a:p>
            <a:pPr>
              <a:defRPr/>
            </a:pPr>
            <a:fld id="{8B585E00-8E5E-4F5B-B79C-BE06CFD5B288}" type="datetime1">
              <a:rPr lang="en-US"/>
              <a:pPr>
                <a:defRPr/>
              </a:pPr>
              <a:t>3/2/2010</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US"/>
              <a:t>NOAA Testbed USWRP Workshop, April 28-29, 2009</a:t>
            </a:r>
          </a:p>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1B30658F-CBE9-4088-801A-743327E526A5}" type="slidenum">
              <a:rPr lang="en-US"/>
              <a:pPr>
                <a:defRPr/>
              </a:pPr>
              <a:t>‹#›</a:t>
            </a:fld>
            <a:endParaRPr lang="en-US"/>
          </a:p>
        </p:txBody>
      </p:sp>
      <p:sp>
        <p:nvSpPr>
          <p:cNvPr id="7" name="Rectangle 10"/>
          <p:cNvSpPr>
            <a:spLocks noGrp="1" noChangeArrowheads="1"/>
          </p:cNvSpPr>
          <p:nvPr>
            <p:ph type="dt" sz="half" idx="12"/>
          </p:nvPr>
        </p:nvSpPr>
        <p:spPr>
          <a:ln/>
        </p:spPr>
        <p:txBody>
          <a:bodyPr/>
          <a:lstStyle>
            <a:lvl1pPr>
              <a:defRPr/>
            </a:lvl1pPr>
          </a:lstStyle>
          <a:p>
            <a:pPr>
              <a:defRPr/>
            </a:pPr>
            <a:fld id="{C927BE26-2C16-402C-B004-40BFF6417E02}" type="datetime1">
              <a:rPr lang="en-US"/>
              <a:pPr>
                <a:defRPr/>
              </a:pPr>
              <a:t>3/2/2010</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US"/>
              <a:t>NOAA Testbed USWRP Workshop, April 28-29, 2009</a:t>
            </a:r>
          </a:p>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E23F9E9D-92AE-4976-9667-96F2E58DB59F}" type="slidenum">
              <a:rPr lang="en-US"/>
              <a:pPr>
                <a:defRPr/>
              </a:pPr>
              <a:t>‹#›</a:t>
            </a:fld>
            <a:endParaRPr lang="en-US"/>
          </a:p>
        </p:txBody>
      </p:sp>
      <p:sp>
        <p:nvSpPr>
          <p:cNvPr id="7" name="Rectangle 10"/>
          <p:cNvSpPr>
            <a:spLocks noGrp="1" noChangeArrowheads="1"/>
          </p:cNvSpPr>
          <p:nvPr>
            <p:ph type="dt" sz="half" idx="12"/>
          </p:nvPr>
        </p:nvSpPr>
        <p:spPr>
          <a:ln/>
        </p:spPr>
        <p:txBody>
          <a:bodyPr/>
          <a:lstStyle>
            <a:lvl1pPr>
              <a:defRPr/>
            </a:lvl1pPr>
          </a:lstStyle>
          <a:p>
            <a:pPr>
              <a:defRPr/>
            </a:pPr>
            <a:fld id="{51F667A7-4693-4D7B-91F6-39D29D2B6A4B}" type="datetime1">
              <a:rPr lang="en-US"/>
              <a:pPr>
                <a:defRPr/>
              </a:pPr>
              <a:t>3/2/2010</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1524000" y="169863"/>
            <a:ext cx="5791200"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7" name="Rectangle 5"/>
          <p:cNvSpPr>
            <a:spLocks noGrp="1" noChangeArrowheads="1"/>
          </p:cNvSpPr>
          <p:nvPr>
            <p:ph type="ftr" sz="quarter" idx="3"/>
          </p:nvPr>
        </p:nvSpPr>
        <p:spPr bwMode="auto">
          <a:xfrm>
            <a:off x="2560638" y="6221413"/>
            <a:ext cx="402431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b="1">
                <a:latin typeface="Arial" charset="0"/>
                <a:ea typeface="+mn-ea"/>
                <a:cs typeface="+mn-cs"/>
              </a:defRPr>
            </a:lvl1pPr>
          </a:lstStyle>
          <a:p>
            <a:pPr>
              <a:defRPr/>
            </a:pPr>
            <a:r>
              <a:rPr lang="en-US"/>
              <a:t>NOAA Testbed USWRP Workshop, April 28-29, 2009</a:t>
            </a:r>
          </a:p>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ea typeface="+mn-ea"/>
                <a:cs typeface="+mn-cs"/>
              </a:defRPr>
            </a:lvl1pPr>
          </a:lstStyle>
          <a:p>
            <a:pPr>
              <a:defRPr/>
            </a:pPr>
            <a:fld id="{51F35E92-109A-40BB-AC9B-449168120114}" type="slidenum">
              <a:rPr lang="en-US"/>
              <a:pPr>
                <a:defRPr/>
              </a:pPr>
              <a:t>‹#›</a:t>
            </a:fld>
            <a:endParaRPr lang="en-US"/>
          </a:p>
        </p:txBody>
      </p:sp>
      <p:pic>
        <p:nvPicPr>
          <p:cNvPr id="2" name="Picture 7" descr="NOAA logo"/>
          <p:cNvPicPr>
            <a:picLocks noChangeAspect="1" noChangeArrowheads="1"/>
          </p:cNvPicPr>
          <p:nvPr/>
        </p:nvPicPr>
        <p:blipFill>
          <a:blip r:embed="rId13"/>
          <a:srcRect/>
          <a:stretch>
            <a:fillRect/>
          </a:stretch>
        </p:blipFill>
        <p:spPr bwMode="auto">
          <a:xfrm>
            <a:off x="8004175" y="41275"/>
            <a:ext cx="914400" cy="914400"/>
          </a:xfrm>
          <a:prstGeom prst="rect">
            <a:avLst/>
          </a:prstGeom>
          <a:noFill/>
          <a:ln w="9525">
            <a:noFill/>
            <a:miter lim="800000"/>
            <a:headEnd/>
            <a:tailEnd/>
          </a:ln>
        </p:spPr>
      </p:pic>
      <p:sp>
        <p:nvSpPr>
          <p:cNvPr id="1034" name="Rectangle 10"/>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Arial" charset="0"/>
                <a:ea typeface="+mn-ea"/>
                <a:cs typeface="+mn-cs"/>
              </a:defRPr>
            </a:lvl1pPr>
          </a:lstStyle>
          <a:p>
            <a:pPr>
              <a:defRPr/>
            </a:pPr>
            <a:fld id="{28ADC086-20DB-4002-8EF1-D0309094C0BD}" type="datetime1">
              <a:rPr lang="en-US"/>
              <a:pPr>
                <a:defRPr/>
              </a:pPr>
              <a:t>3/2/2010</a:t>
            </a:fld>
            <a:endParaRPr lang="en-US"/>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Lst>
  <p:hf sldNum="0" hdr="0" ftr="0" dt="0"/>
  <p:txStyles>
    <p:titleStyle>
      <a:lvl1pPr algn="ctr" rtl="0" eaLnBrk="0" fontAlgn="base" hangingPunct="0">
        <a:spcBef>
          <a:spcPct val="0"/>
        </a:spcBef>
        <a:spcAft>
          <a:spcPct val="0"/>
        </a:spcAft>
        <a:defRPr sz="3200" b="1">
          <a:solidFill>
            <a:srgbClr val="0033CC"/>
          </a:solidFill>
          <a:latin typeface="+mj-lt"/>
          <a:ea typeface="+mj-ea"/>
          <a:cs typeface="ＭＳ Ｐゴシック"/>
        </a:defRPr>
      </a:lvl1pPr>
      <a:lvl2pPr algn="ctr" rtl="0" eaLnBrk="0" fontAlgn="base" hangingPunct="0">
        <a:spcBef>
          <a:spcPct val="0"/>
        </a:spcBef>
        <a:spcAft>
          <a:spcPct val="0"/>
        </a:spcAft>
        <a:defRPr sz="3200" b="1">
          <a:solidFill>
            <a:srgbClr val="0033CC"/>
          </a:solidFill>
          <a:latin typeface="Book Antiqua" pitchFamily="18" charset="0"/>
          <a:ea typeface="ＭＳ Ｐゴシック" pitchFamily="-112" charset="-128"/>
          <a:cs typeface="ＭＳ Ｐゴシック"/>
        </a:defRPr>
      </a:lvl2pPr>
      <a:lvl3pPr algn="ctr" rtl="0" eaLnBrk="0" fontAlgn="base" hangingPunct="0">
        <a:spcBef>
          <a:spcPct val="0"/>
        </a:spcBef>
        <a:spcAft>
          <a:spcPct val="0"/>
        </a:spcAft>
        <a:defRPr sz="3200" b="1">
          <a:solidFill>
            <a:srgbClr val="0033CC"/>
          </a:solidFill>
          <a:latin typeface="Book Antiqua" pitchFamily="18" charset="0"/>
          <a:ea typeface="ＭＳ Ｐゴシック" pitchFamily="-112" charset="-128"/>
          <a:cs typeface="ＭＳ Ｐゴシック"/>
        </a:defRPr>
      </a:lvl3pPr>
      <a:lvl4pPr algn="ctr" rtl="0" eaLnBrk="0" fontAlgn="base" hangingPunct="0">
        <a:spcBef>
          <a:spcPct val="0"/>
        </a:spcBef>
        <a:spcAft>
          <a:spcPct val="0"/>
        </a:spcAft>
        <a:defRPr sz="3200" b="1">
          <a:solidFill>
            <a:srgbClr val="0033CC"/>
          </a:solidFill>
          <a:latin typeface="Book Antiqua" pitchFamily="18" charset="0"/>
          <a:ea typeface="ＭＳ Ｐゴシック" pitchFamily="-112" charset="-128"/>
          <a:cs typeface="ＭＳ Ｐゴシック"/>
        </a:defRPr>
      </a:lvl4pPr>
      <a:lvl5pPr algn="ctr" rtl="0" eaLnBrk="0" fontAlgn="base" hangingPunct="0">
        <a:spcBef>
          <a:spcPct val="0"/>
        </a:spcBef>
        <a:spcAft>
          <a:spcPct val="0"/>
        </a:spcAft>
        <a:defRPr sz="3200" b="1">
          <a:solidFill>
            <a:srgbClr val="0033CC"/>
          </a:solidFill>
          <a:latin typeface="Book Antiqua" pitchFamily="18" charset="0"/>
          <a:ea typeface="ＭＳ Ｐゴシック" pitchFamily="-112" charset="-128"/>
          <a:cs typeface="ＭＳ Ｐゴシック"/>
        </a:defRPr>
      </a:lvl5pPr>
      <a:lvl6pPr marL="457200" algn="ctr" rtl="0" fontAlgn="base">
        <a:spcBef>
          <a:spcPct val="0"/>
        </a:spcBef>
        <a:spcAft>
          <a:spcPct val="0"/>
        </a:spcAft>
        <a:defRPr sz="3200" b="1">
          <a:solidFill>
            <a:srgbClr val="0033CC"/>
          </a:solidFill>
          <a:latin typeface="Book Antiqua" pitchFamily="18" charset="0"/>
          <a:ea typeface="ＭＳ Ｐゴシック" pitchFamily="-112" charset="-128"/>
        </a:defRPr>
      </a:lvl6pPr>
      <a:lvl7pPr marL="914400" algn="ctr" rtl="0" fontAlgn="base">
        <a:spcBef>
          <a:spcPct val="0"/>
        </a:spcBef>
        <a:spcAft>
          <a:spcPct val="0"/>
        </a:spcAft>
        <a:defRPr sz="3200" b="1">
          <a:solidFill>
            <a:srgbClr val="0033CC"/>
          </a:solidFill>
          <a:latin typeface="Book Antiqua" pitchFamily="18" charset="0"/>
          <a:ea typeface="ＭＳ Ｐゴシック" pitchFamily="-112" charset="-128"/>
        </a:defRPr>
      </a:lvl7pPr>
      <a:lvl8pPr marL="1371600" algn="ctr" rtl="0" fontAlgn="base">
        <a:spcBef>
          <a:spcPct val="0"/>
        </a:spcBef>
        <a:spcAft>
          <a:spcPct val="0"/>
        </a:spcAft>
        <a:defRPr sz="3200" b="1">
          <a:solidFill>
            <a:srgbClr val="0033CC"/>
          </a:solidFill>
          <a:latin typeface="Book Antiqua" pitchFamily="18" charset="0"/>
          <a:ea typeface="ＭＳ Ｐゴシック" pitchFamily="-112" charset="-128"/>
        </a:defRPr>
      </a:lvl8pPr>
      <a:lvl9pPr marL="1828800" algn="ctr" rtl="0" fontAlgn="base">
        <a:spcBef>
          <a:spcPct val="0"/>
        </a:spcBef>
        <a:spcAft>
          <a:spcPct val="0"/>
        </a:spcAft>
        <a:defRPr sz="3200" b="1">
          <a:solidFill>
            <a:srgbClr val="0033CC"/>
          </a:solidFill>
          <a:latin typeface="Book Antiqua" pitchFamily="18" charset="0"/>
          <a:ea typeface="ＭＳ Ｐゴシック" pitchFamily="-112" charset="-128"/>
        </a:defRPr>
      </a:lvl9pPr>
    </p:titleStyle>
    <p:bodyStyle>
      <a:lvl1pPr marL="342900" indent="-342900" algn="l" rtl="0" eaLnBrk="0" fontAlgn="base" hangingPunct="0">
        <a:spcBef>
          <a:spcPct val="20000"/>
        </a:spcBef>
        <a:spcAft>
          <a:spcPct val="0"/>
        </a:spcAft>
        <a:buChar char="•"/>
        <a:defRPr sz="2200">
          <a:solidFill>
            <a:schemeClr val="tx1"/>
          </a:solidFill>
          <a:latin typeface="+mn-lt"/>
          <a:ea typeface="+mn-ea"/>
          <a:cs typeface="ＭＳ Ｐゴシック"/>
        </a:defRPr>
      </a:lvl1pPr>
      <a:lvl2pPr marL="742950" indent="-285750" algn="l" rtl="0" eaLnBrk="0" fontAlgn="base" hangingPunct="0">
        <a:spcBef>
          <a:spcPct val="20000"/>
        </a:spcBef>
        <a:spcAft>
          <a:spcPct val="0"/>
        </a:spcAft>
        <a:buChar char="–"/>
        <a:defRPr sz="2000">
          <a:solidFill>
            <a:schemeClr val="tx1"/>
          </a:solidFill>
          <a:latin typeface="+mn-lt"/>
          <a:ea typeface="+mn-ea"/>
          <a:cs typeface="ＭＳ Ｐゴシック"/>
        </a:defRPr>
      </a:lvl2pPr>
      <a:lvl3pPr marL="1143000" indent="-228600" algn="l" rtl="0" eaLnBrk="0" fontAlgn="base" hangingPunct="0">
        <a:spcBef>
          <a:spcPct val="20000"/>
        </a:spcBef>
        <a:spcAft>
          <a:spcPct val="0"/>
        </a:spcAft>
        <a:buChar char="•"/>
        <a:defRPr sz="2400">
          <a:solidFill>
            <a:schemeClr val="tx1"/>
          </a:solidFill>
          <a:latin typeface="+mn-lt"/>
          <a:ea typeface="+mn-ea"/>
          <a:cs typeface="ＭＳ Ｐゴシック"/>
        </a:defRPr>
      </a:lvl3pPr>
      <a:lvl4pPr marL="1600200" indent="-228600" algn="l" rtl="0" eaLnBrk="0" fontAlgn="base" hangingPunct="0">
        <a:spcBef>
          <a:spcPct val="20000"/>
        </a:spcBef>
        <a:spcAft>
          <a:spcPct val="0"/>
        </a:spcAft>
        <a:buChar char="–"/>
        <a:defRPr sz="1600">
          <a:solidFill>
            <a:schemeClr val="tx1"/>
          </a:solidFill>
          <a:latin typeface="+mn-lt"/>
          <a:ea typeface="+mn-ea"/>
          <a:cs typeface="ＭＳ Ｐゴシック"/>
        </a:defRPr>
      </a:lvl4pPr>
      <a:lvl5pPr marL="2057400" indent="-228600" algn="l" rtl="0" eaLnBrk="0" fontAlgn="base" hangingPunct="0">
        <a:spcBef>
          <a:spcPct val="20000"/>
        </a:spcBef>
        <a:spcAft>
          <a:spcPct val="0"/>
        </a:spcAft>
        <a:buChar char="»"/>
        <a:defRPr sz="1400">
          <a:solidFill>
            <a:schemeClr val="tx1"/>
          </a:solidFill>
          <a:latin typeface="+mn-lt"/>
          <a:ea typeface="+mn-ea"/>
          <a:cs typeface="ＭＳ Ｐゴシック"/>
        </a:defRPr>
      </a:lvl5pPr>
      <a:lvl6pPr marL="2514600" indent="-228600" algn="l" rtl="0" fontAlgn="base">
        <a:spcBef>
          <a:spcPct val="20000"/>
        </a:spcBef>
        <a:spcAft>
          <a:spcPct val="0"/>
        </a:spcAft>
        <a:buChar char="»"/>
        <a:defRPr sz="1400">
          <a:solidFill>
            <a:schemeClr val="tx1"/>
          </a:solidFill>
          <a:latin typeface="+mn-lt"/>
          <a:ea typeface="+mn-ea"/>
        </a:defRPr>
      </a:lvl6pPr>
      <a:lvl7pPr marL="2971800" indent="-228600" algn="l" rtl="0" fontAlgn="base">
        <a:spcBef>
          <a:spcPct val="20000"/>
        </a:spcBef>
        <a:spcAft>
          <a:spcPct val="0"/>
        </a:spcAft>
        <a:buChar char="»"/>
        <a:defRPr sz="1400">
          <a:solidFill>
            <a:schemeClr val="tx1"/>
          </a:solidFill>
          <a:latin typeface="+mn-lt"/>
          <a:ea typeface="+mn-ea"/>
        </a:defRPr>
      </a:lvl7pPr>
      <a:lvl8pPr marL="3429000" indent="-228600" algn="l" rtl="0" fontAlgn="base">
        <a:spcBef>
          <a:spcPct val="20000"/>
        </a:spcBef>
        <a:spcAft>
          <a:spcPct val="0"/>
        </a:spcAft>
        <a:buChar char="»"/>
        <a:defRPr sz="1400">
          <a:solidFill>
            <a:schemeClr val="tx1"/>
          </a:solidFill>
          <a:latin typeface="+mn-lt"/>
          <a:ea typeface="+mn-ea"/>
        </a:defRPr>
      </a:lvl8pPr>
      <a:lvl9pPr marL="3886200" indent="-228600" algn="l" rtl="0" fontAlgn="base">
        <a:spcBef>
          <a:spcPct val="20000"/>
        </a:spcBef>
        <a:spcAft>
          <a:spcPct val="0"/>
        </a:spcAft>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0" y="3902075"/>
            <a:ext cx="3400425" cy="2949575"/>
            <a:chOff x="0" y="2458"/>
            <a:chExt cx="2142" cy="1858"/>
          </a:xfrm>
        </p:grpSpPr>
        <p:sp>
          <p:nvSpPr>
            <p:cNvPr id="7885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latin typeface="Arial" pitchFamily="-107" charset="0"/>
                <a:ea typeface="+mn-ea"/>
              </a:endParaRPr>
            </a:p>
          </p:txBody>
        </p:sp>
        <p:sp>
          <p:nvSpPr>
            <p:cNvPr id="7885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a:latin typeface="Arial" pitchFamily="-107" charset="0"/>
                <a:ea typeface="+mn-ea"/>
              </a:endParaRPr>
            </a:p>
          </p:txBody>
        </p:sp>
        <p:sp>
          <p:nvSpPr>
            <p:cNvPr id="7885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latin typeface="Arial" pitchFamily="-107" charset="0"/>
                <a:ea typeface="+mn-ea"/>
              </a:endParaRPr>
            </a:p>
          </p:txBody>
        </p:sp>
        <p:sp>
          <p:nvSpPr>
            <p:cNvPr id="7885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latin typeface="Arial" pitchFamily="-107" charset="0"/>
                <a:ea typeface="+mn-ea"/>
              </a:endParaRPr>
            </a:p>
          </p:txBody>
        </p:sp>
        <p:sp>
          <p:nvSpPr>
            <p:cNvPr id="78855"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eaLnBrk="0" hangingPunct="0">
                <a:defRPr/>
              </a:pPr>
              <a:endParaRPr lang="en-US">
                <a:latin typeface="Arial" pitchFamily="-107" charset="0"/>
                <a:ea typeface="+mn-ea"/>
              </a:endParaRPr>
            </a:p>
          </p:txBody>
        </p:sp>
        <p:sp>
          <p:nvSpPr>
            <p:cNvPr id="78856"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a:effectLst/>
          </p:spPr>
          <p:txBody>
            <a:bodyPr/>
            <a:lstStyle/>
            <a:p>
              <a:pPr eaLnBrk="0" hangingPunct="0">
                <a:defRPr/>
              </a:pPr>
              <a:endParaRPr lang="en-US">
                <a:latin typeface="Arial" pitchFamily="-107" charset="0"/>
                <a:ea typeface="+mn-ea"/>
              </a:endParaRPr>
            </a:p>
          </p:txBody>
        </p:sp>
        <p:sp>
          <p:nvSpPr>
            <p:cNvPr id="78857"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eaLnBrk="0" hangingPunct="0">
                <a:defRPr/>
              </a:pPr>
              <a:endParaRPr lang="en-US">
                <a:latin typeface="Arial" pitchFamily="-107" charset="0"/>
                <a:ea typeface="+mn-ea"/>
              </a:endParaRPr>
            </a:p>
          </p:txBody>
        </p:sp>
      </p:grpSp>
      <p:sp>
        <p:nvSpPr>
          <p:cNvPr id="4099"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4100"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886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latin typeface="+mn-lt"/>
                <a:ea typeface="+mn-ea"/>
                <a:cs typeface="+mn-cs"/>
              </a:defRPr>
            </a:lvl1pPr>
          </a:lstStyle>
          <a:p>
            <a:pPr>
              <a:defRPr/>
            </a:pPr>
            <a:endParaRPr lang="en-US"/>
          </a:p>
        </p:txBody>
      </p:sp>
      <p:sp>
        <p:nvSpPr>
          <p:cNvPr id="7886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latin typeface="+mn-lt"/>
                <a:ea typeface="+mn-ea"/>
                <a:cs typeface="+mn-cs"/>
              </a:defRPr>
            </a:lvl1pPr>
          </a:lstStyle>
          <a:p>
            <a:pPr>
              <a:defRPr/>
            </a:pPr>
            <a:endParaRPr lang="en-US"/>
          </a:p>
        </p:txBody>
      </p:sp>
      <p:sp>
        <p:nvSpPr>
          <p:cNvPr id="7886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10199"/>
                  </a:outerShdw>
                </a:effectLst>
                <a:latin typeface="Arial" charset="0"/>
                <a:ea typeface="ＭＳ Ｐゴシック" pitchFamily="-112" charset="-128"/>
                <a:cs typeface="+mn-cs"/>
              </a:defRPr>
            </a:lvl1pPr>
          </a:lstStyle>
          <a:p>
            <a:pPr>
              <a:defRPr/>
            </a:pPr>
            <a:fld id="{A020BBD9-8F33-432C-8F46-80E3986BA77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ＭＳ Ｐゴシック"/>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a:defRPr>
      </a:lvl5pPr>
      <a:lvl6pPr marL="457200" algn="ctr" rtl="0" fontAlgn="base">
        <a:spcBef>
          <a:spcPct val="0"/>
        </a:spcBef>
        <a:spcAft>
          <a:spcPct val="0"/>
        </a:spcAft>
        <a:defRPr sz="4400">
          <a:solidFill>
            <a:schemeClr val="tx2"/>
          </a:solidFill>
          <a:latin typeface="Arial" charset="0"/>
          <a:ea typeface="ＭＳ Ｐゴシック" pitchFamily="-112" charset="-128"/>
        </a:defRPr>
      </a:lvl6pPr>
      <a:lvl7pPr marL="914400" algn="ctr" rtl="0" fontAlgn="base">
        <a:spcBef>
          <a:spcPct val="0"/>
        </a:spcBef>
        <a:spcAft>
          <a:spcPct val="0"/>
        </a:spcAft>
        <a:defRPr sz="4400">
          <a:solidFill>
            <a:schemeClr val="tx2"/>
          </a:solidFill>
          <a:latin typeface="Arial" charset="0"/>
          <a:ea typeface="ＭＳ Ｐゴシック" pitchFamily="-112" charset="-128"/>
        </a:defRPr>
      </a:lvl7pPr>
      <a:lvl8pPr marL="1371600" algn="ctr" rtl="0" fontAlgn="base">
        <a:spcBef>
          <a:spcPct val="0"/>
        </a:spcBef>
        <a:spcAft>
          <a:spcPct val="0"/>
        </a:spcAft>
        <a:defRPr sz="4400">
          <a:solidFill>
            <a:schemeClr val="tx2"/>
          </a:solidFill>
          <a:latin typeface="Arial" charset="0"/>
          <a:ea typeface="ＭＳ Ｐゴシック" pitchFamily="-112" charset="-128"/>
        </a:defRPr>
      </a:lvl8pPr>
      <a:lvl9pPr marL="1828800" algn="ctr" rtl="0" fontAlgn="base">
        <a:spcBef>
          <a:spcPct val="0"/>
        </a:spcBef>
        <a:spcAft>
          <a:spcPct val="0"/>
        </a:spcAft>
        <a:defRPr sz="4400">
          <a:solidFill>
            <a:schemeClr val="tx2"/>
          </a:solidFill>
          <a:latin typeface="Arial" charset="0"/>
          <a:ea typeface="ＭＳ Ｐゴシック" pitchFamily="-112" charset="-128"/>
        </a:defRPr>
      </a:lvl9pPr>
    </p:titleStyle>
    <p:bodyStyle>
      <a:lvl1pPr marL="342900" indent="-342900" algn="l" rtl="0" eaLnBrk="0" fontAlgn="base" hangingPunct="0">
        <a:spcBef>
          <a:spcPct val="20000"/>
        </a:spcBef>
        <a:spcAft>
          <a:spcPct val="0"/>
        </a:spcAft>
        <a:buClr>
          <a:schemeClr val="hlink"/>
        </a:buClr>
        <a:buSzPct val="75000"/>
        <a:buFont typeface="Wingdings" pitchFamily="-65" charset="2"/>
        <a:buChar char="l"/>
        <a:defRPr sz="3200">
          <a:solidFill>
            <a:schemeClr val="tx1"/>
          </a:solidFill>
          <a:latin typeface="+mn-lt"/>
          <a:ea typeface="+mn-ea"/>
          <a:cs typeface="ＭＳ Ｐゴシック"/>
        </a:defRPr>
      </a:lvl1pPr>
      <a:lvl2pPr marL="742950" indent="-285750" algn="l" rtl="0" eaLnBrk="0" fontAlgn="base" hangingPunct="0">
        <a:spcBef>
          <a:spcPct val="20000"/>
        </a:spcBef>
        <a:spcAft>
          <a:spcPct val="0"/>
        </a:spcAft>
        <a:buClr>
          <a:schemeClr val="tx2"/>
        </a:buClr>
        <a:buSzPct val="75000"/>
        <a:buFont typeface="Wingdings" pitchFamily="-65" charset="2"/>
        <a:buChar char="l"/>
        <a:defRPr sz="2800">
          <a:solidFill>
            <a:schemeClr val="tx1"/>
          </a:solidFill>
          <a:latin typeface="+mn-lt"/>
          <a:ea typeface="+mn-ea"/>
          <a:cs typeface="ＭＳ Ｐゴシック"/>
        </a:defRPr>
      </a:lvl2pPr>
      <a:lvl3pPr marL="1143000" indent="-228600" algn="l" rtl="0" eaLnBrk="0" fontAlgn="base" hangingPunct="0">
        <a:spcBef>
          <a:spcPct val="20000"/>
        </a:spcBef>
        <a:spcAft>
          <a:spcPct val="0"/>
        </a:spcAft>
        <a:buClr>
          <a:schemeClr val="accent2"/>
        </a:buClr>
        <a:buSzPct val="75000"/>
        <a:buFont typeface="Wingdings" pitchFamily="-65" charset="2"/>
        <a:buChar char="l"/>
        <a:defRPr sz="2400">
          <a:solidFill>
            <a:schemeClr val="tx1"/>
          </a:solidFill>
          <a:latin typeface="+mn-lt"/>
          <a:ea typeface="+mn-ea"/>
          <a:cs typeface="ＭＳ Ｐゴシック"/>
        </a:defRPr>
      </a:lvl3pPr>
      <a:lvl4pPr marL="1600200" indent="-228600" algn="l" rtl="0" eaLnBrk="0" fontAlgn="base" hangingPunct="0">
        <a:spcBef>
          <a:spcPct val="20000"/>
        </a:spcBef>
        <a:spcAft>
          <a:spcPct val="0"/>
        </a:spcAft>
        <a:buClr>
          <a:schemeClr val="folHlink"/>
        </a:buClr>
        <a:buSzPct val="75000"/>
        <a:buFont typeface="Wingdings" pitchFamily="-65" charset="2"/>
        <a:buChar char="l"/>
        <a:defRPr sz="2000">
          <a:solidFill>
            <a:schemeClr val="tx1"/>
          </a:solidFill>
          <a:latin typeface="+mn-lt"/>
          <a:ea typeface="+mn-ea"/>
          <a:cs typeface="ＭＳ Ｐゴシック"/>
        </a:defRPr>
      </a:lvl4pPr>
      <a:lvl5pPr marL="2057400" indent="-228600" algn="l" rtl="0" eaLnBrk="0" fontAlgn="base" hangingPunct="0">
        <a:spcBef>
          <a:spcPct val="20000"/>
        </a:spcBef>
        <a:spcAft>
          <a:spcPct val="0"/>
        </a:spcAft>
        <a:buClr>
          <a:schemeClr val="tx1"/>
        </a:buClr>
        <a:buSzPct val="75000"/>
        <a:buFont typeface="Wingdings" pitchFamily="-65" charset="2"/>
        <a:buChar char="l"/>
        <a:defRPr sz="2000">
          <a:solidFill>
            <a:schemeClr val="tx1"/>
          </a:solidFill>
          <a:latin typeface="+mn-lt"/>
          <a:ea typeface="+mn-ea"/>
          <a:cs typeface="ＭＳ Ｐゴシック"/>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latin typeface="+mn-lt"/>
          <a:ea typeface="+mn-ea"/>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latin typeface="+mn-lt"/>
          <a:ea typeface="+mn-ea"/>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latin typeface="+mn-lt"/>
          <a:ea typeface="+mn-ea"/>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ea typeface="+mn-ea"/>
                <a:cs typeface="+mn-cs"/>
              </a:defRPr>
            </a:lvl1pPr>
          </a:lstStyle>
          <a:p>
            <a:pPr>
              <a:defRPr/>
            </a:pPr>
            <a:fld id="{8787BEAF-6ACE-434C-9D6F-03733626C9D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goes-r.gov/"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hyperlink" Target="http://www.goes-r.gov/images/GOES-R_Color_hres.jpg" TargetMode="External"/><Relationship Id="rId4" Type="http://schemas.openxmlformats.org/officeDocument/2006/relationships/image" Target="../media/image24.jpeg"/><Relationship Id="rId9" Type="http://schemas.openxmlformats.org/officeDocument/2006/relationships/image" Target="../media/image28.png"/></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jpeg"/><Relationship Id="rId7"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hyperlink" Target="http://www.goes-r.gov/images/GOES-R_Color_hres.jpg" TargetMode="External"/><Relationship Id="rId9"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9.xml"/><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18.xml"/><Relationship Id="rId5" Type="http://schemas.openxmlformats.org/officeDocument/2006/relationships/image" Target="../media/image35.gif"/><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9.xml"/><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23.xml"/><Relationship Id="rId1" Type="http://schemas.openxmlformats.org/officeDocument/2006/relationships/slideLayout" Target="../slideLayouts/slideLayout29.xml"/><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24.xml"/><Relationship Id="rId1" Type="http://schemas.openxmlformats.org/officeDocument/2006/relationships/slideLayout" Target="../slideLayouts/slideLayout29.xml"/><Relationship Id="rId5" Type="http://schemas.openxmlformats.org/officeDocument/2006/relationships/image" Target="../media/image31.png"/><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9.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9.xml"/><Relationship Id="rId5" Type="http://schemas.openxmlformats.org/officeDocument/2006/relationships/image" Target="../media/image39.gif"/><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9.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1.em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idx="4294967295"/>
          </p:nvPr>
        </p:nvSpPr>
        <p:spPr>
          <a:xfrm>
            <a:off x="336550" y="1450975"/>
            <a:ext cx="8470900" cy="1470025"/>
          </a:xfrm>
        </p:spPr>
        <p:txBody>
          <a:bodyPr/>
          <a:lstStyle/>
          <a:p>
            <a:pPr eaLnBrk="1" hangingPunct="1"/>
            <a:r>
              <a:rPr lang="en-US" sz="4000" dirty="0" smtClean="0"/>
              <a:t>Promoting User Readiness through the GOES-R Proving Ground </a:t>
            </a:r>
          </a:p>
        </p:txBody>
      </p:sp>
      <p:sp>
        <p:nvSpPr>
          <p:cNvPr id="6147" name="Rectangle 4"/>
          <p:cNvSpPr>
            <a:spLocks noGrp="1" noChangeArrowheads="1"/>
          </p:cNvSpPr>
          <p:nvPr>
            <p:ph type="subTitle" idx="4294967295"/>
          </p:nvPr>
        </p:nvSpPr>
        <p:spPr>
          <a:xfrm>
            <a:off x="1371600" y="3429000"/>
            <a:ext cx="6400800" cy="2684462"/>
          </a:xfrm>
        </p:spPr>
        <p:txBody>
          <a:bodyPr/>
          <a:lstStyle/>
          <a:p>
            <a:pPr marL="0" indent="0" algn="ctr" eaLnBrk="1" hangingPunct="1">
              <a:lnSpc>
                <a:spcPct val="90000"/>
              </a:lnSpc>
              <a:buFontTx/>
              <a:buNone/>
            </a:pPr>
            <a:r>
              <a:rPr lang="en-US" sz="2400" dirty="0" smtClean="0"/>
              <a:t>Steven J Goodman</a:t>
            </a:r>
          </a:p>
          <a:p>
            <a:pPr marL="0" indent="0" algn="ctr" eaLnBrk="1" hangingPunct="1">
              <a:lnSpc>
                <a:spcPct val="90000"/>
              </a:lnSpc>
              <a:buFontTx/>
              <a:buNone/>
            </a:pPr>
            <a:r>
              <a:rPr lang="en-US" sz="2400" dirty="0" smtClean="0"/>
              <a:t>Program Chief Scientist</a:t>
            </a:r>
          </a:p>
          <a:p>
            <a:pPr marL="0" indent="0" algn="ctr" eaLnBrk="1" hangingPunct="1">
              <a:lnSpc>
                <a:spcPct val="90000"/>
              </a:lnSpc>
              <a:buFontTx/>
              <a:buNone/>
            </a:pPr>
            <a:r>
              <a:rPr lang="en-US" sz="2400" dirty="0" smtClean="0"/>
              <a:t>NOAA/NESDIS/GOES-R Program Office</a:t>
            </a:r>
          </a:p>
          <a:p>
            <a:pPr marL="0" indent="0" algn="ctr" eaLnBrk="1" hangingPunct="1">
              <a:lnSpc>
                <a:spcPct val="90000"/>
              </a:lnSpc>
              <a:buFontTx/>
              <a:buNone/>
            </a:pPr>
            <a:r>
              <a:rPr lang="en-US" sz="2400" dirty="0" smtClean="0"/>
              <a:t>(</a:t>
            </a:r>
            <a:r>
              <a:rPr lang="en-US" sz="2400" dirty="0" smtClean="0">
                <a:hlinkClick r:id="rId3"/>
              </a:rPr>
              <a:t>http://www.goes-r.gov</a:t>
            </a:r>
            <a:r>
              <a:rPr lang="en-US" sz="2400" dirty="0" smtClean="0"/>
              <a:t>)</a:t>
            </a:r>
          </a:p>
          <a:p>
            <a:pPr marL="0" indent="0" algn="ctr" eaLnBrk="1" hangingPunct="1">
              <a:lnSpc>
                <a:spcPct val="90000"/>
              </a:lnSpc>
              <a:buFontTx/>
              <a:buNone/>
            </a:pPr>
            <a:endParaRPr lang="en-US" sz="2400" dirty="0" smtClean="0"/>
          </a:p>
          <a:p>
            <a:pPr marL="0" indent="0" algn="ctr" eaLnBrk="1" hangingPunct="1">
              <a:lnSpc>
                <a:spcPct val="90000"/>
              </a:lnSpc>
              <a:buFontTx/>
              <a:buNone/>
            </a:pPr>
            <a:r>
              <a:rPr lang="en-US" sz="2400" dirty="0" err="1" smtClean="0"/>
              <a:t>SPoRT</a:t>
            </a:r>
            <a:r>
              <a:rPr lang="en-US" sz="2400" dirty="0" smtClean="0"/>
              <a:t> SSD Chiefs Workshop</a:t>
            </a:r>
          </a:p>
          <a:p>
            <a:pPr marL="0" indent="0" algn="ctr" eaLnBrk="1" hangingPunct="1">
              <a:lnSpc>
                <a:spcPct val="90000"/>
              </a:lnSpc>
              <a:buFontTx/>
              <a:buNone/>
            </a:pPr>
            <a:r>
              <a:rPr lang="en-US" sz="2400" dirty="0" smtClean="0"/>
              <a:t>Huntsville, AL</a:t>
            </a:r>
          </a:p>
          <a:p>
            <a:pPr marL="0" indent="0" algn="ctr" eaLnBrk="1" hangingPunct="1">
              <a:lnSpc>
                <a:spcPct val="90000"/>
              </a:lnSpc>
              <a:buNone/>
            </a:pPr>
            <a:r>
              <a:rPr lang="en-US" sz="2400" dirty="0" smtClean="0"/>
              <a:t>March 2, 2010</a:t>
            </a:r>
          </a:p>
          <a:p>
            <a:pPr marL="0" indent="0" algn="ctr" eaLnBrk="1" hangingPunct="1">
              <a:lnSpc>
                <a:spcPct val="90000"/>
              </a:lnSpc>
              <a:buFontTx/>
              <a:buNone/>
            </a:pPr>
            <a:endParaRPr lang="en-US" sz="2400" dirty="0" smtClean="0"/>
          </a:p>
        </p:txBody>
      </p:sp>
      <p:pic>
        <p:nvPicPr>
          <p:cNvPr id="6148" name="Picture 13" descr="GOES-R_Color_Lg"/>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3719513" y="0"/>
            <a:ext cx="1663700" cy="1109663"/>
          </a:xfrm>
          <a:prstGeom prst="rect">
            <a:avLst/>
          </a:prstGeom>
          <a:noFill/>
          <a:ln w="9525">
            <a:noFill/>
            <a:miter lim="800000"/>
            <a:headEnd/>
            <a:tailEnd/>
          </a:ln>
        </p:spPr>
      </p:pic>
      <p:pic>
        <p:nvPicPr>
          <p:cNvPr id="6149" name="Picture 3" descr="NASA Logo"/>
          <p:cNvPicPr>
            <a:picLocks noChangeAspect="1" noChangeArrowheads="1"/>
          </p:cNvPicPr>
          <p:nvPr/>
        </p:nvPicPr>
        <p:blipFill>
          <a:blip r:embed="rId5"/>
          <a:srcRect/>
          <a:stretch>
            <a:fillRect/>
          </a:stretch>
        </p:blipFill>
        <p:spPr bwMode="auto">
          <a:xfrm>
            <a:off x="269875" y="166688"/>
            <a:ext cx="881063" cy="735012"/>
          </a:xfrm>
          <a:prstGeom prst="rect">
            <a:avLst/>
          </a:prstGeom>
          <a:noFill/>
          <a:ln w="9525">
            <a:noFill/>
            <a:miter lim="800000"/>
            <a:headEnd/>
            <a:tailEnd/>
          </a:ln>
        </p:spPr>
      </p:pic>
      <p:pic>
        <p:nvPicPr>
          <p:cNvPr id="6" name="Picture 13" descr="GOES-R_Color_Lg"/>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3740150" y="0"/>
            <a:ext cx="1663700" cy="1109663"/>
          </a:xfrm>
          <a:prstGeom prst="rect">
            <a:avLst/>
          </a:prstGeom>
          <a:noFill/>
          <a:ln w="9525">
            <a:noFill/>
            <a:miter lim="800000"/>
            <a:headEnd/>
            <a:tailEnd/>
          </a:ln>
        </p:spPr>
      </p:pic>
      <p:pic>
        <p:nvPicPr>
          <p:cNvPr id="7" name="Picture 3" descr="NASA Logo"/>
          <p:cNvPicPr>
            <a:picLocks noChangeAspect="1" noChangeArrowheads="1"/>
          </p:cNvPicPr>
          <p:nvPr/>
        </p:nvPicPr>
        <p:blipFill>
          <a:blip r:embed="rId5"/>
          <a:srcRect/>
          <a:stretch>
            <a:fillRect/>
          </a:stretch>
        </p:blipFill>
        <p:spPr bwMode="auto">
          <a:xfrm>
            <a:off x="290512" y="166688"/>
            <a:ext cx="881063" cy="7350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GOES-R Data Assimilation Investment Portfolio FY2010</a:t>
            </a:r>
            <a:endParaRPr lang="en-US" sz="2800" dirty="0"/>
          </a:p>
        </p:txBody>
      </p:sp>
      <p:sp>
        <p:nvSpPr>
          <p:cNvPr id="3" name="TextBox 2"/>
          <p:cNvSpPr txBox="1"/>
          <p:nvPr/>
        </p:nvSpPr>
        <p:spPr>
          <a:xfrm>
            <a:off x="533401" y="840968"/>
            <a:ext cx="8153400" cy="6017032"/>
          </a:xfrm>
          <a:prstGeom prst="rect">
            <a:avLst/>
          </a:prstGeom>
          <a:noFill/>
        </p:spPr>
        <p:txBody>
          <a:bodyPr wrap="square" rtlCol="0">
            <a:spAutoFit/>
          </a:bodyPr>
          <a:lstStyle/>
          <a:p>
            <a:r>
              <a:rPr lang="en-US" sz="1100" dirty="0" smtClean="0"/>
              <a:t>CIRA/ESRL GSD Visiting Scientist (Stan Benjamin) - (near storm environment and cloud properties from GEO assimilated into the HRRR/WRF)- new start</a:t>
            </a:r>
            <a:br>
              <a:rPr lang="en-US" sz="1100" dirty="0" smtClean="0"/>
            </a:br>
            <a:r>
              <a:rPr lang="en-US" sz="1100" dirty="0" smtClean="0"/>
              <a:t/>
            </a:r>
            <a:br>
              <a:rPr lang="en-US" sz="1100" dirty="0" smtClean="0"/>
            </a:br>
            <a:r>
              <a:rPr lang="en-US" sz="1100" dirty="0" smtClean="0"/>
              <a:t>CIRA/</a:t>
            </a:r>
            <a:r>
              <a:rPr lang="en-US" sz="1100" dirty="0" err="1" smtClean="0"/>
              <a:t>Dusanka</a:t>
            </a:r>
            <a:r>
              <a:rPr lang="en-US" sz="1100" dirty="0" smtClean="0"/>
              <a:t> and </a:t>
            </a:r>
            <a:r>
              <a:rPr lang="en-US" sz="1100" dirty="0" err="1" smtClean="0"/>
              <a:t>Milja</a:t>
            </a:r>
            <a:r>
              <a:rPr lang="en-US" sz="1100" dirty="0" smtClean="0"/>
              <a:t> </a:t>
            </a:r>
            <a:r>
              <a:rPr lang="en-US" sz="1100" dirty="0" err="1" smtClean="0"/>
              <a:t>Zupanski</a:t>
            </a:r>
            <a:r>
              <a:rPr lang="en-US" sz="1100" smtClean="0"/>
              <a:t>-</a:t>
            </a:r>
            <a:r>
              <a:rPr lang="en-US" sz="1100" smtClean="0"/>
              <a:t> </a:t>
            </a:r>
            <a:r>
              <a:rPr lang="en-US" sz="1100" smtClean="0"/>
              <a:t>(</a:t>
            </a:r>
            <a:r>
              <a:rPr lang="en-US" sz="1100" dirty="0" smtClean="0"/>
              <a:t>Data Assimilation: Extracting Maximum Information from the GOES-R Data)- GOES-R Risk Reduction continuation</a:t>
            </a:r>
            <a:br>
              <a:rPr lang="en-US" sz="1100" dirty="0" smtClean="0"/>
            </a:br>
            <a:r>
              <a:rPr lang="en-US" sz="1100" dirty="0" smtClean="0"/>
              <a:t/>
            </a:r>
            <a:br>
              <a:rPr lang="en-US" sz="1100" dirty="0" smtClean="0"/>
            </a:br>
            <a:r>
              <a:rPr lang="en-US" sz="1100" dirty="0" smtClean="0"/>
              <a:t>CIMSS/Jun Li (Tim </a:t>
            </a:r>
            <a:r>
              <a:rPr lang="en-US" sz="1100" dirty="0" err="1" smtClean="0"/>
              <a:t>Schmit</a:t>
            </a:r>
            <a:r>
              <a:rPr lang="en-US" sz="1100" dirty="0" smtClean="0"/>
              <a:t>)- (advanced-</a:t>
            </a:r>
            <a:r>
              <a:rPr lang="en-US" sz="1100" dirty="0" err="1" smtClean="0"/>
              <a:t>hyperspectral</a:t>
            </a:r>
            <a:r>
              <a:rPr lang="en-US" sz="1100" dirty="0" smtClean="0"/>
              <a:t> IRS sounder near-storm environment impacts for severe storms and tropical cyclones- WRF/HWRF)- continuation</a:t>
            </a:r>
            <a:br>
              <a:rPr lang="en-US" sz="1100" dirty="0" smtClean="0"/>
            </a:br>
            <a:r>
              <a:rPr lang="en-US" sz="1100" dirty="0" smtClean="0"/>
              <a:t/>
            </a:r>
            <a:br>
              <a:rPr lang="en-US" sz="1100" dirty="0" smtClean="0"/>
            </a:br>
            <a:r>
              <a:rPr lang="en-US" sz="1100" dirty="0" smtClean="0"/>
              <a:t>CIMSS/Jun Li, Alan Huang-(GOES-R Sounding Algorithm Development and Risk Reduction) GOES-R Risk Reduction continuation</a:t>
            </a:r>
            <a:br>
              <a:rPr lang="en-US" sz="1100" dirty="0" smtClean="0"/>
            </a:br>
            <a:r>
              <a:rPr lang="en-US" sz="1100" dirty="0" smtClean="0"/>
              <a:t/>
            </a:r>
            <a:br>
              <a:rPr lang="en-US" sz="1100" dirty="0" smtClean="0"/>
            </a:br>
            <a:r>
              <a:rPr lang="en-US" sz="1100" dirty="0" smtClean="0"/>
              <a:t>CIMSS/Jason </a:t>
            </a:r>
            <a:r>
              <a:rPr lang="en-US" sz="1100" dirty="0" err="1" smtClean="0"/>
              <a:t>Otkin</a:t>
            </a:r>
            <a:r>
              <a:rPr lang="en-US" sz="1100" dirty="0" smtClean="0"/>
              <a:t>, Allen Huang- (Study of the Efficient and Effective Assimilation of GOES-R Temporal/Spatial Measurement Information) GOES-R Risk Reduction continuation</a:t>
            </a:r>
            <a:br>
              <a:rPr lang="en-US" sz="1100" dirty="0" smtClean="0"/>
            </a:br>
            <a:r>
              <a:rPr lang="en-US" sz="1100" dirty="0" smtClean="0"/>
              <a:t/>
            </a:r>
            <a:br>
              <a:rPr lang="en-US" sz="1100" dirty="0" smtClean="0"/>
            </a:br>
            <a:r>
              <a:rPr lang="en-US" sz="1100" dirty="0" smtClean="0"/>
              <a:t>CIMSS/Matt </a:t>
            </a:r>
            <a:r>
              <a:rPr lang="en-US" sz="1100" dirty="0" err="1" smtClean="0"/>
              <a:t>Lazzara</a:t>
            </a:r>
            <a:r>
              <a:rPr lang="en-US" sz="1100" dirty="0" smtClean="0"/>
              <a:t> (Dave </a:t>
            </a:r>
            <a:r>
              <a:rPr lang="en-US" sz="1100" dirty="0" err="1" smtClean="0"/>
              <a:t>Santek</a:t>
            </a:r>
            <a:r>
              <a:rPr lang="en-US" sz="1100" dirty="0" smtClean="0"/>
              <a:t>, Chris </a:t>
            </a:r>
            <a:r>
              <a:rPr lang="en-US" sz="1100" dirty="0" err="1" smtClean="0"/>
              <a:t>Velden</a:t>
            </a:r>
            <a:r>
              <a:rPr lang="en-US" sz="1100" dirty="0" smtClean="0"/>
              <a:t>, Jeff Key, Jaime Daniels)-(Combined Geo/Leo High Latitude Atmospheric Motion Vectors with EMC NWP impact assessment)- new start</a:t>
            </a:r>
            <a:br>
              <a:rPr lang="en-US" sz="1100" dirty="0" smtClean="0"/>
            </a:br>
            <a:r>
              <a:rPr lang="en-US" sz="1100" dirty="0" smtClean="0"/>
              <a:t/>
            </a:r>
            <a:br>
              <a:rPr lang="en-US" sz="1100" dirty="0" smtClean="0"/>
            </a:br>
            <a:r>
              <a:rPr lang="en-US" sz="1100" dirty="0" smtClean="0"/>
              <a:t>NSSL/SPC Visiting Scientist (Kevin Kelleher)- Warn on Forecast impact studies- new start</a:t>
            </a:r>
            <a:br>
              <a:rPr lang="en-US" sz="1100" dirty="0" smtClean="0"/>
            </a:br>
            <a:r>
              <a:rPr lang="en-US" sz="1100" dirty="0" smtClean="0"/>
              <a:t/>
            </a:r>
            <a:br>
              <a:rPr lang="en-US" sz="1100" dirty="0" smtClean="0"/>
            </a:br>
            <a:r>
              <a:rPr lang="en-US" sz="1100" dirty="0" smtClean="0"/>
              <a:t>EMC/Stephen Lord- (4D </a:t>
            </a:r>
            <a:r>
              <a:rPr lang="en-US" sz="1100" dirty="0" err="1" smtClean="0"/>
              <a:t>Var</a:t>
            </a:r>
            <a:r>
              <a:rPr lang="en-US" sz="1100" dirty="0" smtClean="0"/>
              <a:t> model development- 3 FTEs)- continuation</a:t>
            </a:r>
            <a:br>
              <a:rPr lang="en-US" sz="1100" dirty="0" smtClean="0"/>
            </a:br>
            <a:r>
              <a:rPr lang="en-US" sz="1100" dirty="0" smtClean="0"/>
              <a:t/>
            </a:r>
            <a:br>
              <a:rPr lang="en-US" sz="1100" dirty="0" smtClean="0"/>
            </a:br>
            <a:r>
              <a:rPr lang="en-US" sz="1100" dirty="0" smtClean="0"/>
              <a:t>NESDIS/STAR/</a:t>
            </a:r>
            <a:r>
              <a:rPr lang="en-US" sz="1100" dirty="0" err="1" smtClean="0"/>
              <a:t>Shobha</a:t>
            </a:r>
            <a:r>
              <a:rPr lang="en-US" sz="1100" dirty="0" smtClean="0"/>
              <a:t> </a:t>
            </a:r>
            <a:r>
              <a:rPr lang="en-US" sz="1100" dirty="0" err="1" smtClean="0"/>
              <a:t>Kondragunta</a:t>
            </a:r>
            <a:r>
              <a:rPr lang="en-US" sz="1100" dirty="0" smtClean="0"/>
              <a:t>- (An IDEA product for GOES-R data) GOES-R Risk Reduction continuation</a:t>
            </a:r>
            <a:br>
              <a:rPr lang="en-US" sz="1100" dirty="0" smtClean="0"/>
            </a:br>
            <a:r>
              <a:rPr lang="en-US" sz="1100" dirty="0" smtClean="0"/>
              <a:t/>
            </a:r>
            <a:br>
              <a:rPr lang="en-US" sz="1100" dirty="0" smtClean="0"/>
            </a:br>
            <a:r>
              <a:rPr lang="en-US" sz="1100" dirty="0" smtClean="0"/>
              <a:t>NESDIS/STAR (CIMSS)/Brad Pierce- (ABI Proxy Data Studies: Regional Assimilation of SEVIRI Total Column Ozone) GOES-R Risk Reduction continuation</a:t>
            </a:r>
            <a:br>
              <a:rPr lang="en-US" sz="1100" dirty="0" smtClean="0"/>
            </a:br>
            <a:r>
              <a:rPr lang="en-US" sz="1100" dirty="0" smtClean="0"/>
              <a:t/>
            </a:r>
            <a:br>
              <a:rPr lang="en-US" sz="1100" dirty="0" smtClean="0"/>
            </a:br>
            <a:r>
              <a:rPr lang="en-US" sz="1100" dirty="0" smtClean="0"/>
              <a:t>JCSDA-STAR/</a:t>
            </a:r>
            <a:r>
              <a:rPr lang="en-US" sz="1100" dirty="0" err="1" smtClean="0"/>
              <a:t>Fuzhong</a:t>
            </a:r>
            <a:r>
              <a:rPr lang="en-US" sz="1100" dirty="0" smtClean="0"/>
              <a:t> </a:t>
            </a:r>
            <a:r>
              <a:rPr lang="en-US" sz="1100" dirty="0" err="1" smtClean="0"/>
              <a:t>Weng</a:t>
            </a:r>
            <a:r>
              <a:rPr lang="en-US" sz="1100" dirty="0" smtClean="0"/>
              <a:t> (</a:t>
            </a:r>
            <a:r>
              <a:rPr lang="en-US" sz="1100" dirty="0" err="1" smtClean="0"/>
              <a:t>Xiaolei</a:t>
            </a:r>
            <a:r>
              <a:rPr lang="en-US" sz="1100" dirty="0" smtClean="0"/>
              <a:t> </a:t>
            </a:r>
            <a:r>
              <a:rPr lang="en-US" sz="1100" dirty="0" err="1" smtClean="0"/>
              <a:t>Zou</a:t>
            </a:r>
            <a:r>
              <a:rPr lang="en-US" sz="1100" dirty="0" smtClean="0"/>
              <a:t>), Stephen Lord- (JCSDA Preparation for Uses of GOES-R Data in NWP Models)- GOES-R Risk Reduction continuation</a:t>
            </a:r>
            <a:br>
              <a:rPr lang="en-US" sz="1100" dirty="0" smtClean="0"/>
            </a:br>
            <a:r>
              <a:rPr lang="en-US" sz="1100" dirty="0" smtClean="0"/>
              <a:t/>
            </a:r>
            <a:br>
              <a:rPr lang="en-US" sz="1100" dirty="0" smtClean="0"/>
            </a:br>
            <a:r>
              <a:rPr lang="en-US" sz="1100" dirty="0" smtClean="0"/>
              <a:t>JCSDA-ESRL/Stan Benjamin, Steve </a:t>
            </a:r>
            <a:r>
              <a:rPr lang="en-US" sz="1100" dirty="0" err="1" smtClean="0"/>
              <a:t>Weygandt</a:t>
            </a:r>
            <a:r>
              <a:rPr lang="en-US" sz="1100" dirty="0" smtClean="0"/>
              <a:t>, W. </a:t>
            </a:r>
            <a:r>
              <a:rPr lang="en-US" sz="1100" dirty="0" err="1" smtClean="0"/>
              <a:t>Hu</a:t>
            </a:r>
            <a:r>
              <a:rPr lang="en-US" sz="1100" dirty="0" smtClean="0"/>
              <a:t>, John </a:t>
            </a:r>
            <a:r>
              <a:rPr lang="en-US" sz="1100" dirty="0" err="1" smtClean="0"/>
              <a:t>Derber</a:t>
            </a:r>
            <a:r>
              <a:rPr lang="en-US" sz="1100" dirty="0" smtClean="0"/>
              <a:t>- (GOES imager assimilation in GSI cloud analysis for Rapid Refresh)- GOES-R Risk Reduction continuation</a:t>
            </a:r>
            <a:br>
              <a:rPr lang="en-US" sz="1100" dirty="0" smtClean="0"/>
            </a:br>
            <a:r>
              <a:rPr lang="en-US" sz="1100" dirty="0" smtClean="0"/>
              <a:t/>
            </a:r>
            <a:br>
              <a:rPr lang="en-US" sz="1100" dirty="0" smtClean="0"/>
            </a:br>
            <a:r>
              <a:rPr lang="en-US" sz="1100" dirty="0" smtClean="0"/>
              <a:t>JCSDA FFO 2010-(for ABI/GLM instruments; Impact studies on the forecast of severe weather events (hurricanes, flash flooding, etc) at both global and regional </a:t>
            </a:r>
            <a:r>
              <a:rPr lang="en-US" sz="1100" dirty="0" smtClean="0"/>
              <a:t>scales</a:t>
            </a:r>
            <a:endParaRPr lang="en-US" sz="1100" dirty="0"/>
          </a:p>
        </p:txBody>
      </p:sp>
      <p:sp>
        <p:nvSpPr>
          <p:cNvPr id="4" name="Line 4"/>
          <p:cNvSpPr>
            <a:spLocks noChangeShapeType="1"/>
          </p:cNvSpPr>
          <p:nvPr/>
        </p:nvSpPr>
        <p:spPr bwMode="auto">
          <a:xfrm>
            <a:off x="381000" y="850900"/>
            <a:ext cx="8229600" cy="0"/>
          </a:xfrm>
          <a:prstGeom prst="line">
            <a:avLst/>
          </a:prstGeom>
          <a:noFill/>
          <a:ln w="50800" cmpd="dbl">
            <a:solidFill>
              <a:srgbClr val="003399"/>
            </a:solidFill>
            <a:round/>
            <a:headEnd/>
            <a:tailEnd/>
          </a:ln>
        </p:spPr>
        <p:txBody>
          <a:bodyPr/>
          <a:lstStyle/>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17500" y="347663"/>
            <a:ext cx="8509000" cy="563562"/>
          </a:xfrm>
        </p:spPr>
        <p:txBody>
          <a:bodyPr/>
          <a:lstStyle/>
          <a:p>
            <a:r>
              <a:rPr lang="en-US" sz="3600" smtClean="0"/>
              <a:t>GOES-R Proving Ground</a:t>
            </a:r>
          </a:p>
        </p:txBody>
      </p:sp>
      <p:sp>
        <p:nvSpPr>
          <p:cNvPr id="8195" name="Rectangle 3"/>
          <p:cNvSpPr>
            <a:spLocks noGrp="1" noChangeArrowheads="1"/>
          </p:cNvSpPr>
          <p:nvPr>
            <p:ph type="body" idx="1"/>
          </p:nvPr>
        </p:nvSpPr>
        <p:spPr>
          <a:xfrm>
            <a:off x="457200" y="1270000"/>
            <a:ext cx="8229600" cy="5588000"/>
          </a:xfrm>
        </p:spPr>
        <p:txBody>
          <a:bodyPr/>
          <a:lstStyle/>
          <a:p>
            <a:pPr lvl="1"/>
            <a:r>
              <a:rPr lang="en-US" sz="2400" dirty="0" smtClean="0">
                <a:latin typeface="Times New Roman" pitchFamily="-65" charset="0"/>
                <a:sym typeface="WP Greek Century" pitchFamily="2" charset="2"/>
              </a:rPr>
              <a:t>What is the GOES-R Proving Ground?</a:t>
            </a:r>
          </a:p>
          <a:p>
            <a:pPr lvl="1">
              <a:buFontTx/>
              <a:buNone/>
            </a:pPr>
            <a:endParaRPr lang="en-US" sz="2400" dirty="0" smtClean="0">
              <a:latin typeface="Times New Roman" pitchFamily="-65" charset="0"/>
              <a:sym typeface="WP Greek Century" pitchFamily="2" charset="2"/>
            </a:endParaRPr>
          </a:p>
          <a:p>
            <a:pPr lvl="2"/>
            <a:r>
              <a:rPr lang="en-US" sz="2200" dirty="0" smtClean="0">
                <a:latin typeface="Times New Roman" pitchFamily="-65" charset="0"/>
                <a:sym typeface="WP Greek Century" pitchFamily="2" charset="2"/>
              </a:rPr>
              <a:t>Collaborative effort between the GOES-R Program Office, selected NOAA/ NASA Cooperative Institutes, NWS forecast offices, NCEP National Centers, and NOAA </a:t>
            </a:r>
            <a:r>
              <a:rPr lang="en-US" sz="2200" dirty="0" err="1" smtClean="0">
                <a:latin typeface="Times New Roman" pitchFamily="-65" charset="0"/>
                <a:sym typeface="WP Greek Century" pitchFamily="2" charset="2"/>
              </a:rPr>
              <a:t>Testbeds</a:t>
            </a:r>
            <a:r>
              <a:rPr lang="en-US" sz="2200" dirty="0" smtClean="0">
                <a:latin typeface="Times New Roman" pitchFamily="-65" charset="0"/>
                <a:sym typeface="WP Greek Century" pitchFamily="2" charset="2"/>
              </a:rPr>
              <a:t>.</a:t>
            </a:r>
          </a:p>
          <a:p>
            <a:pPr lvl="2">
              <a:buFontTx/>
              <a:buNone/>
            </a:pPr>
            <a:endParaRPr lang="en-US" sz="2200" dirty="0" smtClean="0">
              <a:latin typeface="Times New Roman" pitchFamily="-65" charset="0"/>
              <a:sym typeface="WP Greek Century" pitchFamily="2" charset="2"/>
            </a:endParaRPr>
          </a:p>
          <a:p>
            <a:pPr lvl="2"/>
            <a:r>
              <a:rPr lang="en-US" sz="2200" dirty="0" smtClean="0">
                <a:latin typeface="Times New Roman" pitchFamily="-65" charset="0"/>
                <a:sym typeface="WP Greek Century" pitchFamily="2" charset="2"/>
              </a:rPr>
              <a:t>Where proxy and simulated GOES-R products are tested, evaluated and integrated into operations before the GOES-R launch</a:t>
            </a:r>
          </a:p>
          <a:p>
            <a:pPr lvl="2"/>
            <a:endParaRPr lang="en-US" sz="2200" dirty="0" smtClean="0">
              <a:latin typeface="Times New Roman" pitchFamily="-65" charset="0"/>
              <a:sym typeface="WP Greek Century" pitchFamily="2" charset="2"/>
            </a:endParaRPr>
          </a:p>
          <a:p>
            <a:pPr lvl="2"/>
            <a:r>
              <a:rPr lang="en-US" sz="2200" dirty="0" smtClean="0">
                <a:latin typeface="Times New Roman" pitchFamily="-65" charset="0"/>
                <a:sym typeface="WP Greek Century" pitchFamily="2" charset="2"/>
              </a:rPr>
              <a:t>A key element of GOES-R User Readiness (Risk Mitigation)</a:t>
            </a:r>
          </a:p>
        </p:txBody>
      </p:sp>
      <p:sp>
        <p:nvSpPr>
          <p:cNvPr id="8196" name="Line 4"/>
          <p:cNvSpPr>
            <a:spLocks noChangeShapeType="1"/>
          </p:cNvSpPr>
          <p:nvPr/>
        </p:nvSpPr>
        <p:spPr bwMode="auto">
          <a:xfrm>
            <a:off x="381000" y="1054100"/>
            <a:ext cx="8229600" cy="0"/>
          </a:xfrm>
          <a:prstGeom prst="line">
            <a:avLst/>
          </a:prstGeom>
          <a:noFill/>
          <a:ln w="50800" cmpd="dbl">
            <a:solidFill>
              <a:srgbClr val="003399"/>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a:xfrm>
            <a:off x="317500" y="347663"/>
            <a:ext cx="8509000" cy="563562"/>
          </a:xfrm>
        </p:spPr>
        <p:txBody>
          <a:bodyPr/>
          <a:lstStyle/>
          <a:p>
            <a:pPr eaLnBrk="1" hangingPunct="1"/>
            <a:r>
              <a:rPr lang="en-US" sz="3600" smtClean="0"/>
              <a:t>Proving Ground Mission Statement</a:t>
            </a:r>
          </a:p>
        </p:txBody>
      </p:sp>
      <p:sp>
        <p:nvSpPr>
          <p:cNvPr id="9219" name="Line 4"/>
          <p:cNvSpPr>
            <a:spLocks noChangeShapeType="1"/>
          </p:cNvSpPr>
          <p:nvPr/>
        </p:nvSpPr>
        <p:spPr bwMode="auto">
          <a:xfrm>
            <a:off x="457200" y="966788"/>
            <a:ext cx="8229600" cy="0"/>
          </a:xfrm>
          <a:prstGeom prst="line">
            <a:avLst/>
          </a:prstGeom>
          <a:noFill/>
          <a:ln w="50800" cmpd="dbl">
            <a:solidFill>
              <a:srgbClr val="003399"/>
            </a:solidFill>
            <a:round/>
            <a:headEnd/>
            <a:tailEnd/>
          </a:ln>
        </p:spPr>
        <p:txBody>
          <a:bodyPr/>
          <a:lstStyle/>
          <a:p>
            <a:endParaRPr lang="en-US"/>
          </a:p>
        </p:txBody>
      </p:sp>
      <p:sp>
        <p:nvSpPr>
          <p:cNvPr id="9220" name="Rectangle 5"/>
          <p:cNvSpPr>
            <a:spLocks noChangeArrowheads="1"/>
          </p:cNvSpPr>
          <p:nvPr/>
        </p:nvSpPr>
        <p:spPr bwMode="auto">
          <a:xfrm>
            <a:off x="220663" y="1101725"/>
            <a:ext cx="8702675" cy="5995988"/>
          </a:xfrm>
          <a:prstGeom prst="rect">
            <a:avLst/>
          </a:prstGeom>
          <a:noFill/>
          <a:ln w="9525">
            <a:noFill/>
            <a:miter lim="800000"/>
            <a:headEnd/>
            <a:tailEnd/>
          </a:ln>
        </p:spPr>
        <p:txBody>
          <a:bodyPr/>
          <a:lstStyle/>
          <a:p>
            <a:pPr marL="342900" indent="-342900" algn="ctr" eaLnBrk="0" hangingPunct="0">
              <a:lnSpc>
                <a:spcPct val="80000"/>
              </a:lnSpc>
            </a:pPr>
            <a:r>
              <a:rPr lang="en-US" sz="2000">
                <a:sym typeface="WP Greek Century" pitchFamily="2" charset="2"/>
              </a:rPr>
              <a:t>The GOES-R Proving Ground engages NWS in pre-operational demonstrations of selected capabilities of next generation GOES</a:t>
            </a:r>
          </a:p>
          <a:p>
            <a:pPr marL="342900" indent="-342900" eaLnBrk="0" hangingPunct="0">
              <a:lnSpc>
                <a:spcPct val="90000"/>
              </a:lnSpc>
            </a:pPr>
            <a:endParaRPr lang="en-US" sz="2000">
              <a:sym typeface="WP Greek Century" pitchFamily="2" charset="2"/>
            </a:endParaRPr>
          </a:p>
          <a:p>
            <a:pPr marL="342900" indent="-342900" eaLnBrk="0" hangingPunct="0">
              <a:lnSpc>
                <a:spcPct val="90000"/>
              </a:lnSpc>
              <a:spcBef>
                <a:spcPct val="20000"/>
              </a:spcBef>
              <a:buFontTx/>
              <a:buChar char="•"/>
            </a:pPr>
            <a:r>
              <a:rPr lang="en-US" sz="2000">
                <a:solidFill>
                  <a:srgbClr val="FF0000"/>
                </a:solidFill>
                <a:sym typeface="WP Greek Century" pitchFamily="2" charset="2"/>
              </a:rPr>
              <a:t>Objective is to bridge the gap between research and operations by:</a:t>
            </a:r>
            <a:r>
              <a:rPr lang="en-US" sz="2400">
                <a:solidFill>
                  <a:srgbClr val="FF0000"/>
                </a:solidFill>
                <a:sym typeface="WP Greek Century" pitchFamily="2" charset="2"/>
              </a:rPr>
              <a:t> </a:t>
            </a:r>
          </a:p>
          <a:p>
            <a:pPr marL="742950" lvl="1" indent="-285750" eaLnBrk="0" hangingPunct="0">
              <a:spcBef>
                <a:spcPct val="20000"/>
              </a:spcBef>
              <a:buFontTx/>
              <a:buChar char="–"/>
            </a:pPr>
            <a:r>
              <a:rPr lang="en-US">
                <a:sym typeface="WP Greek Century" pitchFamily="2" charset="2"/>
              </a:rPr>
              <a:t>Utilizing current systems (satellite, terrestrial, or model/synthetic) to emulate  future GOES-R capabilities</a:t>
            </a:r>
            <a:endParaRPr lang="en-US">
              <a:solidFill>
                <a:srgbClr val="FF0000"/>
              </a:solidFill>
              <a:sym typeface="WP Greek Century" pitchFamily="2" charset="2"/>
            </a:endParaRPr>
          </a:p>
          <a:p>
            <a:pPr marL="742950" lvl="1" indent="-285750" eaLnBrk="0" hangingPunct="0">
              <a:lnSpc>
                <a:spcPct val="90000"/>
              </a:lnSpc>
              <a:spcBef>
                <a:spcPct val="20000"/>
              </a:spcBef>
              <a:buFontTx/>
              <a:buChar char="–"/>
            </a:pPr>
            <a:r>
              <a:rPr lang="en-US">
                <a:sym typeface="WP Greek Century" pitchFamily="2" charset="2"/>
              </a:rPr>
              <a:t>Infusing GOES-R products and techniques into NWS operations with emphasis on AWIPS and transitioning to AWIPS-II. </a:t>
            </a:r>
          </a:p>
          <a:p>
            <a:pPr marL="742950" lvl="1" indent="-285750" eaLnBrk="0" hangingPunct="0">
              <a:lnSpc>
                <a:spcPct val="90000"/>
              </a:lnSpc>
              <a:spcBef>
                <a:spcPct val="20000"/>
              </a:spcBef>
              <a:buFontTx/>
              <a:buChar char="–"/>
            </a:pPr>
            <a:r>
              <a:rPr lang="en-US">
                <a:sym typeface="WP Greek Century" pitchFamily="2" charset="2"/>
              </a:rPr>
              <a:t>Engaging in a dialogue to provide feedback to developers from users </a:t>
            </a:r>
          </a:p>
          <a:p>
            <a:pPr marL="742950" lvl="1" indent="-285750" eaLnBrk="0" hangingPunct="0">
              <a:lnSpc>
                <a:spcPct val="90000"/>
              </a:lnSpc>
              <a:spcBef>
                <a:spcPct val="20000"/>
              </a:spcBef>
              <a:buFontTx/>
              <a:buChar char="–"/>
            </a:pPr>
            <a:endParaRPr lang="en-US">
              <a:sym typeface="WP Greek Century" pitchFamily="2" charset="2"/>
            </a:endParaRPr>
          </a:p>
          <a:p>
            <a:pPr marL="342900" indent="-342900" eaLnBrk="0" hangingPunct="0">
              <a:lnSpc>
                <a:spcPct val="90000"/>
              </a:lnSpc>
              <a:spcBef>
                <a:spcPct val="20000"/>
              </a:spcBef>
              <a:buFontTx/>
              <a:buChar char="•"/>
            </a:pPr>
            <a:r>
              <a:rPr lang="en-US" sz="2000">
                <a:solidFill>
                  <a:srgbClr val="FF0000"/>
                </a:solidFill>
                <a:sym typeface="WP Greek Century" pitchFamily="2" charset="2"/>
              </a:rPr>
              <a:t>The Proving Ground accomplishes its mission through:</a:t>
            </a:r>
          </a:p>
          <a:p>
            <a:pPr marL="742950" lvl="1" indent="-285750" eaLnBrk="0" hangingPunct="0">
              <a:spcBef>
                <a:spcPct val="20000"/>
              </a:spcBef>
              <a:buFontTx/>
              <a:buChar char="–"/>
            </a:pPr>
            <a:r>
              <a:rPr lang="en-US">
                <a:sym typeface="WP Greek Century" pitchFamily="2" charset="2"/>
              </a:rPr>
              <a:t>Sustained interaction between developers and end users for training, product evaluation, and solicitation of user feedback.</a:t>
            </a:r>
          </a:p>
          <a:p>
            <a:pPr marL="742950" lvl="1" indent="-285750" eaLnBrk="0" hangingPunct="0">
              <a:lnSpc>
                <a:spcPct val="90000"/>
              </a:lnSpc>
              <a:spcBef>
                <a:spcPct val="20000"/>
              </a:spcBef>
              <a:buFontTx/>
              <a:buChar char="–"/>
            </a:pPr>
            <a:r>
              <a:rPr lang="en-US">
                <a:sym typeface="WP Greek Century" pitchFamily="2" charset="2"/>
              </a:rPr>
              <a:t>Close coordination with GOES-R Algorithm Working Group (AWG) and Risk Reduction programs as sources of demonstration products, promoting a smooth transition to operations</a:t>
            </a:r>
          </a:p>
          <a:p>
            <a:pPr marL="342900" indent="-342900" eaLnBrk="0" hangingPunct="0">
              <a:lnSpc>
                <a:spcPct val="90000"/>
              </a:lnSpc>
              <a:spcBef>
                <a:spcPct val="20000"/>
              </a:spcBef>
            </a:pPr>
            <a:endParaRPr lang="en-US" sz="2400">
              <a:sym typeface="WP Greek Century" pitchFamily="2" charset="2"/>
            </a:endParaRPr>
          </a:p>
        </p:txBody>
      </p:sp>
      <p:sp>
        <p:nvSpPr>
          <p:cNvPr id="9221" name="Text Box 7"/>
          <p:cNvSpPr txBox="1">
            <a:spLocks noChangeArrowheads="1"/>
          </p:cNvSpPr>
          <p:nvPr/>
        </p:nvSpPr>
        <p:spPr bwMode="auto">
          <a:xfrm>
            <a:off x="187325" y="5951538"/>
            <a:ext cx="8785225" cy="650875"/>
          </a:xfrm>
          <a:prstGeom prst="rect">
            <a:avLst/>
          </a:prstGeom>
          <a:solidFill>
            <a:srgbClr val="00FFFF"/>
          </a:solidFill>
          <a:ln w="9525">
            <a:solidFill>
              <a:srgbClr val="00FFFF"/>
            </a:solidFill>
            <a:miter lim="800000"/>
            <a:headEnd/>
            <a:tailEnd/>
          </a:ln>
        </p:spPr>
        <p:txBody>
          <a:bodyPr>
            <a:spAutoFit/>
          </a:bodyPr>
          <a:lstStyle/>
          <a:p>
            <a:r>
              <a:rPr lang="en-US">
                <a:sym typeface="WP Greek Century" pitchFamily="2" charset="2"/>
              </a:rPr>
              <a:t>Intended outcomes are Day-1 readiness and maximum utilization for both the developers and users of GOES-R products, and an effective transition to operations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317500" y="347663"/>
            <a:ext cx="8509000" cy="563562"/>
          </a:xfrm>
        </p:spPr>
        <p:txBody>
          <a:bodyPr/>
          <a:lstStyle/>
          <a:p>
            <a:r>
              <a:rPr lang="en-US" sz="3600" dirty="0" smtClean="0"/>
              <a:t>GOES-R Proving Ground</a:t>
            </a:r>
          </a:p>
        </p:txBody>
      </p:sp>
      <p:sp>
        <p:nvSpPr>
          <p:cNvPr id="10243" name="Rectangle 3"/>
          <p:cNvSpPr>
            <a:spLocks noGrp="1" noChangeArrowheads="1"/>
          </p:cNvSpPr>
          <p:nvPr>
            <p:ph type="body" idx="1"/>
          </p:nvPr>
        </p:nvSpPr>
        <p:spPr>
          <a:xfrm>
            <a:off x="457200" y="1270000"/>
            <a:ext cx="8229600" cy="5588000"/>
          </a:xfrm>
        </p:spPr>
        <p:txBody>
          <a:bodyPr/>
          <a:lstStyle/>
          <a:p>
            <a:pPr lvl="1"/>
            <a:r>
              <a:rPr lang="en-US" sz="2400" smtClean="0">
                <a:latin typeface="Times New Roman" pitchFamily="-65" charset="0"/>
                <a:sym typeface="WP Greek Century" pitchFamily="2" charset="2"/>
              </a:rPr>
              <a:t>Place where technologies and ideas are tested and proven before being fielded in operations</a:t>
            </a:r>
          </a:p>
          <a:p>
            <a:pPr lvl="1"/>
            <a:r>
              <a:rPr lang="en-US" sz="2400" smtClean="0">
                <a:latin typeface="Times New Roman" pitchFamily="-65" charset="0"/>
                <a:sym typeface="WP Greek Century" pitchFamily="2" charset="2"/>
              </a:rPr>
              <a:t>Evaluates how infusion of technology or process in forecast environment impacts operations</a:t>
            </a:r>
          </a:p>
          <a:p>
            <a:pPr lvl="1"/>
            <a:r>
              <a:rPr lang="en-US" sz="2400" smtClean="0">
                <a:latin typeface="Times New Roman" pitchFamily="-65" charset="0"/>
                <a:sym typeface="WP Greek Century" pitchFamily="2" charset="2"/>
              </a:rPr>
              <a:t>Integrates technology or process with other available tools</a:t>
            </a:r>
          </a:p>
          <a:p>
            <a:pPr lvl="1"/>
            <a:r>
              <a:rPr lang="en-US" sz="2400" smtClean="0">
                <a:latin typeface="Times New Roman" pitchFamily="-65" charset="0"/>
                <a:sym typeface="WP Greek Century" pitchFamily="2" charset="2"/>
              </a:rPr>
              <a:t>User readiness risk mitigation</a:t>
            </a:r>
          </a:p>
          <a:p>
            <a:pPr lvl="1"/>
            <a:r>
              <a:rPr lang="en-US" sz="2400" smtClean="0">
                <a:latin typeface="Times New Roman" pitchFamily="-65" charset="0"/>
                <a:sym typeface="WP Greek Century" pitchFamily="2" charset="2"/>
              </a:rPr>
              <a:t>Key component: operational testing by those independent of the development process</a:t>
            </a:r>
          </a:p>
          <a:p>
            <a:pPr lvl="1"/>
            <a:r>
              <a:rPr lang="en-US" sz="2400" smtClean="0">
                <a:latin typeface="Times New Roman" pitchFamily="-65" charset="0"/>
                <a:sym typeface="WP Greek Century" pitchFamily="2" charset="2"/>
              </a:rPr>
              <a:t>Key Benefit: users more accepting of fielded technology</a:t>
            </a:r>
          </a:p>
          <a:p>
            <a:pPr lvl="2"/>
            <a:r>
              <a:rPr lang="en-US" smtClean="0">
                <a:latin typeface="Times New Roman" pitchFamily="-65" charset="0"/>
                <a:sym typeface="WP Greek Century" pitchFamily="2" charset="2"/>
              </a:rPr>
              <a:t>They have had a say in the design</a:t>
            </a:r>
          </a:p>
          <a:p>
            <a:pPr lvl="2"/>
            <a:r>
              <a:rPr lang="en-US" smtClean="0">
                <a:latin typeface="Times New Roman" pitchFamily="-65" charset="0"/>
                <a:sym typeface="WP Greek Century" pitchFamily="2" charset="2"/>
              </a:rPr>
              <a:t>Design better fits an identified need</a:t>
            </a:r>
          </a:p>
        </p:txBody>
      </p:sp>
      <p:sp>
        <p:nvSpPr>
          <p:cNvPr id="10244" name="Line 4"/>
          <p:cNvSpPr>
            <a:spLocks noChangeShapeType="1"/>
          </p:cNvSpPr>
          <p:nvPr/>
        </p:nvSpPr>
        <p:spPr bwMode="auto">
          <a:xfrm>
            <a:off x="381000" y="1054100"/>
            <a:ext cx="8229600" cy="0"/>
          </a:xfrm>
          <a:prstGeom prst="line">
            <a:avLst/>
          </a:prstGeom>
          <a:noFill/>
          <a:ln w="50800" cmpd="dbl">
            <a:solidFill>
              <a:srgbClr val="003399"/>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76200" y="25400"/>
            <a:ext cx="8509000" cy="563562"/>
          </a:xfrm>
        </p:spPr>
        <p:txBody>
          <a:bodyPr/>
          <a:lstStyle/>
          <a:p>
            <a:r>
              <a:rPr lang="en-US" sz="4000" dirty="0" smtClean="0">
                <a:solidFill>
                  <a:srgbClr val="6600CC"/>
                </a:solidFill>
              </a:rPr>
              <a:t>Capacity Building and Outreach</a:t>
            </a:r>
          </a:p>
        </p:txBody>
      </p:sp>
      <p:sp>
        <p:nvSpPr>
          <p:cNvPr id="22531" name="Rectangle 3"/>
          <p:cNvSpPr>
            <a:spLocks noGrp="1" noChangeArrowheads="1"/>
          </p:cNvSpPr>
          <p:nvPr>
            <p:ph type="body" idx="1"/>
          </p:nvPr>
        </p:nvSpPr>
        <p:spPr>
          <a:xfrm>
            <a:off x="-263611" y="625629"/>
            <a:ext cx="9407611" cy="5588000"/>
          </a:xfrm>
        </p:spPr>
        <p:txBody>
          <a:bodyPr/>
          <a:lstStyle/>
          <a:p>
            <a:pPr lvl="2"/>
            <a:r>
              <a:rPr lang="en-US" sz="1800" dirty="0" smtClean="0">
                <a:latin typeface="Times New Roman" pitchFamily="-65" charset="0"/>
                <a:sym typeface="WP Greek Century" pitchFamily="2" charset="2"/>
              </a:rPr>
              <a:t>GOES Users Conferences, Meetings, Symposia</a:t>
            </a:r>
          </a:p>
          <a:p>
            <a:pPr lvl="3"/>
            <a:r>
              <a:rPr lang="en-US" sz="1600" dirty="0" smtClean="0">
                <a:latin typeface="Times New Roman" pitchFamily="-65" charset="0"/>
                <a:sym typeface="WP Greek Century" pitchFamily="2" charset="2"/>
              </a:rPr>
              <a:t>Southern Thunder Lightning Workshop July 28-30, 2009 at Cocoa Beach, FL</a:t>
            </a:r>
          </a:p>
          <a:p>
            <a:pPr lvl="3"/>
            <a:r>
              <a:rPr lang="en-US" sz="1600" dirty="0" smtClean="0">
                <a:latin typeface="Times New Roman" pitchFamily="-65" charset="0"/>
                <a:sym typeface="WP Greek Century" pitchFamily="2" charset="2"/>
              </a:rPr>
              <a:t>GOES Users Conference (GUC VI) November 3-5, 2009 at Madison, WI</a:t>
            </a:r>
          </a:p>
          <a:p>
            <a:pPr lvl="3"/>
            <a:r>
              <a:rPr lang="en-US" sz="1600" dirty="0" smtClean="0">
                <a:latin typeface="Times New Roman" pitchFamily="-65" charset="0"/>
                <a:sym typeface="WP Greek Century" pitchFamily="2" charset="2"/>
              </a:rPr>
              <a:t>Space Weather Workshop April 27-30, 2010 at Boulder, CO</a:t>
            </a:r>
          </a:p>
          <a:p>
            <a:pPr lvl="3"/>
            <a:r>
              <a:rPr lang="en-US" dirty="0" smtClean="0">
                <a:latin typeface="Times New Roman" pitchFamily="-65" charset="0"/>
                <a:sym typeface="WP Greek Century" pitchFamily="2" charset="2"/>
              </a:rPr>
              <a:t>NOAA USWRP </a:t>
            </a:r>
            <a:r>
              <a:rPr lang="en-US" dirty="0" err="1" smtClean="0">
                <a:latin typeface="Times New Roman" pitchFamily="-65" charset="0"/>
                <a:sym typeface="WP Greek Century" pitchFamily="2" charset="2"/>
              </a:rPr>
              <a:t>Testbed</a:t>
            </a:r>
            <a:r>
              <a:rPr lang="en-US" dirty="0" smtClean="0">
                <a:latin typeface="Times New Roman" pitchFamily="-65" charset="0"/>
                <a:sym typeface="WP Greek Century" pitchFamily="2" charset="2"/>
              </a:rPr>
              <a:t> Workshop May 3-5, 2010 at Boulder, CO</a:t>
            </a:r>
            <a:endParaRPr lang="en-US" sz="1600" dirty="0" smtClean="0">
              <a:latin typeface="Times New Roman" pitchFamily="-65" charset="0"/>
              <a:sym typeface="WP Greek Century" pitchFamily="2" charset="2"/>
            </a:endParaRPr>
          </a:p>
          <a:p>
            <a:pPr lvl="3"/>
            <a:r>
              <a:rPr lang="en-US" sz="1600" dirty="0" smtClean="0">
                <a:latin typeface="Times New Roman" pitchFamily="-65" charset="0"/>
                <a:sym typeface="WP Greek Century" pitchFamily="2" charset="2"/>
              </a:rPr>
              <a:t>Proving Ground (PG) Annual Meeting May 17-19, 2010 at Boulder, CO</a:t>
            </a:r>
          </a:p>
          <a:p>
            <a:pPr lvl="3"/>
            <a:r>
              <a:rPr lang="en-US" sz="1600" dirty="0" smtClean="0">
                <a:latin typeface="Times New Roman" pitchFamily="-65" charset="0"/>
                <a:sym typeface="WP Greek Century" pitchFamily="2" charset="2"/>
              </a:rPr>
              <a:t>AWG/R3 Annual Meeting, Jun 7-11, 2010 at Madison, WI </a:t>
            </a:r>
          </a:p>
          <a:p>
            <a:pPr lvl="3"/>
            <a:r>
              <a:rPr lang="en-US" sz="1600" dirty="0" smtClean="0">
                <a:latin typeface="Times New Roman" pitchFamily="-65" charset="0"/>
                <a:sym typeface="WP Greek Century" pitchFamily="2" charset="2"/>
              </a:rPr>
              <a:t>OCONUS PG Pacific Regional Meeting, July 28-30, 2010 at Honolulu, HI (post- IGARSS)</a:t>
            </a:r>
          </a:p>
          <a:p>
            <a:pPr lvl="2"/>
            <a:r>
              <a:rPr lang="en-US" sz="1800" dirty="0" smtClean="0">
                <a:latin typeface="Times New Roman" pitchFamily="-65" charset="0"/>
                <a:sym typeface="WP Greek Century" pitchFamily="2" charset="2"/>
              </a:rPr>
              <a:t>Outreach Materials</a:t>
            </a:r>
          </a:p>
          <a:p>
            <a:pPr lvl="3"/>
            <a:r>
              <a:rPr lang="en-US" sz="1600" dirty="0" smtClean="0">
                <a:latin typeface="Times New Roman" pitchFamily="-65" charset="0"/>
                <a:sym typeface="WP Greek Century" pitchFamily="2" charset="2"/>
              </a:rPr>
              <a:t>Fact Sheets for Proving Ground and Products in development</a:t>
            </a:r>
          </a:p>
          <a:p>
            <a:pPr lvl="3"/>
            <a:r>
              <a:rPr lang="en-US" sz="1600" dirty="0" smtClean="0">
                <a:latin typeface="Times New Roman" pitchFamily="-65" charset="0"/>
                <a:sym typeface="WP Greek Century" pitchFamily="2" charset="2"/>
              </a:rPr>
              <a:t>Web site improvements underway </a:t>
            </a:r>
          </a:p>
          <a:p>
            <a:pPr lvl="3"/>
            <a:r>
              <a:rPr lang="en-US" sz="1600" dirty="0" smtClean="0">
                <a:latin typeface="Times New Roman" pitchFamily="-65" charset="0"/>
                <a:sym typeface="WP Greek Century" pitchFamily="2" charset="2"/>
              </a:rPr>
              <a:t>Tri-fold updated with spacecraft, 10K bookmarks for distribution</a:t>
            </a:r>
          </a:p>
          <a:p>
            <a:pPr lvl="3"/>
            <a:r>
              <a:rPr lang="en-US" sz="1600" dirty="0" smtClean="0">
                <a:latin typeface="Times New Roman" pitchFamily="-65" charset="0"/>
                <a:sym typeface="WP Greek Century" pitchFamily="2" charset="2"/>
              </a:rPr>
              <a:t>Training modules (COMET, VISIT, </a:t>
            </a:r>
            <a:r>
              <a:rPr lang="en-US" sz="1600" dirty="0" err="1" smtClean="0">
                <a:latin typeface="Times New Roman" pitchFamily="-65" charset="0"/>
                <a:sym typeface="WP Greek Century" pitchFamily="2" charset="2"/>
              </a:rPr>
              <a:t>SHyMet</a:t>
            </a:r>
            <a:r>
              <a:rPr lang="en-US" sz="1600" dirty="0" smtClean="0">
                <a:latin typeface="Times New Roman" pitchFamily="-65" charset="0"/>
                <a:sym typeface="WP Greek Century" pitchFamily="2" charset="2"/>
              </a:rPr>
              <a:t>)- GOES-R 101 completed, RGB in production</a:t>
            </a:r>
          </a:p>
          <a:p>
            <a:pPr lvl="2"/>
            <a:r>
              <a:rPr lang="en-US" sz="1800" dirty="0" smtClean="0">
                <a:latin typeface="Times New Roman" pitchFamily="-65" charset="0"/>
                <a:sym typeface="WP Greek Century" pitchFamily="2" charset="2"/>
              </a:rPr>
              <a:t>NOAA </a:t>
            </a:r>
            <a:r>
              <a:rPr lang="en-US" sz="1800" dirty="0" err="1" smtClean="0">
                <a:latin typeface="Times New Roman" pitchFamily="-65" charset="0"/>
                <a:sym typeface="WP Greek Century" pitchFamily="2" charset="2"/>
              </a:rPr>
              <a:t>Testbeds</a:t>
            </a:r>
            <a:endParaRPr lang="en-US" sz="1800" dirty="0" smtClean="0">
              <a:latin typeface="Times New Roman" pitchFamily="-65" charset="0"/>
              <a:sym typeface="WP Greek Century" pitchFamily="2" charset="2"/>
            </a:endParaRPr>
          </a:p>
          <a:p>
            <a:pPr lvl="3"/>
            <a:r>
              <a:rPr lang="en-US" dirty="0" smtClean="0">
                <a:latin typeface="Times New Roman" pitchFamily="-65" charset="0"/>
                <a:sym typeface="WP Greek Century" pitchFamily="2" charset="2"/>
              </a:rPr>
              <a:t>Satellite champion at NOAA Hazardous Weather </a:t>
            </a:r>
            <a:r>
              <a:rPr lang="en-US" dirty="0" err="1" smtClean="0">
                <a:latin typeface="Times New Roman" pitchFamily="-65" charset="0"/>
                <a:sym typeface="WP Greek Century" pitchFamily="2" charset="2"/>
              </a:rPr>
              <a:t>Testbed</a:t>
            </a:r>
            <a:r>
              <a:rPr lang="en-US" dirty="0" smtClean="0">
                <a:latin typeface="Times New Roman" pitchFamily="-65" charset="0"/>
                <a:sym typeface="WP Greek Century" pitchFamily="2" charset="2"/>
              </a:rPr>
              <a:t> in Norman, OK</a:t>
            </a:r>
          </a:p>
          <a:p>
            <a:pPr lvl="3"/>
            <a:r>
              <a:rPr lang="en-US" dirty="0" smtClean="0">
                <a:latin typeface="Times New Roman" pitchFamily="-65" charset="0"/>
                <a:sym typeface="WP Greek Century" pitchFamily="2" charset="2"/>
              </a:rPr>
              <a:t>Intensive Observation Period (IOP-1) held spring 2009, IOP-2 planned in conjunction with VORTEX-2 for spring 2010</a:t>
            </a:r>
          </a:p>
          <a:p>
            <a:pPr lvl="3"/>
            <a:r>
              <a:rPr lang="en-US" dirty="0" smtClean="0">
                <a:latin typeface="Times New Roman" pitchFamily="-65" charset="0"/>
                <a:sym typeface="WP Greek Century" pitchFamily="2" charset="2"/>
              </a:rPr>
              <a:t>Intensive Observation Period planning for 2010 hurricane season (NOAA HFIP, NASA GRIP, NSF PREDICT)</a:t>
            </a:r>
          </a:p>
          <a:p>
            <a:pPr lvl="2"/>
            <a:r>
              <a:rPr lang="en-US" sz="1800" dirty="0" smtClean="0">
                <a:latin typeface="Times New Roman" pitchFamily="-65" charset="0"/>
                <a:sym typeface="WP Greek Century" pitchFamily="2" charset="2"/>
              </a:rPr>
              <a:t>Data Assimilation visiting scientist at GSD/ESRL in Boulder, CO to develop HRRR/WRF capability- job announcement closes March 2</a:t>
            </a:r>
          </a:p>
          <a:p>
            <a:pPr lvl="2">
              <a:buNone/>
            </a:pPr>
            <a:endParaRPr lang="en-US" sz="1800" dirty="0" smtClean="0">
              <a:latin typeface="Times New Roman" pitchFamily="-65" charset="0"/>
              <a:sym typeface="WP Greek Century" pitchFamily="2" charset="2"/>
            </a:endParaRPr>
          </a:p>
          <a:p>
            <a:pPr lvl="2"/>
            <a:endParaRPr lang="en-US" sz="1800" dirty="0" smtClean="0">
              <a:latin typeface="Times New Roman" pitchFamily="-65" charset="0"/>
              <a:sym typeface="WP Greek Century" pitchFamily="2" charset="2"/>
            </a:endParaRPr>
          </a:p>
        </p:txBody>
      </p:sp>
      <p:sp>
        <p:nvSpPr>
          <p:cNvPr id="22532" name="Line 4"/>
          <p:cNvSpPr>
            <a:spLocks noChangeShapeType="1"/>
          </p:cNvSpPr>
          <p:nvPr/>
        </p:nvSpPr>
        <p:spPr bwMode="auto">
          <a:xfrm>
            <a:off x="457200" y="653708"/>
            <a:ext cx="8229600" cy="0"/>
          </a:xfrm>
          <a:prstGeom prst="line">
            <a:avLst/>
          </a:prstGeom>
          <a:noFill/>
          <a:ln w="50800" cmpd="dbl">
            <a:solidFill>
              <a:srgbClr val="003399"/>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8915400" cy="1143000"/>
          </a:xfrm>
        </p:spPr>
        <p:txBody>
          <a:bodyPr>
            <a:normAutofit fontScale="90000"/>
          </a:bodyPr>
          <a:lstStyle/>
          <a:p>
            <a:r>
              <a:rPr lang="en-US" b="1" dirty="0" err="1" smtClean="0"/>
              <a:t>SHyMet</a:t>
            </a:r>
            <a:r>
              <a:rPr lang="en-US" b="1" dirty="0" smtClean="0"/>
              <a:t> for Forecasters: GOES-R 101</a:t>
            </a:r>
            <a:r>
              <a:rPr lang="en-US" dirty="0" smtClean="0"/>
              <a:t> </a:t>
            </a:r>
            <a:r>
              <a:rPr lang="en-US" sz="2700" dirty="0" smtClean="0"/>
              <a:t> </a:t>
            </a:r>
            <a:r>
              <a:rPr lang="en-US" sz="2200" dirty="0" smtClean="0"/>
              <a:t>http://rammb.cira.colostate.edu/training/shymet/forecaster_GOESR101.asp</a:t>
            </a:r>
            <a:endParaRPr lang="en-US" sz="2200" dirty="0">
              <a:solidFill>
                <a:srgbClr val="7030A0"/>
              </a:solidFill>
            </a:endParaRPr>
          </a:p>
        </p:txBody>
      </p:sp>
      <p:sp>
        <p:nvSpPr>
          <p:cNvPr id="10" name="TextBox 9"/>
          <p:cNvSpPr txBox="1"/>
          <p:nvPr/>
        </p:nvSpPr>
        <p:spPr>
          <a:xfrm>
            <a:off x="5715000" y="1828800"/>
            <a:ext cx="3259739" cy="369332"/>
          </a:xfrm>
          <a:prstGeom prst="rect">
            <a:avLst/>
          </a:prstGeom>
          <a:noFill/>
        </p:spPr>
        <p:txBody>
          <a:bodyPr wrap="none" rtlCol="0">
            <a:spAutoFit/>
          </a:bodyPr>
          <a:lstStyle/>
          <a:p>
            <a:r>
              <a:rPr lang="en-US" dirty="0" smtClean="0">
                <a:solidFill>
                  <a:schemeClr val="bg1"/>
                </a:solidFill>
              </a:rPr>
              <a:t>GOES-14 Science Test, 1 min RSO</a:t>
            </a:r>
            <a:endParaRPr lang="en-US" dirty="0">
              <a:solidFill>
                <a:schemeClr val="bg1"/>
              </a:solidFill>
            </a:endParaRPr>
          </a:p>
        </p:txBody>
      </p:sp>
      <p:pic>
        <p:nvPicPr>
          <p:cNvPr id="1028" name="Picture 4"/>
          <p:cNvPicPr>
            <a:picLocks noChangeAspect="1" noChangeArrowheads="1"/>
          </p:cNvPicPr>
          <p:nvPr/>
        </p:nvPicPr>
        <p:blipFill>
          <a:blip r:embed="rId3" cstate="print"/>
          <a:srcRect/>
          <a:stretch>
            <a:fillRect/>
          </a:stretch>
        </p:blipFill>
        <p:spPr bwMode="auto">
          <a:xfrm>
            <a:off x="4699000" y="1519500"/>
            <a:ext cx="4330700" cy="4092214"/>
          </a:xfrm>
          <a:prstGeom prst="rect">
            <a:avLst/>
          </a:prstGeom>
          <a:noFill/>
          <a:ln w="9525">
            <a:solidFill>
              <a:schemeClr val="tx1"/>
            </a:solidFill>
            <a:miter lim="800000"/>
            <a:headEnd/>
            <a:tailEnd/>
          </a:ln>
        </p:spPr>
      </p:pic>
      <p:sp>
        <p:nvSpPr>
          <p:cNvPr id="14" name="TextBox 13"/>
          <p:cNvSpPr txBox="1"/>
          <p:nvPr/>
        </p:nvSpPr>
        <p:spPr>
          <a:xfrm>
            <a:off x="25401" y="1854200"/>
            <a:ext cx="4698999" cy="3416320"/>
          </a:xfrm>
          <a:prstGeom prst="rect">
            <a:avLst/>
          </a:prstGeom>
          <a:noFill/>
        </p:spPr>
        <p:txBody>
          <a:bodyPr wrap="square" rtlCol="0">
            <a:spAutoFit/>
          </a:bodyPr>
          <a:lstStyle/>
          <a:p>
            <a:pPr>
              <a:buFont typeface="Arial" pitchFamily="34" charset="0"/>
              <a:buChar char="•"/>
            </a:pPr>
            <a:r>
              <a:rPr lang="en-US" dirty="0" smtClean="0"/>
              <a:t> Went live in January</a:t>
            </a:r>
          </a:p>
          <a:p>
            <a:pPr>
              <a:buFont typeface="Arial" pitchFamily="34" charset="0"/>
              <a:buChar char="•"/>
            </a:pPr>
            <a:r>
              <a:rPr lang="en-US" dirty="0" smtClean="0"/>
              <a:t> Available training options</a:t>
            </a:r>
          </a:p>
          <a:p>
            <a:pPr lvl="1"/>
            <a:r>
              <a:rPr lang="en-US" dirty="0" smtClean="0"/>
              <a:t>A.) Web-based Video training session (90 min duration)</a:t>
            </a:r>
          </a:p>
          <a:p>
            <a:pPr lvl="1"/>
            <a:r>
              <a:rPr lang="en-US" dirty="0" smtClean="0"/>
              <a:t>B.) Audio playback</a:t>
            </a:r>
          </a:p>
          <a:p>
            <a:pPr lvl="1"/>
            <a:r>
              <a:rPr lang="en-US" dirty="0" smtClean="0"/>
              <a:t>C.) Web-based </a:t>
            </a:r>
            <a:r>
              <a:rPr lang="en-US" dirty="0" err="1" smtClean="0"/>
              <a:t>VISITview</a:t>
            </a:r>
            <a:r>
              <a:rPr lang="en-US" dirty="0" smtClean="0"/>
              <a:t> training session with notes</a:t>
            </a:r>
          </a:p>
          <a:p>
            <a:pPr>
              <a:buFont typeface="Arial" pitchFamily="34" charset="0"/>
              <a:buChar char="•"/>
            </a:pPr>
            <a:r>
              <a:rPr lang="en-US" dirty="0" smtClean="0"/>
              <a:t> Part of </a:t>
            </a:r>
            <a:r>
              <a:rPr lang="en-US" dirty="0" err="1" smtClean="0"/>
              <a:t>SHyMet</a:t>
            </a:r>
            <a:r>
              <a:rPr lang="en-US" dirty="0" smtClean="0"/>
              <a:t> Forecaster training series</a:t>
            </a:r>
          </a:p>
          <a:p>
            <a:pPr>
              <a:buFont typeface="Arial" pitchFamily="34" charset="0"/>
              <a:buChar char="•"/>
            </a:pPr>
            <a:r>
              <a:rPr lang="en-US" dirty="0" smtClean="0"/>
              <a:t> Announced to SOOs</a:t>
            </a:r>
          </a:p>
          <a:p>
            <a:pPr>
              <a:buFont typeface="Arial" pitchFamily="34" charset="0"/>
              <a:buChar char="•"/>
            </a:pPr>
            <a:r>
              <a:rPr lang="en-US" dirty="0" smtClean="0"/>
              <a:t> Planned link to GPO goes-r.gov web page</a:t>
            </a:r>
          </a:p>
          <a:p>
            <a:pPr>
              <a:buFont typeface="Arial" pitchFamily="34" charset="0"/>
              <a:buChar char="•"/>
            </a:pPr>
            <a:r>
              <a:rPr lang="en-US" dirty="0" smtClean="0"/>
              <a:t> Sponsored by GOES-R Risk Reduction</a:t>
            </a:r>
          </a:p>
          <a:p>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0"/>
            <a:ext cx="8229600" cy="1143000"/>
          </a:xfrm>
        </p:spPr>
        <p:txBody>
          <a:bodyPr/>
          <a:lstStyle/>
          <a:p>
            <a:r>
              <a:rPr lang="en-US" b="1" dirty="0" smtClean="0">
                <a:solidFill>
                  <a:srgbClr val="0033CC"/>
                </a:solidFill>
                <a:latin typeface="Book Antiqua" pitchFamily="18" charset="0"/>
              </a:rPr>
              <a:t>Lessons Learned at SPC</a:t>
            </a:r>
          </a:p>
        </p:txBody>
      </p:sp>
      <p:sp>
        <p:nvSpPr>
          <p:cNvPr id="35843" name="Rectangle 3"/>
          <p:cNvSpPr>
            <a:spLocks noGrp="1" noChangeArrowheads="1"/>
          </p:cNvSpPr>
          <p:nvPr>
            <p:ph type="body" idx="1"/>
          </p:nvPr>
        </p:nvSpPr>
        <p:spPr>
          <a:xfrm>
            <a:off x="457200" y="1333500"/>
            <a:ext cx="8229600" cy="4525963"/>
          </a:xfrm>
        </p:spPr>
        <p:txBody>
          <a:bodyPr/>
          <a:lstStyle/>
          <a:p>
            <a:pPr>
              <a:lnSpc>
                <a:spcPct val="80000"/>
              </a:lnSpc>
            </a:pPr>
            <a:r>
              <a:rPr lang="en-US" sz="2000" smtClean="0">
                <a:solidFill>
                  <a:srgbClr val="990000"/>
                </a:solidFill>
              </a:rPr>
              <a:t>Convective Initiation (CI)/Cloud Top Cooling (CTC)</a:t>
            </a:r>
          </a:p>
          <a:p>
            <a:pPr lvl="1">
              <a:lnSpc>
                <a:spcPct val="80000"/>
              </a:lnSpc>
            </a:pPr>
            <a:r>
              <a:rPr lang="en-US" sz="2000" smtClean="0">
                <a:solidFill>
                  <a:srgbClr val="000000"/>
                </a:solidFill>
              </a:rPr>
              <a:t>CTC is valuable product in itself</a:t>
            </a:r>
          </a:p>
          <a:p>
            <a:pPr lvl="1">
              <a:lnSpc>
                <a:spcPct val="80000"/>
              </a:lnSpc>
            </a:pPr>
            <a:r>
              <a:rPr lang="en-US" sz="2000" smtClean="0"/>
              <a:t>Diagnostic tool rather than prognostic over SE warm sector environments</a:t>
            </a:r>
          </a:p>
          <a:p>
            <a:pPr lvl="1">
              <a:lnSpc>
                <a:spcPct val="80000"/>
              </a:lnSpc>
            </a:pPr>
            <a:r>
              <a:rPr lang="en-US" sz="2000" smtClean="0"/>
              <a:t>Masked where thick cirrus present</a:t>
            </a:r>
          </a:p>
          <a:p>
            <a:pPr lvl="1">
              <a:lnSpc>
                <a:spcPct val="80000"/>
              </a:lnSpc>
            </a:pPr>
            <a:r>
              <a:rPr lang="en-US" sz="2000" smtClean="0"/>
              <a:t>Thin cirrus over land/water/water clouds and expanding edge false alarms</a:t>
            </a:r>
          </a:p>
          <a:p>
            <a:pPr lvl="1">
              <a:lnSpc>
                <a:spcPct val="80000"/>
              </a:lnSpc>
            </a:pPr>
            <a:r>
              <a:rPr lang="en-US" sz="2000" smtClean="0"/>
              <a:t>Avg. lead time ~15 minutes over radar (for successful nowcasts)</a:t>
            </a:r>
          </a:p>
          <a:p>
            <a:pPr lvl="1">
              <a:lnSpc>
                <a:spcPct val="80000"/>
              </a:lnSpc>
            </a:pPr>
            <a:r>
              <a:rPr lang="en-US" sz="2000" smtClean="0"/>
              <a:t>Full disk 30 min. scan limitations (false alarms/missed nowcasts)</a:t>
            </a:r>
          </a:p>
          <a:p>
            <a:pPr lvl="1">
              <a:lnSpc>
                <a:spcPct val="80000"/>
              </a:lnSpc>
            </a:pPr>
            <a:r>
              <a:rPr lang="en-US" sz="2000" smtClean="0"/>
              <a:t>Cloud detection limitations due to poor spatial/spectral resolution</a:t>
            </a:r>
          </a:p>
          <a:p>
            <a:pPr lvl="1">
              <a:lnSpc>
                <a:spcPct val="80000"/>
              </a:lnSpc>
            </a:pPr>
            <a:r>
              <a:rPr lang="en-US" sz="2000" smtClean="0"/>
              <a:t>Instantaneous fields more useful to forecasters than accumulated fields</a:t>
            </a:r>
          </a:p>
          <a:p>
            <a:pPr lvl="1">
              <a:lnSpc>
                <a:spcPct val="80000"/>
              </a:lnSpc>
            </a:pPr>
            <a:r>
              <a:rPr lang="en-US" sz="2000" smtClean="0"/>
              <a:t>Overlay on visible/IR essential to forecasters</a:t>
            </a:r>
          </a:p>
          <a:p>
            <a:pPr lvl="1">
              <a:lnSpc>
                <a:spcPct val="80000"/>
              </a:lnSpc>
            </a:pPr>
            <a:r>
              <a:rPr lang="en-US" sz="2000" smtClean="0"/>
              <a:t>Continue CTC after CI occurs (storm severity) interest from forecasters</a:t>
            </a:r>
          </a:p>
          <a:p>
            <a:pPr lvl="1">
              <a:lnSpc>
                <a:spcPct val="80000"/>
              </a:lnSpc>
            </a:pPr>
            <a:r>
              <a:rPr lang="en-US" sz="2000" smtClean="0"/>
              <a:t>Effective for terrain/dryline convection</a:t>
            </a:r>
          </a:p>
          <a:p>
            <a:pPr lvl="1">
              <a:lnSpc>
                <a:spcPct val="80000"/>
              </a:lnSpc>
            </a:pPr>
            <a:r>
              <a:rPr lang="en-US" sz="2000" smtClean="0"/>
              <a:t>CI misses some CTC signals</a:t>
            </a:r>
          </a:p>
          <a:p>
            <a:pPr lvl="1">
              <a:lnSpc>
                <a:spcPct val="80000"/>
              </a:lnSpc>
            </a:pPr>
            <a:r>
              <a:rPr lang="en-US" sz="2000" smtClean="0"/>
              <a:t>Works well in rapid scan operations</a:t>
            </a:r>
          </a:p>
        </p:txBody>
      </p:sp>
      <p:sp>
        <p:nvSpPr>
          <p:cNvPr id="4" name="Line 4"/>
          <p:cNvSpPr>
            <a:spLocks noChangeShapeType="1"/>
          </p:cNvSpPr>
          <p:nvPr/>
        </p:nvSpPr>
        <p:spPr bwMode="auto">
          <a:xfrm>
            <a:off x="457200" y="1017588"/>
            <a:ext cx="8229600" cy="0"/>
          </a:xfrm>
          <a:prstGeom prst="line">
            <a:avLst/>
          </a:prstGeom>
          <a:noFill/>
          <a:ln w="50800" cmpd="dbl">
            <a:solidFill>
              <a:srgbClr val="003399"/>
            </a:solidFill>
            <a:round/>
            <a:headEnd/>
            <a:tailEnd/>
          </a:ln>
        </p:spPr>
        <p:txBody>
          <a:bodyPr/>
          <a:lstStyle/>
          <a:p>
            <a:endParaRPr lang="en-US"/>
          </a:p>
        </p:txBody>
      </p:sp>
    </p:spTree>
  </p:cSld>
  <p:clrMapOvr>
    <a:masterClrMapping/>
  </p:clrMapOvr>
  <p:transition advClick="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6" name="Picture 168" descr="Uspaintedrelief_wAlaska.png"/>
          <p:cNvPicPr>
            <a:picLocks noChangeAspect="1"/>
          </p:cNvPicPr>
          <p:nvPr/>
        </p:nvPicPr>
        <p:blipFill>
          <a:blip r:embed="rId3"/>
          <a:srcRect/>
          <a:stretch>
            <a:fillRect/>
          </a:stretch>
        </p:blipFill>
        <p:spPr bwMode="auto">
          <a:xfrm>
            <a:off x="322263" y="900113"/>
            <a:ext cx="8169275" cy="5907087"/>
          </a:xfrm>
          <a:prstGeom prst="rect">
            <a:avLst/>
          </a:prstGeom>
          <a:noFill/>
          <a:ln w="9525">
            <a:noFill/>
            <a:miter lim="800000"/>
            <a:headEnd/>
            <a:tailEnd/>
          </a:ln>
        </p:spPr>
      </p:pic>
      <p:sp>
        <p:nvSpPr>
          <p:cNvPr id="198" name="Rectangle 197"/>
          <p:cNvSpPr>
            <a:spLocks noChangeArrowheads="1"/>
          </p:cNvSpPr>
          <p:nvPr/>
        </p:nvSpPr>
        <p:spPr bwMode="auto">
          <a:xfrm>
            <a:off x="0" y="685800"/>
            <a:ext cx="9144000" cy="323850"/>
          </a:xfrm>
          <a:prstGeom prst="rect">
            <a:avLst/>
          </a:prstGeom>
          <a:gradFill rotWithShape="1">
            <a:gsLst>
              <a:gs pos="0">
                <a:srgbClr val="D9D9D9">
                  <a:alpha val="14999"/>
                </a:srgbClr>
              </a:gs>
              <a:gs pos="100000">
                <a:schemeClr val="bg1">
                  <a:alpha val="0"/>
                </a:schemeClr>
              </a:gs>
            </a:gsLst>
            <a:lin ang="5400000"/>
          </a:gradFill>
          <a:ln w="9525">
            <a:no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ea typeface="ＭＳ Ｐゴシック" pitchFamily="32" charset="-128"/>
            </a:endParaRPr>
          </a:p>
        </p:txBody>
      </p:sp>
      <p:sp>
        <p:nvSpPr>
          <p:cNvPr id="11268" name="Oval 160"/>
          <p:cNvSpPr>
            <a:spLocks noChangeArrowheads="1"/>
          </p:cNvSpPr>
          <p:nvPr/>
        </p:nvSpPr>
        <p:spPr bwMode="auto">
          <a:xfrm>
            <a:off x="3233738" y="2855913"/>
            <a:ext cx="161925" cy="161925"/>
          </a:xfrm>
          <a:prstGeom prst="ellipse">
            <a:avLst/>
          </a:prstGeom>
          <a:solidFill>
            <a:schemeClr val="tx1"/>
          </a:solidFill>
          <a:ln w="25400">
            <a:solidFill>
              <a:schemeClr val="tx1"/>
            </a:solidFill>
            <a:round/>
            <a:headEnd/>
            <a:tailEnd/>
          </a:ln>
        </p:spPr>
        <p:txBody>
          <a:bodyPr wrap="none" anchor="ctr"/>
          <a:lstStyle/>
          <a:p>
            <a:endParaRPr lang="en-US"/>
          </a:p>
        </p:txBody>
      </p:sp>
      <p:pic>
        <p:nvPicPr>
          <p:cNvPr id="11269" name="Picture 195" descr="NOAA_logo.jpg"/>
          <p:cNvPicPr>
            <a:picLocks noChangeAspect="1"/>
          </p:cNvPicPr>
          <p:nvPr/>
        </p:nvPicPr>
        <p:blipFill>
          <a:blip r:embed="rId4"/>
          <a:srcRect/>
          <a:stretch>
            <a:fillRect/>
          </a:stretch>
        </p:blipFill>
        <p:spPr bwMode="auto">
          <a:xfrm>
            <a:off x="6365875" y="90488"/>
            <a:ext cx="574675" cy="576262"/>
          </a:xfrm>
          <a:prstGeom prst="rect">
            <a:avLst/>
          </a:prstGeom>
          <a:noFill/>
          <a:ln w="9525">
            <a:noFill/>
            <a:miter lim="800000"/>
            <a:headEnd/>
            <a:tailEnd/>
          </a:ln>
        </p:spPr>
      </p:pic>
      <p:sp>
        <p:nvSpPr>
          <p:cNvPr id="203" name="Text Box 45"/>
          <p:cNvSpPr txBox="1">
            <a:spLocks noChangeArrowheads="1"/>
          </p:cNvSpPr>
          <p:nvPr/>
        </p:nvSpPr>
        <p:spPr bwMode="auto">
          <a:xfrm>
            <a:off x="830263" y="131763"/>
            <a:ext cx="5527675" cy="493712"/>
          </a:xfrm>
          <a:prstGeom prst="rect">
            <a:avLst/>
          </a:prstGeom>
          <a:noFill/>
          <a:ln>
            <a:noFill/>
            <a:headEnd/>
            <a:tailEnd/>
          </a:ln>
        </p:spPr>
        <p:style>
          <a:lnRef idx="2">
            <a:schemeClr val="accent3"/>
          </a:lnRef>
          <a:fillRef idx="1">
            <a:schemeClr val="lt1"/>
          </a:fillRef>
          <a:effectRef idx="0">
            <a:schemeClr val="accent3"/>
          </a:effectRef>
          <a:fontRef idx="minor">
            <a:schemeClr val="dk1"/>
          </a:fontRef>
        </p:style>
        <p:txBody>
          <a:bodyPr>
            <a:spAutoFit/>
          </a:bodyPr>
          <a:lstStyle/>
          <a:p>
            <a:pPr>
              <a:spcBef>
                <a:spcPct val="50000"/>
              </a:spcBef>
              <a:defRPr/>
            </a:pPr>
            <a:r>
              <a:rPr lang="en-US" sz="2600" b="1" dirty="0">
                <a:solidFill>
                  <a:srgbClr val="000090"/>
                </a:solidFill>
                <a:latin typeface="Franklin Gothic Demi" pitchFamily="-116" charset="0"/>
              </a:rPr>
              <a:t>GOES-R Proving Ground Partners</a:t>
            </a:r>
          </a:p>
        </p:txBody>
      </p:sp>
      <p:sp>
        <p:nvSpPr>
          <p:cNvPr id="11271" name="Text Box 161"/>
          <p:cNvSpPr txBox="1">
            <a:spLocks noChangeArrowheads="1"/>
          </p:cNvSpPr>
          <p:nvPr/>
        </p:nvSpPr>
        <p:spPr bwMode="auto">
          <a:xfrm>
            <a:off x="1954213" y="2655888"/>
            <a:ext cx="285750" cy="138112"/>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WRH</a:t>
            </a:r>
          </a:p>
        </p:txBody>
      </p:sp>
      <p:sp>
        <p:nvSpPr>
          <p:cNvPr id="11272" name="Text Box 164"/>
          <p:cNvSpPr txBox="1">
            <a:spLocks noChangeArrowheads="1"/>
          </p:cNvSpPr>
          <p:nvPr/>
        </p:nvSpPr>
        <p:spPr bwMode="auto">
          <a:xfrm>
            <a:off x="6296025" y="6216650"/>
            <a:ext cx="609600" cy="400050"/>
          </a:xfrm>
          <a:prstGeom prst="rect">
            <a:avLst/>
          </a:prstGeom>
          <a:noFill/>
          <a:ln w="9525">
            <a:noFill/>
            <a:miter lim="800000"/>
            <a:headEnd/>
            <a:tailEnd/>
          </a:ln>
        </p:spPr>
        <p:txBody>
          <a:bodyPr lIns="0" tIns="0" rIns="0" bIns="0">
            <a:spAutoFit/>
          </a:bodyPr>
          <a:lstStyle/>
          <a:p>
            <a:r>
              <a:rPr lang="en-US" sz="1000" b="1">
                <a:solidFill>
                  <a:srgbClr val="000000"/>
                </a:solidFill>
              </a:rPr>
              <a:t>ARH</a:t>
            </a:r>
            <a:br>
              <a:rPr lang="en-US" sz="1000" b="1">
                <a:solidFill>
                  <a:srgbClr val="000000"/>
                </a:solidFill>
              </a:rPr>
            </a:br>
            <a:r>
              <a:rPr lang="en-US" sz="800" b="1">
                <a:solidFill>
                  <a:srgbClr val="000000"/>
                </a:solidFill>
              </a:rPr>
              <a:t>NWS Alaska Region HQ</a:t>
            </a:r>
            <a:endParaRPr lang="en-US" sz="800">
              <a:solidFill>
                <a:srgbClr val="000000"/>
              </a:solidFill>
            </a:endParaRPr>
          </a:p>
        </p:txBody>
      </p:sp>
      <p:sp>
        <p:nvSpPr>
          <p:cNvPr id="11273" name="Text Box 166"/>
          <p:cNvSpPr txBox="1">
            <a:spLocks noChangeArrowheads="1"/>
          </p:cNvSpPr>
          <p:nvPr/>
        </p:nvSpPr>
        <p:spPr bwMode="auto">
          <a:xfrm>
            <a:off x="4681538" y="5500688"/>
            <a:ext cx="635000" cy="400050"/>
          </a:xfrm>
          <a:prstGeom prst="rect">
            <a:avLst/>
          </a:prstGeom>
          <a:noFill/>
          <a:ln w="9525">
            <a:noFill/>
            <a:miter lim="800000"/>
            <a:headEnd/>
            <a:tailEnd/>
          </a:ln>
        </p:spPr>
        <p:txBody>
          <a:bodyPr lIns="0" tIns="0" rIns="0" bIns="0">
            <a:spAutoFit/>
          </a:bodyPr>
          <a:lstStyle/>
          <a:p>
            <a:pPr>
              <a:spcBef>
                <a:spcPct val="50000"/>
              </a:spcBef>
            </a:pPr>
            <a:r>
              <a:rPr lang="en-US" sz="1000" b="1">
                <a:solidFill>
                  <a:srgbClr val="000000"/>
                </a:solidFill>
              </a:rPr>
              <a:t>PRH</a:t>
            </a:r>
            <a:br>
              <a:rPr lang="en-US" sz="1000" b="1">
                <a:solidFill>
                  <a:srgbClr val="000000"/>
                </a:solidFill>
              </a:rPr>
            </a:br>
            <a:r>
              <a:rPr lang="en-US" sz="800" b="1">
                <a:solidFill>
                  <a:srgbClr val="000000"/>
                </a:solidFill>
              </a:rPr>
              <a:t>NWS Pacific Region HQ</a:t>
            </a:r>
          </a:p>
        </p:txBody>
      </p:sp>
      <p:sp>
        <p:nvSpPr>
          <p:cNvPr id="11274" name="Text Box 185"/>
          <p:cNvSpPr txBox="1">
            <a:spLocks noChangeArrowheads="1"/>
          </p:cNvSpPr>
          <p:nvPr/>
        </p:nvSpPr>
        <p:spPr bwMode="auto">
          <a:xfrm>
            <a:off x="1222375" y="1749425"/>
            <a:ext cx="246063" cy="138113"/>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BPA</a:t>
            </a:r>
          </a:p>
        </p:txBody>
      </p:sp>
      <p:pic>
        <p:nvPicPr>
          <p:cNvPr id="11275" name="Picture 195" descr="GOES-R Logo">
            <a:hlinkClick r:id="rId5"/>
          </p:cNvPr>
          <p:cNvPicPr>
            <a:picLocks noChangeAspect="1" noChangeArrowheads="1"/>
          </p:cNvPicPr>
          <p:nvPr/>
        </p:nvPicPr>
        <p:blipFill>
          <a:blip r:embed="rId6"/>
          <a:srcRect/>
          <a:stretch>
            <a:fillRect/>
          </a:stretch>
        </p:blipFill>
        <p:spPr bwMode="auto">
          <a:xfrm>
            <a:off x="100013" y="114300"/>
            <a:ext cx="790575" cy="528638"/>
          </a:xfrm>
          <a:prstGeom prst="rect">
            <a:avLst/>
          </a:prstGeom>
          <a:noFill/>
          <a:ln w="9525">
            <a:noFill/>
            <a:miter lim="800000"/>
            <a:headEnd/>
            <a:tailEnd/>
          </a:ln>
        </p:spPr>
      </p:pic>
      <p:sp>
        <p:nvSpPr>
          <p:cNvPr id="11276" name="Text Box 154"/>
          <p:cNvSpPr txBox="1">
            <a:spLocks noChangeArrowheads="1"/>
          </p:cNvSpPr>
          <p:nvPr/>
        </p:nvSpPr>
        <p:spPr bwMode="auto">
          <a:xfrm>
            <a:off x="4187825" y="4014788"/>
            <a:ext cx="528638" cy="138112"/>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SPC OUN</a:t>
            </a:r>
          </a:p>
        </p:txBody>
      </p:sp>
      <p:pic>
        <p:nvPicPr>
          <p:cNvPr id="11277" name="Picture 200" descr="cimss_logo_yellow_bg_web2"/>
          <p:cNvPicPr>
            <a:picLocks noChangeAspect="1" noChangeArrowheads="1"/>
          </p:cNvPicPr>
          <p:nvPr/>
        </p:nvPicPr>
        <p:blipFill>
          <a:blip r:embed="rId7"/>
          <a:srcRect/>
          <a:stretch>
            <a:fillRect/>
          </a:stretch>
        </p:blipFill>
        <p:spPr bwMode="auto">
          <a:xfrm>
            <a:off x="6934200" y="171450"/>
            <a:ext cx="609600" cy="415925"/>
          </a:xfrm>
          <a:prstGeom prst="rect">
            <a:avLst/>
          </a:prstGeom>
          <a:noFill/>
          <a:ln w="9525">
            <a:noFill/>
            <a:miter lim="800000"/>
            <a:headEnd/>
            <a:tailEnd/>
          </a:ln>
        </p:spPr>
      </p:pic>
      <p:pic>
        <p:nvPicPr>
          <p:cNvPr id="11278" name="Picture 201" descr="CIRA logo"/>
          <p:cNvPicPr>
            <a:picLocks noChangeAspect="1" noChangeArrowheads="1"/>
          </p:cNvPicPr>
          <p:nvPr/>
        </p:nvPicPr>
        <p:blipFill>
          <a:blip r:embed="rId8"/>
          <a:srcRect/>
          <a:stretch>
            <a:fillRect/>
          </a:stretch>
        </p:blipFill>
        <p:spPr bwMode="auto">
          <a:xfrm>
            <a:off x="8351838" y="220663"/>
            <a:ext cx="685800" cy="317500"/>
          </a:xfrm>
          <a:prstGeom prst="rect">
            <a:avLst/>
          </a:prstGeom>
          <a:noFill/>
          <a:ln w="9525">
            <a:noFill/>
            <a:miter lim="800000"/>
            <a:headEnd/>
            <a:tailEnd/>
          </a:ln>
        </p:spPr>
      </p:pic>
      <p:pic>
        <p:nvPicPr>
          <p:cNvPr id="11279" name="Picture 202" descr="sportredblue"/>
          <p:cNvPicPr>
            <a:picLocks noChangeAspect="1" noChangeArrowheads="1"/>
          </p:cNvPicPr>
          <p:nvPr/>
        </p:nvPicPr>
        <p:blipFill>
          <a:blip r:embed="rId9"/>
          <a:srcRect/>
          <a:stretch>
            <a:fillRect/>
          </a:stretch>
        </p:blipFill>
        <p:spPr bwMode="auto">
          <a:xfrm>
            <a:off x="7535863" y="260350"/>
            <a:ext cx="838200" cy="238125"/>
          </a:xfrm>
          <a:prstGeom prst="rect">
            <a:avLst/>
          </a:prstGeom>
          <a:noFill/>
          <a:ln w="9525">
            <a:noFill/>
            <a:miter lim="800000"/>
            <a:headEnd/>
            <a:tailEnd/>
          </a:ln>
        </p:spPr>
      </p:pic>
      <p:sp>
        <p:nvSpPr>
          <p:cNvPr id="213" name="Text Box 45"/>
          <p:cNvSpPr txBox="1">
            <a:spLocks noChangeArrowheads="1"/>
          </p:cNvSpPr>
          <p:nvPr/>
        </p:nvSpPr>
        <p:spPr bwMode="auto">
          <a:xfrm>
            <a:off x="0" y="676275"/>
            <a:ext cx="9144000" cy="704850"/>
          </a:xfrm>
          <a:prstGeom prst="rect">
            <a:avLst/>
          </a:prstGeom>
          <a:noFill/>
          <a:ln>
            <a:noFill/>
            <a:headEnd/>
            <a:tailEnd/>
          </a:ln>
        </p:spPr>
        <p:style>
          <a:lnRef idx="2">
            <a:schemeClr val="accent3"/>
          </a:lnRef>
          <a:fillRef idx="1">
            <a:schemeClr val="lt1"/>
          </a:fillRef>
          <a:effectRef idx="0">
            <a:schemeClr val="accent3"/>
          </a:effectRef>
          <a:fontRef idx="minor">
            <a:schemeClr val="dk1"/>
          </a:fontRef>
        </p:style>
        <p:txBody>
          <a:bodyPr>
            <a:spAutoFit/>
          </a:bodyPr>
          <a:lstStyle/>
          <a:p>
            <a:pPr algn="ctr">
              <a:spcBef>
                <a:spcPct val="50000"/>
              </a:spcBef>
              <a:defRPr/>
            </a:pPr>
            <a:r>
              <a:rPr lang="en-US" sz="2800" b="1" i="1">
                <a:solidFill>
                  <a:srgbClr val="000000"/>
                </a:solidFill>
                <a:latin typeface="Franklin Gothic Demi" pitchFamily="-116" charset="0"/>
              </a:rPr>
              <a:t>75 Total Partners Preparing</a:t>
            </a:r>
          </a:p>
          <a:p>
            <a:pPr algn="ctr">
              <a:spcBef>
                <a:spcPts val="63"/>
              </a:spcBef>
              <a:defRPr/>
            </a:pPr>
            <a:r>
              <a:rPr lang="en-US" sz="1100">
                <a:solidFill>
                  <a:srgbClr val="000000"/>
                </a:solidFill>
              </a:rPr>
              <a:t>Current as of December 2009</a:t>
            </a:r>
          </a:p>
        </p:txBody>
      </p:sp>
      <p:sp>
        <p:nvSpPr>
          <p:cNvPr id="11281" name="Text Box 61"/>
          <p:cNvSpPr txBox="1">
            <a:spLocks noChangeArrowheads="1"/>
          </p:cNvSpPr>
          <p:nvPr/>
        </p:nvSpPr>
        <p:spPr bwMode="auto">
          <a:xfrm>
            <a:off x="373063" y="4678363"/>
            <a:ext cx="3724275" cy="2030412"/>
          </a:xfrm>
          <a:prstGeom prst="rect">
            <a:avLst/>
          </a:prstGeom>
          <a:noFill/>
          <a:ln w="9525">
            <a:noFill/>
            <a:miter lim="800000"/>
            <a:headEnd/>
            <a:tailEnd/>
          </a:ln>
        </p:spPr>
        <p:txBody>
          <a:bodyPr lIns="0" tIns="0" rIns="0" bIns="0">
            <a:spAutoFit/>
          </a:bodyPr>
          <a:lstStyle/>
          <a:p>
            <a:pPr>
              <a:spcBef>
                <a:spcPct val="50000"/>
              </a:spcBef>
            </a:pPr>
            <a:r>
              <a:rPr lang="en-US" sz="1100" b="1" i="1">
                <a:solidFill>
                  <a:srgbClr val="000000"/>
                </a:solidFill>
              </a:rPr>
              <a:t>3</a:t>
            </a:r>
            <a:r>
              <a:rPr lang="en-US" sz="1100"/>
              <a:t> Weather Service Offices served by </a:t>
            </a:r>
            <a:br>
              <a:rPr lang="en-US" sz="1100"/>
            </a:br>
            <a:r>
              <a:rPr lang="en-US" sz="1100"/>
              <a:t>the Cooperative Institute for Research </a:t>
            </a:r>
            <a:br>
              <a:rPr lang="en-US" sz="1100"/>
            </a:br>
            <a:r>
              <a:rPr lang="en-US" sz="1100"/>
              <a:t>in the Atmosphere (CIRA)</a:t>
            </a:r>
          </a:p>
          <a:p>
            <a:pPr>
              <a:spcBef>
                <a:spcPct val="50000"/>
              </a:spcBef>
            </a:pPr>
            <a:r>
              <a:rPr lang="en-US" sz="1100" b="1" i="1">
                <a:solidFill>
                  <a:srgbClr val="000000"/>
                </a:solidFill>
              </a:rPr>
              <a:t>4</a:t>
            </a:r>
            <a:r>
              <a:rPr lang="en-US" sz="1100"/>
              <a:t> Weather Service Offices served by the Cooperative Institute for Climate and Satellites (CICS) via SPoRT</a:t>
            </a:r>
          </a:p>
          <a:p>
            <a:pPr>
              <a:spcBef>
                <a:spcPct val="50000"/>
              </a:spcBef>
            </a:pPr>
            <a:r>
              <a:rPr lang="en-US" sz="1100" b="1" i="1">
                <a:solidFill>
                  <a:srgbClr val="000000"/>
                </a:solidFill>
              </a:rPr>
              <a:t>11</a:t>
            </a:r>
            <a:r>
              <a:rPr lang="en-US" sz="1100"/>
              <a:t> National/Regional</a:t>
            </a:r>
          </a:p>
          <a:p>
            <a:pPr>
              <a:spcBef>
                <a:spcPct val="50000"/>
              </a:spcBef>
            </a:pPr>
            <a:r>
              <a:rPr lang="en-US" sz="1100" b="1" i="1">
                <a:solidFill>
                  <a:srgbClr val="000000"/>
                </a:solidFill>
              </a:rPr>
              <a:t>15</a:t>
            </a:r>
            <a:r>
              <a:rPr lang="en-US" sz="1100"/>
              <a:t> Weather Service Offices served by the NASA Short-term Prediction Research and Transition Center (SPoRT)</a:t>
            </a:r>
          </a:p>
          <a:p>
            <a:pPr>
              <a:spcBef>
                <a:spcPct val="50000"/>
              </a:spcBef>
            </a:pPr>
            <a:r>
              <a:rPr lang="en-US" sz="1100" b="1" i="1">
                <a:solidFill>
                  <a:srgbClr val="000000"/>
                </a:solidFill>
              </a:rPr>
              <a:t>46 </a:t>
            </a:r>
            <a:r>
              <a:rPr lang="en-US" sz="1100"/>
              <a:t>Weather Service Offices served by the Cooperative Institute for Meteorological Satellite Studies (CIMSS)</a:t>
            </a:r>
          </a:p>
        </p:txBody>
      </p:sp>
      <p:sp>
        <p:nvSpPr>
          <p:cNvPr id="215" name="Rectangle 214"/>
          <p:cNvSpPr>
            <a:spLocks noChangeArrowheads="1"/>
          </p:cNvSpPr>
          <p:nvPr/>
        </p:nvSpPr>
        <p:spPr bwMode="auto">
          <a:xfrm>
            <a:off x="177800" y="6361113"/>
            <a:ext cx="152400" cy="152400"/>
          </a:xfrm>
          <a:prstGeom prst="rect">
            <a:avLst/>
          </a:prstGeom>
          <a:solidFill>
            <a:srgbClr val="FF0000"/>
          </a:solidFill>
          <a:ln w="9525">
            <a:solidFill>
              <a:schemeClr val="tx1"/>
            </a:solidFill>
            <a:round/>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ea typeface="ＭＳ Ｐゴシック" pitchFamily="32" charset="-128"/>
            </a:endParaRPr>
          </a:p>
        </p:txBody>
      </p:sp>
      <p:sp>
        <p:nvSpPr>
          <p:cNvPr id="216" name="Rectangle 215"/>
          <p:cNvSpPr>
            <a:spLocks noChangeArrowheads="1"/>
          </p:cNvSpPr>
          <p:nvPr/>
        </p:nvSpPr>
        <p:spPr bwMode="auto">
          <a:xfrm>
            <a:off x="177800" y="5938838"/>
            <a:ext cx="152400" cy="152400"/>
          </a:xfrm>
          <a:prstGeom prst="rect">
            <a:avLst/>
          </a:prstGeom>
          <a:solidFill>
            <a:srgbClr val="00FFFF"/>
          </a:solidFill>
          <a:ln w="9525">
            <a:solidFill>
              <a:schemeClr val="tx1"/>
            </a:solidFill>
            <a:round/>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ea typeface="ＭＳ Ｐゴシック" pitchFamily="32" charset="-128"/>
            </a:endParaRPr>
          </a:p>
        </p:txBody>
      </p:sp>
      <p:sp>
        <p:nvSpPr>
          <p:cNvPr id="217" name="Rectangle 216"/>
          <p:cNvSpPr>
            <a:spLocks noChangeArrowheads="1"/>
          </p:cNvSpPr>
          <p:nvPr/>
        </p:nvSpPr>
        <p:spPr bwMode="auto">
          <a:xfrm>
            <a:off x="177800" y="5699125"/>
            <a:ext cx="152400" cy="152400"/>
          </a:xfrm>
          <a:prstGeom prst="rect">
            <a:avLst/>
          </a:prstGeom>
          <a:solidFill>
            <a:srgbClr val="FF00FF"/>
          </a:solidFill>
          <a:ln w="9525">
            <a:solidFill>
              <a:schemeClr val="tx1"/>
            </a:solidFill>
            <a:round/>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ea typeface="ＭＳ Ｐゴシック" pitchFamily="32" charset="-128"/>
            </a:endParaRPr>
          </a:p>
        </p:txBody>
      </p:sp>
      <p:sp>
        <p:nvSpPr>
          <p:cNvPr id="218" name="Rectangle 217"/>
          <p:cNvSpPr>
            <a:spLocks noChangeArrowheads="1"/>
          </p:cNvSpPr>
          <p:nvPr/>
        </p:nvSpPr>
        <p:spPr bwMode="auto">
          <a:xfrm>
            <a:off x="177800" y="4702175"/>
            <a:ext cx="152400" cy="152400"/>
          </a:xfrm>
          <a:prstGeom prst="rect">
            <a:avLst/>
          </a:prstGeom>
          <a:solidFill>
            <a:srgbClr val="FFFF00"/>
          </a:solidFill>
          <a:ln w="9525">
            <a:solidFill>
              <a:schemeClr val="tx1"/>
            </a:solidFill>
            <a:round/>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ea typeface="ＭＳ Ｐゴシック" pitchFamily="32" charset="-128"/>
            </a:endParaRPr>
          </a:p>
        </p:txBody>
      </p:sp>
      <p:cxnSp>
        <p:nvCxnSpPr>
          <p:cNvPr id="219" name="Straight Connector 218"/>
          <p:cNvCxnSpPr>
            <a:cxnSpLocks noChangeShapeType="1"/>
          </p:cNvCxnSpPr>
          <p:nvPr/>
        </p:nvCxnSpPr>
        <p:spPr bwMode="auto">
          <a:xfrm>
            <a:off x="0" y="685800"/>
            <a:ext cx="9144000" cy="1588"/>
          </a:xfrm>
          <a:prstGeom prst="line">
            <a:avLst/>
          </a:prstGeom>
          <a:noFill/>
          <a:ln w="3175">
            <a:solidFill>
              <a:schemeClr val="accent2"/>
            </a:solidFill>
            <a:round/>
            <a:headEnd/>
            <a:tailEnd/>
          </a:ln>
          <a:effectLst>
            <a:outerShdw dist="20000" dir="5400000" rotWithShape="0">
              <a:srgbClr val="808080">
                <a:alpha val="37999"/>
              </a:srgbClr>
            </a:outerShdw>
          </a:effectLst>
        </p:spPr>
      </p:cxnSp>
      <p:sp>
        <p:nvSpPr>
          <p:cNvPr id="220" name="Rectangle 219"/>
          <p:cNvSpPr>
            <a:spLocks noChangeAspect="1"/>
          </p:cNvSpPr>
          <p:nvPr/>
        </p:nvSpPr>
        <p:spPr bwMode="auto">
          <a:xfrm>
            <a:off x="3206750" y="3044825"/>
            <a:ext cx="111125" cy="109538"/>
          </a:xfrm>
          <a:prstGeom prst="rect">
            <a:avLst/>
          </a:prstGeom>
          <a:solidFill>
            <a:srgbClr val="FFFF00"/>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ea typeface="ＭＳ Ｐゴシック" pitchFamily="32" charset="-128"/>
            </a:endParaRPr>
          </a:p>
        </p:txBody>
      </p:sp>
      <p:sp>
        <p:nvSpPr>
          <p:cNvPr id="221" name="Rectangle 220"/>
          <p:cNvSpPr>
            <a:spLocks noChangeAspect="1"/>
          </p:cNvSpPr>
          <p:nvPr/>
        </p:nvSpPr>
        <p:spPr bwMode="auto">
          <a:xfrm>
            <a:off x="4983163" y="5524500"/>
            <a:ext cx="109537" cy="111125"/>
          </a:xfrm>
          <a:prstGeom prst="rect">
            <a:avLst/>
          </a:prstGeom>
          <a:solidFill>
            <a:srgbClr val="FF00FF"/>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ea typeface="ＭＳ Ｐゴシック" pitchFamily="32" charset="-128"/>
            </a:endParaRPr>
          </a:p>
        </p:txBody>
      </p:sp>
      <p:sp>
        <p:nvSpPr>
          <p:cNvPr id="222" name="Rectangle 221"/>
          <p:cNvSpPr>
            <a:spLocks noChangeAspect="1"/>
          </p:cNvSpPr>
          <p:nvPr/>
        </p:nvSpPr>
        <p:spPr bwMode="auto">
          <a:xfrm>
            <a:off x="6202363" y="6057900"/>
            <a:ext cx="109537" cy="109538"/>
          </a:xfrm>
          <a:prstGeom prst="rect">
            <a:avLst/>
          </a:prstGeom>
          <a:solidFill>
            <a:srgbClr val="FF00FF"/>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ea typeface="ＭＳ Ｐゴシック" pitchFamily="32" charset="-128"/>
            </a:endParaRPr>
          </a:p>
        </p:txBody>
      </p:sp>
      <p:sp>
        <p:nvSpPr>
          <p:cNvPr id="223" name="Rectangle 222"/>
          <p:cNvSpPr>
            <a:spLocks noChangeArrowheads="1"/>
          </p:cNvSpPr>
          <p:nvPr/>
        </p:nvSpPr>
        <p:spPr bwMode="auto">
          <a:xfrm>
            <a:off x="1673225" y="1660525"/>
            <a:ext cx="109538" cy="109538"/>
          </a:xfrm>
          <a:prstGeom prst="rect">
            <a:avLst/>
          </a:prstGeom>
          <a:solidFill>
            <a:srgbClr val="FF0000"/>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ea typeface="ＭＳ Ｐゴシック" pitchFamily="32" charset="-128"/>
            </a:endParaRPr>
          </a:p>
        </p:txBody>
      </p:sp>
      <p:sp>
        <p:nvSpPr>
          <p:cNvPr id="224" name="Rectangle 223"/>
          <p:cNvSpPr>
            <a:spLocks noChangeArrowheads="1"/>
          </p:cNvSpPr>
          <p:nvPr/>
        </p:nvSpPr>
        <p:spPr bwMode="auto">
          <a:xfrm>
            <a:off x="1284288" y="1633538"/>
            <a:ext cx="109537" cy="109537"/>
          </a:xfrm>
          <a:prstGeom prst="rect">
            <a:avLst/>
          </a:prstGeom>
          <a:solidFill>
            <a:srgbClr val="FF00FF"/>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ea typeface="ＭＳ Ｐゴシック" pitchFamily="32" charset="-128"/>
            </a:endParaRPr>
          </a:p>
        </p:txBody>
      </p:sp>
      <p:sp>
        <p:nvSpPr>
          <p:cNvPr id="225" name="Rectangle 224"/>
          <p:cNvSpPr>
            <a:spLocks noChangeArrowheads="1"/>
          </p:cNvSpPr>
          <p:nvPr/>
        </p:nvSpPr>
        <p:spPr bwMode="auto">
          <a:xfrm>
            <a:off x="1065213" y="2116138"/>
            <a:ext cx="109537" cy="109537"/>
          </a:xfrm>
          <a:prstGeom prst="rect">
            <a:avLst/>
          </a:prstGeom>
          <a:solidFill>
            <a:srgbClr val="FF0000"/>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ea typeface="ＭＳ Ｐゴシック" pitchFamily="32" charset="-128"/>
            </a:endParaRPr>
          </a:p>
        </p:txBody>
      </p:sp>
      <p:sp>
        <p:nvSpPr>
          <p:cNvPr id="226" name="Rectangle 225"/>
          <p:cNvSpPr>
            <a:spLocks noChangeArrowheads="1"/>
          </p:cNvSpPr>
          <p:nvPr/>
        </p:nvSpPr>
        <p:spPr bwMode="auto">
          <a:xfrm>
            <a:off x="3683000" y="4514850"/>
            <a:ext cx="111125" cy="109538"/>
          </a:xfrm>
          <a:prstGeom prst="rect">
            <a:avLst/>
          </a:prstGeom>
          <a:solidFill>
            <a:srgbClr val="FF0000"/>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ea typeface="ＭＳ Ｐゴシック" pitchFamily="32" charset="-128"/>
            </a:endParaRPr>
          </a:p>
        </p:txBody>
      </p:sp>
      <p:sp>
        <p:nvSpPr>
          <p:cNvPr id="227" name="Rectangle 226"/>
          <p:cNvSpPr>
            <a:spLocks noChangeArrowheads="1"/>
          </p:cNvSpPr>
          <p:nvPr/>
        </p:nvSpPr>
        <p:spPr bwMode="auto">
          <a:xfrm>
            <a:off x="1922463" y="1336675"/>
            <a:ext cx="111125" cy="109538"/>
          </a:xfrm>
          <a:prstGeom prst="rect">
            <a:avLst/>
          </a:prstGeom>
          <a:solidFill>
            <a:srgbClr val="FF0000"/>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ea typeface="ＭＳ Ｐゴシック" pitchFamily="32" charset="-128"/>
            </a:endParaRPr>
          </a:p>
        </p:txBody>
      </p:sp>
      <p:sp>
        <p:nvSpPr>
          <p:cNvPr id="11295" name="Text Box 185"/>
          <p:cNvSpPr txBox="1">
            <a:spLocks noChangeArrowheads="1"/>
          </p:cNvSpPr>
          <p:nvPr/>
        </p:nvSpPr>
        <p:spPr bwMode="auto">
          <a:xfrm>
            <a:off x="1665288" y="1317625"/>
            <a:ext cx="252412" cy="138113"/>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OTX</a:t>
            </a:r>
          </a:p>
        </p:txBody>
      </p:sp>
      <p:sp>
        <p:nvSpPr>
          <p:cNvPr id="11296" name="Text Box 185"/>
          <p:cNvSpPr txBox="1">
            <a:spLocks noChangeArrowheads="1"/>
          </p:cNvSpPr>
          <p:nvPr/>
        </p:nvSpPr>
        <p:spPr bwMode="auto">
          <a:xfrm>
            <a:off x="1801813" y="1641475"/>
            <a:ext cx="230187" cy="138113"/>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PDT</a:t>
            </a:r>
          </a:p>
        </p:txBody>
      </p:sp>
      <p:sp>
        <p:nvSpPr>
          <p:cNvPr id="11297" name="Text Box 161"/>
          <p:cNvSpPr txBox="1">
            <a:spLocks noChangeArrowheads="1"/>
          </p:cNvSpPr>
          <p:nvPr/>
        </p:nvSpPr>
        <p:spPr bwMode="auto">
          <a:xfrm>
            <a:off x="3810000" y="4494213"/>
            <a:ext cx="254000" cy="138112"/>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MAF</a:t>
            </a:r>
          </a:p>
        </p:txBody>
      </p:sp>
      <p:sp>
        <p:nvSpPr>
          <p:cNvPr id="11298" name="Text Box 185"/>
          <p:cNvSpPr txBox="1">
            <a:spLocks noChangeArrowheads="1"/>
          </p:cNvSpPr>
          <p:nvPr/>
        </p:nvSpPr>
        <p:spPr bwMode="auto">
          <a:xfrm>
            <a:off x="1196975" y="2092325"/>
            <a:ext cx="263525" cy="138113"/>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MFR</a:t>
            </a:r>
          </a:p>
        </p:txBody>
      </p:sp>
      <p:sp>
        <p:nvSpPr>
          <p:cNvPr id="11299" name="Text Box 161"/>
          <p:cNvSpPr txBox="1">
            <a:spLocks noChangeArrowheads="1"/>
          </p:cNvSpPr>
          <p:nvPr/>
        </p:nvSpPr>
        <p:spPr bwMode="auto">
          <a:xfrm>
            <a:off x="3194050" y="3144838"/>
            <a:ext cx="273050" cy="139700"/>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BOU</a:t>
            </a:r>
          </a:p>
        </p:txBody>
      </p:sp>
      <p:sp>
        <p:nvSpPr>
          <p:cNvPr id="233" name="Rectangle 232"/>
          <p:cNvSpPr>
            <a:spLocks noChangeArrowheads="1"/>
          </p:cNvSpPr>
          <p:nvPr/>
        </p:nvSpPr>
        <p:spPr bwMode="auto">
          <a:xfrm>
            <a:off x="2587625" y="1484313"/>
            <a:ext cx="111125" cy="109537"/>
          </a:xfrm>
          <a:prstGeom prst="rect">
            <a:avLst/>
          </a:prstGeom>
          <a:solidFill>
            <a:srgbClr val="00FFFF"/>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ea typeface="ＭＳ Ｐゴシック" pitchFamily="32" charset="-128"/>
            </a:endParaRPr>
          </a:p>
        </p:txBody>
      </p:sp>
      <p:sp>
        <p:nvSpPr>
          <p:cNvPr id="11301" name="Text Box 185"/>
          <p:cNvSpPr txBox="1">
            <a:spLocks noChangeArrowheads="1"/>
          </p:cNvSpPr>
          <p:nvPr/>
        </p:nvSpPr>
        <p:spPr bwMode="auto">
          <a:xfrm>
            <a:off x="2722563" y="1465263"/>
            <a:ext cx="231775" cy="138112"/>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TFX</a:t>
            </a:r>
          </a:p>
        </p:txBody>
      </p:sp>
      <p:sp>
        <p:nvSpPr>
          <p:cNvPr id="235" name="Rectangle 234"/>
          <p:cNvSpPr>
            <a:spLocks noChangeArrowheads="1"/>
          </p:cNvSpPr>
          <p:nvPr/>
        </p:nvSpPr>
        <p:spPr bwMode="auto">
          <a:xfrm>
            <a:off x="2244725" y="2678113"/>
            <a:ext cx="109538" cy="111125"/>
          </a:xfrm>
          <a:prstGeom prst="rect">
            <a:avLst/>
          </a:prstGeom>
          <a:solidFill>
            <a:srgbClr val="FF00FF"/>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ea typeface="ＭＳ Ｐゴシック" pitchFamily="32" charset="-128"/>
            </a:endParaRPr>
          </a:p>
        </p:txBody>
      </p:sp>
      <p:sp>
        <p:nvSpPr>
          <p:cNvPr id="236" name="Rectangle 235"/>
          <p:cNvSpPr>
            <a:spLocks noChangeArrowheads="1"/>
          </p:cNvSpPr>
          <p:nvPr/>
        </p:nvSpPr>
        <p:spPr bwMode="auto">
          <a:xfrm>
            <a:off x="773113" y="2357438"/>
            <a:ext cx="111125" cy="109537"/>
          </a:xfrm>
          <a:prstGeom prst="rect">
            <a:avLst/>
          </a:prstGeom>
          <a:solidFill>
            <a:srgbClr val="FFFF00"/>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ea typeface="ＭＳ Ｐゴシック" pitchFamily="32" charset="-128"/>
            </a:endParaRPr>
          </a:p>
        </p:txBody>
      </p:sp>
      <p:sp>
        <p:nvSpPr>
          <p:cNvPr id="11304" name="Text Box 185"/>
          <p:cNvSpPr txBox="1">
            <a:spLocks noChangeArrowheads="1"/>
          </p:cNvSpPr>
          <p:nvPr/>
        </p:nvSpPr>
        <p:spPr bwMode="auto">
          <a:xfrm>
            <a:off x="904875" y="2333625"/>
            <a:ext cx="284163" cy="138113"/>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EKA</a:t>
            </a:r>
          </a:p>
        </p:txBody>
      </p:sp>
      <p:sp>
        <p:nvSpPr>
          <p:cNvPr id="238" name="Rectangle 237"/>
          <p:cNvSpPr>
            <a:spLocks noChangeAspect="1"/>
          </p:cNvSpPr>
          <p:nvPr/>
        </p:nvSpPr>
        <p:spPr bwMode="auto">
          <a:xfrm>
            <a:off x="3338513" y="2733675"/>
            <a:ext cx="111125" cy="109538"/>
          </a:xfrm>
          <a:prstGeom prst="rect">
            <a:avLst/>
          </a:prstGeom>
          <a:solidFill>
            <a:srgbClr val="FFFF00"/>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ea typeface="ＭＳ Ｐゴシック" pitchFamily="32" charset="-128"/>
            </a:endParaRPr>
          </a:p>
        </p:txBody>
      </p:sp>
      <p:sp>
        <p:nvSpPr>
          <p:cNvPr id="11306" name="Text Box 161"/>
          <p:cNvSpPr txBox="1">
            <a:spLocks noChangeArrowheads="1"/>
          </p:cNvSpPr>
          <p:nvPr/>
        </p:nvSpPr>
        <p:spPr bwMode="auto">
          <a:xfrm>
            <a:off x="3475038" y="2709863"/>
            <a:ext cx="233362" cy="138112"/>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CYS</a:t>
            </a:r>
          </a:p>
        </p:txBody>
      </p:sp>
      <p:sp>
        <p:nvSpPr>
          <p:cNvPr id="240" name="Rectangle 239"/>
          <p:cNvSpPr>
            <a:spLocks noChangeArrowheads="1"/>
          </p:cNvSpPr>
          <p:nvPr/>
        </p:nvSpPr>
        <p:spPr bwMode="auto">
          <a:xfrm>
            <a:off x="874713" y="3192463"/>
            <a:ext cx="111125" cy="109537"/>
          </a:xfrm>
          <a:prstGeom prst="rect">
            <a:avLst/>
          </a:prstGeom>
          <a:solidFill>
            <a:srgbClr val="FF0000"/>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ea typeface="ＭＳ Ｐゴシック" pitchFamily="32" charset="-128"/>
            </a:endParaRPr>
          </a:p>
        </p:txBody>
      </p:sp>
      <p:sp>
        <p:nvSpPr>
          <p:cNvPr id="11308" name="Text Box 185"/>
          <p:cNvSpPr txBox="1">
            <a:spLocks noChangeArrowheads="1"/>
          </p:cNvSpPr>
          <p:nvPr/>
        </p:nvSpPr>
        <p:spPr bwMode="auto">
          <a:xfrm>
            <a:off x="1003300" y="3167063"/>
            <a:ext cx="296863" cy="138112"/>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MTR</a:t>
            </a:r>
          </a:p>
        </p:txBody>
      </p:sp>
      <p:sp>
        <p:nvSpPr>
          <p:cNvPr id="242" name="Rectangle 241"/>
          <p:cNvSpPr>
            <a:spLocks noChangeArrowheads="1"/>
          </p:cNvSpPr>
          <p:nvPr/>
        </p:nvSpPr>
        <p:spPr bwMode="auto">
          <a:xfrm>
            <a:off x="1811338" y="3468688"/>
            <a:ext cx="109537" cy="109537"/>
          </a:xfrm>
          <a:prstGeom prst="rect">
            <a:avLst/>
          </a:prstGeom>
          <a:solidFill>
            <a:srgbClr val="FF0000"/>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ea typeface="ＭＳ Ｐゴシック" pitchFamily="32" charset="-128"/>
            </a:endParaRPr>
          </a:p>
        </p:txBody>
      </p:sp>
      <p:sp>
        <p:nvSpPr>
          <p:cNvPr id="11310" name="Text Box 185"/>
          <p:cNvSpPr txBox="1">
            <a:spLocks noChangeArrowheads="1"/>
          </p:cNvSpPr>
          <p:nvPr/>
        </p:nvSpPr>
        <p:spPr bwMode="auto">
          <a:xfrm>
            <a:off x="1751013" y="3314700"/>
            <a:ext cx="230187" cy="138113"/>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VEF</a:t>
            </a:r>
          </a:p>
        </p:txBody>
      </p:sp>
      <p:sp>
        <p:nvSpPr>
          <p:cNvPr id="244" name="Rectangle 243"/>
          <p:cNvSpPr>
            <a:spLocks noChangeArrowheads="1"/>
          </p:cNvSpPr>
          <p:nvPr/>
        </p:nvSpPr>
        <p:spPr bwMode="auto">
          <a:xfrm>
            <a:off x="1295400" y="2714625"/>
            <a:ext cx="109538" cy="111125"/>
          </a:xfrm>
          <a:prstGeom prst="rect">
            <a:avLst/>
          </a:prstGeom>
          <a:solidFill>
            <a:srgbClr val="FF0000"/>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ea typeface="ＭＳ Ｐゴシック" pitchFamily="32" charset="-128"/>
            </a:endParaRPr>
          </a:p>
        </p:txBody>
      </p:sp>
      <p:sp>
        <p:nvSpPr>
          <p:cNvPr id="11312" name="Text Box 185"/>
          <p:cNvSpPr txBox="1">
            <a:spLocks noChangeArrowheads="1"/>
          </p:cNvSpPr>
          <p:nvPr/>
        </p:nvSpPr>
        <p:spPr bwMode="auto">
          <a:xfrm>
            <a:off x="1430338" y="2693988"/>
            <a:ext cx="258762" cy="138112"/>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REV</a:t>
            </a:r>
          </a:p>
        </p:txBody>
      </p:sp>
      <p:sp>
        <p:nvSpPr>
          <p:cNvPr id="246" name="Rectangle 245"/>
          <p:cNvSpPr>
            <a:spLocks noChangeAspect="1"/>
          </p:cNvSpPr>
          <p:nvPr/>
        </p:nvSpPr>
        <p:spPr bwMode="auto">
          <a:xfrm>
            <a:off x="3165475" y="1863725"/>
            <a:ext cx="109538" cy="109538"/>
          </a:xfrm>
          <a:prstGeom prst="rect">
            <a:avLst/>
          </a:prstGeom>
          <a:solidFill>
            <a:srgbClr val="FF0000"/>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ea typeface="ＭＳ Ｐゴシック" pitchFamily="32" charset="-128"/>
            </a:endParaRPr>
          </a:p>
        </p:txBody>
      </p:sp>
      <p:sp>
        <p:nvSpPr>
          <p:cNvPr id="11314" name="Text Box 185"/>
          <p:cNvSpPr txBox="1">
            <a:spLocks noChangeArrowheads="1"/>
          </p:cNvSpPr>
          <p:nvPr/>
        </p:nvSpPr>
        <p:spPr bwMode="auto">
          <a:xfrm>
            <a:off x="3295650" y="1838325"/>
            <a:ext cx="239713" cy="138113"/>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BYZ</a:t>
            </a:r>
          </a:p>
        </p:txBody>
      </p:sp>
      <p:sp>
        <p:nvSpPr>
          <p:cNvPr id="248" name="Rectangle 247"/>
          <p:cNvSpPr>
            <a:spLocks noChangeAspect="1"/>
          </p:cNvSpPr>
          <p:nvPr/>
        </p:nvSpPr>
        <p:spPr bwMode="auto">
          <a:xfrm>
            <a:off x="3335338" y="1466850"/>
            <a:ext cx="109537" cy="109538"/>
          </a:xfrm>
          <a:prstGeom prst="rect">
            <a:avLst/>
          </a:prstGeom>
          <a:solidFill>
            <a:srgbClr val="FF0000"/>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ea typeface="ＭＳ Ｐゴシック" pitchFamily="32" charset="-128"/>
            </a:endParaRPr>
          </a:p>
        </p:txBody>
      </p:sp>
      <p:sp>
        <p:nvSpPr>
          <p:cNvPr id="11316" name="Text Box 185"/>
          <p:cNvSpPr txBox="1">
            <a:spLocks noChangeArrowheads="1"/>
          </p:cNvSpPr>
          <p:nvPr/>
        </p:nvSpPr>
        <p:spPr bwMode="auto">
          <a:xfrm>
            <a:off x="3468688" y="1444625"/>
            <a:ext cx="295275" cy="138113"/>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GGW</a:t>
            </a:r>
          </a:p>
        </p:txBody>
      </p:sp>
      <p:sp>
        <p:nvSpPr>
          <p:cNvPr id="250" name="Rectangle 249"/>
          <p:cNvSpPr>
            <a:spLocks noChangeAspect="1"/>
          </p:cNvSpPr>
          <p:nvPr/>
        </p:nvSpPr>
        <p:spPr bwMode="auto">
          <a:xfrm>
            <a:off x="2949575" y="2351088"/>
            <a:ext cx="109538" cy="109537"/>
          </a:xfrm>
          <a:prstGeom prst="rect">
            <a:avLst/>
          </a:prstGeom>
          <a:solidFill>
            <a:srgbClr val="FF0000"/>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ea typeface="ＭＳ Ｐゴシック" pitchFamily="32" charset="-128"/>
            </a:endParaRPr>
          </a:p>
        </p:txBody>
      </p:sp>
      <p:sp>
        <p:nvSpPr>
          <p:cNvPr id="11318" name="Text Box 185"/>
          <p:cNvSpPr txBox="1">
            <a:spLocks noChangeArrowheads="1"/>
          </p:cNvSpPr>
          <p:nvPr/>
        </p:nvSpPr>
        <p:spPr bwMode="auto">
          <a:xfrm>
            <a:off x="3081338" y="2325688"/>
            <a:ext cx="220662" cy="138112"/>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RIW</a:t>
            </a:r>
          </a:p>
        </p:txBody>
      </p:sp>
      <p:sp>
        <p:nvSpPr>
          <p:cNvPr id="252" name="Rectangle 251"/>
          <p:cNvSpPr>
            <a:spLocks noChangeArrowheads="1"/>
          </p:cNvSpPr>
          <p:nvPr/>
        </p:nvSpPr>
        <p:spPr bwMode="auto">
          <a:xfrm>
            <a:off x="2954338" y="3817938"/>
            <a:ext cx="109537" cy="109537"/>
          </a:xfrm>
          <a:prstGeom prst="rect">
            <a:avLst/>
          </a:prstGeom>
          <a:solidFill>
            <a:srgbClr val="00FFFF"/>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ea typeface="ＭＳ Ｐゴシック" pitchFamily="32" charset="-128"/>
            </a:endParaRPr>
          </a:p>
        </p:txBody>
      </p:sp>
      <p:sp>
        <p:nvSpPr>
          <p:cNvPr id="11320" name="Text Box 185"/>
          <p:cNvSpPr txBox="1">
            <a:spLocks noChangeArrowheads="1"/>
          </p:cNvSpPr>
          <p:nvPr/>
        </p:nvSpPr>
        <p:spPr bwMode="auto">
          <a:xfrm>
            <a:off x="3086100" y="3794125"/>
            <a:ext cx="271463" cy="138113"/>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ABQ</a:t>
            </a:r>
          </a:p>
        </p:txBody>
      </p:sp>
      <p:sp>
        <p:nvSpPr>
          <p:cNvPr id="254" name="Rectangle 253"/>
          <p:cNvSpPr>
            <a:spLocks noChangeArrowheads="1"/>
          </p:cNvSpPr>
          <p:nvPr/>
        </p:nvSpPr>
        <p:spPr bwMode="auto">
          <a:xfrm>
            <a:off x="3001963" y="4519613"/>
            <a:ext cx="109537" cy="109537"/>
          </a:xfrm>
          <a:prstGeom prst="rect">
            <a:avLst/>
          </a:prstGeom>
          <a:solidFill>
            <a:srgbClr val="FF0000"/>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ea typeface="ＭＳ Ｐゴシック" pitchFamily="32" charset="-128"/>
            </a:endParaRPr>
          </a:p>
        </p:txBody>
      </p:sp>
      <p:sp>
        <p:nvSpPr>
          <p:cNvPr id="11322" name="Text Box 161"/>
          <p:cNvSpPr txBox="1">
            <a:spLocks noChangeArrowheads="1"/>
          </p:cNvSpPr>
          <p:nvPr/>
        </p:nvSpPr>
        <p:spPr bwMode="auto">
          <a:xfrm>
            <a:off x="3130550" y="4502150"/>
            <a:ext cx="242888" cy="138113"/>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EPZ</a:t>
            </a:r>
          </a:p>
        </p:txBody>
      </p:sp>
      <p:sp>
        <p:nvSpPr>
          <p:cNvPr id="256" name="Rectangle 255"/>
          <p:cNvSpPr>
            <a:spLocks noChangeArrowheads="1"/>
          </p:cNvSpPr>
          <p:nvPr/>
        </p:nvSpPr>
        <p:spPr bwMode="auto">
          <a:xfrm>
            <a:off x="4508500" y="4398963"/>
            <a:ext cx="109538" cy="111125"/>
          </a:xfrm>
          <a:prstGeom prst="rect">
            <a:avLst/>
          </a:prstGeom>
          <a:solidFill>
            <a:srgbClr val="FF0000"/>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ea typeface="ＭＳ Ｐゴシック" pitchFamily="32" charset="-128"/>
            </a:endParaRPr>
          </a:p>
        </p:txBody>
      </p:sp>
      <p:sp>
        <p:nvSpPr>
          <p:cNvPr id="11324" name="Text Box 161"/>
          <p:cNvSpPr txBox="1">
            <a:spLocks noChangeArrowheads="1"/>
          </p:cNvSpPr>
          <p:nvPr/>
        </p:nvSpPr>
        <p:spPr bwMode="auto">
          <a:xfrm>
            <a:off x="4638675" y="4381500"/>
            <a:ext cx="263525" cy="138113"/>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FWD</a:t>
            </a:r>
          </a:p>
        </p:txBody>
      </p:sp>
      <p:sp>
        <p:nvSpPr>
          <p:cNvPr id="11325" name="Text Box 161"/>
          <p:cNvSpPr txBox="1">
            <a:spLocks noChangeArrowheads="1"/>
          </p:cNvSpPr>
          <p:nvPr/>
        </p:nvSpPr>
        <p:spPr bwMode="auto">
          <a:xfrm>
            <a:off x="4102100" y="4384675"/>
            <a:ext cx="246063" cy="139700"/>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SRH</a:t>
            </a:r>
          </a:p>
        </p:txBody>
      </p:sp>
      <p:sp>
        <p:nvSpPr>
          <p:cNvPr id="259" name="Rectangle 258"/>
          <p:cNvSpPr>
            <a:spLocks noChangeArrowheads="1"/>
          </p:cNvSpPr>
          <p:nvPr/>
        </p:nvSpPr>
        <p:spPr bwMode="auto">
          <a:xfrm>
            <a:off x="4365625" y="4398963"/>
            <a:ext cx="109538" cy="111125"/>
          </a:xfrm>
          <a:prstGeom prst="rect">
            <a:avLst/>
          </a:prstGeom>
          <a:solidFill>
            <a:srgbClr val="FF00FF"/>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ea typeface="ＭＳ Ｐゴシック" pitchFamily="32" charset="-128"/>
            </a:endParaRPr>
          </a:p>
        </p:txBody>
      </p:sp>
      <p:sp>
        <p:nvSpPr>
          <p:cNvPr id="260" name="Rectangle 259"/>
          <p:cNvSpPr>
            <a:spLocks noChangeArrowheads="1"/>
          </p:cNvSpPr>
          <p:nvPr/>
        </p:nvSpPr>
        <p:spPr bwMode="auto">
          <a:xfrm>
            <a:off x="3724275" y="3919538"/>
            <a:ext cx="109538" cy="109537"/>
          </a:xfrm>
          <a:prstGeom prst="rect">
            <a:avLst/>
          </a:prstGeom>
          <a:solidFill>
            <a:srgbClr val="FF0000"/>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ea typeface="ＭＳ Ｐゴシック" pitchFamily="32" charset="-128"/>
            </a:endParaRPr>
          </a:p>
        </p:txBody>
      </p:sp>
      <p:sp>
        <p:nvSpPr>
          <p:cNvPr id="11328" name="Text Box 161"/>
          <p:cNvSpPr txBox="1">
            <a:spLocks noChangeArrowheads="1"/>
          </p:cNvSpPr>
          <p:nvPr/>
        </p:nvSpPr>
        <p:spPr bwMode="auto">
          <a:xfrm>
            <a:off x="3857625" y="3895725"/>
            <a:ext cx="268288" cy="138113"/>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AMA</a:t>
            </a:r>
          </a:p>
        </p:txBody>
      </p:sp>
      <p:sp>
        <p:nvSpPr>
          <p:cNvPr id="262" name="Rectangle 261"/>
          <p:cNvSpPr>
            <a:spLocks noChangeArrowheads="1"/>
          </p:cNvSpPr>
          <p:nvPr/>
        </p:nvSpPr>
        <p:spPr bwMode="auto">
          <a:xfrm>
            <a:off x="4654550" y="4973638"/>
            <a:ext cx="109538" cy="109537"/>
          </a:xfrm>
          <a:prstGeom prst="rect">
            <a:avLst/>
          </a:prstGeom>
          <a:solidFill>
            <a:srgbClr val="00FFFF"/>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ea typeface="ＭＳ Ｐゴシック" pitchFamily="32" charset="-128"/>
            </a:endParaRPr>
          </a:p>
        </p:txBody>
      </p:sp>
      <p:sp>
        <p:nvSpPr>
          <p:cNvPr id="263" name="Rectangle 262"/>
          <p:cNvSpPr>
            <a:spLocks noChangeArrowheads="1"/>
          </p:cNvSpPr>
          <p:nvPr/>
        </p:nvSpPr>
        <p:spPr bwMode="auto">
          <a:xfrm>
            <a:off x="4344988" y="5307013"/>
            <a:ext cx="109537" cy="109537"/>
          </a:xfrm>
          <a:prstGeom prst="rect">
            <a:avLst/>
          </a:prstGeom>
          <a:solidFill>
            <a:srgbClr val="00FFFF"/>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ea typeface="ＭＳ Ｐゴシック" pitchFamily="32" charset="-128"/>
            </a:endParaRPr>
          </a:p>
        </p:txBody>
      </p:sp>
      <p:sp>
        <p:nvSpPr>
          <p:cNvPr id="11331" name="Text Box 185"/>
          <p:cNvSpPr txBox="1">
            <a:spLocks noChangeArrowheads="1"/>
          </p:cNvSpPr>
          <p:nvPr/>
        </p:nvSpPr>
        <p:spPr bwMode="auto">
          <a:xfrm>
            <a:off x="4086225" y="5287963"/>
            <a:ext cx="244475" cy="138112"/>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CRP</a:t>
            </a:r>
          </a:p>
        </p:txBody>
      </p:sp>
      <p:sp>
        <p:nvSpPr>
          <p:cNvPr id="265" name="Rectangle 264"/>
          <p:cNvSpPr>
            <a:spLocks noChangeArrowheads="1"/>
          </p:cNvSpPr>
          <p:nvPr/>
        </p:nvSpPr>
        <p:spPr bwMode="auto">
          <a:xfrm>
            <a:off x="4445000" y="3903663"/>
            <a:ext cx="109538" cy="109537"/>
          </a:xfrm>
          <a:prstGeom prst="rect">
            <a:avLst/>
          </a:prstGeom>
          <a:solidFill>
            <a:srgbClr val="FF0000"/>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ea typeface="ＭＳ Ｐゴシック" pitchFamily="32" charset="-128"/>
            </a:endParaRPr>
          </a:p>
        </p:txBody>
      </p:sp>
      <p:sp>
        <p:nvSpPr>
          <p:cNvPr id="266" name="Rectangle 265"/>
          <p:cNvSpPr>
            <a:spLocks noChangeArrowheads="1"/>
          </p:cNvSpPr>
          <p:nvPr/>
        </p:nvSpPr>
        <p:spPr bwMode="auto">
          <a:xfrm>
            <a:off x="4616450" y="3792538"/>
            <a:ext cx="109538" cy="109537"/>
          </a:xfrm>
          <a:prstGeom prst="rect">
            <a:avLst/>
          </a:prstGeom>
          <a:solidFill>
            <a:srgbClr val="FF0000"/>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ea typeface="ＭＳ Ｐゴシック" pitchFamily="32" charset="-128"/>
            </a:endParaRPr>
          </a:p>
        </p:txBody>
      </p:sp>
      <p:sp>
        <p:nvSpPr>
          <p:cNvPr id="11334" name="Text Box 161"/>
          <p:cNvSpPr txBox="1">
            <a:spLocks noChangeArrowheads="1"/>
          </p:cNvSpPr>
          <p:nvPr/>
        </p:nvSpPr>
        <p:spPr bwMode="auto">
          <a:xfrm>
            <a:off x="4748213" y="3771900"/>
            <a:ext cx="239712" cy="138113"/>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TSA</a:t>
            </a:r>
          </a:p>
        </p:txBody>
      </p:sp>
      <p:sp>
        <p:nvSpPr>
          <p:cNvPr id="268" name="Rectangle 267"/>
          <p:cNvSpPr>
            <a:spLocks noChangeAspect="1"/>
          </p:cNvSpPr>
          <p:nvPr/>
        </p:nvSpPr>
        <p:spPr bwMode="auto">
          <a:xfrm>
            <a:off x="3667125" y="2238375"/>
            <a:ext cx="109538" cy="109538"/>
          </a:xfrm>
          <a:prstGeom prst="rect">
            <a:avLst/>
          </a:prstGeom>
          <a:solidFill>
            <a:srgbClr val="FF0000"/>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ea typeface="ＭＳ Ｐゴシック" pitchFamily="32" charset="-128"/>
            </a:endParaRPr>
          </a:p>
        </p:txBody>
      </p:sp>
      <p:sp>
        <p:nvSpPr>
          <p:cNvPr id="11336" name="Text Box 161"/>
          <p:cNvSpPr txBox="1">
            <a:spLocks noChangeArrowheads="1"/>
          </p:cNvSpPr>
          <p:nvPr/>
        </p:nvSpPr>
        <p:spPr bwMode="auto">
          <a:xfrm>
            <a:off x="3792538" y="2217738"/>
            <a:ext cx="263525" cy="138112"/>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UNR</a:t>
            </a:r>
          </a:p>
        </p:txBody>
      </p:sp>
      <p:sp>
        <p:nvSpPr>
          <p:cNvPr id="270" name="Rectangle 269"/>
          <p:cNvSpPr>
            <a:spLocks noChangeAspect="1"/>
          </p:cNvSpPr>
          <p:nvPr/>
        </p:nvSpPr>
        <p:spPr bwMode="auto">
          <a:xfrm>
            <a:off x="4305300" y="2060575"/>
            <a:ext cx="109538" cy="109538"/>
          </a:xfrm>
          <a:prstGeom prst="rect">
            <a:avLst/>
          </a:prstGeom>
          <a:solidFill>
            <a:srgbClr val="FF0000"/>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ea typeface="ＭＳ Ｐゴシック" pitchFamily="32" charset="-128"/>
            </a:endParaRPr>
          </a:p>
        </p:txBody>
      </p:sp>
      <p:sp>
        <p:nvSpPr>
          <p:cNvPr id="11338" name="Text Box 161"/>
          <p:cNvSpPr txBox="1">
            <a:spLocks noChangeArrowheads="1"/>
          </p:cNvSpPr>
          <p:nvPr/>
        </p:nvSpPr>
        <p:spPr bwMode="auto">
          <a:xfrm>
            <a:off x="4437063" y="2041525"/>
            <a:ext cx="258762" cy="139700"/>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ABR</a:t>
            </a:r>
          </a:p>
        </p:txBody>
      </p:sp>
      <p:sp>
        <p:nvSpPr>
          <p:cNvPr id="272" name="Rectangle 271"/>
          <p:cNvSpPr>
            <a:spLocks noChangeArrowheads="1"/>
          </p:cNvSpPr>
          <p:nvPr/>
        </p:nvSpPr>
        <p:spPr bwMode="auto">
          <a:xfrm>
            <a:off x="4332288" y="3903663"/>
            <a:ext cx="109537" cy="109537"/>
          </a:xfrm>
          <a:prstGeom prst="rect">
            <a:avLst/>
          </a:prstGeom>
          <a:solidFill>
            <a:srgbClr val="FF00FF"/>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ea typeface="ＭＳ Ｐゴシック" pitchFamily="32" charset="-128"/>
            </a:endParaRPr>
          </a:p>
        </p:txBody>
      </p:sp>
      <p:sp>
        <p:nvSpPr>
          <p:cNvPr id="273" name="Rectangle 272"/>
          <p:cNvSpPr>
            <a:spLocks noChangeAspect="1"/>
          </p:cNvSpPr>
          <p:nvPr/>
        </p:nvSpPr>
        <p:spPr bwMode="auto">
          <a:xfrm>
            <a:off x="4467225" y="1738313"/>
            <a:ext cx="109538" cy="109537"/>
          </a:xfrm>
          <a:prstGeom prst="rect">
            <a:avLst/>
          </a:prstGeom>
          <a:solidFill>
            <a:srgbClr val="FF0000"/>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ea typeface="ＭＳ Ｐゴシック" pitchFamily="32" charset="-128"/>
            </a:endParaRPr>
          </a:p>
        </p:txBody>
      </p:sp>
      <p:sp>
        <p:nvSpPr>
          <p:cNvPr id="11341" name="Text Box 161"/>
          <p:cNvSpPr txBox="1">
            <a:spLocks noChangeArrowheads="1"/>
          </p:cNvSpPr>
          <p:nvPr/>
        </p:nvSpPr>
        <p:spPr bwMode="auto">
          <a:xfrm>
            <a:off x="4214813" y="1717675"/>
            <a:ext cx="238125" cy="139700"/>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FGF</a:t>
            </a:r>
          </a:p>
        </p:txBody>
      </p:sp>
      <p:sp>
        <p:nvSpPr>
          <p:cNvPr id="275" name="Rectangle 274"/>
          <p:cNvSpPr>
            <a:spLocks noChangeAspect="1"/>
          </p:cNvSpPr>
          <p:nvPr/>
        </p:nvSpPr>
        <p:spPr bwMode="auto">
          <a:xfrm>
            <a:off x="3321050" y="3044825"/>
            <a:ext cx="111125" cy="109538"/>
          </a:xfrm>
          <a:prstGeom prst="rect">
            <a:avLst/>
          </a:prstGeom>
          <a:solidFill>
            <a:srgbClr val="FF0000"/>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ea typeface="ＭＳ Ｐゴシック" pitchFamily="32" charset="-128"/>
            </a:endParaRPr>
          </a:p>
        </p:txBody>
      </p:sp>
      <p:sp>
        <p:nvSpPr>
          <p:cNvPr id="11343" name="Text Box 161"/>
          <p:cNvSpPr txBox="1">
            <a:spLocks noChangeArrowheads="1"/>
          </p:cNvSpPr>
          <p:nvPr/>
        </p:nvSpPr>
        <p:spPr bwMode="auto">
          <a:xfrm>
            <a:off x="4125913" y="3154363"/>
            <a:ext cx="552450" cy="138112"/>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AWC/CRH</a:t>
            </a:r>
          </a:p>
        </p:txBody>
      </p:sp>
      <p:sp>
        <p:nvSpPr>
          <p:cNvPr id="277" name="Rectangle 276"/>
          <p:cNvSpPr>
            <a:spLocks noChangeAspect="1"/>
          </p:cNvSpPr>
          <p:nvPr/>
        </p:nvSpPr>
        <p:spPr bwMode="auto">
          <a:xfrm>
            <a:off x="4700588" y="3168650"/>
            <a:ext cx="109537" cy="109538"/>
          </a:xfrm>
          <a:prstGeom prst="rect">
            <a:avLst/>
          </a:prstGeom>
          <a:solidFill>
            <a:srgbClr val="FF00FF"/>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ea typeface="ＭＳ Ｐゴシック" pitchFamily="32" charset="-128"/>
            </a:endParaRPr>
          </a:p>
        </p:txBody>
      </p:sp>
      <p:sp>
        <p:nvSpPr>
          <p:cNvPr id="278" name="Rectangle 277"/>
          <p:cNvSpPr>
            <a:spLocks noChangeAspect="1"/>
          </p:cNvSpPr>
          <p:nvPr/>
        </p:nvSpPr>
        <p:spPr bwMode="auto">
          <a:xfrm>
            <a:off x="4810125" y="3168650"/>
            <a:ext cx="109538" cy="109538"/>
          </a:xfrm>
          <a:prstGeom prst="rect">
            <a:avLst/>
          </a:prstGeom>
          <a:solidFill>
            <a:srgbClr val="FF0000"/>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ea typeface="ＭＳ Ｐゴシック" pitchFamily="32" charset="-128"/>
            </a:endParaRPr>
          </a:p>
        </p:txBody>
      </p:sp>
      <p:sp>
        <p:nvSpPr>
          <p:cNvPr id="11346" name="Text Box 161"/>
          <p:cNvSpPr txBox="1">
            <a:spLocks noChangeArrowheads="1"/>
          </p:cNvSpPr>
          <p:nvPr/>
        </p:nvSpPr>
        <p:spPr bwMode="auto">
          <a:xfrm>
            <a:off x="4940300" y="3146425"/>
            <a:ext cx="241300" cy="138113"/>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EAX</a:t>
            </a:r>
          </a:p>
        </p:txBody>
      </p:sp>
      <p:sp>
        <p:nvSpPr>
          <p:cNvPr id="280" name="Rectangle 279"/>
          <p:cNvSpPr>
            <a:spLocks noChangeArrowheads="1"/>
          </p:cNvSpPr>
          <p:nvPr/>
        </p:nvSpPr>
        <p:spPr bwMode="auto">
          <a:xfrm>
            <a:off x="5348288" y="2690813"/>
            <a:ext cx="109537" cy="109537"/>
          </a:xfrm>
          <a:prstGeom prst="rect">
            <a:avLst/>
          </a:prstGeom>
          <a:solidFill>
            <a:srgbClr val="FF0000"/>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ea typeface="ＭＳ Ｐゴシック" pitchFamily="32" charset="-128"/>
            </a:endParaRPr>
          </a:p>
        </p:txBody>
      </p:sp>
      <p:sp>
        <p:nvSpPr>
          <p:cNvPr id="11348" name="Text Box 185"/>
          <p:cNvSpPr txBox="1">
            <a:spLocks noChangeArrowheads="1"/>
          </p:cNvSpPr>
          <p:nvPr/>
        </p:nvSpPr>
        <p:spPr bwMode="auto">
          <a:xfrm>
            <a:off x="5094288" y="2670175"/>
            <a:ext cx="252412" cy="138113"/>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DVN</a:t>
            </a:r>
          </a:p>
        </p:txBody>
      </p:sp>
      <p:sp>
        <p:nvSpPr>
          <p:cNvPr id="282" name="Rectangle 281"/>
          <p:cNvSpPr>
            <a:spLocks noChangeArrowheads="1"/>
          </p:cNvSpPr>
          <p:nvPr/>
        </p:nvSpPr>
        <p:spPr bwMode="auto">
          <a:xfrm>
            <a:off x="5038725" y="3511550"/>
            <a:ext cx="109538" cy="109538"/>
          </a:xfrm>
          <a:prstGeom prst="rect">
            <a:avLst/>
          </a:prstGeom>
          <a:solidFill>
            <a:srgbClr val="FF0000"/>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ea typeface="ＭＳ Ｐゴシック" pitchFamily="32" charset="-128"/>
            </a:endParaRPr>
          </a:p>
        </p:txBody>
      </p:sp>
      <p:sp>
        <p:nvSpPr>
          <p:cNvPr id="11350" name="Text Box 161"/>
          <p:cNvSpPr txBox="1">
            <a:spLocks noChangeArrowheads="1"/>
          </p:cNvSpPr>
          <p:nvPr/>
        </p:nvSpPr>
        <p:spPr bwMode="auto">
          <a:xfrm>
            <a:off x="5162550" y="3494088"/>
            <a:ext cx="249238" cy="138112"/>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SGF</a:t>
            </a:r>
          </a:p>
        </p:txBody>
      </p:sp>
      <p:sp>
        <p:nvSpPr>
          <p:cNvPr id="284" name="Rectangle 283"/>
          <p:cNvSpPr>
            <a:spLocks noChangeAspect="1"/>
          </p:cNvSpPr>
          <p:nvPr/>
        </p:nvSpPr>
        <p:spPr bwMode="auto">
          <a:xfrm>
            <a:off x="4911725" y="2720975"/>
            <a:ext cx="111125" cy="111125"/>
          </a:xfrm>
          <a:prstGeom prst="rect">
            <a:avLst/>
          </a:prstGeom>
          <a:solidFill>
            <a:srgbClr val="FF0000"/>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ea typeface="ＭＳ Ｐゴシック" pitchFamily="32" charset="-128"/>
            </a:endParaRPr>
          </a:p>
        </p:txBody>
      </p:sp>
      <p:sp>
        <p:nvSpPr>
          <p:cNvPr id="11352" name="Text Box 185"/>
          <p:cNvSpPr txBox="1">
            <a:spLocks noChangeArrowheads="1"/>
          </p:cNvSpPr>
          <p:nvPr/>
        </p:nvSpPr>
        <p:spPr bwMode="auto">
          <a:xfrm>
            <a:off x="4633913" y="2708275"/>
            <a:ext cx="263525" cy="138113"/>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DMX</a:t>
            </a:r>
          </a:p>
        </p:txBody>
      </p:sp>
      <p:sp>
        <p:nvSpPr>
          <p:cNvPr id="286" name="Rectangle 285"/>
          <p:cNvSpPr>
            <a:spLocks noChangeAspect="1"/>
          </p:cNvSpPr>
          <p:nvPr/>
        </p:nvSpPr>
        <p:spPr bwMode="auto">
          <a:xfrm>
            <a:off x="4975225" y="2136775"/>
            <a:ext cx="111125" cy="109538"/>
          </a:xfrm>
          <a:prstGeom prst="rect">
            <a:avLst/>
          </a:prstGeom>
          <a:solidFill>
            <a:srgbClr val="FF0000"/>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ea typeface="ＭＳ Ｐゴシック" pitchFamily="32" charset="-128"/>
            </a:endParaRPr>
          </a:p>
        </p:txBody>
      </p:sp>
      <p:sp>
        <p:nvSpPr>
          <p:cNvPr id="11354" name="Text Box 185"/>
          <p:cNvSpPr txBox="1">
            <a:spLocks noChangeArrowheads="1"/>
          </p:cNvSpPr>
          <p:nvPr/>
        </p:nvSpPr>
        <p:spPr bwMode="auto">
          <a:xfrm>
            <a:off x="4702175" y="2112963"/>
            <a:ext cx="250825" cy="138112"/>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MPX</a:t>
            </a:r>
          </a:p>
        </p:txBody>
      </p:sp>
      <p:sp>
        <p:nvSpPr>
          <p:cNvPr id="288" name="Rectangle 287"/>
          <p:cNvSpPr>
            <a:spLocks noChangeAspect="1"/>
          </p:cNvSpPr>
          <p:nvPr/>
        </p:nvSpPr>
        <p:spPr bwMode="auto">
          <a:xfrm>
            <a:off x="5073650" y="1784350"/>
            <a:ext cx="109538" cy="111125"/>
          </a:xfrm>
          <a:prstGeom prst="rect">
            <a:avLst/>
          </a:prstGeom>
          <a:solidFill>
            <a:srgbClr val="FF0000"/>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ea typeface="ＭＳ Ｐゴシック" pitchFamily="32" charset="-128"/>
            </a:endParaRPr>
          </a:p>
        </p:txBody>
      </p:sp>
      <p:sp>
        <p:nvSpPr>
          <p:cNvPr id="11356" name="Text Box 185"/>
          <p:cNvSpPr txBox="1">
            <a:spLocks noChangeArrowheads="1"/>
          </p:cNvSpPr>
          <p:nvPr/>
        </p:nvSpPr>
        <p:spPr bwMode="auto">
          <a:xfrm>
            <a:off x="4818063" y="1762125"/>
            <a:ext cx="249237" cy="138113"/>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DLH</a:t>
            </a:r>
          </a:p>
        </p:txBody>
      </p:sp>
      <p:sp>
        <p:nvSpPr>
          <p:cNvPr id="290" name="Rectangle 289"/>
          <p:cNvSpPr>
            <a:spLocks noChangeArrowheads="1"/>
          </p:cNvSpPr>
          <p:nvPr/>
        </p:nvSpPr>
        <p:spPr bwMode="auto">
          <a:xfrm>
            <a:off x="5610225" y="2441575"/>
            <a:ext cx="109538" cy="109538"/>
          </a:xfrm>
          <a:prstGeom prst="rect">
            <a:avLst/>
          </a:prstGeom>
          <a:solidFill>
            <a:srgbClr val="FF0000"/>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ea typeface="ＭＳ Ｐゴシック" pitchFamily="32" charset="-128"/>
            </a:endParaRPr>
          </a:p>
        </p:txBody>
      </p:sp>
      <p:sp>
        <p:nvSpPr>
          <p:cNvPr id="11358" name="Text Box 185"/>
          <p:cNvSpPr txBox="1">
            <a:spLocks noChangeArrowheads="1"/>
          </p:cNvSpPr>
          <p:nvPr/>
        </p:nvSpPr>
        <p:spPr bwMode="auto">
          <a:xfrm>
            <a:off x="5734050" y="2427288"/>
            <a:ext cx="265113" cy="138112"/>
          </a:xfrm>
          <a:prstGeom prst="rect">
            <a:avLst/>
          </a:prstGeom>
          <a:noFill/>
          <a:ln w="9525">
            <a:noFill/>
            <a:miter lim="800000"/>
            <a:headEnd/>
            <a:tailEnd/>
          </a:ln>
        </p:spPr>
        <p:txBody>
          <a:bodyPr lIns="0" tIns="0" rIns="0" bIns="0">
            <a:spAutoFit/>
          </a:bodyPr>
          <a:lstStyle/>
          <a:p>
            <a:pPr>
              <a:spcBef>
                <a:spcPct val="50000"/>
              </a:spcBef>
            </a:pPr>
            <a:r>
              <a:rPr lang="en-US" sz="900" b="1">
                <a:solidFill>
                  <a:srgbClr val="000000"/>
                </a:solidFill>
              </a:rPr>
              <a:t>MKX</a:t>
            </a:r>
          </a:p>
        </p:txBody>
      </p:sp>
      <p:sp>
        <p:nvSpPr>
          <p:cNvPr id="292" name="Rectangle 291"/>
          <p:cNvSpPr>
            <a:spLocks noChangeArrowheads="1"/>
          </p:cNvSpPr>
          <p:nvPr/>
        </p:nvSpPr>
        <p:spPr bwMode="auto">
          <a:xfrm>
            <a:off x="5643563" y="2154238"/>
            <a:ext cx="111125" cy="109537"/>
          </a:xfrm>
          <a:prstGeom prst="rect">
            <a:avLst/>
          </a:prstGeom>
          <a:solidFill>
            <a:srgbClr val="FF0000"/>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ea typeface="ＭＳ Ｐゴシック" pitchFamily="32" charset="-128"/>
            </a:endParaRPr>
          </a:p>
        </p:txBody>
      </p:sp>
      <p:sp>
        <p:nvSpPr>
          <p:cNvPr id="11360" name="Text Box 185"/>
          <p:cNvSpPr txBox="1">
            <a:spLocks noChangeArrowheads="1"/>
          </p:cNvSpPr>
          <p:nvPr/>
        </p:nvSpPr>
        <p:spPr bwMode="auto">
          <a:xfrm>
            <a:off x="5375275" y="2125663"/>
            <a:ext cx="255588" cy="138112"/>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GRB</a:t>
            </a:r>
          </a:p>
        </p:txBody>
      </p:sp>
      <p:sp>
        <p:nvSpPr>
          <p:cNvPr id="294" name="Rectangle 293"/>
          <p:cNvSpPr>
            <a:spLocks noChangeAspect="1"/>
          </p:cNvSpPr>
          <p:nvPr/>
        </p:nvSpPr>
        <p:spPr bwMode="auto">
          <a:xfrm>
            <a:off x="5246688" y="2287588"/>
            <a:ext cx="109537" cy="109537"/>
          </a:xfrm>
          <a:prstGeom prst="rect">
            <a:avLst/>
          </a:prstGeom>
          <a:solidFill>
            <a:srgbClr val="FF0000"/>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ea typeface="ＭＳ Ｐゴシック" pitchFamily="32" charset="-128"/>
            </a:endParaRPr>
          </a:p>
        </p:txBody>
      </p:sp>
      <p:sp>
        <p:nvSpPr>
          <p:cNvPr id="11362" name="Text Box 185"/>
          <p:cNvSpPr txBox="1">
            <a:spLocks noChangeArrowheads="1"/>
          </p:cNvSpPr>
          <p:nvPr/>
        </p:nvSpPr>
        <p:spPr bwMode="auto">
          <a:xfrm>
            <a:off x="5376863" y="2270125"/>
            <a:ext cx="265112" cy="138113"/>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ARX</a:t>
            </a:r>
          </a:p>
        </p:txBody>
      </p:sp>
      <p:sp>
        <p:nvSpPr>
          <p:cNvPr id="296" name="Rectangle 295"/>
          <p:cNvSpPr>
            <a:spLocks noChangeArrowheads="1"/>
          </p:cNvSpPr>
          <p:nvPr/>
        </p:nvSpPr>
        <p:spPr bwMode="auto">
          <a:xfrm>
            <a:off x="5721350" y="1795463"/>
            <a:ext cx="109538" cy="109537"/>
          </a:xfrm>
          <a:prstGeom prst="rect">
            <a:avLst/>
          </a:prstGeom>
          <a:solidFill>
            <a:srgbClr val="FF0000"/>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ea typeface="ＭＳ Ｐゴシック" pitchFamily="32" charset="-128"/>
            </a:endParaRPr>
          </a:p>
        </p:txBody>
      </p:sp>
      <p:sp>
        <p:nvSpPr>
          <p:cNvPr id="11364" name="Text Box 185"/>
          <p:cNvSpPr txBox="1">
            <a:spLocks noChangeArrowheads="1"/>
          </p:cNvSpPr>
          <p:nvPr/>
        </p:nvSpPr>
        <p:spPr bwMode="auto">
          <a:xfrm>
            <a:off x="5446713" y="1793875"/>
            <a:ext cx="263525" cy="138113"/>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MQT</a:t>
            </a:r>
          </a:p>
        </p:txBody>
      </p:sp>
      <p:sp>
        <p:nvSpPr>
          <p:cNvPr id="298" name="Rectangle 297"/>
          <p:cNvSpPr>
            <a:spLocks noChangeArrowheads="1"/>
          </p:cNvSpPr>
          <p:nvPr/>
        </p:nvSpPr>
        <p:spPr bwMode="auto">
          <a:xfrm>
            <a:off x="5737225" y="2655888"/>
            <a:ext cx="109538" cy="109537"/>
          </a:xfrm>
          <a:prstGeom prst="rect">
            <a:avLst/>
          </a:prstGeom>
          <a:solidFill>
            <a:srgbClr val="FF0000"/>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ea typeface="ＭＳ Ｐゴシック" pitchFamily="32" charset="-128"/>
            </a:endParaRPr>
          </a:p>
        </p:txBody>
      </p:sp>
      <p:sp>
        <p:nvSpPr>
          <p:cNvPr id="11366" name="Text Box 185"/>
          <p:cNvSpPr txBox="1">
            <a:spLocks noChangeArrowheads="1"/>
          </p:cNvSpPr>
          <p:nvPr/>
        </p:nvSpPr>
        <p:spPr bwMode="auto">
          <a:xfrm>
            <a:off x="5673725" y="2765425"/>
            <a:ext cx="231775" cy="138113"/>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LOT</a:t>
            </a:r>
          </a:p>
        </p:txBody>
      </p:sp>
      <p:sp>
        <p:nvSpPr>
          <p:cNvPr id="300" name="Rectangle 299"/>
          <p:cNvSpPr>
            <a:spLocks noChangeArrowheads="1"/>
          </p:cNvSpPr>
          <p:nvPr/>
        </p:nvSpPr>
        <p:spPr bwMode="auto">
          <a:xfrm>
            <a:off x="5967413" y="3035300"/>
            <a:ext cx="109537" cy="109538"/>
          </a:xfrm>
          <a:prstGeom prst="rect">
            <a:avLst/>
          </a:prstGeom>
          <a:solidFill>
            <a:srgbClr val="FF0000"/>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ea typeface="ＭＳ Ｐゴシック" pitchFamily="32" charset="-128"/>
            </a:endParaRPr>
          </a:p>
        </p:txBody>
      </p:sp>
      <p:sp>
        <p:nvSpPr>
          <p:cNvPr id="11368" name="Text Box 185"/>
          <p:cNvSpPr txBox="1">
            <a:spLocks noChangeArrowheads="1"/>
          </p:cNvSpPr>
          <p:nvPr/>
        </p:nvSpPr>
        <p:spPr bwMode="auto">
          <a:xfrm>
            <a:off x="5751513" y="3017838"/>
            <a:ext cx="203200" cy="138112"/>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IND</a:t>
            </a:r>
          </a:p>
        </p:txBody>
      </p:sp>
      <p:sp>
        <p:nvSpPr>
          <p:cNvPr id="302" name="Rectangle 301"/>
          <p:cNvSpPr>
            <a:spLocks noChangeArrowheads="1"/>
          </p:cNvSpPr>
          <p:nvPr/>
        </p:nvSpPr>
        <p:spPr bwMode="auto">
          <a:xfrm>
            <a:off x="6011863" y="2751138"/>
            <a:ext cx="109537" cy="109537"/>
          </a:xfrm>
          <a:prstGeom prst="rect">
            <a:avLst/>
          </a:prstGeom>
          <a:solidFill>
            <a:srgbClr val="FF0000"/>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ea typeface="ＭＳ Ｐゴシック" pitchFamily="32" charset="-128"/>
            </a:endParaRPr>
          </a:p>
        </p:txBody>
      </p:sp>
      <p:sp>
        <p:nvSpPr>
          <p:cNvPr id="11370" name="Text Box 185"/>
          <p:cNvSpPr txBox="1">
            <a:spLocks noChangeArrowheads="1"/>
          </p:cNvSpPr>
          <p:nvPr/>
        </p:nvSpPr>
        <p:spPr bwMode="auto">
          <a:xfrm>
            <a:off x="5949950" y="2855913"/>
            <a:ext cx="223838" cy="138112"/>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IWX</a:t>
            </a:r>
          </a:p>
        </p:txBody>
      </p:sp>
      <p:sp>
        <p:nvSpPr>
          <p:cNvPr id="304" name="Rectangle 303"/>
          <p:cNvSpPr>
            <a:spLocks noChangeArrowheads="1"/>
          </p:cNvSpPr>
          <p:nvPr/>
        </p:nvSpPr>
        <p:spPr bwMode="auto">
          <a:xfrm>
            <a:off x="4359275" y="3482975"/>
            <a:ext cx="109538" cy="109538"/>
          </a:xfrm>
          <a:prstGeom prst="rect">
            <a:avLst/>
          </a:prstGeom>
          <a:solidFill>
            <a:srgbClr val="FF0000"/>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ea typeface="ＭＳ Ｐゴシック" pitchFamily="32" charset="-128"/>
            </a:endParaRPr>
          </a:p>
        </p:txBody>
      </p:sp>
      <p:sp>
        <p:nvSpPr>
          <p:cNvPr id="11372" name="Text Box 185"/>
          <p:cNvSpPr txBox="1">
            <a:spLocks noChangeArrowheads="1"/>
          </p:cNvSpPr>
          <p:nvPr/>
        </p:nvSpPr>
        <p:spPr bwMode="auto">
          <a:xfrm>
            <a:off x="4154488" y="3462338"/>
            <a:ext cx="196850" cy="138112"/>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ICT</a:t>
            </a:r>
          </a:p>
        </p:txBody>
      </p:sp>
      <p:sp>
        <p:nvSpPr>
          <p:cNvPr id="306" name="Rectangle 305"/>
          <p:cNvSpPr>
            <a:spLocks noChangeArrowheads="1"/>
          </p:cNvSpPr>
          <p:nvPr/>
        </p:nvSpPr>
        <p:spPr bwMode="auto">
          <a:xfrm>
            <a:off x="6083300" y="3695700"/>
            <a:ext cx="109538" cy="109538"/>
          </a:xfrm>
          <a:prstGeom prst="rect">
            <a:avLst/>
          </a:prstGeom>
          <a:solidFill>
            <a:srgbClr val="FF0000"/>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ea typeface="ＭＳ Ｐゴシック" pitchFamily="32" charset="-128"/>
            </a:endParaRPr>
          </a:p>
        </p:txBody>
      </p:sp>
      <p:sp>
        <p:nvSpPr>
          <p:cNvPr id="11374" name="Text Box 185"/>
          <p:cNvSpPr txBox="1">
            <a:spLocks noChangeArrowheads="1"/>
          </p:cNvSpPr>
          <p:nvPr/>
        </p:nvSpPr>
        <p:spPr bwMode="auto">
          <a:xfrm>
            <a:off x="5961063" y="3800475"/>
            <a:ext cx="250825" cy="138113"/>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OHX</a:t>
            </a:r>
          </a:p>
        </p:txBody>
      </p:sp>
      <p:sp>
        <p:nvSpPr>
          <p:cNvPr id="308" name="Rectangle 307"/>
          <p:cNvSpPr>
            <a:spLocks noChangeArrowheads="1"/>
          </p:cNvSpPr>
          <p:nvPr/>
        </p:nvSpPr>
        <p:spPr bwMode="auto">
          <a:xfrm>
            <a:off x="5972175" y="3695700"/>
            <a:ext cx="109538" cy="109538"/>
          </a:xfrm>
          <a:prstGeom prst="rect">
            <a:avLst/>
          </a:prstGeom>
          <a:solidFill>
            <a:srgbClr val="00FFFF"/>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ea typeface="ＭＳ Ｐゴシック" pitchFamily="32" charset="-128"/>
            </a:endParaRPr>
          </a:p>
        </p:txBody>
      </p:sp>
      <p:sp>
        <p:nvSpPr>
          <p:cNvPr id="309" name="Rectangle 308"/>
          <p:cNvSpPr>
            <a:spLocks noChangeArrowheads="1"/>
          </p:cNvSpPr>
          <p:nvPr/>
        </p:nvSpPr>
        <p:spPr bwMode="auto">
          <a:xfrm>
            <a:off x="6651625" y="3719513"/>
            <a:ext cx="109538" cy="109537"/>
          </a:xfrm>
          <a:prstGeom prst="rect">
            <a:avLst/>
          </a:prstGeom>
          <a:solidFill>
            <a:srgbClr val="00FFFF"/>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ea typeface="ＭＳ Ｐゴシック" pitchFamily="32" charset="-128"/>
            </a:endParaRPr>
          </a:p>
        </p:txBody>
      </p:sp>
      <p:sp>
        <p:nvSpPr>
          <p:cNvPr id="11377" name="Text Box 185"/>
          <p:cNvSpPr txBox="1">
            <a:spLocks noChangeArrowheads="1"/>
          </p:cNvSpPr>
          <p:nvPr/>
        </p:nvSpPr>
        <p:spPr bwMode="auto">
          <a:xfrm>
            <a:off x="6369050" y="3703638"/>
            <a:ext cx="260350" cy="138112"/>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MRX</a:t>
            </a:r>
          </a:p>
        </p:txBody>
      </p:sp>
      <p:sp>
        <p:nvSpPr>
          <p:cNvPr id="311" name="Rectangle 310"/>
          <p:cNvSpPr>
            <a:spLocks noChangeArrowheads="1"/>
          </p:cNvSpPr>
          <p:nvPr/>
        </p:nvSpPr>
        <p:spPr bwMode="auto">
          <a:xfrm>
            <a:off x="5881688" y="4706938"/>
            <a:ext cx="111125" cy="109537"/>
          </a:xfrm>
          <a:prstGeom prst="rect">
            <a:avLst/>
          </a:prstGeom>
          <a:solidFill>
            <a:srgbClr val="00FFFF"/>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ea typeface="ＭＳ Ｐゴシック" pitchFamily="32" charset="-128"/>
            </a:endParaRPr>
          </a:p>
        </p:txBody>
      </p:sp>
      <p:sp>
        <p:nvSpPr>
          <p:cNvPr id="11379" name="Text Box 185"/>
          <p:cNvSpPr txBox="1">
            <a:spLocks noChangeArrowheads="1"/>
          </p:cNvSpPr>
          <p:nvPr/>
        </p:nvSpPr>
        <p:spPr bwMode="auto">
          <a:xfrm>
            <a:off x="5802313" y="4560888"/>
            <a:ext cx="280987" cy="138112"/>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MOB</a:t>
            </a:r>
          </a:p>
        </p:txBody>
      </p:sp>
      <p:sp>
        <p:nvSpPr>
          <p:cNvPr id="313" name="Rectangle 312"/>
          <p:cNvSpPr>
            <a:spLocks noChangeArrowheads="1"/>
          </p:cNvSpPr>
          <p:nvPr/>
        </p:nvSpPr>
        <p:spPr bwMode="auto">
          <a:xfrm>
            <a:off x="6089650" y="4291013"/>
            <a:ext cx="109538" cy="109537"/>
          </a:xfrm>
          <a:prstGeom prst="rect">
            <a:avLst/>
          </a:prstGeom>
          <a:solidFill>
            <a:srgbClr val="00FFFF"/>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ea typeface="ＭＳ Ｐゴシック" pitchFamily="32" charset="-128"/>
            </a:endParaRPr>
          </a:p>
        </p:txBody>
      </p:sp>
      <p:sp>
        <p:nvSpPr>
          <p:cNvPr id="11381" name="Text Box 185"/>
          <p:cNvSpPr txBox="1">
            <a:spLocks noChangeArrowheads="1"/>
          </p:cNvSpPr>
          <p:nvPr/>
        </p:nvSpPr>
        <p:spPr bwMode="auto">
          <a:xfrm>
            <a:off x="6018213" y="4394200"/>
            <a:ext cx="263525" cy="138113"/>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BMX</a:t>
            </a:r>
          </a:p>
        </p:txBody>
      </p:sp>
      <p:sp>
        <p:nvSpPr>
          <p:cNvPr id="315" name="Rectangle 314"/>
          <p:cNvSpPr>
            <a:spLocks noChangeArrowheads="1"/>
          </p:cNvSpPr>
          <p:nvPr/>
        </p:nvSpPr>
        <p:spPr bwMode="auto">
          <a:xfrm>
            <a:off x="6070600" y="3967163"/>
            <a:ext cx="109538" cy="109537"/>
          </a:xfrm>
          <a:prstGeom prst="rect">
            <a:avLst/>
          </a:prstGeom>
          <a:solidFill>
            <a:srgbClr val="00FFFF"/>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ea typeface="ＭＳ Ｐゴシック" pitchFamily="32" charset="-128"/>
            </a:endParaRPr>
          </a:p>
        </p:txBody>
      </p:sp>
      <p:sp>
        <p:nvSpPr>
          <p:cNvPr id="11383" name="Text Box 185"/>
          <p:cNvSpPr txBox="1">
            <a:spLocks noChangeArrowheads="1"/>
          </p:cNvSpPr>
          <p:nvPr/>
        </p:nvSpPr>
        <p:spPr bwMode="auto">
          <a:xfrm>
            <a:off x="6202363" y="3944938"/>
            <a:ext cx="257175" cy="138112"/>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HUN</a:t>
            </a:r>
          </a:p>
        </p:txBody>
      </p:sp>
      <p:sp>
        <p:nvSpPr>
          <p:cNvPr id="317" name="Rectangle 316"/>
          <p:cNvSpPr>
            <a:spLocks noChangeArrowheads="1"/>
          </p:cNvSpPr>
          <p:nvPr/>
        </p:nvSpPr>
        <p:spPr bwMode="auto">
          <a:xfrm>
            <a:off x="6470650" y="4718050"/>
            <a:ext cx="109538" cy="109538"/>
          </a:xfrm>
          <a:prstGeom prst="rect">
            <a:avLst/>
          </a:prstGeom>
          <a:solidFill>
            <a:srgbClr val="00FFFF"/>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ea typeface="ＭＳ Ｐゴシック" pitchFamily="32" charset="-128"/>
            </a:endParaRPr>
          </a:p>
        </p:txBody>
      </p:sp>
      <p:sp>
        <p:nvSpPr>
          <p:cNvPr id="11385" name="Text Box 185"/>
          <p:cNvSpPr txBox="1">
            <a:spLocks noChangeArrowheads="1"/>
          </p:cNvSpPr>
          <p:nvPr/>
        </p:nvSpPr>
        <p:spPr bwMode="auto">
          <a:xfrm>
            <a:off x="6227763" y="4687888"/>
            <a:ext cx="231775" cy="138112"/>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TAE</a:t>
            </a:r>
          </a:p>
        </p:txBody>
      </p:sp>
      <p:sp>
        <p:nvSpPr>
          <p:cNvPr id="11386" name="Text Box 185"/>
          <p:cNvSpPr txBox="1">
            <a:spLocks noChangeArrowheads="1"/>
          </p:cNvSpPr>
          <p:nvPr/>
        </p:nvSpPr>
        <p:spPr bwMode="auto">
          <a:xfrm>
            <a:off x="7404100" y="5457825"/>
            <a:ext cx="246063" cy="138113"/>
          </a:xfrm>
          <a:prstGeom prst="rect">
            <a:avLst/>
          </a:prstGeom>
          <a:noFill/>
          <a:ln w="9525">
            <a:noFill/>
            <a:miter lim="800000"/>
            <a:headEnd/>
            <a:tailEnd/>
          </a:ln>
        </p:spPr>
        <p:txBody>
          <a:bodyPr lIns="0" tIns="0" rIns="0" bIns="0">
            <a:spAutoFit/>
          </a:bodyPr>
          <a:lstStyle/>
          <a:p>
            <a:pPr>
              <a:spcBef>
                <a:spcPct val="50000"/>
              </a:spcBef>
            </a:pPr>
            <a:r>
              <a:rPr lang="en-US" sz="900" b="1">
                <a:solidFill>
                  <a:srgbClr val="008000"/>
                </a:solidFill>
              </a:rPr>
              <a:t>MFL</a:t>
            </a:r>
          </a:p>
        </p:txBody>
      </p:sp>
      <p:sp>
        <p:nvSpPr>
          <p:cNvPr id="320" name="Rectangle 319"/>
          <p:cNvSpPr>
            <a:spLocks noChangeArrowheads="1"/>
          </p:cNvSpPr>
          <p:nvPr/>
        </p:nvSpPr>
        <p:spPr bwMode="auto">
          <a:xfrm>
            <a:off x="7151688" y="5086350"/>
            <a:ext cx="109537" cy="109538"/>
          </a:xfrm>
          <a:prstGeom prst="rect">
            <a:avLst/>
          </a:prstGeom>
          <a:solidFill>
            <a:srgbClr val="00FFFF"/>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ea typeface="ＭＳ Ｐゴシック" pitchFamily="32" charset="-128"/>
            </a:endParaRPr>
          </a:p>
        </p:txBody>
      </p:sp>
      <p:sp>
        <p:nvSpPr>
          <p:cNvPr id="11388" name="Text Box 185"/>
          <p:cNvSpPr txBox="1">
            <a:spLocks noChangeArrowheads="1"/>
          </p:cNvSpPr>
          <p:nvPr/>
        </p:nvSpPr>
        <p:spPr bwMode="auto">
          <a:xfrm>
            <a:off x="6881813" y="5068888"/>
            <a:ext cx="255587" cy="138112"/>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MLB</a:t>
            </a:r>
          </a:p>
        </p:txBody>
      </p:sp>
      <p:sp>
        <p:nvSpPr>
          <p:cNvPr id="322" name="Rectangle 321"/>
          <p:cNvSpPr>
            <a:spLocks noChangeArrowheads="1"/>
          </p:cNvSpPr>
          <p:nvPr/>
        </p:nvSpPr>
        <p:spPr bwMode="auto">
          <a:xfrm>
            <a:off x="7159625" y="5476875"/>
            <a:ext cx="109538" cy="109538"/>
          </a:xfrm>
          <a:prstGeom prst="rect">
            <a:avLst/>
          </a:prstGeom>
          <a:solidFill>
            <a:srgbClr val="FF00FF"/>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ea typeface="ＭＳ Ｐゴシック" pitchFamily="32" charset="-128"/>
            </a:endParaRPr>
          </a:p>
        </p:txBody>
      </p:sp>
      <p:sp>
        <p:nvSpPr>
          <p:cNvPr id="323" name="Rectangle 322"/>
          <p:cNvSpPr>
            <a:spLocks noChangeArrowheads="1"/>
          </p:cNvSpPr>
          <p:nvPr/>
        </p:nvSpPr>
        <p:spPr bwMode="auto">
          <a:xfrm>
            <a:off x="7265988" y="5476875"/>
            <a:ext cx="109537" cy="109538"/>
          </a:xfrm>
          <a:prstGeom prst="rect">
            <a:avLst/>
          </a:prstGeom>
          <a:solidFill>
            <a:srgbClr val="00FFFF"/>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ea typeface="ＭＳ Ｐゴシック" pitchFamily="32" charset="-128"/>
            </a:endParaRPr>
          </a:p>
        </p:txBody>
      </p:sp>
      <p:sp>
        <p:nvSpPr>
          <p:cNvPr id="324" name="Rectangle 323"/>
          <p:cNvSpPr>
            <a:spLocks noChangeArrowheads="1"/>
          </p:cNvSpPr>
          <p:nvPr/>
        </p:nvSpPr>
        <p:spPr bwMode="auto">
          <a:xfrm>
            <a:off x="6575425" y="3884613"/>
            <a:ext cx="109538" cy="111125"/>
          </a:xfrm>
          <a:prstGeom prst="rect">
            <a:avLst/>
          </a:prstGeom>
          <a:solidFill>
            <a:srgbClr val="FF0000"/>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ea typeface="ＭＳ Ｐゴシック" pitchFamily="32" charset="-128"/>
            </a:endParaRPr>
          </a:p>
        </p:txBody>
      </p:sp>
      <p:sp>
        <p:nvSpPr>
          <p:cNvPr id="11392" name="Text Box 185"/>
          <p:cNvSpPr txBox="1">
            <a:spLocks noChangeArrowheads="1"/>
          </p:cNvSpPr>
          <p:nvPr/>
        </p:nvSpPr>
        <p:spPr bwMode="auto">
          <a:xfrm>
            <a:off x="6711950" y="3860800"/>
            <a:ext cx="247650" cy="138113"/>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GSP</a:t>
            </a:r>
          </a:p>
        </p:txBody>
      </p:sp>
      <p:sp>
        <p:nvSpPr>
          <p:cNvPr id="326" name="Rectangle 325"/>
          <p:cNvSpPr>
            <a:spLocks noChangeArrowheads="1"/>
          </p:cNvSpPr>
          <p:nvPr/>
        </p:nvSpPr>
        <p:spPr bwMode="auto">
          <a:xfrm>
            <a:off x="7065963" y="4171950"/>
            <a:ext cx="111125" cy="111125"/>
          </a:xfrm>
          <a:prstGeom prst="rect">
            <a:avLst/>
          </a:prstGeom>
          <a:solidFill>
            <a:srgbClr val="FF0000"/>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ea typeface="ＭＳ Ｐゴシック" pitchFamily="32" charset="-128"/>
            </a:endParaRPr>
          </a:p>
        </p:txBody>
      </p:sp>
      <p:sp>
        <p:nvSpPr>
          <p:cNvPr id="11394" name="Text Box 185"/>
          <p:cNvSpPr txBox="1">
            <a:spLocks noChangeArrowheads="1"/>
          </p:cNvSpPr>
          <p:nvPr/>
        </p:nvSpPr>
        <p:spPr bwMode="auto">
          <a:xfrm>
            <a:off x="6802438" y="4160838"/>
            <a:ext cx="260350" cy="138112"/>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CHS</a:t>
            </a:r>
          </a:p>
        </p:txBody>
      </p:sp>
      <p:sp>
        <p:nvSpPr>
          <p:cNvPr id="328" name="Rectangle 327"/>
          <p:cNvSpPr>
            <a:spLocks noChangeArrowheads="1"/>
          </p:cNvSpPr>
          <p:nvPr/>
        </p:nvSpPr>
        <p:spPr bwMode="auto">
          <a:xfrm>
            <a:off x="6897688" y="4033838"/>
            <a:ext cx="109537" cy="109537"/>
          </a:xfrm>
          <a:prstGeom prst="rect">
            <a:avLst/>
          </a:prstGeom>
          <a:solidFill>
            <a:srgbClr val="FF0000"/>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ea typeface="ＭＳ Ｐゴシック" pitchFamily="32" charset="-128"/>
            </a:endParaRPr>
          </a:p>
        </p:txBody>
      </p:sp>
      <p:sp>
        <p:nvSpPr>
          <p:cNvPr id="11396" name="Text Box 185"/>
          <p:cNvSpPr txBox="1">
            <a:spLocks noChangeArrowheads="1"/>
          </p:cNvSpPr>
          <p:nvPr/>
        </p:nvSpPr>
        <p:spPr bwMode="auto">
          <a:xfrm>
            <a:off x="6630988" y="4013200"/>
            <a:ext cx="239712" cy="139700"/>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CAE</a:t>
            </a:r>
          </a:p>
        </p:txBody>
      </p:sp>
      <p:sp>
        <p:nvSpPr>
          <p:cNvPr id="330" name="Rectangle 329"/>
          <p:cNvSpPr>
            <a:spLocks noChangeArrowheads="1"/>
          </p:cNvSpPr>
          <p:nvPr/>
        </p:nvSpPr>
        <p:spPr bwMode="auto">
          <a:xfrm>
            <a:off x="7629525" y="1887538"/>
            <a:ext cx="109538" cy="109537"/>
          </a:xfrm>
          <a:prstGeom prst="rect">
            <a:avLst/>
          </a:prstGeom>
          <a:solidFill>
            <a:srgbClr val="FF0000"/>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ea typeface="ＭＳ Ｐゴシック" pitchFamily="32" charset="-128"/>
            </a:endParaRPr>
          </a:p>
        </p:txBody>
      </p:sp>
      <p:sp>
        <p:nvSpPr>
          <p:cNvPr id="11398" name="Text Box 161"/>
          <p:cNvSpPr txBox="1">
            <a:spLocks noChangeArrowheads="1"/>
          </p:cNvSpPr>
          <p:nvPr/>
        </p:nvSpPr>
        <p:spPr bwMode="auto">
          <a:xfrm>
            <a:off x="7758113" y="1862138"/>
            <a:ext cx="268287" cy="139700"/>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BTV</a:t>
            </a:r>
          </a:p>
        </p:txBody>
      </p:sp>
      <p:sp>
        <p:nvSpPr>
          <p:cNvPr id="332" name="Rectangle 331"/>
          <p:cNvSpPr>
            <a:spLocks noChangeArrowheads="1"/>
          </p:cNvSpPr>
          <p:nvPr/>
        </p:nvSpPr>
        <p:spPr bwMode="auto">
          <a:xfrm>
            <a:off x="6867525" y="2749550"/>
            <a:ext cx="111125" cy="109538"/>
          </a:xfrm>
          <a:prstGeom prst="rect">
            <a:avLst/>
          </a:prstGeom>
          <a:solidFill>
            <a:srgbClr val="FF0000"/>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ea typeface="ＭＳ Ｐゴシック" pitchFamily="32" charset="-128"/>
            </a:endParaRPr>
          </a:p>
        </p:txBody>
      </p:sp>
      <p:sp>
        <p:nvSpPr>
          <p:cNvPr id="11400" name="Text Box 161"/>
          <p:cNvSpPr txBox="1">
            <a:spLocks noChangeArrowheads="1"/>
          </p:cNvSpPr>
          <p:nvPr/>
        </p:nvSpPr>
        <p:spPr bwMode="auto">
          <a:xfrm>
            <a:off x="6807200" y="2614613"/>
            <a:ext cx="238125" cy="138112"/>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PBZ</a:t>
            </a:r>
          </a:p>
        </p:txBody>
      </p:sp>
      <p:sp>
        <p:nvSpPr>
          <p:cNvPr id="334" name="Rectangle 333"/>
          <p:cNvSpPr>
            <a:spLocks noChangeArrowheads="1"/>
          </p:cNvSpPr>
          <p:nvPr/>
        </p:nvSpPr>
        <p:spPr bwMode="auto">
          <a:xfrm>
            <a:off x="7251700" y="3636963"/>
            <a:ext cx="111125" cy="109537"/>
          </a:xfrm>
          <a:prstGeom prst="rect">
            <a:avLst/>
          </a:prstGeom>
          <a:solidFill>
            <a:srgbClr val="FF0000"/>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ea typeface="ＭＳ Ｐゴシック" pitchFamily="32" charset="-128"/>
            </a:endParaRPr>
          </a:p>
        </p:txBody>
      </p:sp>
      <p:sp>
        <p:nvSpPr>
          <p:cNvPr id="11402" name="Text Box 161"/>
          <p:cNvSpPr txBox="1">
            <a:spLocks noChangeArrowheads="1"/>
          </p:cNvSpPr>
          <p:nvPr/>
        </p:nvSpPr>
        <p:spPr bwMode="auto">
          <a:xfrm>
            <a:off x="6980238" y="3617913"/>
            <a:ext cx="258762" cy="138112"/>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RAH</a:t>
            </a:r>
          </a:p>
        </p:txBody>
      </p:sp>
      <p:sp>
        <p:nvSpPr>
          <p:cNvPr id="336" name="Rectangle 335"/>
          <p:cNvSpPr>
            <a:spLocks noChangeArrowheads="1"/>
          </p:cNvSpPr>
          <p:nvPr/>
        </p:nvSpPr>
        <p:spPr bwMode="auto">
          <a:xfrm>
            <a:off x="7112000" y="2640013"/>
            <a:ext cx="109538" cy="111125"/>
          </a:xfrm>
          <a:prstGeom prst="rect">
            <a:avLst/>
          </a:prstGeom>
          <a:solidFill>
            <a:srgbClr val="FF0000"/>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ea typeface="ＭＳ Ｐゴシック" pitchFamily="32" charset="-128"/>
            </a:endParaRPr>
          </a:p>
        </p:txBody>
      </p:sp>
      <p:sp>
        <p:nvSpPr>
          <p:cNvPr id="11404" name="Text Box 161"/>
          <p:cNvSpPr txBox="1">
            <a:spLocks noChangeArrowheads="1"/>
          </p:cNvSpPr>
          <p:nvPr/>
        </p:nvSpPr>
        <p:spPr bwMode="auto">
          <a:xfrm>
            <a:off x="7051675" y="2497138"/>
            <a:ext cx="233363" cy="138112"/>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CTP</a:t>
            </a:r>
          </a:p>
        </p:txBody>
      </p:sp>
      <p:sp>
        <p:nvSpPr>
          <p:cNvPr id="338" name="Rectangle 337"/>
          <p:cNvSpPr>
            <a:spLocks noChangeArrowheads="1"/>
          </p:cNvSpPr>
          <p:nvPr/>
        </p:nvSpPr>
        <p:spPr bwMode="auto">
          <a:xfrm>
            <a:off x="7173913" y="3044825"/>
            <a:ext cx="109537" cy="109538"/>
          </a:xfrm>
          <a:prstGeom prst="rect">
            <a:avLst/>
          </a:prstGeom>
          <a:solidFill>
            <a:srgbClr val="FF0000"/>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ea typeface="ＭＳ Ｐゴシック" pitchFamily="32" charset="-128"/>
            </a:endParaRPr>
          </a:p>
        </p:txBody>
      </p:sp>
      <p:sp>
        <p:nvSpPr>
          <p:cNvPr id="11406" name="Text Box 185"/>
          <p:cNvSpPr txBox="1">
            <a:spLocks noChangeArrowheads="1"/>
          </p:cNvSpPr>
          <p:nvPr/>
        </p:nvSpPr>
        <p:spPr bwMode="auto">
          <a:xfrm>
            <a:off x="6796088" y="3030538"/>
            <a:ext cx="257175" cy="138112"/>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LWX</a:t>
            </a:r>
          </a:p>
        </p:txBody>
      </p:sp>
      <p:sp>
        <p:nvSpPr>
          <p:cNvPr id="340" name="Rectangle 339"/>
          <p:cNvSpPr>
            <a:spLocks noChangeArrowheads="1"/>
          </p:cNvSpPr>
          <p:nvPr/>
        </p:nvSpPr>
        <p:spPr bwMode="auto">
          <a:xfrm>
            <a:off x="6442075" y="3351213"/>
            <a:ext cx="109538" cy="109537"/>
          </a:xfrm>
          <a:prstGeom prst="rect">
            <a:avLst/>
          </a:prstGeom>
          <a:solidFill>
            <a:srgbClr val="FF0000"/>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ea typeface="ＭＳ Ｐゴシック" pitchFamily="32" charset="-128"/>
            </a:endParaRPr>
          </a:p>
        </p:txBody>
      </p:sp>
      <p:sp>
        <p:nvSpPr>
          <p:cNvPr id="11408" name="Text Box 185"/>
          <p:cNvSpPr txBox="1">
            <a:spLocks noChangeArrowheads="1"/>
          </p:cNvSpPr>
          <p:nvPr/>
        </p:nvSpPr>
        <p:spPr bwMode="auto">
          <a:xfrm>
            <a:off x="6203950" y="3333750"/>
            <a:ext cx="220663" cy="138113"/>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JKL</a:t>
            </a:r>
          </a:p>
        </p:txBody>
      </p:sp>
      <p:sp>
        <p:nvSpPr>
          <p:cNvPr id="11409" name="Text Box 161"/>
          <p:cNvSpPr txBox="1">
            <a:spLocks noChangeArrowheads="1"/>
          </p:cNvSpPr>
          <p:nvPr/>
        </p:nvSpPr>
        <p:spPr bwMode="auto">
          <a:xfrm>
            <a:off x="7283450" y="2717800"/>
            <a:ext cx="361950" cy="138113"/>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UMBC</a:t>
            </a:r>
          </a:p>
        </p:txBody>
      </p:sp>
      <p:sp>
        <p:nvSpPr>
          <p:cNvPr id="11410" name="Text Box 161"/>
          <p:cNvSpPr txBox="1">
            <a:spLocks noChangeArrowheads="1"/>
          </p:cNvSpPr>
          <p:nvPr/>
        </p:nvSpPr>
        <p:spPr bwMode="auto">
          <a:xfrm>
            <a:off x="7489825" y="2509838"/>
            <a:ext cx="244475" cy="138112"/>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ERH</a:t>
            </a:r>
          </a:p>
        </p:txBody>
      </p:sp>
      <p:sp>
        <p:nvSpPr>
          <p:cNvPr id="344" name="Rectangle 343"/>
          <p:cNvSpPr>
            <a:spLocks noChangeArrowheads="1"/>
          </p:cNvSpPr>
          <p:nvPr/>
        </p:nvSpPr>
        <p:spPr bwMode="auto">
          <a:xfrm>
            <a:off x="7756525" y="2530475"/>
            <a:ext cx="109538" cy="109538"/>
          </a:xfrm>
          <a:prstGeom prst="rect">
            <a:avLst/>
          </a:prstGeom>
          <a:solidFill>
            <a:srgbClr val="FF00FF"/>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ea typeface="ＭＳ Ｐゴシック" pitchFamily="32" charset="-128"/>
            </a:endParaRPr>
          </a:p>
        </p:txBody>
      </p:sp>
      <p:sp>
        <p:nvSpPr>
          <p:cNvPr id="11412" name="Text Box 161"/>
          <p:cNvSpPr txBox="1">
            <a:spLocks noChangeArrowheads="1"/>
          </p:cNvSpPr>
          <p:nvPr/>
        </p:nvSpPr>
        <p:spPr bwMode="auto">
          <a:xfrm>
            <a:off x="7262813" y="3152775"/>
            <a:ext cx="258762" cy="138113"/>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EPA</a:t>
            </a:r>
          </a:p>
        </p:txBody>
      </p:sp>
      <p:sp>
        <p:nvSpPr>
          <p:cNvPr id="346" name="Rectangle 345"/>
          <p:cNvSpPr>
            <a:spLocks noChangeArrowheads="1"/>
          </p:cNvSpPr>
          <p:nvPr/>
        </p:nvSpPr>
        <p:spPr bwMode="auto">
          <a:xfrm>
            <a:off x="7312025" y="3044825"/>
            <a:ext cx="111125" cy="109538"/>
          </a:xfrm>
          <a:prstGeom prst="rect">
            <a:avLst/>
          </a:prstGeom>
          <a:solidFill>
            <a:srgbClr val="FF00FF"/>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ea typeface="ＭＳ Ｐゴシック" pitchFamily="32" charset="-128"/>
            </a:endParaRPr>
          </a:p>
        </p:txBody>
      </p:sp>
      <p:sp>
        <p:nvSpPr>
          <p:cNvPr id="347" name="Rectangle 346"/>
          <p:cNvSpPr>
            <a:spLocks noChangeArrowheads="1"/>
          </p:cNvSpPr>
          <p:nvPr/>
        </p:nvSpPr>
        <p:spPr bwMode="auto">
          <a:xfrm>
            <a:off x="4797425" y="4973638"/>
            <a:ext cx="111125" cy="109537"/>
          </a:xfrm>
          <a:prstGeom prst="rect">
            <a:avLst/>
          </a:prstGeom>
          <a:solidFill>
            <a:srgbClr val="FF0000"/>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ea typeface="ＭＳ Ｐゴシック" pitchFamily="32" charset="-128"/>
            </a:endParaRPr>
          </a:p>
        </p:txBody>
      </p:sp>
      <p:sp>
        <p:nvSpPr>
          <p:cNvPr id="11415" name="Text Box 154"/>
          <p:cNvSpPr txBox="1">
            <a:spLocks noChangeArrowheads="1"/>
          </p:cNvSpPr>
          <p:nvPr/>
        </p:nvSpPr>
        <p:spPr bwMode="auto">
          <a:xfrm>
            <a:off x="4498975" y="4822825"/>
            <a:ext cx="568325" cy="138113"/>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HGX SMG</a:t>
            </a:r>
          </a:p>
        </p:txBody>
      </p:sp>
      <p:sp>
        <p:nvSpPr>
          <p:cNvPr id="349" name="Rectangle 51"/>
          <p:cNvSpPr>
            <a:spLocks noChangeArrowheads="1"/>
          </p:cNvSpPr>
          <p:nvPr/>
        </p:nvSpPr>
        <p:spPr bwMode="auto">
          <a:xfrm>
            <a:off x="7799388" y="2886075"/>
            <a:ext cx="1128712" cy="2151063"/>
          </a:xfrm>
          <a:prstGeom prst="rect">
            <a:avLst/>
          </a:prstGeom>
          <a:noFill/>
          <a:ln>
            <a:noFill/>
            <a:headEnd/>
            <a:tailEnd/>
          </a:ln>
        </p:spPr>
        <p:style>
          <a:lnRef idx="2">
            <a:schemeClr val="accent3"/>
          </a:lnRef>
          <a:fillRef idx="1">
            <a:schemeClr val="lt1"/>
          </a:fillRef>
          <a:effectRef idx="0">
            <a:schemeClr val="accent3"/>
          </a:effectRef>
          <a:fontRef idx="minor">
            <a:schemeClr val="dk1"/>
          </a:fontRef>
        </p:style>
        <p:txBody>
          <a:bodyPr lIns="0" tIns="0" rIns="0" bIns="0"/>
          <a:lstStyle/>
          <a:p>
            <a:pPr>
              <a:defRPr/>
            </a:pPr>
            <a:r>
              <a:rPr lang="en-US" sz="1000" b="1">
                <a:solidFill>
                  <a:srgbClr val="000000"/>
                </a:solidFill>
              </a:rPr>
              <a:t>NOAA/NWS</a:t>
            </a:r>
            <a:r>
              <a:rPr lang="en-US" sz="1000">
                <a:solidFill>
                  <a:srgbClr val="000000"/>
                </a:solidFill>
              </a:rPr>
              <a:t> Headquarters </a:t>
            </a:r>
          </a:p>
          <a:p>
            <a:pPr>
              <a:defRPr/>
            </a:pPr>
            <a:r>
              <a:rPr lang="en-US" sz="1000">
                <a:solidFill>
                  <a:srgbClr val="000000"/>
                </a:solidFill>
              </a:rPr>
              <a:t>(Silver Spring, MD); Center for Satellite Applications and Research; Office of Satellite Data Processing and Distribution.</a:t>
            </a:r>
          </a:p>
          <a:p>
            <a:pPr>
              <a:defRPr/>
            </a:pPr>
            <a:endParaRPr lang="en-US" sz="1000">
              <a:solidFill>
                <a:srgbClr val="000000"/>
              </a:solidFill>
            </a:endParaRPr>
          </a:p>
          <a:p>
            <a:pPr>
              <a:defRPr/>
            </a:pPr>
            <a:r>
              <a:rPr lang="en-US" sz="1000" b="1">
                <a:solidFill>
                  <a:srgbClr val="000000"/>
                </a:solidFill>
              </a:rPr>
              <a:t>GOES-R Program Office </a:t>
            </a:r>
            <a:r>
              <a:rPr lang="en-US" sz="1000">
                <a:solidFill>
                  <a:srgbClr val="000000"/>
                </a:solidFill>
              </a:rPr>
              <a:t>(Greenbelt, MD).</a:t>
            </a:r>
            <a:endParaRPr lang="en-US" sz="1000" b="1">
              <a:solidFill>
                <a:srgbClr val="000000"/>
              </a:solidFill>
            </a:endParaRPr>
          </a:p>
        </p:txBody>
      </p:sp>
      <p:sp>
        <p:nvSpPr>
          <p:cNvPr id="350" name="Left Brace 349"/>
          <p:cNvSpPr>
            <a:spLocks/>
          </p:cNvSpPr>
          <p:nvPr/>
        </p:nvSpPr>
        <p:spPr bwMode="auto">
          <a:xfrm>
            <a:off x="7631113" y="2852738"/>
            <a:ext cx="180975" cy="2070100"/>
          </a:xfrm>
          <a:prstGeom prst="leftBrace">
            <a:avLst>
              <a:gd name="adj1" fmla="val 62700"/>
              <a:gd name="adj2" fmla="val 11787"/>
            </a:avLst>
          </a:prstGeom>
          <a:noFill/>
          <a:ln w="12700">
            <a:solidFill>
              <a:schemeClr val="tx1"/>
            </a:solidFill>
            <a:round/>
            <a:headEnd/>
            <a:tailEnd/>
          </a:ln>
          <a:effectLst>
            <a:outerShdw dist="20000" dir="5400000" rotWithShape="0">
              <a:srgbClr val="808080">
                <a:alpha val="37999"/>
              </a:srgbClr>
            </a:outerShdw>
          </a:effectLst>
        </p:spPr>
        <p:txBody>
          <a:bodyPr anchor="ctr"/>
          <a:lstStyle/>
          <a:p>
            <a:pPr algn="ctr">
              <a:defRPr/>
            </a:pPr>
            <a:endParaRPr lang="en-US">
              <a:ea typeface="ＭＳ Ｐゴシック" pitchFamily="32" charset="-128"/>
            </a:endParaRPr>
          </a:p>
        </p:txBody>
      </p:sp>
      <p:sp>
        <p:nvSpPr>
          <p:cNvPr id="351" name="AutoShape 146"/>
          <p:cNvSpPr>
            <a:spLocks noChangeArrowheads="1"/>
          </p:cNvSpPr>
          <p:nvPr/>
        </p:nvSpPr>
        <p:spPr bwMode="auto">
          <a:xfrm>
            <a:off x="3251200" y="2865438"/>
            <a:ext cx="133350" cy="133350"/>
          </a:xfrm>
          <a:prstGeom prst="star5">
            <a:avLst/>
          </a:prstGeom>
          <a:solidFill>
            <a:srgbClr val="FFFF00"/>
          </a:solidFill>
          <a:ln w="9525">
            <a:solidFill>
              <a:srgbClr val="FFFF00"/>
            </a:solidFill>
            <a:miter lim="800000"/>
            <a:headEnd/>
            <a:tailEnd/>
          </a:ln>
          <a:effectLst/>
        </p:spPr>
        <p:txBody>
          <a:bodyPr wrap="none" anchor="ctr"/>
          <a:lstStyle/>
          <a:p>
            <a:pPr>
              <a:defRPr/>
            </a:pPr>
            <a:endParaRPr lang="en-US">
              <a:ea typeface="ＭＳ Ｐゴシック" pitchFamily="32" charset="-128"/>
            </a:endParaRPr>
          </a:p>
        </p:txBody>
      </p:sp>
      <p:sp>
        <p:nvSpPr>
          <p:cNvPr id="11419" name="Text Box 161"/>
          <p:cNvSpPr txBox="1">
            <a:spLocks noChangeArrowheads="1"/>
          </p:cNvSpPr>
          <p:nvPr/>
        </p:nvSpPr>
        <p:spPr bwMode="auto">
          <a:xfrm>
            <a:off x="2827338" y="2862263"/>
            <a:ext cx="377825" cy="138112"/>
          </a:xfrm>
          <a:prstGeom prst="rect">
            <a:avLst/>
          </a:prstGeom>
          <a:noFill/>
          <a:ln w="9525">
            <a:noFill/>
            <a:miter lim="800000"/>
            <a:headEnd/>
            <a:tailEnd/>
          </a:ln>
        </p:spPr>
        <p:txBody>
          <a:bodyPr lIns="0" tIns="0" rIns="0" bIns="0">
            <a:spAutoFit/>
          </a:bodyPr>
          <a:lstStyle/>
          <a:p>
            <a:pPr algn="r">
              <a:spcBef>
                <a:spcPct val="50000"/>
              </a:spcBef>
            </a:pPr>
            <a:r>
              <a:rPr lang="en-US" sz="900" b="1">
                <a:solidFill>
                  <a:schemeClr val="bg1"/>
                </a:solidFill>
              </a:rPr>
              <a:t>CIRA</a:t>
            </a:r>
          </a:p>
        </p:txBody>
      </p:sp>
      <p:sp>
        <p:nvSpPr>
          <p:cNvPr id="11420" name="Oval 160"/>
          <p:cNvSpPr>
            <a:spLocks noChangeArrowheads="1"/>
          </p:cNvSpPr>
          <p:nvPr/>
        </p:nvSpPr>
        <p:spPr bwMode="auto">
          <a:xfrm>
            <a:off x="5418138" y="2414588"/>
            <a:ext cx="161925" cy="161925"/>
          </a:xfrm>
          <a:prstGeom prst="ellipse">
            <a:avLst/>
          </a:prstGeom>
          <a:solidFill>
            <a:schemeClr val="tx1"/>
          </a:solidFill>
          <a:ln w="25400">
            <a:solidFill>
              <a:schemeClr val="tx1"/>
            </a:solidFill>
            <a:round/>
            <a:headEnd/>
            <a:tailEnd/>
          </a:ln>
        </p:spPr>
        <p:txBody>
          <a:bodyPr wrap="none" anchor="ctr"/>
          <a:lstStyle/>
          <a:p>
            <a:endParaRPr lang="en-US"/>
          </a:p>
        </p:txBody>
      </p:sp>
      <p:sp>
        <p:nvSpPr>
          <p:cNvPr id="354" name="AutoShape 146"/>
          <p:cNvSpPr>
            <a:spLocks noChangeArrowheads="1"/>
          </p:cNvSpPr>
          <p:nvPr/>
        </p:nvSpPr>
        <p:spPr bwMode="auto">
          <a:xfrm>
            <a:off x="5432425" y="2420938"/>
            <a:ext cx="133350" cy="133350"/>
          </a:xfrm>
          <a:prstGeom prst="star5">
            <a:avLst/>
          </a:prstGeom>
          <a:solidFill>
            <a:srgbClr val="FF0000"/>
          </a:solidFill>
          <a:ln w="9525">
            <a:solidFill>
              <a:srgbClr val="FF0000"/>
            </a:solidFill>
            <a:miter lim="800000"/>
            <a:headEnd/>
            <a:tailEnd/>
          </a:ln>
          <a:effectLst/>
        </p:spPr>
        <p:txBody>
          <a:bodyPr wrap="none" anchor="ctr"/>
          <a:lstStyle/>
          <a:p>
            <a:pPr>
              <a:defRPr/>
            </a:pPr>
            <a:endParaRPr lang="en-US">
              <a:ea typeface="ＭＳ Ｐゴシック" pitchFamily="32" charset="-128"/>
            </a:endParaRPr>
          </a:p>
        </p:txBody>
      </p:sp>
      <p:sp>
        <p:nvSpPr>
          <p:cNvPr id="11422" name="Text Box 161"/>
          <p:cNvSpPr txBox="1">
            <a:spLocks noChangeArrowheads="1"/>
          </p:cNvSpPr>
          <p:nvPr/>
        </p:nvSpPr>
        <p:spPr bwMode="auto">
          <a:xfrm>
            <a:off x="5019675" y="2436813"/>
            <a:ext cx="366713" cy="138112"/>
          </a:xfrm>
          <a:prstGeom prst="rect">
            <a:avLst/>
          </a:prstGeom>
          <a:noFill/>
          <a:ln w="9525">
            <a:noFill/>
            <a:miter lim="800000"/>
            <a:headEnd/>
            <a:tailEnd/>
          </a:ln>
        </p:spPr>
        <p:txBody>
          <a:bodyPr lIns="0" tIns="0" rIns="0" bIns="0">
            <a:spAutoFit/>
          </a:bodyPr>
          <a:lstStyle/>
          <a:p>
            <a:pPr algn="r">
              <a:spcBef>
                <a:spcPct val="50000"/>
              </a:spcBef>
            </a:pPr>
            <a:r>
              <a:rPr lang="en-US" sz="900" b="1">
                <a:solidFill>
                  <a:schemeClr val="bg1"/>
                </a:solidFill>
              </a:rPr>
              <a:t>CIMSS</a:t>
            </a:r>
          </a:p>
        </p:txBody>
      </p:sp>
      <p:sp>
        <p:nvSpPr>
          <p:cNvPr id="11423" name="Text Box 185"/>
          <p:cNvSpPr txBox="1">
            <a:spLocks noChangeArrowheads="1"/>
          </p:cNvSpPr>
          <p:nvPr/>
        </p:nvSpPr>
        <p:spPr bwMode="auto">
          <a:xfrm>
            <a:off x="7023100" y="5330825"/>
            <a:ext cx="261938" cy="138113"/>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NHC</a:t>
            </a:r>
          </a:p>
        </p:txBody>
      </p:sp>
      <p:sp>
        <p:nvSpPr>
          <p:cNvPr id="11424" name="Line 167"/>
          <p:cNvSpPr>
            <a:spLocks noChangeShapeType="1"/>
          </p:cNvSpPr>
          <p:nvPr/>
        </p:nvSpPr>
        <p:spPr bwMode="auto">
          <a:xfrm flipH="1">
            <a:off x="7464425" y="3095625"/>
            <a:ext cx="160338" cy="0"/>
          </a:xfrm>
          <a:prstGeom prst="line">
            <a:avLst/>
          </a:prstGeom>
          <a:noFill/>
          <a:ln w="28575">
            <a:solidFill>
              <a:schemeClr val="bg1"/>
            </a:solidFill>
            <a:round/>
            <a:headEnd/>
            <a:tailEnd type="triangle" w="med" len="med"/>
          </a:ln>
        </p:spPr>
        <p:txBody>
          <a:bodyPr/>
          <a:lstStyle/>
          <a:p>
            <a:endParaRPr lang="en-US"/>
          </a:p>
        </p:txBody>
      </p:sp>
      <p:sp>
        <p:nvSpPr>
          <p:cNvPr id="11425" name="Oval 160"/>
          <p:cNvSpPr>
            <a:spLocks noChangeArrowheads="1"/>
          </p:cNvSpPr>
          <p:nvPr/>
        </p:nvSpPr>
        <p:spPr bwMode="auto">
          <a:xfrm>
            <a:off x="7323138" y="2859088"/>
            <a:ext cx="161925" cy="161925"/>
          </a:xfrm>
          <a:prstGeom prst="ellipse">
            <a:avLst/>
          </a:prstGeom>
          <a:solidFill>
            <a:schemeClr val="tx1"/>
          </a:solidFill>
          <a:ln w="25400">
            <a:solidFill>
              <a:schemeClr val="tx1"/>
            </a:solidFill>
            <a:round/>
            <a:headEnd/>
            <a:tailEnd/>
          </a:ln>
        </p:spPr>
        <p:txBody>
          <a:bodyPr wrap="none" anchor="ctr"/>
          <a:lstStyle/>
          <a:p>
            <a:endParaRPr lang="en-US"/>
          </a:p>
        </p:txBody>
      </p:sp>
      <p:sp>
        <p:nvSpPr>
          <p:cNvPr id="359" name="AutoShape 146"/>
          <p:cNvSpPr>
            <a:spLocks noChangeArrowheads="1"/>
          </p:cNvSpPr>
          <p:nvPr/>
        </p:nvSpPr>
        <p:spPr bwMode="auto">
          <a:xfrm>
            <a:off x="7337425" y="2865438"/>
            <a:ext cx="133350" cy="133350"/>
          </a:xfrm>
          <a:prstGeom prst="star5">
            <a:avLst/>
          </a:prstGeom>
          <a:solidFill>
            <a:srgbClr val="00FF00"/>
          </a:solidFill>
          <a:ln w="9525">
            <a:solidFill>
              <a:srgbClr val="00FF00"/>
            </a:solidFill>
            <a:miter lim="800000"/>
            <a:headEnd/>
            <a:tailEnd/>
          </a:ln>
          <a:effectLst/>
        </p:spPr>
        <p:txBody>
          <a:bodyPr wrap="none" anchor="ctr"/>
          <a:lstStyle/>
          <a:p>
            <a:pPr>
              <a:defRPr/>
            </a:pPr>
            <a:endParaRPr lang="en-US">
              <a:ea typeface="ＭＳ Ｐゴシック" pitchFamily="32" charset="-128"/>
            </a:endParaRPr>
          </a:p>
        </p:txBody>
      </p:sp>
      <p:sp>
        <p:nvSpPr>
          <p:cNvPr id="11427" name="Oval 160"/>
          <p:cNvSpPr>
            <a:spLocks noChangeArrowheads="1"/>
          </p:cNvSpPr>
          <p:nvPr/>
        </p:nvSpPr>
        <p:spPr bwMode="auto">
          <a:xfrm>
            <a:off x="7132638" y="2860675"/>
            <a:ext cx="161925" cy="161925"/>
          </a:xfrm>
          <a:prstGeom prst="ellipse">
            <a:avLst/>
          </a:prstGeom>
          <a:solidFill>
            <a:schemeClr val="tx1"/>
          </a:solidFill>
          <a:ln w="25400">
            <a:solidFill>
              <a:schemeClr val="tx1"/>
            </a:solidFill>
            <a:round/>
            <a:headEnd/>
            <a:tailEnd/>
          </a:ln>
        </p:spPr>
        <p:txBody>
          <a:bodyPr wrap="none" anchor="ctr"/>
          <a:lstStyle/>
          <a:p>
            <a:endParaRPr lang="en-US"/>
          </a:p>
        </p:txBody>
      </p:sp>
      <p:sp>
        <p:nvSpPr>
          <p:cNvPr id="361" name="AutoShape 146"/>
          <p:cNvSpPr>
            <a:spLocks noChangeArrowheads="1"/>
          </p:cNvSpPr>
          <p:nvPr/>
        </p:nvSpPr>
        <p:spPr bwMode="auto">
          <a:xfrm>
            <a:off x="7146925" y="2867025"/>
            <a:ext cx="133350" cy="133350"/>
          </a:xfrm>
          <a:prstGeom prst="star5">
            <a:avLst/>
          </a:prstGeom>
          <a:solidFill>
            <a:srgbClr val="FFFFFF"/>
          </a:solidFill>
          <a:ln w="9525">
            <a:solidFill>
              <a:schemeClr val="bg1"/>
            </a:solidFill>
            <a:miter lim="800000"/>
            <a:headEnd/>
            <a:tailEnd/>
          </a:ln>
          <a:effectLst/>
        </p:spPr>
        <p:txBody>
          <a:bodyPr wrap="none" anchor="ctr"/>
          <a:lstStyle/>
          <a:p>
            <a:pPr>
              <a:defRPr/>
            </a:pPr>
            <a:endParaRPr lang="en-US">
              <a:ea typeface="ＭＳ Ｐゴシック" pitchFamily="32" charset="-128"/>
            </a:endParaRPr>
          </a:p>
        </p:txBody>
      </p:sp>
      <p:sp>
        <p:nvSpPr>
          <p:cNvPr id="362" name="Rectangle 361"/>
          <p:cNvSpPr>
            <a:spLocks noChangeAspect="1"/>
          </p:cNvSpPr>
          <p:nvPr/>
        </p:nvSpPr>
        <p:spPr bwMode="auto">
          <a:xfrm>
            <a:off x="6892925" y="6175375"/>
            <a:ext cx="109538" cy="109538"/>
          </a:xfrm>
          <a:prstGeom prst="rect">
            <a:avLst/>
          </a:prstGeom>
          <a:solidFill>
            <a:srgbClr val="FF0000"/>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ea typeface="ＭＳ Ｐゴシック" pitchFamily="32" charset="-128"/>
            </a:endParaRPr>
          </a:p>
        </p:txBody>
      </p:sp>
      <p:sp>
        <p:nvSpPr>
          <p:cNvPr id="11430" name="Text Box 185"/>
          <p:cNvSpPr txBox="1">
            <a:spLocks noChangeArrowheads="1"/>
          </p:cNvSpPr>
          <p:nvPr/>
        </p:nvSpPr>
        <p:spPr bwMode="auto">
          <a:xfrm>
            <a:off x="6964363" y="6029325"/>
            <a:ext cx="231775" cy="138113"/>
          </a:xfrm>
          <a:prstGeom prst="rect">
            <a:avLst/>
          </a:prstGeom>
          <a:noFill/>
          <a:ln w="9525">
            <a:noFill/>
            <a:miter lim="800000"/>
            <a:headEnd/>
            <a:tailEnd/>
          </a:ln>
        </p:spPr>
        <p:txBody>
          <a:bodyPr lIns="0" tIns="0" rIns="0" bIns="0">
            <a:spAutoFit/>
          </a:bodyPr>
          <a:lstStyle/>
          <a:p>
            <a:pPr>
              <a:spcBef>
                <a:spcPct val="50000"/>
              </a:spcBef>
            </a:pPr>
            <a:r>
              <a:rPr lang="en-US" sz="900" b="1"/>
              <a:t>AJK</a:t>
            </a:r>
          </a:p>
        </p:txBody>
      </p:sp>
      <p:sp>
        <p:nvSpPr>
          <p:cNvPr id="364" name="Rectangle 363"/>
          <p:cNvSpPr>
            <a:spLocks noChangeArrowheads="1"/>
          </p:cNvSpPr>
          <p:nvPr/>
        </p:nvSpPr>
        <p:spPr bwMode="auto">
          <a:xfrm>
            <a:off x="6353175" y="5803900"/>
            <a:ext cx="109538" cy="109538"/>
          </a:xfrm>
          <a:prstGeom prst="rect">
            <a:avLst/>
          </a:prstGeom>
          <a:solidFill>
            <a:srgbClr val="FF00FF"/>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ea typeface="ＭＳ Ｐゴシック" pitchFamily="32" charset="-128"/>
            </a:endParaRPr>
          </a:p>
        </p:txBody>
      </p:sp>
      <p:sp>
        <p:nvSpPr>
          <p:cNvPr id="11432" name="Text Box 185"/>
          <p:cNvSpPr txBox="1">
            <a:spLocks noChangeArrowheads="1"/>
          </p:cNvSpPr>
          <p:nvPr/>
        </p:nvSpPr>
        <p:spPr bwMode="auto">
          <a:xfrm>
            <a:off x="6484938" y="5780088"/>
            <a:ext cx="271462" cy="138112"/>
          </a:xfrm>
          <a:prstGeom prst="rect">
            <a:avLst/>
          </a:prstGeom>
          <a:noFill/>
          <a:ln w="9525">
            <a:noFill/>
            <a:miter lim="800000"/>
            <a:headEnd/>
            <a:tailEnd/>
          </a:ln>
        </p:spPr>
        <p:txBody>
          <a:bodyPr lIns="0" tIns="0" rIns="0" bIns="0">
            <a:spAutoFit/>
          </a:bodyPr>
          <a:lstStyle/>
          <a:p>
            <a:pPr>
              <a:spcBef>
                <a:spcPct val="50000"/>
              </a:spcBef>
            </a:pPr>
            <a:r>
              <a:rPr lang="en-US" sz="900" b="1">
                <a:solidFill>
                  <a:srgbClr val="000000"/>
                </a:solidFill>
              </a:rPr>
              <a:t>AFG</a:t>
            </a:r>
          </a:p>
        </p:txBody>
      </p:sp>
      <p:sp>
        <p:nvSpPr>
          <p:cNvPr id="366" name="Rectangle 365"/>
          <p:cNvSpPr>
            <a:spLocks noChangeAspect="1"/>
          </p:cNvSpPr>
          <p:nvPr/>
        </p:nvSpPr>
        <p:spPr bwMode="auto">
          <a:xfrm>
            <a:off x="6334125" y="6057900"/>
            <a:ext cx="109538" cy="109538"/>
          </a:xfrm>
          <a:prstGeom prst="rect">
            <a:avLst/>
          </a:prstGeom>
          <a:solidFill>
            <a:srgbClr val="FF00FF"/>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ea typeface="ＭＳ Ｐゴシック" pitchFamily="32" charset="-128"/>
            </a:endParaRPr>
          </a:p>
        </p:txBody>
      </p:sp>
      <p:sp>
        <p:nvSpPr>
          <p:cNvPr id="11434" name="Text Box 185"/>
          <p:cNvSpPr txBox="1">
            <a:spLocks noChangeArrowheads="1"/>
          </p:cNvSpPr>
          <p:nvPr/>
        </p:nvSpPr>
        <p:spPr bwMode="auto">
          <a:xfrm>
            <a:off x="5940425" y="6045200"/>
            <a:ext cx="271463" cy="138113"/>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AFC</a:t>
            </a:r>
          </a:p>
        </p:txBody>
      </p:sp>
      <p:sp>
        <p:nvSpPr>
          <p:cNvPr id="11435" name="Text Box 185"/>
          <p:cNvSpPr txBox="1">
            <a:spLocks noChangeArrowheads="1"/>
          </p:cNvSpPr>
          <p:nvPr/>
        </p:nvSpPr>
        <p:spPr bwMode="auto">
          <a:xfrm>
            <a:off x="6823075" y="2871788"/>
            <a:ext cx="288925" cy="138112"/>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CICS</a:t>
            </a:r>
          </a:p>
        </p:txBody>
      </p:sp>
      <p:sp>
        <p:nvSpPr>
          <p:cNvPr id="11436" name="Oval 160"/>
          <p:cNvSpPr>
            <a:spLocks noChangeArrowheads="1"/>
          </p:cNvSpPr>
          <p:nvPr/>
        </p:nvSpPr>
        <p:spPr bwMode="auto">
          <a:xfrm>
            <a:off x="5884863" y="3944938"/>
            <a:ext cx="161925" cy="161925"/>
          </a:xfrm>
          <a:prstGeom prst="ellipse">
            <a:avLst/>
          </a:prstGeom>
          <a:solidFill>
            <a:schemeClr val="tx1"/>
          </a:solidFill>
          <a:ln w="25400">
            <a:solidFill>
              <a:schemeClr val="tx1"/>
            </a:solidFill>
            <a:round/>
            <a:headEnd/>
            <a:tailEnd/>
          </a:ln>
        </p:spPr>
        <p:txBody>
          <a:bodyPr wrap="none" anchor="ctr"/>
          <a:lstStyle/>
          <a:p>
            <a:endParaRPr lang="en-US"/>
          </a:p>
        </p:txBody>
      </p:sp>
      <p:sp>
        <p:nvSpPr>
          <p:cNvPr id="370" name="AutoShape 146"/>
          <p:cNvSpPr>
            <a:spLocks noChangeArrowheads="1"/>
          </p:cNvSpPr>
          <p:nvPr/>
        </p:nvSpPr>
        <p:spPr bwMode="auto">
          <a:xfrm>
            <a:off x="5902325" y="3954463"/>
            <a:ext cx="133350" cy="133350"/>
          </a:xfrm>
          <a:prstGeom prst="star5">
            <a:avLst/>
          </a:prstGeom>
          <a:solidFill>
            <a:srgbClr val="00FFFF"/>
          </a:solidFill>
          <a:ln w="9525">
            <a:solidFill>
              <a:srgbClr val="00FFFF"/>
            </a:solidFill>
            <a:miter lim="800000"/>
            <a:headEnd/>
            <a:tailEnd/>
          </a:ln>
          <a:effectLst/>
        </p:spPr>
        <p:txBody>
          <a:bodyPr wrap="none" anchor="ctr"/>
          <a:lstStyle/>
          <a:p>
            <a:pPr>
              <a:defRPr/>
            </a:pPr>
            <a:endParaRPr lang="en-US">
              <a:ea typeface="ＭＳ Ｐゴシック" pitchFamily="32" charset="-128"/>
            </a:endParaRPr>
          </a:p>
        </p:txBody>
      </p:sp>
      <p:sp>
        <p:nvSpPr>
          <p:cNvPr id="11438" name="Text Box 161"/>
          <p:cNvSpPr txBox="1">
            <a:spLocks noChangeArrowheads="1"/>
          </p:cNvSpPr>
          <p:nvPr/>
        </p:nvSpPr>
        <p:spPr bwMode="auto">
          <a:xfrm>
            <a:off x="5478463" y="3951288"/>
            <a:ext cx="377825" cy="138112"/>
          </a:xfrm>
          <a:prstGeom prst="rect">
            <a:avLst/>
          </a:prstGeom>
          <a:noFill/>
          <a:ln w="9525">
            <a:noFill/>
            <a:miter lim="800000"/>
            <a:headEnd/>
            <a:tailEnd/>
          </a:ln>
        </p:spPr>
        <p:txBody>
          <a:bodyPr lIns="0" tIns="0" rIns="0" bIns="0">
            <a:spAutoFit/>
          </a:bodyPr>
          <a:lstStyle/>
          <a:p>
            <a:pPr algn="r">
              <a:spcBef>
                <a:spcPct val="50000"/>
              </a:spcBef>
            </a:pPr>
            <a:r>
              <a:rPr lang="en-US" sz="900" b="1">
                <a:solidFill>
                  <a:schemeClr val="bg1"/>
                </a:solidFill>
              </a:rPr>
              <a:t>SPoRT</a:t>
            </a:r>
          </a:p>
        </p:txBody>
      </p:sp>
      <p:sp>
        <p:nvSpPr>
          <p:cNvPr id="372" name="Rectangle 371"/>
          <p:cNvSpPr>
            <a:spLocks noChangeArrowheads="1"/>
          </p:cNvSpPr>
          <p:nvPr/>
        </p:nvSpPr>
        <p:spPr bwMode="auto">
          <a:xfrm>
            <a:off x="6900863" y="3408363"/>
            <a:ext cx="109537" cy="109537"/>
          </a:xfrm>
          <a:prstGeom prst="rect">
            <a:avLst/>
          </a:prstGeom>
          <a:solidFill>
            <a:schemeClr val="bg1"/>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ea typeface="ＭＳ Ｐゴシック" pitchFamily="32" charset="-128"/>
            </a:endParaRPr>
          </a:p>
        </p:txBody>
      </p:sp>
      <p:sp>
        <p:nvSpPr>
          <p:cNvPr id="11440" name="Text Box 185"/>
          <p:cNvSpPr txBox="1">
            <a:spLocks noChangeArrowheads="1"/>
          </p:cNvSpPr>
          <p:nvPr/>
        </p:nvSpPr>
        <p:spPr bwMode="auto">
          <a:xfrm>
            <a:off x="6629400" y="3322638"/>
            <a:ext cx="254000" cy="138112"/>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RNK</a:t>
            </a:r>
          </a:p>
        </p:txBody>
      </p:sp>
      <p:sp>
        <p:nvSpPr>
          <p:cNvPr id="374" name="Rectangle 373"/>
          <p:cNvSpPr>
            <a:spLocks noChangeArrowheads="1"/>
          </p:cNvSpPr>
          <p:nvPr/>
        </p:nvSpPr>
        <p:spPr bwMode="auto">
          <a:xfrm>
            <a:off x="7361238" y="3636963"/>
            <a:ext cx="111125" cy="109537"/>
          </a:xfrm>
          <a:prstGeom prst="rect">
            <a:avLst/>
          </a:prstGeom>
          <a:solidFill>
            <a:schemeClr val="bg1"/>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ea typeface="ＭＳ Ｐゴシック" pitchFamily="32" charset="-128"/>
            </a:endParaRPr>
          </a:p>
        </p:txBody>
      </p:sp>
      <p:sp>
        <p:nvSpPr>
          <p:cNvPr id="375" name="Rectangle 374"/>
          <p:cNvSpPr>
            <a:spLocks noChangeArrowheads="1"/>
          </p:cNvSpPr>
          <p:nvPr/>
        </p:nvSpPr>
        <p:spPr bwMode="auto">
          <a:xfrm>
            <a:off x="7062788" y="3044825"/>
            <a:ext cx="109537" cy="109538"/>
          </a:xfrm>
          <a:prstGeom prst="rect">
            <a:avLst/>
          </a:prstGeom>
          <a:solidFill>
            <a:schemeClr val="bg1"/>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ea typeface="ＭＳ Ｐゴシック" pitchFamily="32" charset="-128"/>
            </a:endParaRPr>
          </a:p>
        </p:txBody>
      </p:sp>
      <p:sp>
        <p:nvSpPr>
          <p:cNvPr id="11443" name="Text Box 185"/>
          <p:cNvSpPr txBox="1">
            <a:spLocks noChangeArrowheads="1"/>
          </p:cNvSpPr>
          <p:nvPr/>
        </p:nvSpPr>
        <p:spPr bwMode="auto">
          <a:xfrm>
            <a:off x="7067550" y="3302000"/>
            <a:ext cx="257175" cy="138113"/>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AKQ</a:t>
            </a:r>
          </a:p>
        </p:txBody>
      </p:sp>
      <p:sp>
        <p:nvSpPr>
          <p:cNvPr id="377" name="Rectangle 376"/>
          <p:cNvSpPr>
            <a:spLocks noChangeArrowheads="1"/>
          </p:cNvSpPr>
          <p:nvPr/>
        </p:nvSpPr>
        <p:spPr bwMode="auto">
          <a:xfrm>
            <a:off x="7343775" y="3321050"/>
            <a:ext cx="109538" cy="109538"/>
          </a:xfrm>
          <a:prstGeom prst="rect">
            <a:avLst/>
          </a:prstGeom>
          <a:solidFill>
            <a:schemeClr val="bg1"/>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ea typeface="ＭＳ Ｐゴシック" pitchFamily="32" charset="-128"/>
            </a:endParaRPr>
          </a:p>
        </p:txBody>
      </p:sp>
      <p:sp>
        <p:nvSpPr>
          <p:cNvPr id="378" name="Rectangle 377"/>
          <p:cNvSpPr>
            <a:spLocks noChangeArrowheads="1"/>
          </p:cNvSpPr>
          <p:nvPr/>
        </p:nvSpPr>
        <p:spPr bwMode="auto">
          <a:xfrm>
            <a:off x="169863" y="5295900"/>
            <a:ext cx="152400" cy="152400"/>
          </a:xfrm>
          <a:prstGeom prst="rect">
            <a:avLst/>
          </a:prstGeom>
          <a:solidFill>
            <a:schemeClr val="bg1"/>
          </a:solidFill>
          <a:ln w="9525">
            <a:solidFill>
              <a:schemeClr val="tx1"/>
            </a:solidFill>
            <a:round/>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ea typeface="ＭＳ Ｐゴシック" pitchFamily="32" charset="-128"/>
            </a:endParaRPr>
          </a:p>
        </p:txBody>
      </p:sp>
      <p:sp>
        <p:nvSpPr>
          <p:cNvPr id="379" name="Rectangle 378"/>
          <p:cNvSpPr>
            <a:spLocks noChangeArrowheads="1"/>
          </p:cNvSpPr>
          <p:nvPr/>
        </p:nvSpPr>
        <p:spPr bwMode="auto">
          <a:xfrm>
            <a:off x="7010400" y="5689600"/>
            <a:ext cx="109538" cy="109538"/>
          </a:xfrm>
          <a:prstGeom prst="rect">
            <a:avLst/>
          </a:prstGeom>
          <a:solidFill>
            <a:srgbClr val="00FFFF"/>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ea typeface="ＭＳ Ｐゴシック" pitchFamily="32" charset="-128"/>
            </a:endParaRPr>
          </a:p>
        </p:txBody>
      </p:sp>
      <p:sp>
        <p:nvSpPr>
          <p:cNvPr id="11447" name="Text Box 185"/>
          <p:cNvSpPr txBox="1">
            <a:spLocks noChangeArrowheads="1"/>
          </p:cNvSpPr>
          <p:nvPr/>
        </p:nvSpPr>
        <p:spPr bwMode="auto">
          <a:xfrm>
            <a:off x="7145338" y="5668963"/>
            <a:ext cx="271462" cy="138112"/>
          </a:xfrm>
          <a:prstGeom prst="rect">
            <a:avLst/>
          </a:prstGeom>
          <a:noFill/>
          <a:ln w="9525">
            <a:noFill/>
            <a:miter lim="800000"/>
            <a:headEnd/>
            <a:tailEnd/>
          </a:ln>
        </p:spPr>
        <p:txBody>
          <a:bodyPr lIns="0" tIns="0" rIns="0" bIns="0">
            <a:spAutoFit/>
          </a:bodyPr>
          <a:lstStyle/>
          <a:p>
            <a:pPr>
              <a:spcBef>
                <a:spcPct val="50000"/>
              </a:spcBef>
            </a:pPr>
            <a:r>
              <a:rPr lang="en-US" sz="900" b="1">
                <a:solidFill>
                  <a:srgbClr val="008000"/>
                </a:solidFill>
              </a:rPr>
              <a:t>KEY</a:t>
            </a:r>
          </a:p>
        </p:txBody>
      </p:sp>
      <p:sp>
        <p:nvSpPr>
          <p:cNvPr id="381" name="Rectangle 380"/>
          <p:cNvSpPr>
            <a:spLocks noChangeArrowheads="1"/>
          </p:cNvSpPr>
          <p:nvPr/>
        </p:nvSpPr>
        <p:spPr bwMode="auto">
          <a:xfrm>
            <a:off x="6411913" y="4217988"/>
            <a:ext cx="109537" cy="109537"/>
          </a:xfrm>
          <a:prstGeom prst="rect">
            <a:avLst/>
          </a:prstGeom>
          <a:solidFill>
            <a:srgbClr val="00FFFF"/>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ea typeface="ＭＳ Ｐゴシック" pitchFamily="32" charset="-128"/>
            </a:endParaRPr>
          </a:p>
        </p:txBody>
      </p:sp>
      <p:sp>
        <p:nvSpPr>
          <p:cNvPr id="11449" name="Text Box 185"/>
          <p:cNvSpPr txBox="1">
            <a:spLocks noChangeArrowheads="1"/>
          </p:cNvSpPr>
          <p:nvPr/>
        </p:nvSpPr>
        <p:spPr bwMode="auto">
          <a:xfrm>
            <a:off x="6418263" y="4327525"/>
            <a:ext cx="231775" cy="138113"/>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FFC</a:t>
            </a:r>
          </a:p>
        </p:txBody>
      </p:sp>
      <p:sp>
        <p:nvSpPr>
          <p:cNvPr id="383" name="Rectangle 382"/>
          <p:cNvSpPr>
            <a:spLocks noChangeArrowheads="1"/>
          </p:cNvSpPr>
          <p:nvPr/>
        </p:nvSpPr>
        <p:spPr bwMode="auto">
          <a:xfrm>
            <a:off x="4903788" y="4973638"/>
            <a:ext cx="109537" cy="109537"/>
          </a:xfrm>
          <a:prstGeom prst="rect">
            <a:avLst/>
          </a:prstGeom>
          <a:solidFill>
            <a:srgbClr val="00FFFF"/>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ea typeface="ＭＳ Ｐゴシック" pitchFamily="32" charset="-128"/>
            </a:endParaRPr>
          </a:p>
        </p:txBody>
      </p:sp>
      <p:sp>
        <p:nvSpPr>
          <p:cNvPr id="187" name="Rectangle 186"/>
          <p:cNvSpPr>
            <a:spLocks noChangeArrowheads="1"/>
          </p:cNvSpPr>
          <p:nvPr/>
        </p:nvSpPr>
        <p:spPr bwMode="auto">
          <a:xfrm>
            <a:off x="7302500" y="2336800"/>
            <a:ext cx="109538" cy="109538"/>
          </a:xfrm>
          <a:prstGeom prst="rect">
            <a:avLst/>
          </a:prstGeom>
          <a:solidFill>
            <a:srgbClr val="FF0000"/>
          </a:solidFill>
          <a:ln w="9525">
            <a:solidFill>
              <a:schemeClr val="tx1"/>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ea typeface="ＭＳ Ｐゴシック" pitchFamily="32" charset="-128"/>
            </a:endParaRPr>
          </a:p>
        </p:txBody>
      </p:sp>
      <p:sp>
        <p:nvSpPr>
          <p:cNvPr id="11452" name="Text Box 161"/>
          <p:cNvSpPr txBox="1">
            <a:spLocks noChangeArrowheads="1"/>
          </p:cNvSpPr>
          <p:nvPr/>
        </p:nvSpPr>
        <p:spPr bwMode="auto">
          <a:xfrm>
            <a:off x="7015163" y="2317750"/>
            <a:ext cx="268287" cy="139700"/>
          </a:xfrm>
          <a:prstGeom prst="rect">
            <a:avLst/>
          </a:prstGeom>
          <a:noFill/>
          <a:ln w="9525">
            <a:noFill/>
            <a:miter lim="800000"/>
            <a:headEnd/>
            <a:tailEnd/>
          </a:ln>
        </p:spPr>
        <p:txBody>
          <a:bodyPr lIns="0" tIns="0" rIns="0" bIns="0">
            <a:spAutoFit/>
          </a:bodyPr>
          <a:lstStyle/>
          <a:p>
            <a:pPr>
              <a:spcBef>
                <a:spcPct val="50000"/>
              </a:spcBef>
            </a:pPr>
            <a:r>
              <a:rPr lang="en-US" sz="900" b="1">
                <a:solidFill>
                  <a:schemeClr val="bg1"/>
                </a:solidFill>
              </a:rPr>
              <a:t>BGM</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a:spLocks noChangeArrowheads="1"/>
          </p:cNvSpPr>
          <p:nvPr/>
        </p:nvSpPr>
        <p:spPr bwMode="auto">
          <a:xfrm>
            <a:off x="0" y="685800"/>
            <a:ext cx="9144000" cy="323850"/>
          </a:xfrm>
          <a:prstGeom prst="rect">
            <a:avLst/>
          </a:prstGeom>
          <a:gradFill rotWithShape="1">
            <a:gsLst>
              <a:gs pos="0">
                <a:srgbClr val="D9D9D9">
                  <a:alpha val="14999"/>
                </a:srgbClr>
              </a:gs>
              <a:gs pos="100000">
                <a:schemeClr val="bg1">
                  <a:alpha val="0"/>
                </a:schemeClr>
              </a:gs>
            </a:gsLst>
            <a:lin ang="5400000"/>
          </a:gradFill>
          <a:ln w="9525">
            <a:no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ea typeface="ＭＳ Ｐゴシック" pitchFamily="32" charset="-128"/>
            </a:endParaRPr>
          </a:p>
        </p:txBody>
      </p:sp>
      <p:sp>
        <p:nvSpPr>
          <p:cNvPr id="12291" name="Text Box 179"/>
          <p:cNvSpPr txBox="1">
            <a:spLocks noChangeArrowheads="1"/>
          </p:cNvSpPr>
          <p:nvPr/>
        </p:nvSpPr>
        <p:spPr bwMode="auto">
          <a:xfrm>
            <a:off x="5907088" y="4941888"/>
            <a:ext cx="793750" cy="1754187"/>
          </a:xfrm>
          <a:prstGeom prst="rect">
            <a:avLst/>
          </a:prstGeom>
          <a:solidFill>
            <a:srgbClr val="FF00FF">
              <a:alpha val="74901"/>
            </a:srgbClr>
          </a:solidFill>
          <a:ln w="3175">
            <a:solidFill>
              <a:srgbClr val="FF00FF"/>
            </a:solidFill>
            <a:miter lim="800000"/>
            <a:headEnd/>
            <a:tailEnd/>
          </a:ln>
        </p:spPr>
        <p:txBody>
          <a:bodyPr bIns="182880">
            <a:spAutoFit/>
          </a:bodyPr>
          <a:lstStyle/>
          <a:p>
            <a:pPr eaLnBrk="0" hangingPunct="0"/>
            <a:endParaRPr lang="en-US" sz="1000" b="1"/>
          </a:p>
          <a:p>
            <a:pPr eaLnBrk="0" hangingPunct="0"/>
            <a:endParaRPr lang="en-US" sz="1000" b="1"/>
          </a:p>
          <a:p>
            <a:pPr eaLnBrk="0" hangingPunct="0">
              <a:spcBef>
                <a:spcPts val="800"/>
              </a:spcBef>
            </a:pPr>
            <a:r>
              <a:rPr lang="en-US" sz="1000" b="1"/>
              <a:t>National and Regional </a:t>
            </a:r>
            <a:br>
              <a:rPr lang="en-US" sz="1000" b="1"/>
            </a:br>
            <a:r>
              <a:rPr lang="en-US" sz="1000" b="1"/>
              <a:t>Centers</a:t>
            </a:r>
          </a:p>
          <a:p>
            <a:pPr eaLnBrk="0" hangingPunct="0">
              <a:spcBef>
                <a:spcPts val="800"/>
              </a:spcBef>
            </a:pPr>
            <a:endParaRPr lang="en-US" sz="1000" b="1"/>
          </a:p>
          <a:p>
            <a:pPr eaLnBrk="0" hangingPunct="0">
              <a:spcBef>
                <a:spcPts val="600"/>
              </a:spcBef>
            </a:pPr>
            <a:endParaRPr lang="en-US" sz="1000" b="1"/>
          </a:p>
        </p:txBody>
      </p:sp>
      <p:sp>
        <p:nvSpPr>
          <p:cNvPr id="12292" name="Text Box 44"/>
          <p:cNvSpPr txBox="1">
            <a:spLocks noChangeArrowheads="1"/>
          </p:cNvSpPr>
          <p:nvPr/>
        </p:nvSpPr>
        <p:spPr bwMode="auto">
          <a:xfrm>
            <a:off x="6699250" y="4941888"/>
            <a:ext cx="2300288" cy="1754187"/>
          </a:xfrm>
          <a:prstGeom prst="rect">
            <a:avLst/>
          </a:prstGeom>
          <a:solidFill>
            <a:schemeClr val="bg1"/>
          </a:solidFill>
          <a:ln w="3175">
            <a:solidFill>
              <a:srgbClr val="FF00FF"/>
            </a:solidFill>
            <a:miter lim="800000"/>
            <a:headEnd/>
            <a:tailEnd/>
          </a:ln>
        </p:spPr>
        <p:txBody>
          <a:bodyPr>
            <a:spAutoFit/>
          </a:bodyPr>
          <a:lstStyle/>
          <a:p>
            <a:pPr eaLnBrk="0" hangingPunct="0">
              <a:spcBef>
                <a:spcPts val="600"/>
              </a:spcBef>
            </a:pPr>
            <a:r>
              <a:rPr lang="en-US" sz="900" i="1"/>
              <a:t>• </a:t>
            </a:r>
            <a:r>
              <a:rPr lang="en-US" sz="900"/>
              <a:t>Alaska, Anchorage (ARH)</a:t>
            </a:r>
            <a:br>
              <a:rPr lang="en-US" sz="900"/>
            </a:br>
            <a:r>
              <a:rPr lang="en-US" sz="900"/>
              <a:t>      </a:t>
            </a:r>
            <a:r>
              <a:rPr lang="en-US" sz="900" i="1"/>
              <a:t>• </a:t>
            </a:r>
            <a:r>
              <a:rPr lang="en-US" sz="900"/>
              <a:t>Anchorage and Fairbanks</a:t>
            </a:r>
            <a:br>
              <a:rPr lang="en-US" sz="900"/>
            </a:br>
            <a:r>
              <a:rPr lang="en-US" sz="900"/>
              <a:t>• Eastern, Bohemia, New York (ERH)</a:t>
            </a:r>
            <a:br>
              <a:rPr lang="en-US" sz="900"/>
            </a:br>
            <a:r>
              <a:rPr lang="en-US" sz="900"/>
              <a:t>• Central, Kansas City, Missouri (CRH)</a:t>
            </a:r>
            <a:br>
              <a:rPr lang="en-US" sz="900"/>
            </a:br>
            <a:r>
              <a:rPr lang="en-US" sz="900"/>
              <a:t>• Pacific, Honolulu, Hawaii (PRH)</a:t>
            </a:r>
            <a:br>
              <a:rPr lang="en-US" sz="900"/>
            </a:br>
            <a:r>
              <a:rPr lang="en-US" sz="900"/>
              <a:t>• Southern, Fort Worth, Texas (SRH)</a:t>
            </a:r>
            <a:br>
              <a:rPr lang="en-US" sz="900"/>
            </a:br>
            <a:r>
              <a:rPr lang="en-US" sz="900"/>
              <a:t>• Western, Salt Lake City, Utah (WRH)</a:t>
            </a:r>
            <a:br>
              <a:rPr lang="en-US" sz="900"/>
            </a:br>
            <a:r>
              <a:rPr lang="en-US" sz="900"/>
              <a:t>• Aviation Weather, Kansas City (AWC)</a:t>
            </a:r>
            <a:br>
              <a:rPr lang="en-US" sz="900"/>
            </a:br>
            <a:r>
              <a:rPr lang="en-US" sz="900"/>
              <a:t>• Bonneville Power Administration (BPA)</a:t>
            </a:r>
            <a:br>
              <a:rPr lang="en-US" sz="900"/>
            </a:br>
            <a:r>
              <a:rPr lang="en-US" sz="900"/>
              <a:t>• Environmental Protection Agency (EPA)</a:t>
            </a:r>
            <a:br>
              <a:rPr lang="en-US" sz="900"/>
            </a:br>
            <a:r>
              <a:rPr lang="en-US" sz="900"/>
              <a:t>• National Hurricane Center, Miami (NHC)</a:t>
            </a:r>
            <a:br>
              <a:rPr lang="en-US" sz="900"/>
            </a:br>
            <a:r>
              <a:rPr lang="en-US" sz="900"/>
              <a:t>• Storm Prediction Center, Norman (SPC)</a:t>
            </a:r>
          </a:p>
        </p:txBody>
      </p:sp>
      <p:pic>
        <p:nvPicPr>
          <p:cNvPr id="12293" name="Picture 195" descr="NOAA_logo.jpg"/>
          <p:cNvPicPr>
            <a:picLocks noChangeAspect="1"/>
          </p:cNvPicPr>
          <p:nvPr/>
        </p:nvPicPr>
        <p:blipFill>
          <a:blip r:embed="rId3"/>
          <a:srcRect/>
          <a:stretch>
            <a:fillRect/>
          </a:stretch>
        </p:blipFill>
        <p:spPr bwMode="auto">
          <a:xfrm>
            <a:off x="6365875" y="90488"/>
            <a:ext cx="574675" cy="576262"/>
          </a:xfrm>
          <a:prstGeom prst="rect">
            <a:avLst/>
          </a:prstGeom>
          <a:noFill/>
          <a:ln w="9525">
            <a:noFill/>
            <a:miter lim="800000"/>
            <a:headEnd/>
            <a:tailEnd/>
          </a:ln>
        </p:spPr>
      </p:pic>
      <p:sp>
        <p:nvSpPr>
          <p:cNvPr id="36" name="Text Box 45"/>
          <p:cNvSpPr txBox="1">
            <a:spLocks noChangeArrowheads="1"/>
          </p:cNvSpPr>
          <p:nvPr/>
        </p:nvSpPr>
        <p:spPr bwMode="auto">
          <a:xfrm>
            <a:off x="830263" y="131763"/>
            <a:ext cx="5527675" cy="493712"/>
          </a:xfrm>
          <a:prstGeom prst="rect">
            <a:avLst/>
          </a:prstGeom>
          <a:noFill/>
          <a:ln>
            <a:noFill/>
            <a:headEnd/>
            <a:tailEnd/>
          </a:ln>
        </p:spPr>
        <p:style>
          <a:lnRef idx="2">
            <a:schemeClr val="accent3"/>
          </a:lnRef>
          <a:fillRef idx="1">
            <a:schemeClr val="lt1"/>
          </a:fillRef>
          <a:effectRef idx="0">
            <a:schemeClr val="accent3"/>
          </a:effectRef>
          <a:fontRef idx="minor">
            <a:schemeClr val="dk1"/>
          </a:fontRef>
        </p:style>
        <p:txBody>
          <a:bodyPr>
            <a:spAutoFit/>
          </a:bodyPr>
          <a:lstStyle/>
          <a:p>
            <a:pPr>
              <a:spcBef>
                <a:spcPct val="50000"/>
              </a:spcBef>
              <a:defRPr/>
            </a:pPr>
            <a:r>
              <a:rPr lang="en-US" sz="2600" b="1" dirty="0">
                <a:solidFill>
                  <a:srgbClr val="000090"/>
                </a:solidFill>
                <a:latin typeface="Franklin Gothic Demi" pitchFamily="-116" charset="0"/>
              </a:rPr>
              <a:t>GOES-R Proving Ground Partners</a:t>
            </a:r>
          </a:p>
        </p:txBody>
      </p:sp>
      <p:pic>
        <p:nvPicPr>
          <p:cNvPr id="12295" name="Picture 195" descr="GOES-R Logo">
            <a:hlinkClick r:id="rId4"/>
          </p:cNvPr>
          <p:cNvPicPr>
            <a:picLocks noChangeAspect="1" noChangeArrowheads="1"/>
          </p:cNvPicPr>
          <p:nvPr/>
        </p:nvPicPr>
        <p:blipFill>
          <a:blip r:embed="rId5"/>
          <a:srcRect/>
          <a:stretch>
            <a:fillRect/>
          </a:stretch>
        </p:blipFill>
        <p:spPr bwMode="auto">
          <a:xfrm>
            <a:off x="100013" y="114300"/>
            <a:ext cx="790575" cy="528638"/>
          </a:xfrm>
          <a:prstGeom prst="rect">
            <a:avLst/>
          </a:prstGeom>
          <a:noFill/>
          <a:ln w="9525">
            <a:noFill/>
            <a:miter lim="800000"/>
            <a:headEnd/>
            <a:tailEnd/>
          </a:ln>
        </p:spPr>
      </p:pic>
      <p:pic>
        <p:nvPicPr>
          <p:cNvPr id="12296" name="Picture 200" descr="cimss_logo_yellow_bg_web2"/>
          <p:cNvPicPr>
            <a:picLocks noChangeAspect="1" noChangeArrowheads="1"/>
          </p:cNvPicPr>
          <p:nvPr/>
        </p:nvPicPr>
        <p:blipFill>
          <a:blip r:embed="rId6"/>
          <a:srcRect/>
          <a:stretch>
            <a:fillRect/>
          </a:stretch>
        </p:blipFill>
        <p:spPr bwMode="auto">
          <a:xfrm>
            <a:off x="6934200" y="171450"/>
            <a:ext cx="609600" cy="415925"/>
          </a:xfrm>
          <a:prstGeom prst="rect">
            <a:avLst/>
          </a:prstGeom>
          <a:noFill/>
          <a:ln w="9525">
            <a:noFill/>
            <a:miter lim="800000"/>
            <a:headEnd/>
            <a:tailEnd/>
          </a:ln>
        </p:spPr>
      </p:pic>
      <p:pic>
        <p:nvPicPr>
          <p:cNvPr id="12297" name="Picture 201" descr="CIRA logo"/>
          <p:cNvPicPr>
            <a:picLocks noChangeAspect="1" noChangeArrowheads="1"/>
          </p:cNvPicPr>
          <p:nvPr/>
        </p:nvPicPr>
        <p:blipFill>
          <a:blip r:embed="rId7"/>
          <a:srcRect/>
          <a:stretch>
            <a:fillRect/>
          </a:stretch>
        </p:blipFill>
        <p:spPr bwMode="auto">
          <a:xfrm>
            <a:off x="8351838" y="220663"/>
            <a:ext cx="685800" cy="317500"/>
          </a:xfrm>
          <a:prstGeom prst="rect">
            <a:avLst/>
          </a:prstGeom>
          <a:noFill/>
          <a:ln w="9525">
            <a:noFill/>
            <a:miter lim="800000"/>
            <a:headEnd/>
            <a:tailEnd/>
          </a:ln>
        </p:spPr>
      </p:pic>
      <p:pic>
        <p:nvPicPr>
          <p:cNvPr id="12298" name="Picture 202" descr="sportredblue"/>
          <p:cNvPicPr>
            <a:picLocks noChangeAspect="1" noChangeArrowheads="1"/>
          </p:cNvPicPr>
          <p:nvPr/>
        </p:nvPicPr>
        <p:blipFill>
          <a:blip r:embed="rId8"/>
          <a:srcRect/>
          <a:stretch>
            <a:fillRect/>
          </a:stretch>
        </p:blipFill>
        <p:spPr bwMode="auto">
          <a:xfrm>
            <a:off x="7535863" y="260350"/>
            <a:ext cx="838200" cy="238125"/>
          </a:xfrm>
          <a:prstGeom prst="rect">
            <a:avLst/>
          </a:prstGeom>
          <a:noFill/>
          <a:ln w="9525">
            <a:noFill/>
            <a:miter lim="800000"/>
            <a:headEnd/>
            <a:tailEnd/>
          </a:ln>
        </p:spPr>
      </p:pic>
      <p:sp>
        <p:nvSpPr>
          <p:cNvPr id="41" name="Text Box 45"/>
          <p:cNvSpPr txBox="1">
            <a:spLocks noChangeArrowheads="1"/>
          </p:cNvSpPr>
          <p:nvPr/>
        </p:nvSpPr>
        <p:spPr bwMode="auto">
          <a:xfrm>
            <a:off x="260350" y="727075"/>
            <a:ext cx="5511800" cy="815975"/>
          </a:xfrm>
          <a:prstGeom prst="rect">
            <a:avLst/>
          </a:prstGeom>
          <a:noFill/>
          <a:ln>
            <a:noFill/>
            <a:headEnd/>
            <a:tailEnd/>
          </a:ln>
        </p:spPr>
        <p:style>
          <a:lnRef idx="2">
            <a:schemeClr val="accent3"/>
          </a:lnRef>
          <a:fillRef idx="1">
            <a:schemeClr val="lt1"/>
          </a:fillRef>
          <a:effectRef idx="0">
            <a:schemeClr val="accent3"/>
          </a:effectRef>
          <a:fontRef idx="minor">
            <a:schemeClr val="dk1"/>
          </a:fontRef>
        </p:style>
        <p:txBody>
          <a:bodyPr>
            <a:spAutoFit/>
          </a:bodyPr>
          <a:lstStyle/>
          <a:p>
            <a:pPr algn="ctr">
              <a:spcBef>
                <a:spcPct val="50000"/>
              </a:spcBef>
              <a:defRPr/>
            </a:pPr>
            <a:r>
              <a:rPr lang="en-US" sz="3200" b="1" i="1">
                <a:solidFill>
                  <a:srgbClr val="000000"/>
                </a:solidFill>
                <a:latin typeface="Franklin Gothic Demi" pitchFamily="-116" charset="0"/>
              </a:rPr>
              <a:t>75 Total Partners Preparing</a:t>
            </a:r>
          </a:p>
          <a:p>
            <a:pPr algn="ctr">
              <a:spcBef>
                <a:spcPct val="50000"/>
              </a:spcBef>
              <a:defRPr/>
            </a:pPr>
            <a:r>
              <a:rPr lang="en-US" sz="1000">
                <a:solidFill>
                  <a:srgbClr val="000000"/>
                </a:solidFill>
              </a:rPr>
              <a:t>Current as of December 2009</a:t>
            </a:r>
          </a:p>
        </p:txBody>
      </p:sp>
      <p:cxnSp>
        <p:nvCxnSpPr>
          <p:cNvPr id="42" name="Straight Connector 41"/>
          <p:cNvCxnSpPr>
            <a:cxnSpLocks noChangeShapeType="1"/>
          </p:cNvCxnSpPr>
          <p:nvPr/>
        </p:nvCxnSpPr>
        <p:spPr bwMode="auto">
          <a:xfrm>
            <a:off x="0" y="685800"/>
            <a:ext cx="9144000" cy="1588"/>
          </a:xfrm>
          <a:prstGeom prst="line">
            <a:avLst/>
          </a:prstGeom>
          <a:noFill/>
          <a:ln w="3175">
            <a:solidFill>
              <a:schemeClr val="accent2"/>
            </a:solidFill>
            <a:round/>
            <a:headEnd/>
            <a:tailEnd/>
          </a:ln>
          <a:effectLst>
            <a:outerShdw dist="20000" dir="5400000" rotWithShape="0">
              <a:srgbClr val="808080">
                <a:alpha val="37999"/>
              </a:srgbClr>
            </a:outerShdw>
          </a:effectLst>
        </p:spPr>
      </p:cxnSp>
      <p:sp>
        <p:nvSpPr>
          <p:cNvPr id="12301" name="Text Box 185"/>
          <p:cNvSpPr txBox="1">
            <a:spLocks noChangeArrowheads="1"/>
          </p:cNvSpPr>
          <p:nvPr/>
        </p:nvSpPr>
        <p:spPr bwMode="auto">
          <a:xfrm>
            <a:off x="1970088" y="1743075"/>
            <a:ext cx="236537" cy="138113"/>
          </a:xfrm>
          <a:prstGeom prst="rect">
            <a:avLst/>
          </a:prstGeom>
          <a:noFill/>
          <a:ln w="9525">
            <a:noFill/>
            <a:miter lim="800000"/>
            <a:headEnd/>
            <a:tailEnd/>
          </a:ln>
        </p:spPr>
        <p:txBody>
          <a:bodyPr wrap="none" lIns="0" tIns="0" rIns="0" bIns="0">
            <a:spAutoFit/>
          </a:bodyPr>
          <a:lstStyle/>
          <a:p>
            <a:pPr>
              <a:spcBef>
                <a:spcPct val="50000"/>
              </a:spcBef>
            </a:pPr>
            <a:r>
              <a:rPr lang="en-US" sz="900" b="1">
                <a:solidFill>
                  <a:schemeClr val="bg1"/>
                </a:solidFill>
              </a:rPr>
              <a:t>OTX</a:t>
            </a:r>
          </a:p>
        </p:txBody>
      </p:sp>
      <p:sp>
        <p:nvSpPr>
          <p:cNvPr id="44" name="Text Box 43"/>
          <p:cNvSpPr txBox="1">
            <a:spLocks noChangeArrowheads="1"/>
          </p:cNvSpPr>
          <p:nvPr/>
        </p:nvSpPr>
        <p:spPr bwMode="auto">
          <a:xfrm>
            <a:off x="5910203" y="1354667"/>
            <a:ext cx="3089864" cy="2169825"/>
          </a:xfrm>
          <a:prstGeom prst="rect">
            <a:avLst/>
          </a:prstGeom>
          <a:solidFill>
            <a:srgbClr val="FFFFFF">
              <a:alpha val="74901"/>
            </a:srgbClr>
          </a:solidFill>
          <a:ln w="3175" cap="flat" cmpd="sng" algn="ctr">
            <a:solidFill>
              <a:srgbClr val="00FFFF"/>
            </a:solidFill>
            <a:prstDash val="solid"/>
            <a:miter lim="800000"/>
            <a:headEnd type="none" w="med" len="med"/>
            <a:tailEnd type="none" w="med" len="med"/>
          </a:ln>
        </p:spPr>
        <p:txBody>
          <a:bodyPr>
            <a:spAutoFit/>
          </a:bodyPr>
          <a:lstStyle/>
          <a:p>
            <a:pPr eaLnBrk="0" hangingPunct="0">
              <a:spcBef>
                <a:spcPct val="50000"/>
              </a:spcBef>
              <a:defRPr/>
            </a:pPr>
            <a:r>
              <a:rPr lang="en-US" sz="900" dirty="0">
                <a:latin typeface="Arial" pitchFamily="-84" charset="0"/>
                <a:ea typeface="+mn-ea"/>
              </a:rPr>
              <a:t>• Albuquerque, New Mexico (ABQ)</a:t>
            </a:r>
            <a:br>
              <a:rPr lang="en-US" sz="900" dirty="0">
                <a:latin typeface="Arial" pitchFamily="-84" charset="0"/>
                <a:ea typeface="+mn-ea"/>
              </a:rPr>
            </a:br>
            <a:r>
              <a:rPr lang="en-US" sz="900" dirty="0">
                <a:latin typeface="Arial" pitchFamily="-84" charset="0"/>
                <a:ea typeface="+mn-ea"/>
              </a:rPr>
              <a:t>• Birmingham, Alabama (BMX)</a:t>
            </a:r>
            <a:br>
              <a:rPr lang="en-US" sz="900" dirty="0">
                <a:latin typeface="Arial" pitchFamily="-84" charset="0"/>
                <a:ea typeface="+mn-ea"/>
              </a:rPr>
            </a:br>
            <a:r>
              <a:rPr lang="en-US" sz="900" dirty="0">
                <a:latin typeface="Arial" pitchFamily="-84" charset="0"/>
                <a:ea typeface="+mn-ea"/>
              </a:rPr>
              <a:t>• Corpus Christi, Texas (</a:t>
            </a:r>
            <a:r>
              <a:rPr lang="en-US" sz="900" dirty="0">
                <a:noFill/>
                <a:latin typeface="Arial" pitchFamily="-84" charset="0"/>
                <a:ea typeface="+mn-ea"/>
              </a:rPr>
              <a:t>CRP</a:t>
            </a:r>
            <a:r>
              <a:rPr lang="en-US" sz="900" dirty="0">
                <a:latin typeface="Arial" pitchFamily="-84" charset="0"/>
                <a:ea typeface="+mn-ea"/>
              </a:rPr>
              <a:t>)</a:t>
            </a:r>
            <a:br>
              <a:rPr lang="en-US" sz="900" dirty="0">
                <a:latin typeface="Arial" pitchFamily="-84" charset="0"/>
                <a:ea typeface="+mn-ea"/>
              </a:rPr>
            </a:br>
            <a:r>
              <a:rPr lang="en-US" sz="900" dirty="0">
                <a:latin typeface="Arial" pitchFamily="-84" charset="0"/>
                <a:ea typeface="+mn-ea"/>
              </a:rPr>
              <a:t>• Great Falls, Montana (TFX)</a:t>
            </a:r>
            <a:br>
              <a:rPr lang="en-US" sz="900" dirty="0">
                <a:latin typeface="Arial" pitchFamily="-84" charset="0"/>
                <a:ea typeface="+mn-ea"/>
              </a:rPr>
            </a:br>
            <a:r>
              <a:rPr lang="en-US" sz="900" dirty="0">
                <a:latin typeface="Arial" pitchFamily="-84" charset="0"/>
                <a:ea typeface="+mn-ea"/>
              </a:rPr>
              <a:t>• Houston, Texas (HGX)</a:t>
            </a:r>
            <a:br>
              <a:rPr lang="en-US" sz="900" dirty="0">
                <a:latin typeface="Arial" pitchFamily="-84" charset="0"/>
                <a:ea typeface="+mn-ea"/>
              </a:rPr>
            </a:br>
            <a:r>
              <a:rPr lang="en-US" sz="900" dirty="0">
                <a:latin typeface="Arial" pitchFamily="-84" charset="0"/>
                <a:ea typeface="+mn-ea"/>
              </a:rPr>
              <a:t>• Huntsville, Alabama (HUN)</a:t>
            </a:r>
            <a:br>
              <a:rPr lang="en-US" sz="900" dirty="0">
                <a:latin typeface="Arial" pitchFamily="-84" charset="0"/>
                <a:ea typeface="+mn-ea"/>
              </a:rPr>
            </a:br>
            <a:r>
              <a:rPr lang="en-US" sz="900" dirty="0">
                <a:latin typeface="Arial" pitchFamily="-84" charset="0"/>
                <a:ea typeface="+mn-ea"/>
              </a:rPr>
              <a:t>• Key West WFO (KEY)</a:t>
            </a:r>
            <a:br>
              <a:rPr lang="en-US" sz="900" dirty="0">
                <a:latin typeface="Arial" pitchFamily="-84" charset="0"/>
                <a:ea typeface="+mn-ea"/>
              </a:rPr>
            </a:br>
            <a:r>
              <a:rPr lang="en-US" sz="900" dirty="0">
                <a:latin typeface="Arial" pitchFamily="-84" charset="0"/>
                <a:ea typeface="+mn-ea"/>
              </a:rPr>
              <a:t>• Melbourne, Florida (MLB)</a:t>
            </a:r>
            <a:br>
              <a:rPr lang="en-US" sz="900" dirty="0">
                <a:latin typeface="Arial" pitchFamily="-84" charset="0"/>
                <a:ea typeface="+mn-ea"/>
              </a:rPr>
            </a:br>
            <a:r>
              <a:rPr lang="en-US" sz="900" dirty="0">
                <a:latin typeface="Arial" pitchFamily="-84" charset="0"/>
                <a:ea typeface="+mn-ea"/>
              </a:rPr>
              <a:t>• Miami, Florida (MFL)</a:t>
            </a:r>
            <a:br>
              <a:rPr lang="en-US" sz="900" dirty="0">
                <a:latin typeface="Arial" pitchFamily="-84" charset="0"/>
                <a:ea typeface="+mn-ea"/>
              </a:rPr>
            </a:br>
            <a:r>
              <a:rPr lang="en-US" sz="900" dirty="0">
                <a:latin typeface="Arial" pitchFamily="-84" charset="0"/>
                <a:ea typeface="+mn-ea"/>
              </a:rPr>
              <a:t>• Mobile, Alabama (MOB)</a:t>
            </a:r>
            <a:br>
              <a:rPr lang="en-US" sz="900" dirty="0">
                <a:latin typeface="Arial" pitchFamily="-84" charset="0"/>
                <a:ea typeface="+mn-ea"/>
              </a:rPr>
            </a:br>
            <a:r>
              <a:rPr lang="en-US" sz="900" dirty="0">
                <a:latin typeface="Arial" pitchFamily="-84" charset="0"/>
                <a:ea typeface="+mn-ea"/>
              </a:rPr>
              <a:t>• Morristown, Tennessee (MRX)</a:t>
            </a:r>
            <a:br>
              <a:rPr lang="en-US" sz="900" dirty="0">
                <a:latin typeface="Arial" pitchFamily="-84" charset="0"/>
                <a:ea typeface="+mn-ea"/>
              </a:rPr>
            </a:br>
            <a:r>
              <a:rPr lang="en-US" sz="900" dirty="0">
                <a:latin typeface="Arial" pitchFamily="-84" charset="0"/>
                <a:ea typeface="+mn-ea"/>
              </a:rPr>
              <a:t>• Nashville, Tennessee (OHX)</a:t>
            </a:r>
            <a:br>
              <a:rPr lang="en-US" sz="900" dirty="0">
                <a:latin typeface="Arial" pitchFamily="-84" charset="0"/>
                <a:ea typeface="+mn-ea"/>
              </a:rPr>
            </a:br>
            <a:r>
              <a:rPr lang="en-US" sz="900" dirty="0">
                <a:latin typeface="Arial" pitchFamily="-84" charset="0"/>
                <a:ea typeface="+mn-ea"/>
              </a:rPr>
              <a:t>• Peachtree City WFO (FFC)</a:t>
            </a:r>
            <a:br>
              <a:rPr lang="en-US" sz="900" dirty="0">
                <a:latin typeface="Arial" pitchFamily="-84" charset="0"/>
                <a:ea typeface="+mn-ea"/>
              </a:rPr>
            </a:br>
            <a:r>
              <a:rPr lang="en-US" sz="900" dirty="0">
                <a:latin typeface="Arial" pitchFamily="-84" charset="0"/>
                <a:ea typeface="+mn-ea"/>
              </a:rPr>
              <a:t>• Spaceflight Meteorology Group (SMG)</a:t>
            </a:r>
            <a:br>
              <a:rPr lang="en-US" sz="900" dirty="0">
                <a:latin typeface="Arial" pitchFamily="-84" charset="0"/>
                <a:ea typeface="+mn-ea"/>
              </a:rPr>
            </a:br>
            <a:r>
              <a:rPr lang="en-US" sz="900" dirty="0">
                <a:latin typeface="Arial" pitchFamily="-84" charset="0"/>
                <a:ea typeface="+mn-ea"/>
              </a:rPr>
              <a:t>• Tallahassee, Florida (TAE)</a:t>
            </a:r>
          </a:p>
        </p:txBody>
      </p:sp>
      <p:sp>
        <p:nvSpPr>
          <p:cNvPr id="12303" name="Text Box 179"/>
          <p:cNvSpPr txBox="1">
            <a:spLocks noChangeArrowheads="1"/>
          </p:cNvSpPr>
          <p:nvPr/>
        </p:nvSpPr>
        <p:spPr bwMode="auto">
          <a:xfrm>
            <a:off x="3098800" y="6038850"/>
            <a:ext cx="2633663" cy="554038"/>
          </a:xfrm>
          <a:prstGeom prst="rect">
            <a:avLst/>
          </a:prstGeom>
          <a:solidFill>
            <a:schemeClr val="bg1"/>
          </a:solidFill>
          <a:ln w="3175">
            <a:solidFill>
              <a:srgbClr val="FFFF00"/>
            </a:solidFill>
            <a:miter lim="800000"/>
            <a:headEnd/>
            <a:tailEnd/>
          </a:ln>
        </p:spPr>
        <p:txBody>
          <a:bodyPr bIns="91440">
            <a:spAutoFit/>
          </a:bodyPr>
          <a:lstStyle/>
          <a:p>
            <a:pPr eaLnBrk="0" hangingPunct="0">
              <a:spcBef>
                <a:spcPct val="50000"/>
              </a:spcBef>
            </a:pPr>
            <a:r>
              <a:rPr lang="en-US" sz="900"/>
              <a:t>• Boulder, Colorado (BOU)</a:t>
            </a:r>
            <a:br>
              <a:rPr lang="en-US" sz="900"/>
            </a:br>
            <a:r>
              <a:rPr lang="en-US" sz="900"/>
              <a:t>• Cheyenne, Wyoming (CYS)</a:t>
            </a:r>
            <a:br>
              <a:rPr lang="en-US" sz="900"/>
            </a:br>
            <a:r>
              <a:rPr lang="en-US" sz="900"/>
              <a:t>• Eureka, California (EKA)</a:t>
            </a:r>
          </a:p>
        </p:txBody>
      </p:sp>
      <p:sp>
        <p:nvSpPr>
          <p:cNvPr id="46" name="Text Box 42"/>
          <p:cNvSpPr txBox="1">
            <a:spLocks noChangeArrowheads="1"/>
          </p:cNvSpPr>
          <p:nvPr/>
        </p:nvSpPr>
        <p:spPr bwMode="auto">
          <a:xfrm>
            <a:off x="301877" y="2097757"/>
            <a:ext cx="5430055" cy="3277821"/>
          </a:xfrm>
          <a:prstGeom prst="rect">
            <a:avLst/>
          </a:prstGeom>
          <a:solidFill>
            <a:schemeClr val="bg1"/>
          </a:solidFill>
          <a:ln w="3175" cap="flat" cmpd="sng" algn="ctr">
            <a:solidFill>
              <a:srgbClr val="FF0000"/>
            </a:solidFill>
            <a:prstDash val="solid"/>
            <a:miter lim="800000"/>
            <a:headEnd type="none" w="med" len="med"/>
            <a:tailEnd type="none" w="med" len="med"/>
          </a:ln>
        </p:spPr>
        <p:txBody>
          <a:bodyPr numCol="2" spcCol="274320">
            <a:spAutoFit/>
          </a:bodyPr>
          <a:lstStyle/>
          <a:p>
            <a:pPr eaLnBrk="0" hangingPunct="0">
              <a:defRPr/>
            </a:pPr>
            <a:r>
              <a:rPr lang="en-US" sz="1000" dirty="0">
                <a:latin typeface="Arial" pitchFamily="-84" charset="0"/>
                <a:ea typeface="+mn-ea"/>
              </a:rPr>
              <a:t>        • </a:t>
            </a:r>
            <a:r>
              <a:rPr lang="en-US" sz="900" dirty="0">
                <a:latin typeface="Arial" pitchFamily="-84" charset="0"/>
                <a:ea typeface="+mn-ea"/>
              </a:rPr>
              <a:t>Aberdeen, South Dakota (ABR)</a:t>
            </a:r>
          </a:p>
          <a:p>
            <a:pPr eaLnBrk="0" hangingPunct="0">
              <a:defRPr/>
            </a:pPr>
            <a:r>
              <a:rPr lang="en-US" sz="900" dirty="0">
                <a:latin typeface="Arial" pitchFamily="-84" charset="0"/>
                <a:ea typeface="+mn-ea"/>
              </a:rPr>
              <a:t>         • Amarillo, Texas (AMA)</a:t>
            </a:r>
          </a:p>
          <a:p>
            <a:pPr eaLnBrk="0" hangingPunct="0">
              <a:defRPr/>
            </a:pPr>
            <a:r>
              <a:rPr lang="en-US" sz="900" dirty="0">
                <a:latin typeface="Arial" pitchFamily="-84" charset="0"/>
                <a:ea typeface="+mn-ea"/>
              </a:rPr>
              <a:t>         • Billings, Montana (BYZ)	</a:t>
            </a:r>
          </a:p>
          <a:p>
            <a:pPr eaLnBrk="0" hangingPunct="0">
              <a:defRPr/>
            </a:pPr>
            <a:r>
              <a:rPr lang="en-US" sz="900" dirty="0">
                <a:latin typeface="Arial" pitchFamily="-84" charset="0"/>
                <a:ea typeface="+mn-ea"/>
              </a:rPr>
              <a:t>         • Binghamton, New York (BGM)</a:t>
            </a:r>
          </a:p>
          <a:p>
            <a:pPr eaLnBrk="0" hangingPunct="0">
              <a:defRPr/>
            </a:pPr>
            <a:r>
              <a:rPr lang="en-US" sz="900" dirty="0">
                <a:latin typeface="Arial" pitchFamily="-84" charset="0"/>
                <a:ea typeface="+mn-ea"/>
              </a:rPr>
              <a:t>         • Boulder, Colorado (BOU)</a:t>
            </a:r>
          </a:p>
          <a:p>
            <a:pPr eaLnBrk="0" hangingPunct="0">
              <a:defRPr/>
            </a:pPr>
            <a:r>
              <a:rPr lang="en-US" sz="900" dirty="0">
                <a:latin typeface="Arial" pitchFamily="-84" charset="0"/>
                <a:ea typeface="+mn-ea"/>
              </a:rPr>
              <a:t>         • Burlington, Vermont (BTV)</a:t>
            </a:r>
          </a:p>
          <a:p>
            <a:pPr eaLnBrk="0" hangingPunct="0">
              <a:defRPr/>
            </a:pPr>
            <a:r>
              <a:rPr lang="en-US" sz="900" dirty="0">
                <a:latin typeface="Arial" pitchFamily="-84" charset="0"/>
                <a:ea typeface="+mn-ea"/>
              </a:rPr>
              <a:t>         • Charleston, South Carolina (CHS)</a:t>
            </a:r>
          </a:p>
          <a:p>
            <a:pPr eaLnBrk="0" hangingPunct="0">
              <a:defRPr/>
            </a:pPr>
            <a:r>
              <a:rPr lang="en-US" sz="900" dirty="0">
                <a:latin typeface="Arial" pitchFamily="-84" charset="0"/>
                <a:ea typeface="+mn-ea"/>
              </a:rPr>
              <a:t>         • Chicago, Illinois (LOT)</a:t>
            </a:r>
          </a:p>
          <a:p>
            <a:pPr eaLnBrk="0" hangingPunct="0">
              <a:defRPr/>
            </a:pPr>
            <a:r>
              <a:rPr lang="en-US" sz="900" dirty="0">
                <a:latin typeface="Arial" pitchFamily="-84" charset="0"/>
                <a:ea typeface="+mn-ea"/>
              </a:rPr>
              <a:t>         • Columbia, South Carolina (CAE)</a:t>
            </a:r>
          </a:p>
          <a:p>
            <a:pPr eaLnBrk="0" hangingPunct="0">
              <a:defRPr/>
            </a:pPr>
            <a:r>
              <a:rPr lang="en-US" sz="900" dirty="0">
                <a:latin typeface="Arial" pitchFamily="-84" charset="0"/>
                <a:ea typeface="+mn-ea"/>
              </a:rPr>
              <a:t>         • Dallas/Fort Worth, Texas (FWD)</a:t>
            </a:r>
          </a:p>
          <a:p>
            <a:pPr eaLnBrk="0" hangingPunct="0">
              <a:defRPr/>
            </a:pPr>
            <a:r>
              <a:rPr lang="en-US" sz="900" dirty="0">
                <a:latin typeface="Arial" pitchFamily="-84" charset="0"/>
                <a:ea typeface="+mn-ea"/>
              </a:rPr>
              <a:t>         • Davenport, Iowa (DVN)</a:t>
            </a:r>
          </a:p>
          <a:p>
            <a:pPr eaLnBrk="0" hangingPunct="0">
              <a:defRPr/>
            </a:pPr>
            <a:r>
              <a:rPr lang="en-US" sz="900" dirty="0">
                <a:latin typeface="Arial" pitchFamily="-84" charset="0"/>
                <a:ea typeface="+mn-ea"/>
              </a:rPr>
              <a:t>         • Des Moines, Iowa (DMX)</a:t>
            </a:r>
          </a:p>
          <a:p>
            <a:pPr eaLnBrk="0" hangingPunct="0">
              <a:defRPr/>
            </a:pPr>
            <a:r>
              <a:rPr lang="en-US" sz="900" dirty="0">
                <a:latin typeface="Arial" pitchFamily="-84" charset="0"/>
                <a:ea typeface="+mn-ea"/>
              </a:rPr>
              <a:t>         • Duluth, Minnesota (DLH)</a:t>
            </a:r>
          </a:p>
          <a:p>
            <a:pPr eaLnBrk="0" hangingPunct="0">
              <a:defRPr/>
            </a:pPr>
            <a:r>
              <a:rPr lang="en-US" sz="900" dirty="0">
                <a:latin typeface="Arial" pitchFamily="-84" charset="0"/>
                <a:ea typeface="+mn-ea"/>
              </a:rPr>
              <a:t>         • El Paso, Texas (EPZ)</a:t>
            </a:r>
          </a:p>
          <a:p>
            <a:pPr eaLnBrk="0" hangingPunct="0">
              <a:defRPr/>
            </a:pPr>
            <a:r>
              <a:rPr lang="en-US" sz="900" dirty="0">
                <a:latin typeface="Arial" pitchFamily="-84" charset="0"/>
                <a:ea typeface="+mn-ea"/>
              </a:rPr>
              <a:t>         • Fargo, North Dakota (FGF)</a:t>
            </a:r>
          </a:p>
          <a:p>
            <a:pPr eaLnBrk="0" hangingPunct="0">
              <a:defRPr/>
            </a:pPr>
            <a:r>
              <a:rPr lang="en-US" sz="900" dirty="0">
                <a:latin typeface="Arial" pitchFamily="-84" charset="0"/>
                <a:ea typeface="+mn-ea"/>
              </a:rPr>
              <a:t>         • Glasgow, Montana (GGW)</a:t>
            </a:r>
          </a:p>
          <a:p>
            <a:pPr eaLnBrk="0" hangingPunct="0">
              <a:defRPr/>
            </a:pPr>
            <a:r>
              <a:rPr lang="en-US" sz="900" dirty="0">
                <a:latin typeface="Arial" pitchFamily="-84" charset="0"/>
                <a:ea typeface="+mn-ea"/>
              </a:rPr>
              <a:t>         • Green Bay, Wisconsin (GRB)</a:t>
            </a:r>
            <a:br>
              <a:rPr lang="en-US" sz="900" dirty="0">
                <a:latin typeface="Arial" pitchFamily="-84" charset="0"/>
                <a:ea typeface="+mn-ea"/>
              </a:rPr>
            </a:br>
            <a:r>
              <a:rPr lang="en-US" sz="900" dirty="0">
                <a:latin typeface="Arial" pitchFamily="-84" charset="0"/>
                <a:ea typeface="+mn-ea"/>
              </a:rPr>
              <a:t>         • Greenville, South Carolina (GSP)</a:t>
            </a:r>
          </a:p>
          <a:p>
            <a:pPr eaLnBrk="0" hangingPunct="0">
              <a:defRPr/>
            </a:pPr>
            <a:r>
              <a:rPr lang="en-US" sz="900" dirty="0">
                <a:latin typeface="Arial" pitchFamily="-84" charset="0"/>
                <a:ea typeface="+mn-ea"/>
              </a:rPr>
              <a:t>         • Indianapolis, Indiana (IND)</a:t>
            </a:r>
          </a:p>
          <a:p>
            <a:pPr eaLnBrk="0" hangingPunct="0">
              <a:defRPr/>
            </a:pPr>
            <a:r>
              <a:rPr lang="en-US" sz="900" dirty="0">
                <a:latin typeface="Arial" pitchFamily="-84" charset="0"/>
                <a:ea typeface="+mn-ea"/>
              </a:rPr>
              <a:t>         • Jackson, Kentucky (JKL)</a:t>
            </a:r>
          </a:p>
          <a:p>
            <a:pPr eaLnBrk="0" hangingPunct="0">
              <a:defRPr/>
            </a:pPr>
            <a:r>
              <a:rPr lang="en-US" sz="900" dirty="0">
                <a:latin typeface="Arial" pitchFamily="-84" charset="0"/>
                <a:ea typeface="+mn-ea"/>
              </a:rPr>
              <a:t>         • Juneau, Alaska (AJK)</a:t>
            </a:r>
          </a:p>
          <a:p>
            <a:pPr eaLnBrk="0" hangingPunct="0">
              <a:defRPr/>
            </a:pPr>
            <a:r>
              <a:rPr lang="en-US" sz="900" dirty="0">
                <a:latin typeface="Arial" pitchFamily="-84" charset="0"/>
                <a:ea typeface="+mn-ea"/>
              </a:rPr>
              <a:t>         • Kansas City, Missouri (EAX)</a:t>
            </a:r>
          </a:p>
          <a:p>
            <a:pPr eaLnBrk="0" hangingPunct="0">
              <a:defRPr/>
            </a:pPr>
            <a:r>
              <a:rPr lang="en-US" sz="900" dirty="0">
                <a:latin typeface="Arial" pitchFamily="-84" charset="0"/>
                <a:ea typeface="+mn-ea"/>
              </a:rPr>
              <a:t>         • La Crosse, Wisconsin (ARX)	</a:t>
            </a:r>
          </a:p>
          <a:p>
            <a:pPr eaLnBrk="0" hangingPunct="0">
              <a:defRPr/>
            </a:pPr>
            <a:r>
              <a:rPr lang="en-US" sz="900" dirty="0">
                <a:latin typeface="Arial" pitchFamily="-84" charset="0"/>
                <a:ea typeface="+mn-ea"/>
              </a:rPr>
              <a:t>• Las Vegas, Nevada (VEF)</a:t>
            </a:r>
          </a:p>
          <a:p>
            <a:pPr eaLnBrk="0" hangingPunct="0">
              <a:defRPr/>
            </a:pPr>
            <a:r>
              <a:rPr lang="en-US" sz="900" dirty="0">
                <a:latin typeface="Arial" pitchFamily="-84" charset="0"/>
                <a:ea typeface="+mn-ea"/>
              </a:rPr>
              <a:t>• Marquette, Michigan (MQT)</a:t>
            </a:r>
          </a:p>
          <a:p>
            <a:pPr eaLnBrk="0" hangingPunct="0">
              <a:defRPr/>
            </a:pPr>
            <a:r>
              <a:rPr lang="en-US" sz="900" dirty="0">
                <a:latin typeface="Arial" pitchFamily="-84" charset="0"/>
                <a:ea typeface="+mn-ea"/>
              </a:rPr>
              <a:t>• Medford, Oregon (MFR)</a:t>
            </a:r>
          </a:p>
          <a:p>
            <a:pPr eaLnBrk="0" hangingPunct="0">
              <a:defRPr/>
            </a:pPr>
            <a:r>
              <a:rPr lang="en-US" sz="900" dirty="0">
                <a:latin typeface="Arial" pitchFamily="-84" charset="0"/>
                <a:ea typeface="+mn-ea"/>
              </a:rPr>
              <a:t>• Midland, Texas (MAF)</a:t>
            </a:r>
          </a:p>
          <a:p>
            <a:pPr eaLnBrk="0" hangingPunct="0">
              <a:defRPr/>
            </a:pPr>
            <a:r>
              <a:rPr lang="en-US" sz="900" dirty="0">
                <a:latin typeface="Arial" pitchFamily="-84" charset="0"/>
                <a:ea typeface="+mn-ea"/>
              </a:rPr>
              <a:t>• Milwaukee, Wisconsin (MKX)</a:t>
            </a:r>
          </a:p>
          <a:p>
            <a:pPr eaLnBrk="0" hangingPunct="0">
              <a:defRPr/>
            </a:pPr>
            <a:r>
              <a:rPr lang="en-US" sz="900" dirty="0">
                <a:latin typeface="Arial" pitchFamily="-84" charset="0"/>
                <a:ea typeface="+mn-ea"/>
              </a:rPr>
              <a:t>• Minneapolis, Minnesota (MPX)</a:t>
            </a:r>
          </a:p>
          <a:p>
            <a:pPr eaLnBrk="0" hangingPunct="0">
              <a:defRPr/>
            </a:pPr>
            <a:r>
              <a:rPr lang="en-US" sz="900" dirty="0">
                <a:latin typeface="Arial" pitchFamily="-84" charset="0"/>
                <a:ea typeface="+mn-ea"/>
              </a:rPr>
              <a:t>• Monterey, California (MTR)</a:t>
            </a:r>
          </a:p>
          <a:p>
            <a:pPr eaLnBrk="0" hangingPunct="0">
              <a:defRPr/>
            </a:pPr>
            <a:r>
              <a:rPr lang="en-US" sz="900" dirty="0">
                <a:latin typeface="Arial" pitchFamily="-84" charset="0"/>
                <a:ea typeface="+mn-ea"/>
              </a:rPr>
              <a:t>• Nashville, Tennessee (OHX)</a:t>
            </a:r>
            <a:br>
              <a:rPr lang="en-US" sz="900" dirty="0">
                <a:latin typeface="Arial" pitchFamily="-84" charset="0"/>
                <a:ea typeface="+mn-ea"/>
              </a:rPr>
            </a:br>
            <a:r>
              <a:rPr lang="en-US" sz="900" dirty="0">
                <a:latin typeface="Arial" pitchFamily="-84" charset="0"/>
                <a:ea typeface="+mn-ea"/>
              </a:rPr>
              <a:t>• Norman, Oklahoma (OUN)</a:t>
            </a:r>
          </a:p>
          <a:p>
            <a:pPr eaLnBrk="0" hangingPunct="0">
              <a:defRPr/>
            </a:pPr>
            <a:r>
              <a:rPr lang="en-US" sz="900" dirty="0">
                <a:latin typeface="Arial" pitchFamily="-84" charset="0"/>
                <a:ea typeface="+mn-ea"/>
              </a:rPr>
              <a:t>• Northern Indiana (IWX)</a:t>
            </a:r>
          </a:p>
          <a:p>
            <a:pPr eaLnBrk="0" hangingPunct="0">
              <a:defRPr/>
            </a:pPr>
            <a:r>
              <a:rPr lang="en-US" sz="900" dirty="0">
                <a:latin typeface="Arial" pitchFamily="-84" charset="0"/>
                <a:ea typeface="+mn-ea"/>
              </a:rPr>
              <a:t>• Pendleton, Oregon (PDT)</a:t>
            </a:r>
            <a:br>
              <a:rPr lang="en-US" sz="900" dirty="0">
                <a:latin typeface="Arial" pitchFamily="-84" charset="0"/>
                <a:ea typeface="+mn-ea"/>
              </a:rPr>
            </a:br>
            <a:r>
              <a:rPr lang="en-US" sz="900" dirty="0">
                <a:latin typeface="Arial" pitchFamily="-84" charset="0"/>
                <a:ea typeface="+mn-ea"/>
              </a:rPr>
              <a:t>• Pittsburgh, Pennsylvania (PBZ)</a:t>
            </a:r>
          </a:p>
          <a:p>
            <a:pPr eaLnBrk="0" hangingPunct="0">
              <a:defRPr/>
            </a:pPr>
            <a:r>
              <a:rPr lang="en-US" sz="900" dirty="0">
                <a:latin typeface="Arial" pitchFamily="-84" charset="0"/>
                <a:ea typeface="+mn-ea"/>
              </a:rPr>
              <a:t>• Raleigh, North Carolina (RAH)</a:t>
            </a:r>
          </a:p>
          <a:p>
            <a:pPr eaLnBrk="0" hangingPunct="0">
              <a:defRPr/>
            </a:pPr>
            <a:r>
              <a:rPr lang="en-US" sz="900" dirty="0">
                <a:latin typeface="Arial" pitchFamily="-84" charset="0"/>
                <a:ea typeface="+mn-ea"/>
              </a:rPr>
              <a:t>• Rapid City, South Dakota (UNR)</a:t>
            </a:r>
          </a:p>
          <a:p>
            <a:pPr eaLnBrk="0" hangingPunct="0">
              <a:defRPr/>
            </a:pPr>
            <a:r>
              <a:rPr lang="en-US" sz="900" dirty="0">
                <a:latin typeface="Arial" pitchFamily="-84" charset="0"/>
                <a:ea typeface="+mn-ea"/>
              </a:rPr>
              <a:t>• Reno, Nevada (REV)</a:t>
            </a:r>
          </a:p>
          <a:p>
            <a:pPr eaLnBrk="0" hangingPunct="0">
              <a:defRPr/>
            </a:pPr>
            <a:r>
              <a:rPr lang="en-US" sz="900" dirty="0">
                <a:latin typeface="Arial" pitchFamily="-84" charset="0"/>
                <a:ea typeface="+mn-ea"/>
              </a:rPr>
              <a:t>• Riverton, Wyoming (RIW)</a:t>
            </a:r>
          </a:p>
          <a:p>
            <a:pPr eaLnBrk="0" hangingPunct="0">
              <a:defRPr/>
            </a:pPr>
            <a:r>
              <a:rPr lang="en-US" sz="900" dirty="0">
                <a:latin typeface="Arial" pitchFamily="-84" charset="0"/>
                <a:ea typeface="+mn-ea"/>
              </a:rPr>
              <a:t>• Spokane, Washington (OTX)</a:t>
            </a:r>
          </a:p>
          <a:p>
            <a:pPr eaLnBrk="0" hangingPunct="0">
              <a:defRPr/>
            </a:pPr>
            <a:r>
              <a:rPr lang="en-US" sz="900" dirty="0">
                <a:latin typeface="Arial" pitchFamily="-84" charset="0"/>
                <a:ea typeface="+mn-ea"/>
              </a:rPr>
              <a:t>• Springfield, Missouri (SGF)</a:t>
            </a:r>
          </a:p>
          <a:p>
            <a:pPr eaLnBrk="0" hangingPunct="0">
              <a:defRPr/>
            </a:pPr>
            <a:r>
              <a:rPr lang="en-US" sz="900" dirty="0">
                <a:latin typeface="Arial" pitchFamily="-84" charset="0"/>
                <a:ea typeface="+mn-ea"/>
              </a:rPr>
              <a:t>• State College, Pennsylvania (CTP)</a:t>
            </a:r>
          </a:p>
          <a:p>
            <a:pPr eaLnBrk="0" hangingPunct="0">
              <a:defRPr/>
            </a:pPr>
            <a:r>
              <a:rPr lang="en-US" sz="900" dirty="0">
                <a:latin typeface="Arial" pitchFamily="-84" charset="0"/>
                <a:ea typeface="+mn-ea"/>
              </a:rPr>
              <a:t>• Sterling, Virginia (LWX)</a:t>
            </a:r>
          </a:p>
          <a:p>
            <a:pPr eaLnBrk="0" hangingPunct="0">
              <a:defRPr/>
            </a:pPr>
            <a:r>
              <a:rPr lang="en-US" sz="900" dirty="0">
                <a:latin typeface="Arial" pitchFamily="-84" charset="0"/>
                <a:ea typeface="+mn-ea"/>
              </a:rPr>
              <a:t>• Tulsa, Oklahoma (TSA)</a:t>
            </a:r>
          </a:p>
          <a:p>
            <a:pPr eaLnBrk="0" hangingPunct="0">
              <a:defRPr/>
            </a:pPr>
            <a:r>
              <a:rPr lang="en-US" sz="900" dirty="0">
                <a:latin typeface="Arial" pitchFamily="-84" charset="0"/>
                <a:ea typeface="+mn-ea"/>
              </a:rPr>
              <a:t>• Wichita, Kansas (ICT)</a:t>
            </a:r>
          </a:p>
          <a:p>
            <a:pPr eaLnBrk="0" hangingPunct="0">
              <a:defRPr/>
            </a:pPr>
            <a:r>
              <a:rPr lang="en-US" sz="900" dirty="0">
                <a:latin typeface="Arial" pitchFamily="-84" charset="0"/>
                <a:ea typeface="+mn-ea"/>
              </a:rPr>
              <a:t>• Spaceflight Meteorology Group (SMG)</a:t>
            </a:r>
          </a:p>
        </p:txBody>
      </p:sp>
      <p:sp>
        <p:nvSpPr>
          <p:cNvPr id="12305" name="Text Box 48"/>
          <p:cNvSpPr txBox="1">
            <a:spLocks noChangeArrowheads="1"/>
          </p:cNvSpPr>
          <p:nvPr/>
        </p:nvSpPr>
        <p:spPr bwMode="auto">
          <a:xfrm>
            <a:off x="301625" y="1603375"/>
            <a:ext cx="5430838" cy="493713"/>
          </a:xfrm>
          <a:prstGeom prst="rect">
            <a:avLst/>
          </a:prstGeom>
          <a:solidFill>
            <a:srgbClr val="FF0000">
              <a:alpha val="74901"/>
            </a:srgbClr>
          </a:solidFill>
          <a:ln w="3175">
            <a:solidFill>
              <a:srgbClr val="FF0000"/>
            </a:solidFill>
            <a:miter lim="800000"/>
            <a:headEnd/>
            <a:tailEnd/>
          </a:ln>
        </p:spPr>
        <p:txBody>
          <a:bodyPr tIns="91440" bIns="91440">
            <a:spAutoFit/>
          </a:bodyPr>
          <a:lstStyle/>
          <a:p>
            <a:pPr marL="273050" eaLnBrk="0" hangingPunct="0">
              <a:spcBef>
                <a:spcPct val="50000"/>
              </a:spcBef>
            </a:pPr>
            <a:r>
              <a:rPr lang="en-US" sz="1000" b="1">
                <a:cs typeface="Arial" charset="0"/>
              </a:rPr>
              <a:t>          Weather Service Offices served by the Cooperative Institute </a:t>
            </a:r>
            <a:br>
              <a:rPr lang="en-US" sz="1000" b="1">
                <a:cs typeface="Arial" charset="0"/>
              </a:rPr>
            </a:br>
            <a:r>
              <a:rPr lang="en-US" sz="1000" b="1">
                <a:cs typeface="Arial" charset="0"/>
              </a:rPr>
              <a:t>          for Meteorological Satellite Studies (CIMSS)</a:t>
            </a:r>
          </a:p>
        </p:txBody>
      </p:sp>
      <p:sp>
        <p:nvSpPr>
          <p:cNvPr id="12306" name="Text Box 183"/>
          <p:cNvSpPr txBox="1">
            <a:spLocks noChangeArrowheads="1"/>
          </p:cNvSpPr>
          <p:nvPr/>
        </p:nvSpPr>
        <p:spPr bwMode="auto">
          <a:xfrm>
            <a:off x="314325" y="5480050"/>
            <a:ext cx="2462213" cy="431800"/>
          </a:xfrm>
          <a:prstGeom prst="rect">
            <a:avLst/>
          </a:prstGeom>
          <a:solidFill>
            <a:srgbClr val="00FF00">
              <a:alpha val="74901"/>
            </a:srgbClr>
          </a:solidFill>
          <a:ln w="3175">
            <a:solidFill>
              <a:srgbClr val="00FF00"/>
            </a:solidFill>
            <a:miter lim="800000"/>
            <a:headEnd/>
            <a:tailEnd/>
          </a:ln>
        </p:spPr>
        <p:txBody>
          <a:bodyPr lIns="0" tIns="137160" rIns="0" bIns="137160">
            <a:spAutoFit/>
          </a:bodyPr>
          <a:lstStyle/>
          <a:p>
            <a:pPr marL="182563" eaLnBrk="0" hangingPunct="0">
              <a:spcBef>
                <a:spcPct val="50000"/>
              </a:spcBef>
            </a:pPr>
            <a:r>
              <a:rPr lang="en-US" sz="1000" b="1"/>
              <a:t>Univ. of Maryland, Baltimore, Co.</a:t>
            </a:r>
          </a:p>
        </p:txBody>
      </p:sp>
      <p:sp>
        <p:nvSpPr>
          <p:cNvPr id="12307" name="Text Box 179"/>
          <p:cNvSpPr txBox="1">
            <a:spLocks noChangeArrowheads="1"/>
          </p:cNvSpPr>
          <p:nvPr/>
        </p:nvSpPr>
        <p:spPr bwMode="auto">
          <a:xfrm>
            <a:off x="3098800" y="5480050"/>
            <a:ext cx="2633663" cy="554038"/>
          </a:xfrm>
          <a:prstGeom prst="rect">
            <a:avLst/>
          </a:prstGeom>
          <a:solidFill>
            <a:srgbClr val="FFFF00">
              <a:alpha val="74901"/>
            </a:srgbClr>
          </a:solidFill>
          <a:ln w="3175">
            <a:solidFill>
              <a:srgbClr val="FFFF00"/>
            </a:solidFill>
            <a:miter lim="800000"/>
            <a:headEnd/>
            <a:tailEnd/>
          </a:ln>
        </p:spPr>
        <p:txBody>
          <a:bodyPr>
            <a:spAutoFit/>
          </a:bodyPr>
          <a:lstStyle/>
          <a:p>
            <a:pPr marL="273050" eaLnBrk="0" hangingPunct="0">
              <a:spcBef>
                <a:spcPts val="600"/>
              </a:spcBef>
            </a:pPr>
            <a:r>
              <a:rPr lang="en-US" sz="1000" b="1"/>
              <a:t>Weather Service Offices served by the</a:t>
            </a:r>
            <a:r>
              <a:rPr lang="en-US" sz="1000"/>
              <a:t> </a:t>
            </a:r>
            <a:r>
              <a:rPr lang="en-US" sz="1000" b="1"/>
              <a:t>Cooperative Institute for Research in the Atmosphere (CIRA)</a:t>
            </a:r>
          </a:p>
        </p:txBody>
      </p:sp>
      <p:sp>
        <p:nvSpPr>
          <p:cNvPr id="50" name="Text Box 45"/>
          <p:cNvSpPr txBox="1">
            <a:spLocks noChangeArrowheads="1"/>
          </p:cNvSpPr>
          <p:nvPr/>
        </p:nvSpPr>
        <p:spPr bwMode="auto">
          <a:xfrm>
            <a:off x="3146425" y="5491163"/>
            <a:ext cx="252413" cy="492125"/>
          </a:xfrm>
          <a:prstGeom prst="rect">
            <a:avLst/>
          </a:prstGeom>
          <a:noFill/>
          <a:ln>
            <a:noFill/>
            <a:headEnd/>
            <a:tailEnd/>
          </a:ln>
        </p:spPr>
        <p:style>
          <a:lnRef idx="2">
            <a:schemeClr val="accent3"/>
          </a:lnRef>
          <a:fillRef idx="1">
            <a:schemeClr val="lt1"/>
          </a:fillRef>
          <a:effectRef idx="0">
            <a:schemeClr val="accent3"/>
          </a:effectRef>
          <a:fontRef idx="minor">
            <a:schemeClr val="dk1"/>
          </a:fontRef>
        </p:style>
        <p:txBody>
          <a:bodyPr wrap="none" lIns="0" tIns="0" rIns="0" bIns="0">
            <a:spAutoFit/>
          </a:bodyPr>
          <a:lstStyle/>
          <a:p>
            <a:pPr algn="ctr">
              <a:defRPr/>
            </a:pPr>
            <a:r>
              <a:rPr lang="en-US" sz="3200" b="1" i="1">
                <a:solidFill>
                  <a:srgbClr val="000000"/>
                </a:solidFill>
                <a:latin typeface="Franklin Gothic Demi" pitchFamily="-116" charset="0"/>
              </a:rPr>
              <a:t>3</a:t>
            </a:r>
            <a:endParaRPr lang="en-US" sz="3200">
              <a:solidFill>
                <a:srgbClr val="000000"/>
              </a:solidFill>
            </a:endParaRPr>
          </a:p>
        </p:txBody>
      </p:sp>
      <p:sp>
        <p:nvSpPr>
          <p:cNvPr id="12309" name="Text Box 179"/>
          <p:cNvSpPr txBox="1">
            <a:spLocks noChangeArrowheads="1"/>
          </p:cNvSpPr>
          <p:nvPr/>
        </p:nvSpPr>
        <p:spPr bwMode="auto">
          <a:xfrm>
            <a:off x="5910263" y="815975"/>
            <a:ext cx="3089275" cy="554038"/>
          </a:xfrm>
          <a:prstGeom prst="rect">
            <a:avLst/>
          </a:prstGeom>
          <a:solidFill>
            <a:srgbClr val="00FFFF">
              <a:alpha val="74901"/>
            </a:srgbClr>
          </a:solidFill>
          <a:ln w="3175">
            <a:solidFill>
              <a:srgbClr val="00FFFF"/>
            </a:solidFill>
            <a:miter lim="800000"/>
            <a:headEnd/>
            <a:tailEnd/>
          </a:ln>
        </p:spPr>
        <p:txBody>
          <a:bodyPr>
            <a:spAutoFit/>
          </a:bodyPr>
          <a:lstStyle/>
          <a:p>
            <a:pPr marL="273050" eaLnBrk="0" hangingPunct="0">
              <a:spcBef>
                <a:spcPts val="600"/>
              </a:spcBef>
            </a:pPr>
            <a:r>
              <a:rPr lang="en-US" sz="1000" b="1"/>
              <a:t>     Weather Service Offices served by the</a:t>
            </a:r>
            <a:r>
              <a:rPr lang="en-US" sz="1000"/>
              <a:t>      </a:t>
            </a:r>
            <a:br>
              <a:rPr lang="en-US" sz="1000"/>
            </a:br>
            <a:r>
              <a:rPr lang="en-US" sz="1000"/>
              <a:t>     </a:t>
            </a:r>
            <a:r>
              <a:rPr lang="en-US" sz="1000" b="1"/>
              <a:t>NASA Short-term Prediction Research </a:t>
            </a:r>
            <a:br>
              <a:rPr lang="en-US" sz="1000" b="1"/>
            </a:br>
            <a:r>
              <a:rPr lang="en-US" sz="1000" b="1"/>
              <a:t>     and Transition Center (SPoRT)</a:t>
            </a:r>
          </a:p>
        </p:txBody>
      </p:sp>
      <p:sp>
        <p:nvSpPr>
          <p:cNvPr id="52" name="Text Box 45"/>
          <p:cNvSpPr txBox="1">
            <a:spLocks noChangeArrowheads="1"/>
          </p:cNvSpPr>
          <p:nvPr/>
        </p:nvSpPr>
        <p:spPr bwMode="auto">
          <a:xfrm>
            <a:off x="5924550" y="827088"/>
            <a:ext cx="457200" cy="492125"/>
          </a:xfrm>
          <a:prstGeom prst="rect">
            <a:avLst/>
          </a:prstGeom>
          <a:noFill/>
          <a:ln>
            <a:noFill/>
            <a:headEnd/>
            <a:tailEnd/>
          </a:ln>
        </p:spPr>
        <p:style>
          <a:lnRef idx="2">
            <a:schemeClr val="accent3"/>
          </a:lnRef>
          <a:fillRef idx="1">
            <a:schemeClr val="lt1"/>
          </a:fillRef>
          <a:effectRef idx="0">
            <a:schemeClr val="accent3"/>
          </a:effectRef>
          <a:fontRef idx="minor">
            <a:schemeClr val="dk1"/>
          </a:fontRef>
        </p:style>
        <p:txBody>
          <a:bodyPr wrap="none" lIns="0" tIns="0" rIns="0" bIns="0">
            <a:spAutoFit/>
          </a:bodyPr>
          <a:lstStyle/>
          <a:p>
            <a:pPr algn="ctr">
              <a:defRPr/>
            </a:pPr>
            <a:r>
              <a:rPr lang="en-US" sz="3200" b="1" i="1">
                <a:solidFill>
                  <a:srgbClr val="000000"/>
                </a:solidFill>
                <a:latin typeface="Franklin Gothic Demi" pitchFamily="-116" charset="0"/>
              </a:rPr>
              <a:t>15</a:t>
            </a:r>
            <a:endParaRPr lang="en-US" sz="3200">
              <a:solidFill>
                <a:srgbClr val="000000"/>
              </a:solidFill>
            </a:endParaRPr>
          </a:p>
        </p:txBody>
      </p:sp>
      <p:sp>
        <p:nvSpPr>
          <p:cNvPr id="12311" name="Text Box 183"/>
          <p:cNvSpPr txBox="1">
            <a:spLocks noChangeArrowheads="1"/>
          </p:cNvSpPr>
          <p:nvPr/>
        </p:nvSpPr>
        <p:spPr bwMode="auto">
          <a:xfrm>
            <a:off x="317500" y="5913438"/>
            <a:ext cx="2459038" cy="508000"/>
          </a:xfrm>
          <a:prstGeom prst="rect">
            <a:avLst/>
          </a:prstGeom>
          <a:solidFill>
            <a:schemeClr val="bg1"/>
          </a:solidFill>
          <a:ln w="3175">
            <a:solidFill>
              <a:srgbClr val="00FF00"/>
            </a:solidFill>
            <a:miter lim="800000"/>
            <a:headEnd/>
            <a:tailEnd/>
          </a:ln>
        </p:spPr>
        <p:txBody>
          <a:bodyPr bIns="182880">
            <a:spAutoFit/>
          </a:bodyPr>
          <a:lstStyle/>
          <a:p>
            <a:pPr eaLnBrk="0" hangingPunct="0"/>
            <a:r>
              <a:rPr lang="en-US" sz="900"/>
              <a:t>  • State/Local/Tribal Air Quality </a:t>
            </a:r>
          </a:p>
          <a:p>
            <a:pPr eaLnBrk="0" hangingPunct="0"/>
            <a:r>
              <a:rPr lang="en-US" sz="900"/>
              <a:t>    Forecast Offices (non-NOAA)</a:t>
            </a:r>
          </a:p>
        </p:txBody>
      </p:sp>
      <p:sp>
        <p:nvSpPr>
          <p:cNvPr id="54" name="Text Box 45"/>
          <p:cNvSpPr txBox="1">
            <a:spLocks noChangeArrowheads="1"/>
          </p:cNvSpPr>
          <p:nvPr/>
        </p:nvSpPr>
        <p:spPr bwMode="auto">
          <a:xfrm>
            <a:off x="396875" y="1582738"/>
            <a:ext cx="484188" cy="492125"/>
          </a:xfrm>
          <a:prstGeom prst="rect">
            <a:avLst/>
          </a:prstGeom>
          <a:noFill/>
          <a:ln>
            <a:noFill/>
            <a:headEnd/>
            <a:tailEnd/>
          </a:ln>
        </p:spPr>
        <p:style>
          <a:lnRef idx="2">
            <a:schemeClr val="accent3"/>
          </a:lnRef>
          <a:fillRef idx="1">
            <a:schemeClr val="lt1"/>
          </a:fillRef>
          <a:effectRef idx="0">
            <a:schemeClr val="accent3"/>
          </a:effectRef>
          <a:fontRef idx="minor">
            <a:schemeClr val="dk1"/>
          </a:fontRef>
        </p:style>
        <p:txBody>
          <a:bodyPr wrap="none" lIns="0" tIns="0" rIns="0" bIns="0">
            <a:spAutoFit/>
          </a:bodyPr>
          <a:lstStyle/>
          <a:p>
            <a:pPr algn="ctr">
              <a:defRPr/>
            </a:pPr>
            <a:r>
              <a:rPr lang="en-US" sz="3200" b="1" i="1">
                <a:solidFill>
                  <a:srgbClr val="000000"/>
                </a:solidFill>
                <a:latin typeface="Franklin Gothic Demi" pitchFamily="-116" charset="0"/>
              </a:rPr>
              <a:t>46</a:t>
            </a:r>
            <a:endParaRPr lang="en-US" sz="3200">
              <a:solidFill>
                <a:srgbClr val="000000"/>
              </a:solidFill>
            </a:endParaRPr>
          </a:p>
        </p:txBody>
      </p:sp>
      <p:sp>
        <p:nvSpPr>
          <p:cNvPr id="12313" name="Text Box 183"/>
          <p:cNvSpPr txBox="1">
            <a:spLocks noChangeArrowheads="1"/>
          </p:cNvSpPr>
          <p:nvPr/>
        </p:nvSpPr>
        <p:spPr bwMode="auto">
          <a:xfrm>
            <a:off x="5913438" y="4208463"/>
            <a:ext cx="3089275" cy="646112"/>
          </a:xfrm>
          <a:prstGeom prst="rect">
            <a:avLst/>
          </a:prstGeom>
          <a:noFill/>
          <a:ln w="3175">
            <a:solidFill>
              <a:srgbClr val="000000"/>
            </a:solidFill>
            <a:miter lim="800000"/>
            <a:headEnd/>
            <a:tailEnd/>
          </a:ln>
        </p:spPr>
        <p:txBody>
          <a:bodyPr>
            <a:spAutoFit/>
          </a:bodyPr>
          <a:lstStyle/>
          <a:p>
            <a:pPr eaLnBrk="0" hangingPunct="0"/>
            <a:r>
              <a:rPr lang="en-US" sz="900"/>
              <a:t>• Blacksburg Virginia (RNK)</a:t>
            </a:r>
          </a:p>
          <a:p>
            <a:pPr eaLnBrk="0" hangingPunct="0"/>
            <a:r>
              <a:rPr lang="en-US" sz="900"/>
              <a:t>• Raleigh, North Carolina (RAH)</a:t>
            </a:r>
          </a:p>
          <a:p>
            <a:pPr eaLnBrk="0" hangingPunct="0"/>
            <a:r>
              <a:rPr lang="en-US" sz="900"/>
              <a:t>• Sterling, Virginia (LWX)</a:t>
            </a:r>
          </a:p>
          <a:p>
            <a:pPr eaLnBrk="0" hangingPunct="0"/>
            <a:r>
              <a:rPr lang="en-US" sz="900"/>
              <a:t>• Wakefield, Virginia (AKQ)</a:t>
            </a:r>
          </a:p>
        </p:txBody>
      </p:sp>
      <p:sp>
        <p:nvSpPr>
          <p:cNvPr id="12314" name="Text Box 183"/>
          <p:cNvSpPr txBox="1">
            <a:spLocks noChangeArrowheads="1"/>
          </p:cNvSpPr>
          <p:nvPr/>
        </p:nvSpPr>
        <p:spPr bwMode="auto">
          <a:xfrm>
            <a:off x="5913438" y="3606800"/>
            <a:ext cx="3089275" cy="600075"/>
          </a:xfrm>
          <a:prstGeom prst="rect">
            <a:avLst/>
          </a:prstGeom>
          <a:solidFill>
            <a:schemeClr val="tx1"/>
          </a:solidFill>
          <a:ln w="3175">
            <a:solidFill>
              <a:schemeClr val="tx1"/>
            </a:solidFill>
            <a:miter lim="800000"/>
            <a:headEnd/>
            <a:tailEnd/>
          </a:ln>
        </p:spPr>
        <p:txBody>
          <a:bodyPr bIns="91440">
            <a:spAutoFit/>
          </a:bodyPr>
          <a:lstStyle/>
          <a:p>
            <a:pPr eaLnBrk="0" hangingPunct="0"/>
            <a:r>
              <a:rPr lang="en-US" sz="1000" b="1">
                <a:solidFill>
                  <a:schemeClr val="bg1"/>
                </a:solidFill>
              </a:rPr>
              <a:t>        Weather Service Offices served by the   </a:t>
            </a:r>
          </a:p>
          <a:p>
            <a:pPr eaLnBrk="0" hangingPunct="0"/>
            <a:r>
              <a:rPr lang="en-US" sz="1000" b="1">
                <a:solidFill>
                  <a:schemeClr val="bg1"/>
                </a:solidFill>
              </a:rPr>
              <a:t>        Cooperative Institute for Climate </a:t>
            </a:r>
          </a:p>
          <a:p>
            <a:pPr eaLnBrk="0" hangingPunct="0"/>
            <a:r>
              <a:rPr lang="en-US" sz="1000" b="1">
                <a:solidFill>
                  <a:schemeClr val="bg1"/>
                </a:solidFill>
              </a:rPr>
              <a:t>        and Satellites (CICS) via SPoRT</a:t>
            </a:r>
            <a:endParaRPr lang="en-US" sz="900">
              <a:solidFill>
                <a:schemeClr val="bg1"/>
              </a:solidFill>
            </a:endParaRPr>
          </a:p>
        </p:txBody>
      </p:sp>
      <p:sp>
        <p:nvSpPr>
          <p:cNvPr id="57" name="Text Box 45"/>
          <p:cNvSpPr txBox="1">
            <a:spLocks noChangeArrowheads="1"/>
          </p:cNvSpPr>
          <p:nvPr/>
        </p:nvSpPr>
        <p:spPr bwMode="auto">
          <a:xfrm>
            <a:off x="5954713" y="3562350"/>
            <a:ext cx="252412" cy="492125"/>
          </a:xfrm>
          <a:prstGeom prst="rect">
            <a:avLst/>
          </a:prstGeom>
          <a:noFill/>
          <a:ln>
            <a:noFill/>
            <a:headEnd/>
            <a:tailEnd/>
          </a:ln>
        </p:spPr>
        <p:style>
          <a:lnRef idx="2">
            <a:schemeClr val="accent3"/>
          </a:lnRef>
          <a:fillRef idx="1">
            <a:schemeClr val="lt1"/>
          </a:fillRef>
          <a:effectRef idx="0">
            <a:schemeClr val="accent3"/>
          </a:effectRef>
          <a:fontRef idx="minor">
            <a:schemeClr val="dk1"/>
          </a:fontRef>
        </p:style>
        <p:txBody>
          <a:bodyPr wrap="none" lIns="0" tIns="0" rIns="0" bIns="0">
            <a:spAutoFit/>
          </a:bodyPr>
          <a:lstStyle/>
          <a:p>
            <a:pPr algn="ctr">
              <a:defRPr/>
            </a:pPr>
            <a:r>
              <a:rPr lang="en-US" sz="3200" b="1" i="1">
                <a:solidFill>
                  <a:schemeClr val="bg1"/>
                </a:solidFill>
                <a:latin typeface="Franklin Gothic Demi" pitchFamily="-116" charset="0"/>
              </a:rPr>
              <a:t>4</a:t>
            </a:r>
            <a:endParaRPr lang="en-US" sz="3200">
              <a:solidFill>
                <a:schemeClr val="bg1"/>
              </a:solidFill>
            </a:endParaRPr>
          </a:p>
        </p:txBody>
      </p:sp>
      <p:pic>
        <p:nvPicPr>
          <p:cNvPr id="12316" name="Picture 29" descr="cics logo.png"/>
          <p:cNvPicPr>
            <a:picLocks noChangeAspect="1"/>
          </p:cNvPicPr>
          <p:nvPr/>
        </p:nvPicPr>
        <p:blipFill>
          <a:blip r:embed="rId9"/>
          <a:srcRect/>
          <a:stretch>
            <a:fillRect/>
          </a:stretch>
        </p:blipFill>
        <p:spPr bwMode="auto">
          <a:xfrm>
            <a:off x="8035925" y="4262438"/>
            <a:ext cx="552450" cy="538162"/>
          </a:xfrm>
          <a:prstGeom prst="rect">
            <a:avLst/>
          </a:prstGeom>
          <a:noFill/>
          <a:ln w="9525">
            <a:noFill/>
            <a:miter lim="800000"/>
            <a:headEnd/>
            <a:tailEnd/>
          </a:ln>
        </p:spPr>
      </p:pic>
      <p:pic>
        <p:nvPicPr>
          <p:cNvPr id="12317" name="Picture 30" descr="UMBC_box.gif"/>
          <p:cNvPicPr>
            <a:picLocks noChangeAspect="1"/>
          </p:cNvPicPr>
          <p:nvPr/>
        </p:nvPicPr>
        <p:blipFill>
          <a:blip r:embed="rId10"/>
          <a:srcRect l="4716" t="5067" r="4527" b="5405"/>
          <a:stretch>
            <a:fillRect/>
          </a:stretch>
        </p:blipFill>
        <p:spPr bwMode="auto">
          <a:xfrm>
            <a:off x="2176463" y="5908675"/>
            <a:ext cx="566737" cy="514350"/>
          </a:xfrm>
          <a:prstGeom prst="rect">
            <a:avLst/>
          </a:prstGeom>
          <a:noFill/>
          <a:ln w="9525">
            <a:noFill/>
            <a:miter lim="800000"/>
            <a:headEnd/>
            <a:tailEnd/>
          </a:ln>
        </p:spPr>
      </p:pic>
      <p:sp>
        <p:nvSpPr>
          <p:cNvPr id="60" name="Text Box 45"/>
          <p:cNvSpPr txBox="1">
            <a:spLocks noChangeArrowheads="1"/>
          </p:cNvSpPr>
          <p:nvPr/>
        </p:nvSpPr>
        <p:spPr bwMode="auto">
          <a:xfrm>
            <a:off x="6019800" y="4940300"/>
            <a:ext cx="381000" cy="493713"/>
          </a:xfrm>
          <a:prstGeom prst="rect">
            <a:avLst/>
          </a:prstGeom>
          <a:noFill/>
          <a:ln>
            <a:noFill/>
            <a:headEnd/>
            <a:tailEnd/>
          </a:ln>
        </p:spPr>
        <p:style>
          <a:lnRef idx="2">
            <a:schemeClr val="accent3"/>
          </a:lnRef>
          <a:fillRef idx="1">
            <a:schemeClr val="lt1"/>
          </a:fillRef>
          <a:effectRef idx="0">
            <a:schemeClr val="accent3"/>
          </a:effectRef>
          <a:fontRef idx="minor">
            <a:schemeClr val="dk1"/>
          </a:fontRef>
        </p:style>
        <p:txBody>
          <a:bodyPr wrap="none" lIns="0" tIns="0" rIns="0" bIns="0">
            <a:spAutoFit/>
          </a:bodyPr>
          <a:lstStyle/>
          <a:p>
            <a:pPr algn="ctr">
              <a:defRPr/>
            </a:pPr>
            <a:r>
              <a:rPr lang="en-US" sz="3200" b="1" i="1">
                <a:solidFill>
                  <a:srgbClr val="000000"/>
                </a:solidFill>
                <a:latin typeface="Franklin Gothic Demi" pitchFamily="-116" charset="0"/>
              </a:rPr>
              <a:t>11</a:t>
            </a:r>
            <a:endParaRPr lang="en-US" sz="3200">
              <a:solidFill>
                <a:srgbClr val="000000"/>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idx="4294967295"/>
          </p:nvPr>
        </p:nvSpPr>
        <p:spPr>
          <a:xfrm>
            <a:off x="457200" y="0"/>
            <a:ext cx="8229600" cy="1143000"/>
          </a:xfrm>
        </p:spPr>
        <p:txBody>
          <a:bodyPr/>
          <a:lstStyle/>
          <a:p>
            <a:pPr eaLnBrk="1" hangingPunct="1"/>
            <a:r>
              <a:rPr lang="en-US" sz="3600" b="1" dirty="0" smtClean="0">
                <a:solidFill>
                  <a:srgbClr val="0033CC"/>
                </a:solidFill>
                <a:latin typeface="Book Antiqua" pitchFamily="18" charset="0"/>
              </a:rPr>
              <a:t>NHC Proving Ground</a:t>
            </a:r>
          </a:p>
        </p:txBody>
      </p:sp>
      <p:sp>
        <p:nvSpPr>
          <p:cNvPr id="28675" name="Content Placeholder 2"/>
          <p:cNvSpPr>
            <a:spLocks noGrp="1"/>
          </p:cNvSpPr>
          <p:nvPr>
            <p:ph idx="4294967295"/>
          </p:nvPr>
        </p:nvSpPr>
        <p:spPr>
          <a:xfrm>
            <a:off x="457200" y="1143000"/>
            <a:ext cx="8229600" cy="4525963"/>
          </a:xfrm>
        </p:spPr>
        <p:txBody>
          <a:bodyPr/>
          <a:lstStyle/>
          <a:p>
            <a:pPr eaLnBrk="1" hangingPunct="1"/>
            <a:r>
              <a:rPr lang="en-US" sz="2400" smtClean="0"/>
              <a:t>AWG hurricane products very limited</a:t>
            </a:r>
          </a:p>
          <a:p>
            <a:pPr lvl="1" eaLnBrk="1" hangingPunct="1"/>
            <a:r>
              <a:rPr lang="en-US" sz="2400" smtClean="0"/>
              <a:t>Hurricane Intensity Estimate</a:t>
            </a:r>
          </a:p>
          <a:p>
            <a:pPr eaLnBrk="1" hangingPunct="1"/>
            <a:r>
              <a:rPr lang="en-US" sz="2400" smtClean="0"/>
              <a:t>Focus on Day 2, new applications </a:t>
            </a:r>
          </a:p>
          <a:p>
            <a:pPr lvl="1" eaLnBrk="1" hangingPunct="1"/>
            <a:r>
              <a:rPr lang="en-US" sz="2400" smtClean="0"/>
              <a:t>Air mass product from MSG</a:t>
            </a:r>
          </a:p>
          <a:p>
            <a:pPr lvl="1" eaLnBrk="1" hangingPunct="1"/>
            <a:r>
              <a:rPr lang="en-US" sz="2400" smtClean="0"/>
              <a:t>Dust/Aerosol products</a:t>
            </a:r>
          </a:p>
          <a:p>
            <a:pPr lvl="1" eaLnBrk="1" hangingPunct="1"/>
            <a:r>
              <a:rPr lang="en-US" sz="2400" smtClean="0"/>
              <a:t>Lightning applications from ground-based WWLLN </a:t>
            </a:r>
          </a:p>
          <a:p>
            <a:pPr lvl="1" eaLnBrk="1" hangingPunct="1"/>
            <a:r>
              <a:rPr lang="en-US" sz="2400" smtClean="0"/>
              <a:t>Anvil thickness product </a:t>
            </a:r>
          </a:p>
          <a:p>
            <a:pPr lvl="1" eaLnBrk="1" hangingPunct="1"/>
            <a:r>
              <a:rPr lang="en-US" sz="2400" smtClean="0"/>
              <a:t>Additional products from CIMSS</a:t>
            </a:r>
          </a:p>
          <a:p>
            <a:pPr eaLnBrk="1" hangingPunct="1"/>
            <a:r>
              <a:rPr lang="en-US" sz="2400" smtClean="0"/>
              <a:t>Developing methods for product display and forecaster feedback</a:t>
            </a:r>
          </a:p>
          <a:p>
            <a:pPr eaLnBrk="1" hangingPunct="1"/>
            <a:r>
              <a:rPr lang="en-US" sz="2400" smtClean="0"/>
              <a:t>Coordination with Hurricane Forecast Improvement Project (HFIP)</a:t>
            </a:r>
          </a:p>
          <a:p>
            <a:pPr lvl="1" eaLnBrk="1" hangingPunct="1"/>
            <a:r>
              <a:rPr lang="en-US" sz="2400" smtClean="0"/>
              <a:t>May collect special rapid scan datasets </a:t>
            </a:r>
          </a:p>
          <a:p>
            <a:pPr eaLnBrk="1" hangingPunct="1"/>
            <a:endParaRPr lang="en-US" smtClean="0"/>
          </a:p>
          <a:p>
            <a:pPr eaLnBrk="1" hangingPunct="1"/>
            <a:endParaRPr lang="en-US" smtClean="0"/>
          </a:p>
        </p:txBody>
      </p:sp>
      <p:sp>
        <p:nvSpPr>
          <p:cNvPr id="28676" name="Slide Number Placeholder 3"/>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EF0396BF-CA22-42C3-B9F2-5ADA985ED125}" type="slidenum">
              <a:rPr lang="en-US" sz="1400"/>
              <a:pPr algn="r"/>
              <a:t>19</a:t>
            </a:fld>
            <a:endParaRPr lang="en-US" sz="1400"/>
          </a:p>
        </p:txBody>
      </p:sp>
      <p:pic>
        <p:nvPicPr>
          <p:cNvPr id="28677" name="Picture 9" descr="ciracol_pc.gif"/>
          <p:cNvPicPr>
            <a:picLocks noChangeAspect="1"/>
          </p:cNvPicPr>
          <p:nvPr/>
        </p:nvPicPr>
        <p:blipFill>
          <a:blip r:embed="rId3"/>
          <a:srcRect/>
          <a:stretch>
            <a:fillRect/>
          </a:stretch>
        </p:blipFill>
        <p:spPr bwMode="auto">
          <a:xfrm>
            <a:off x="7848600" y="90488"/>
            <a:ext cx="1219200" cy="595312"/>
          </a:xfrm>
          <a:prstGeom prst="rect">
            <a:avLst/>
          </a:prstGeom>
          <a:noFill/>
          <a:ln w="9525">
            <a:noFill/>
            <a:miter lim="800000"/>
            <a:headEnd/>
            <a:tailEnd/>
          </a:ln>
        </p:spPr>
      </p:pic>
      <p:grpSp>
        <p:nvGrpSpPr>
          <p:cNvPr id="28678" name="Group 7"/>
          <p:cNvGrpSpPr>
            <a:grpSpLocks/>
          </p:cNvGrpSpPr>
          <p:nvPr/>
        </p:nvGrpSpPr>
        <p:grpSpPr bwMode="auto">
          <a:xfrm>
            <a:off x="76200" y="76200"/>
            <a:ext cx="685800" cy="685800"/>
            <a:chOff x="3211" y="144"/>
            <a:chExt cx="768" cy="768"/>
          </a:xfrm>
        </p:grpSpPr>
        <p:sp>
          <p:nvSpPr>
            <p:cNvPr id="28679" name="Oval 8"/>
            <p:cNvSpPr>
              <a:spLocks noChangeArrowheads="1"/>
            </p:cNvSpPr>
            <p:nvPr/>
          </p:nvSpPr>
          <p:spPr bwMode="auto">
            <a:xfrm>
              <a:off x="3221" y="154"/>
              <a:ext cx="748" cy="748"/>
            </a:xfrm>
            <a:prstGeom prst="ellipse">
              <a:avLst/>
            </a:prstGeom>
            <a:solidFill>
              <a:srgbClr val="FFFFFF"/>
            </a:solidFill>
            <a:ln w="9525">
              <a:noFill/>
              <a:round/>
              <a:headEnd/>
              <a:tailEnd/>
            </a:ln>
          </p:spPr>
          <p:txBody>
            <a:bodyPr wrap="none" anchor="ctr"/>
            <a:lstStyle/>
            <a:p>
              <a:endParaRPr lang="en-US"/>
            </a:p>
          </p:txBody>
        </p:sp>
        <p:pic>
          <p:nvPicPr>
            <p:cNvPr id="28680" name="Picture 9" descr="noaalogo"/>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3211" y="144"/>
              <a:ext cx="768" cy="768"/>
            </a:xfrm>
            <a:prstGeom prst="rect">
              <a:avLst/>
            </a:prstGeom>
            <a:noFill/>
            <a:ln w="9525">
              <a:noFill/>
              <a:miter lim="800000"/>
              <a:headEnd/>
              <a:tailEnd/>
            </a:ln>
          </p:spPr>
        </p:pic>
      </p:grpSp>
      <p:sp>
        <p:nvSpPr>
          <p:cNvPr id="9" name="Line 4"/>
          <p:cNvSpPr>
            <a:spLocks noChangeShapeType="1"/>
          </p:cNvSpPr>
          <p:nvPr/>
        </p:nvSpPr>
        <p:spPr bwMode="auto">
          <a:xfrm>
            <a:off x="381000" y="1054100"/>
            <a:ext cx="8229600" cy="0"/>
          </a:xfrm>
          <a:prstGeom prst="line">
            <a:avLst/>
          </a:prstGeom>
          <a:noFill/>
          <a:ln w="50800" cmpd="dbl">
            <a:solidFill>
              <a:srgbClr val="003399"/>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idx="4294967295"/>
          </p:nvPr>
        </p:nvSpPr>
        <p:spPr>
          <a:xfrm>
            <a:off x="685800" y="0"/>
            <a:ext cx="7772400" cy="1068388"/>
          </a:xfrm>
        </p:spPr>
        <p:txBody>
          <a:bodyPr/>
          <a:lstStyle/>
          <a:p>
            <a:pPr eaLnBrk="1" hangingPunct="1"/>
            <a:r>
              <a:rPr lang="en-US" sz="4400" dirty="0" smtClean="0"/>
              <a:t>Contributors </a:t>
            </a:r>
          </a:p>
        </p:txBody>
      </p:sp>
      <p:sp>
        <p:nvSpPr>
          <p:cNvPr id="7171" name="Rectangle 3"/>
          <p:cNvSpPr>
            <a:spLocks noGrp="1" noChangeArrowheads="1"/>
          </p:cNvSpPr>
          <p:nvPr>
            <p:ph type="subTitle" idx="4294967295"/>
          </p:nvPr>
        </p:nvSpPr>
        <p:spPr>
          <a:xfrm>
            <a:off x="304800" y="1100138"/>
            <a:ext cx="8302625" cy="5194300"/>
          </a:xfrm>
        </p:spPr>
        <p:txBody>
          <a:bodyPr/>
          <a:lstStyle/>
          <a:p>
            <a:pPr marL="0" indent="0" algn="ctr" eaLnBrk="1" hangingPunct="1">
              <a:lnSpc>
                <a:spcPct val="70000"/>
              </a:lnSpc>
              <a:buFontTx/>
              <a:buNone/>
            </a:pPr>
            <a:r>
              <a:rPr lang="en-US" sz="1400" b="1" dirty="0" smtClean="0"/>
              <a:t>Jim Gurka</a:t>
            </a:r>
          </a:p>
          <a:p>
            <a:pPr marL="0" indent="0" algn="ctr" eaLnBrk="1" hangingPunct="1">
              <a:lnSpc>
                <a:spcPct val="70000"/>
              </a:lnSpc>
              <a:buFontTx/>
              <a:buNone/>
            </a:pPr>
            <a:r>
              <a:rPr lang="en-US" sz="1400" dirty="0" smtClean="0"/>
              <a:t>NOAA/NESDIS/GOES-R Program Office, Greenbelt, MD 20771</a:t>
            </a:r>
          </a:p>
          <a:p>
            <a:pPr marL="0" indent="0" algn="ctr" eaLnBrk="1" hangingPunct="1">
              <a:lnSpc>
                <a:spcPct val="70000"/>
              </a:lnSpc>
              <a:buFontTx/>
              <a:buNone/>
            </a:pPr>
            <a:endParaRPr lang="en-US" sz="1400" dirty="0" smtClean="0"/>
          </a:p>
          <a:p>
            <a:pPr marL="0" indent="0" algn="ctr" eaLnBrk="1" hangingPunct="1">
              <a:lnSpc>
                <a:spcPct val="70000"/>
              </a:lnSpc>
              <a:buFontTx/>
              <a:buNone/>
            </a:pPr>
            <a:r>
              <a:rPr lang="en-US" sz="1400" b="1" dirty="0" smtClean="0"/>
              <a:t>Timothy Schmit</a:t>
            </a:r>
          </a:p>
          <a:p>
            <a:pPr marL="0" indent="0" algn="ctr" eaLnBrk="1" hangingPunct="1">
              <a:lnSpc>
                <a:spcPct val="70000"/>
              </a:lnSpc>
              <a:buFontTx/>
              <a:buNone/>
            </a:pPr>
            <a:r>
              <a:rPr lang="en-US" sz="1400" dirty="0" smtClean="0"/>
              <a:t>NOAA/NESDIS/Center for Satellite Applications and Research, Madison, WI</a:t>
            </a:r>
          </a:p>
          <a:p>
            <a:pPr marL="0" indent="0" algn="ctr" eaLnBrk="1" hangingPunct="1">
              <a:lnSpc>
                <a:spcPct val="70000"/>
              </a:lnSpc>
              <a:buFontTx/>
              <a:buNone/>
            </a:pPr>
            <a:endParaRPr lang="en-US" sz="1400" dirty="0" smtClean="0"/>
          </a:p>
          <a:p>
            <a:pPr marL="0" indent="0" algn="ctr" eaLnBrk="1" hangingPunct="1">
              <a:lnSpc>
                <a:spcPct val="70000"/>
              </a:lnSpc>
              <a:buFontTx/>
              <a:buNone/>
            </a:pPr>
            <a:r>
              <a:rPr lang="en-US" sz="1400" b="1" dirty="0" smtClean="0"/>
              <a:t>Mark DeMaria and Daniel Lindsey</a:t>
            </a:r>
          </a:p>
          <a:p>
            <a:pPr marL="0" indent="0" algn="ctr" eaLnBrk="1" hangingPunct="1">
              <a:lnSpc>
                <a:spcPct val="70000"/>
              </a:lnSpc>
              <a:buFontTx/>
              <a:buNone/>
            </a:pPr>
            <a:r>
              <a:rPr lang="en-US" sz="1400" dirty="0" smtClean="0"/>
              <a:t>NOAA/NESDIS/Center for Satellite Applications and Research, Fort Collins, CO</a:t>
            </a:r>
          </a:p>
          <a:p>
            <a:pPr marL="0" indent="0" algn="ctr" eaLnBrk="1" hangingPunct="1">
              <a:lnSpc>
                <a:spcPct val="70000"/>
              </a:lnSpc>
              <a:buFontTx/>
              <a:buNone/>
            </a:pPr>
            <a:endParaRPr lang="en-US" sz="1400" dirty="0" smtClean="0"/>
          </a:p>
          <a:p>
            <a:pPr marL="0" indent="0" algn="ctr" eaLnBrk="1" hangingPunct="1">
              <a:lnSpc>
                <a:spcPct val="70000"/>
              </a:lnSpc>
              <a:buFontTx/>
              <a:buNone/>
            </a:pPr>
            <a:r>
              <a:rPr lang="en-US" sz="1400" b="1" dirty="0" smtClean="0"/>
              <a:t>Wayne Feltz, Scott Bachmeier and Kris Bedka</a:t>
            </a:r>
          </a:p>
          <a:p>
            <a:pPr marL="0" indent="0" algn="ctr" eaLnBrk="1" hangingPunct="1">
              <a:lnSpc>
                <a:spcPct val="70000"/>
              </a:lnSpc>
              <a:buFontTx/>
              <a:buNone/>
            </a:pPr>
            <a:r>
              <a:rPr lang="en-US" sz="1400" dirty="0" smtClean="0"/>
              <a:t>Cooperative Institute for Meteorological Satellite Studies, University of Wisconsin, Madison, WI</a:t>
            </a:r>
          </a:p>
          <a:p>
            <a:pPr marL="0" indent="0" algn="ctr" eaLnBrk="1" hangingPunct="1">
              <a:lnSpc>
                <a:spcPct val="70000"/>
              </a:lnSpc>
              <a:buFontTx/>
              <a:buNone/>
            </a:pPr>
            <a:endParaRPr lang="en-US" sz="1400" dirty="0" smtClean="0"/>
          </a:p>
          <a:p>
            <a:pPr marL="0" indent="0" algn="ctr" eaLnBrk="1" hangingPunct="1">
              <a:lnSpc>
                <a:spcPct val="70000"/>
              </a:lnSpc>
              <a:buFontTx/>
              <a:buNone/>
            </a:pPr>
            <a:r>
              <a:rPr lang="en-US" sz="1400" b="1" dirty="0" smtClean="0"/>
              <a:t>Steven Miller</a:t>
            </a:r>
          </a:p>
          <a:p>
            <a:pPr marL="0" indent="0" algn="ctr" eaLnBrk="1" hangingPunct="1">
              <a:lnSpc>
                <a:spcPct val="70000"/>
              </a:lnSpc>
              <a:buFontTx/>
              <a:buNone/>
            </a:pPr>
            <a:r>
              <a:rPr lang="en-US" sz="1400" dirty="0" smtClean="0"/>
              <a:t>Cooperative Institute for Research in the Atmosphere, Colorado State University, Fort Collins, CO</a:t>
            </a:r>
          </a:p>
          <a:p>
            <a:pPr marL="0" indent="0" algn="ctr" eaLnBrk="1" hangingPunct="1">
              <a:lnSpc>
                <a:spcPct val="70000"/>
              </a:lnSpc>
              <a:buFontTx/>
              <a:buNone/>
            </a:pPr>
            <a:endParaRPr lang="en-US" sz="1400" dirty="0" smtClean="0"/>
          </a:p>
          <a:p>
            <a:pPr marL="0" indent="0" algn="ctr" eaLnBrk="1" hangingPunct="1">
              <a:lnSpc>
                <a:spcPct val="70000"/>
              </a:lnSpc>
              <a:buFontTx/>
              <a:buNone/>
            </a:pPr>
            <a:r>
              <a:rPr lang="en-US" sz="1400" b="1" dirty="0" smtClean="0"/>
              <a:t>Anthony Mostek</a:t>
            </a:r>
          </a:p>
          <a:p>
            <a:pPr marL="0" indent="0" algn="ctr" eaLnBrk="1" hangingPunct="1">
              <a:lnSpc>
                <a:spcPct val="70000"/>
              </a:lnSpc>
              <a:buFontTx/>
              <a:buNone/>
            </a:pPr>
            <a:r>
              <a:rPr lang="en-US" sz="1400" dirty="0" smtClean="0"/>
              <a:t>National Weather Service/OCWWS, Training Division </a:t>
            </a:r>
          </a:p>
          <a:p>
            <a:pPr marL="0" indent="0" algn="ctr" eaLnBrk="1" hangingPunct="1">
              <a:lnSpc>
                <a:spcPct val="70000"/>
              </a:lnSpc>
              <a:buFontTx/>
              <a:buNone/>
            </a:pPr>
            <a:r>
              <a:rPr lang="en-US" sz="1400" dirty="0" smtClean="0"/>
              <a:t> </a:t>
            </a:r>
          </a:p>
          <a:p>
            <a:pPr marL="0" indent="0" algn="ctr" eaLnBrk="1" hangingPunct="1">
              <a:lnSpc>
                <a:spcPct val="70000"/>
              </a:lnSpc>
              <a:buFontTx/>
              <a:buNone/>
            </a:pPr>
            <a:r>
              <a:rPr lang="en-US" sz="1400" b="1" dirty="0" smtClean="0"/>
              <a:t>Gary Jedlovec and Richard Blakeslee</a:t>
            </a:r>
          </a:p>
          <a:p>
            <a:pPr marL="0" indent="0" algn="ctr" eaLnBrk="1" hangingPunct="1">
              <a:lnSpc>
                <a:spcPct val="70000"/>
              </a:lnSpc>
              <a:buFontTx/>
              <a:buNone/>
            </a:pPr>
            <a:r>
              <a:rPr lang="en-US" sz="1400" dirty="0" smtClean="0"/>
              <a:t>NASA/MSFC Short-term Prediction Research and Transition (</a:t>
            </a:r>
            <a:r>
              <a:rPr lang="en-US" sz="1400" dirty="0" err="1" smtClean="0"/>
              <a:t>SPoRT</a:t>
            </a:r>
            <a:r>
              <a:rPr lang="en-US" sz="1400" dirty="0" smtClean="0"/>
              <a:t>) Center, Huntsville, AL</a:t>
            </a:r>
          </a:p>
          <a:p>
            <a:pPr marL="0" indent="0" algn="ctr" eaLnBrk="1" hangingPunct="1">
              <a:lnSpc>
                <a:spcPct val="70000"/>
              </a:lnSpc>
              <a:buFontTx/>
              <a:buNone/>
            </a:pPr>
            <a:endParaRPr lang="en-US" sz="1400" dirty="0" smtClean="0"/>
          </a:p>
          <a:p>
            <a:pPr marL="0" indent="0" algn="ctr" eaLnBrk="1" hangingPunct="1">
              <a:lnSpc>
                <a:spcPct val="70000"/>
              </a:lnSpc>
              <a:buFontTx/>
              <a:buNone/>
            </a:pPr>
            <a:r>
              <a:rPr lang="en-US" sz="1400" b="1" dirty="0" smtClean="0"/>
              <a:t>Russell Schneider and Chris Siewert</a:t>
            </a:r>
          </a:p>
          <a:p>
            <a:pPr marL="0" indent="0" algn="ctr" eaLnBrk="1" hangingPunct="1">
              <a:lnSpc>
                <a:spcPct val="70000"/>
              </a:lnSpc>
              <a:buFontTx/>
              <a:buNone/>
            </a:pPr>
            <a:r>
              <a:rPr lang="en-US" sz="1400" dirty="0" smtClean="0"/>
              <a:t>Cooperative Institute for Mesoscale Meteorological Studies, NOAA/NWS/Storm Prediction Center, Norman, OK</a:t>
            </a:r>
          </a:p>
          <a:p>
            <a:pPr marL="0" indent="0" algn="ctr" eaLnBrk="1" hangingPunct="1">
              <a:lnSpc>
                <a:spcPct val="70000"/>
              </a:lnSpc>
              <a:buFontTx/>
              <a:buNone/>
            </a:pPr>
            <a:endParaRPr lang="en-US" sz="1400" dirty="0" smtClean="0"/>
          </a:p>
          <a:p>
            <a:pPr marL="0" indent="0" algn="ctr" eaLnBrk="1" hangingPunct="1">
              <a:lnSpc>
                <a:spcPct val="70000"/>
              </a:lnSpc>
              <a:buFontTx/>
              <a:buNone/>
            </a:pPr>
            <a:r>
              <a:rPr lang="en-US" sz="1400" b="1" dirty="0" smtClean="0"/>
              <a:t>Dick Reynolds</a:t>
            </a:r>
          </a:p>
          <a:p>
            <a:pPr marL="0" indent="0" algn="ctr" eaLnBrk="1" hangingPunct="1">
              <a:lnSpc>
                <a:spcPct val="70000"/>
              </a:lnSpc>
              <a:buFontTx/>
              <a:buNone/>
            </a:pPr>
            <a:r>
              <a:rPr lang="en-US" sz="1400" dirty="0" smtClean="0"/>
              <a:t>Short and Associates, Annapolis MD</a:t>
            </a:r>
          </a:p>
          <a:p>
            <a:pPr marL="0" indent="0" algn="ctr" eaLnBrk="1" hangingPunct="1">
              <a:lnSpc>
                <a:spcPct val="70000"/>
              </a:lnSpc>
              <a:buFontTx/>
              <a:buNone/>
            </a:pPr>
            <a:endParaRPr lang="en-US" sz="1400" dirty="0" smtClean="0"/>
          </a:p>
          <a:p>
            <a:pPr marL="0" indent="0" algn="ctr" eaLnBrk="1" hangingPunct="1">
              <a:lnSpc>
                <a:spcPct val="70000"/>
              </a:lnSpc>
              <a:buFontTx/>
              <a:buNone/>
            </a:pPr>
            <a:r>
              <a:rPr lang="en-US" sz="1400" b="1" dirty="0" smtClean="0"/>
              <a:t>Etc. </a:t>
            </a:r>
          </a:p>
          <a:p>
            <a:pPr marL="0" indent="0" algn="ctr" eaLnBrk="1" hangingPunct="1">
              <a:lnSpc>
                <a:spcPct val="70000"/>
              </a:lnSpc>
              <a:buFontTx/>
              <a:buNone/>
            </a:pPr>
            <a:endParaRPr lang="en-US" sz="1400" b="1" dirty="0" smtClean="0"/>
          </a:p>
          <a:p>
            <a:pPr marL="0" indent="0" algn="ctr" eaLnBrk="1" hangingPunct="1">
              <a:lnSpc>
                <a:spcPct val="70000"/>
              </a:lnSpc>
              <a:buFontTx/>
              <a:buNone/>
            </a:pPr>
            <a:endParaRPr lang="en-US" sz="1400" dirty="0" smtClean="0"/>
          </a:p>
        </p:txBody>
      </p:sp>
      <p:sp>
        <p:nvSpPr>
          <p:cNvPr id="7172" name="Line 4"/>
          <p:cNvSpPr>
            <a:spLocks noChangeShapeType="1"/>
          </p:cNvSpPr>
          <p:nvPr/>
        </p:nvSpPr>
        <p:spPr bwMode="auto">
          <a:xfrm>
            <a:off x="457200" y="1017588"/>
            <a:ext cx="8229600" cy="0"/>
          </a:xfrm>
          <a:prstGeom prst="line">
            <a:avLst/>
          </a:prstGeom>
          <a:noFill/>
          <a:ln w="50800" cmpd="dbl">
            <a:solidFill>
              <a:srgbClr val="003399"/>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317500" y="347663"/>
            <a:ext cx="8509000" cy="563562"/>
          </a:xfrm>
        </p:spPr>
        <p:txBody>
          <a:bodyPr/>
          <a:lstStyle/>
          <a:p>
            <a:pPr eaLnBrk="1" hangingPunct="1"/>
            <a:r>
              <a:rPr lang="en-US" sz="4400" dirty="0" smtClean="0"/>
              <a:t>Summary</a:t>
            </a:r>
          </a:p>
        </p:txBody>
      </p:sp>
      <p:sp>
        <p:nvSpPr>
          <p:cNvPr id="36867" name="Rectangle 3"/>
          <p:cNvSpPr>
            <a:spLocks noGrp="1" noChangeArrowheads="1"/>
          </p:cNvSpPr>
          <p:nvPr>
            <p:ph type="body" idx="4294967295"/>
          </p:nvPr>
        </p:nvSpPr>
        <p:spPr>
          <a:xfrm>
            <a:off x="0" y="1270000"/>
            <a:ext cx="9144000" cy="5588000"/>
          </a:xfrm>
        </p:spPr>
        <p:txBody>
          <a:bodyPr/>
          <a:lstStyle/>
          <a:p>
            <a:pPr lvl="2" eaLnBrk="1" hangingPunct="1"/>
            <a:r>
              <a:rPr lang="en-US" dirty="0" smtClean="0">
                <a:solidFill>
                  <a:srgbClr val="0033CC"/>
                </a:solidFill>
                <a:latin typeface="Times New Roman" pitchFamily="-65" charset="0"/>
                <a:sym typeface="WP Greek Century" pitchFamily="2" charset="2"/>
              </a:rPr>
              <a:t>The GOES-R Proving Ground is critical to mission success</a:t>
            </a:r>
          </a:p>
          <a:p>
            <a:pPr lvl="2" eaLnBrk="1" hangingPunct="1"/>
            <a:r>
              <a:rPr lang="en-US" dirty="0" smtClean="0">
                <a:solidFill>
                  <a:srgbClr val="0033CC"/>
                </a:solidFill>
                <a:latin typeface="Times New Roman" pitchFamily="-65" charset="0"/>
                <a:sym typeface="WP Greek Century" pitchFamily="2" charset="2"/>
              </a:rPr>
              <a:t>Program Plan under development</a:t>
            </a:r>
          </a:p>
          <a:p>
            <a:pPr lvl="2" eaLnBrk="1" hangingPunct="1"/>
            <a:r>
              <a:rPr lang="en-US" dirty="0" smtClean="0">
                <a:solidFill>
                  <a:srgbClr val="0033CC"/>
                </a:solidFill>
                <a:latin typeface="Times New Roman" pitchFamily="-65" charset="0"/>
                <a:sym typeface="WP Greek Century" pitchFamily="2" charset="2"/>
              </a:rPr>
              <a:t>Phase I spin-up at CIMSS, CIRA (2008)</a:t>
            </a:r>
          </a:p>
          <a:p>
            <a:pPr lvl="2" eaLnBrk="1" hangingPunct="1"/>
            <a:r>
              <a:rPr lang="en-US" dirty="0" smtClean="0">
                <a:solidFill>
                  <a:srgbClr val="0033CC"/>
                </a:solidFill>
                <a:latin typeface="Times New Roman" pitchFamily="-65" charset="0"/>
                <a:sym typeface="WP Greek Century" pitchFamily="2" charset="2"/>
              </a:rPr>
              <a:t>Phase II added </a:t>
            </a:r>
            <a:r>
              <a:rPr lang="en-US" dirty="0" err="1" smtClean="0">
                <a:solidFill>
                  <a:srgbClr val="0033CC"/>
                </a:solidFill>
                <a:latin typeface="Times New Roman" pitchFamily="-65" charset="0"/>
                <a:sym typeface="WP Greek Century" pitchFamily="2" charset="2"/>
              </a:rPr>
              <a:t>SPoRT</a:t>
            </a:r>
            <a:r>
              <a:rPr lang="en-US" dirty="0" smtClean="0">
                <a:solidFill>
                  <a:srgbClr val="0033CC"/>
                </a:solidFill>
                <a:latin typeface="Times New Roman" pitchFamily="-65" charset="0"/>
                <a:sym typeface="WP Greek Century" pitchFamily="2" charset="2"/>
              </a:rPr>
              <a:t>, AQ, Alaska, Pacific</a:t>
            </a:r>
          </a:p>
          <a:p>
            <a:pPr lvl="3" eaLnBrk="1" hangingPunct="1"/>
            <a:r>
              <a:rPr lang="en-US" sz="2000" dirty="0" smtClean="0">
                <a:solidFill>
                  <a:srgbClr val="0033CC"/>
                </a:solidFill>
                <a:latin typeface="Times New Roman" pitchFamily="-65" charset="0"/>
                <a:sym typeface="WP Greek Century" pitchFamily="2" charset="2"/>
              </a:rPr>
              <a:t>HWT IOP with VORTEX-2 (2010)</a:t>
            </a:r>
          </a:p>
          <a:p>
            <a:pPr lvl="2" eaLnBrk="1" hangingPunct="1"/>
            <a:r>
              <a:rPr lang="en-US" dirty="0" smtClean="0">
                <a:solidFill>
                  <a:srgbClr val="0033CC"/>
                </a:solidFill>
                <a:latin typeface="Times New Roman" pitchFamily="-65" charset="0"/>
                <a:sym typeface="WP Greek Century" pitchFamily="2" charset="2"/>
              </a:rPr>
              <a:t>Need real time and archived events (AWIPS2, WES)</a:t>
            </a:r>
          </a:p>
          <a:p>
            <a:pPr lvl="2" eaLnBrk="1" hangingPunct="1"/>
            <a:r>
              <a:rPr lang="en-US" dirty="0" smtClean="0">
                <a:solidFill>
                  <a:srgbClr val="0033CC"/>
                </a:solidFill>
                <a:latin typeface="Times New Roman" pitchFamily="-65" charset="0"/>
                <a:sym typeface="WP Greek Century" pitchFamily="2" charset="2"/>
              </a:rPr>
              <a:t>PG is the ultimate tool for user interaction</a:t>
            </a:r>
          </a:p>
          <a:p>
            <a:pPr lvl="2" eaLnBrk="1" hangingPunct="1"/>
            <a:r>
              <a:rPr lang="en-US" dirty="0" smtClean="0">
                <a:solidFill>
                  <a:srgbClr val="0033CC"/>
                </a:solidFill>
                <a:latin typeface="Times New Roman" pitchFamily="-65" charset="0"/>
                <a:sym typeface="WP Greek Century" pitchFamily="2" charset="2"/>
              </a:rPr>
              <a:t>Must maintain focus on clear path to operations</a:t>
            </a:r>
          </a:p>
          <a:p>
            <a:pPr lvl="2" eaLnBrk="1" hangingPunct="1"/>
            <a:r>
              <a:rPr lang="en-US" dirty="0" smtClean="0">
                <a:solidFill>
                  <a:srgbClr val="0033CC"/>
                </a:solidFill>
                <a:latin typeface="Times New Roman" pitchFamily="-65" charset="0"/>
                <a:sym typeface="WP Greek Century" pitchFamily="2" charset="2"/>
              </a:rPr>
              <a:t>Ensuring pathway into operations by developing GOES-R proxy products for the AWIPS2 environment</a:t>
            </a:r>
          </a:p>
          <a:p>
            <a:pPr lvl="2" eaLnBrk="1" hangingPunct="1"/>
            <a:r>
              <a:rPr lang="en-US" dirty="0" smtClean="0">
                <a:solidFill>
                  <a:srgbClr val="0033CC"/>
                </a:solidFill>
                <a:latin typeface="Times New Roman" pitchFamily="-65" charset="0"/>
                <a:sym typeface="WP Greek Century" pitchFamily="2" charset="2"/>
              </a:rPr>
              <a:t>Existing and Planned collaborations with NOAA </a:t>
            </a:r>
            <a:r>
              <a:rPr lang="en-US" dirty="0" err="1" smtClean="0">
                <a:solidFill>
                  <a:srgbClr val="0033CC"/>
                </a:solidFill>
                <a:latin typeface="Times New Roman" pitchFamily="-65" charset="0"/>
                <a:sym typeface="WP Greek Century" pitchFamily="2" charset="2"/>
              </a:rPr>
              <a:t>Testbeds</a:t>
            </a:r>
            <a:r>
              <a:rPr lang="en-US" smtClean="0">
                <a:solidFill>
                  <a:srgbClr val="0033CC"/>
                </a:solidFill>
                <a:latin typeface="Times New Roman" pitchFamily="-65" charset="0"/>
                <a:sym typeface="WP Greek Century" pitchFamily="2" charset="2"/>
              </a:rPr>
              <a:t>- HWT, JHT, DTC, HMT, SATB, JCSDA</a:t>
            </a:r>
          </a:p>
        </p:txBody>
      </p:sp>
      <p:sp>
        <p:nvSpPr>
          <p:cNvPr id="36868" name="Line 4"/>
          <p:cNvSpPr>
            <a:spLocks noChangeShapeType="1"/>
          </p:cNvSpPr>
          <p:nvPr/>
        </p:nvSpPr>
        <p:spPr bwMode="auto">
          <a:xfrm>
            <a:off x="381000" y="1054100"/>
            <a:ext cx="8229600" cy="0"/>
          </a:xfrm>
          <a:prstGeom prst="line">
            <a:avLst/>
          </a:prstGeom>
          <a:noFill/>
          <a:ln w="50800" cmpd="dbl">
            <a:solidFill>
              <a:srgbClr val="003399"/>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2865438"/>
            <a:ext cx="5791200" cy="563562"/>
          </a:xfrm>
        </p:spPr>
        <p:txBody>
          <a:bodyPr/>
          <a:lstStyle/>
          <a:p>
            <a:r>
              <a:rPr lang="en-US" sz="4000" dirty="0" smtClean="0"/>
              <a:t>Back-up</a:t>
            </a:r>
            <a:endParaRPr lang="en-US" sz="40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txBox="1">
            <a:spLocks noGrp="1"/>
          </p:cNvSpPr>
          <p:nvPr/>
        </p:nvSpPr>
        <p:spPr bwMode="auto">
          <a:xfrm>
            <a:off x="6553200" y="6248400"/>
            <a:ext cx="2133600" cy="457200"/>
          </a:xfrm>
          <a:prstGeom prst="rect">
            <a:avLst/>
          </a:prstGeom>
          <a:noFill/>
          <a:ln>
            <a:miter lim="800000"/>
            <a:headEnd/>
            <a:tailEnd/>
          </a:ln>
        </p:spPr>
        <p:txBody>
          <a:bodyPr/>
          <a:lstStyle/>
          <a:p>
            <a:pPr algn="r">
              <a:defRPr/>
            </a:pPr>
            <a:fld id="{EBA90951-8B06-4BD9-895D-D1EB2D634D9B}" type="slidenum">
              <a:rPr lang="en-US" sz="1000">
                <a:effectLst>
                  <a:outerShdw blurRad="38100" dist="38100" dir="2700000" algn="tl">
                    <a:srgbClr val="010199"/>
                  </a:outerShdw>
                </a:effectLst>
                <a:ea typeface="ＭＳ Ｐゴシック" pitchFamily="-112" charset="-128"/>
              </a:rPr>
              <a:pPr algn="r">
                <a:defRPr/>
              </a:pPr>
              <a:t>22</a:t>
            </a:fld>
            <a:endParaRPr lang="en-US" sz="1000">
              <a:effectLst>
                <a:outerShdw blurRad="38100" dist="38100" dir="2700000" algn="tl">
                  <a:srgbClr val="010199"/>
                </a:outerShdw>
              </a:effectLst>
              <a:ea typeface="ＭＳ Ｐゴシック" pitchFamily="-112" charset="-128"/>
            </a:endParaRPr>
          </a:p>
        </p:txBody>
      </p:sp>
      <p:pic>
        <p:nvPicPr>
          <p:cNvPr id="13315" name="Picture 2" descr="NOAA"/>
          <p:cNvPicPr>
            <a:picLocks noChangeAspect="1" noChangeArrowheads="1"/>
          </p:cNvPicPr>
          <p:nvPr/>
        </p:nvPicPr>
        <p:blipFill>
          <a:blip r:embed="rId3"/>
          <a:srcRect/>
          <a:stretch>
            <a:fillRect/>
          </a:stretch>
        </p:blipFill>
        <p:spPr bwMode="auto">
          <a:xfrm>
            <a:off x="228600" y="457200"/>
            <a:ext cx="952500" cy="928688"/>
          </a:xfrm>
          <a:prstGeom prst="rect">
            <a:avLst/>
          </a:prstGeom>
          <a:noFill/>
          <a:ln w="9525">
            <a:noFill/>
            <a:miter lim="800000"/>
            <a:headEnd/>
            <a:tailEnd/>
          </a:ln>
        </p:spPr>
      </p:pic>
      <p:sp>
        <p:nvSpPr>
          <p:cNvPr id="13316" name="Text Box 3"/>
          <p:cNvSpPr txBox="1">
            <a:spLocks noChangeArrowheads="1"/>
          </p:cNvSpPr>
          <p:nvPr/>
        </p:nvSpPr>
        <p:spPr bwMode="auto">
          <a:xfrm>
            <a:off x="3429000" y="5715000"/>
            <a:ext cx="4953000" cy="942975"/>
          </a:xfrm>
          <a:prstGeom prst="rect">
            <a:avLst/>
          </a:prstGeom>
          <a:noFill/>
          <a:ln w="9525">
            <a:noFill/>
            <a:miter lim="800000"/>
            <a:headEnd/>
            <a:tailEnd/>
          </a:ln>
        </p:spPr>
        <p:txBody>
          <a:bodyPr>
            <a:spAutoFit/>
          </a:bodyPr>
          <a:lstStyle/>
          <a:p>
            <a:pPr eaLnBrk="0" hangingPunct="0"/>
            <a:r>
              <a:rPr lang="en-US" sz="1400"/>
              <a:t>AWIPS images of the MODIS visible channel and near-IR “snow/ice channel”, highlighting the extent of river flooding across the central Mississippi River and Ohio River valley regions on 20 March 2008.</a:t>
            </a:r>
          </a:p>
        </p:txBody>
      </p:sp>
      <p:sp>
        <p:nvSpPr>
          <p:cNvPr id="13317" name="Text Box 4"/>
          <p:cNvSpPr txBox="1">
            <a:spLocks noChangeArrowheads="1"/>
          </p:cNvSpPr>
          <p:nvPr/>
        </p:nvSpPr>
        <p:spPr bwMode="auto">
          <a:xfrm>
            <a:off x="228600" y="1600200"/>
            <a:ext cx="2895600" cy="3937000"/>
          </a:xfrm>
          <a:prstGeom prst="rect">
            <a:avLst/>
          </a:prstGeom>
          <a:noFill/>
          <a:ln w="9525">
            <a:noFill/>
            <a:miter lim="800000"/>
            <a:headEnd/>
            <a:tailEnd/>
          </a:ln>
        </p:spPr>
        <p:txBody>
          <a:bodyPr>
            <a:spAutoFit/>
          </a:bodyPr>
          <a:lstStyle/>
          <a:p>
            <a:pPr eaLnBrk="0" hangingPunct="0"/>
            <a:r>
              <a:rPr lang="en-US" b="1"/>
              <a:t>CIMSS “Satellite Proving Ground”:</a:t>
            </a:r>
            <a:endParaRPr lang="en-US"/>
          </a:p>
          <a:p>
            <a:pPr eaLnBrk="0" hangingPunct="0"/>
            <a:endParaRPr lang="en-US"/>
          </a:p>
          <a:p>
            <a:pPr eaLnBrk="0" hangingPunct="0"/>
            <a:r>
              <a:rPr lang="en-US"/>
              <a:t>NOAA’s Cooperative Institute for Meteorological Satellite Studies (CIMSS) is engaging in activities that serve as a “Satellite Proving Ground” for new satellite products that are not yet operationally available in the National Weather Service AWIPS environment. </a:t>
            </a:r>
          </a:p>
        </p:txBody>
      </p:sp>
      <p:sp>
        <p:nvSpPr>
          <p:cNvPr id="13318" name="Rectangle 5"/>
          <p:cNvSpPr>
            <a:spLocks noChangeArrowheads="1"/>
          </p:cNvSpPr>
          <p:nvPr/>
        </p:nvSpPr>
        <p:spPr bwMode="auto">
          <a:xfrm>
            <a:off x="8470900" y="6137275"/>
            <a:ext cx="184150" cy="366713"/>
          </a:xfrm>
          <a:prstGeom prst="rect">
            <a:avLst/>
          </a:prstGeom>
          <a:noFill/>
          <a:ln w="9525">
            <a:noFill/>
            <a:miter lim="800000"/>
            <a:headEnd/>
            <a:tailEnd/>
          </a:ln>
        </p:spPr>
        <p:txBody>
          <a:bodyPr wrap="none">
            <a:spAutoFit/>
          </a:bodyPr>
          <a:lstStyle/>
          <a:p>
            <a:pPr eaLnBrk="0" hangingPunct="0"/>
            <a:endParaRPr lang="en-US"/>
          </a:p>
        </p:txBody>
      </p:sp>
      <p:pic>
        <p:nvPicPr>
          <p:cNvPr id="13319" name="Picture 6"/>
          <p:cNvPicPr>
            <a:picLocks noChangeAspect="1" noChangeArrowheads="1"/>
          </p:cNvPicPr>
          <p:nvPr/>
        </p:nvPicPr>
        <p:blipFill>
          <a:blip r:embed="rId4"/>
          <a:srcRect/>
          <a:stretch>
            <a:fillRect/>
          </a:stretch>
        </p:blipFill>
        <p:spPr bwMode="auto">
          <a:xfrm>
            <a:off x="1600200" y="533400"/>
            <a:ext cx="1196975" cy="766763"/>
          </a:xfrm>
          <a:prstGeom prst="rect">
            <a:avLst/>
          </a:prstGeom>
          <a:noFill/>
          <a:ln w="9525">
            <a:noFill/>
            <a:miter lim="800000"/>
            <a:headEnd/>
            <a:tailEnd/>
          </a:ln>
        </p:spPr>
      </p:pic>
      <p:pic>
        <p:nvPicPr>
          <p:cNvPr id="13320" name="Picture 8" descr="080320_modis_awips_anim"/>
          <p:cNvPicPr>
            <a:picLocks noChangeAspect="1" noChangeArrowheads="1" noCrop="1"/>
          </p:cNvPicPr>
          <p:nvPr/>
        </p:nvPicPr>
        <p:blipFill>
          <a:blip r:embed="rId5"/>
          <a:srcRect/>
          <a:stretch>
            <a:fillRect/>
          </a:stretch>
        </p:blipFill>
        <p:spPr bwMode="auto">
          <a:xfrm>
            <a:off x="3352800" y="533400"/>
            <a:ext cx="5124450" cy="482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idx="4294967295"/>
          </p:nvPr>
        </p:nvSpPr>
        <p:spPr>
          <a:xfrm>
            <a:off x="304800" y="152400"/>
            <a:ext cx="8229600" cy="1143000"/>
          </a:xfrm>
        </p:spPr>
        <p:txBody>
          <a:bodyPr/>
          <a:lstStyle/>
          <a:p>
            <a:pPr eaLnBrk="1" hangingPunct="1"/>
            <a:r>
              <a:rPr lang="en-US" sz="3600" b="1" dirty="0" smtClean="0">
                <a:solidFill>
                  <a:srgbClr val="0033CC"/>
                </a:solidFill>
                <a:latin typeface="Book Antiqua" pitchFamily="18" charset="0"/>
              </a:rPr>
              <a:t>CIRA / RAMMB Roles</a:t>
            </a:r>
          </a:p>
        </p:txBody>
      </p:sp>
      <p:sp>
        <p:nvSpPr>
          <p:cNvPr id="24579" name="Content Placeholder 2"/>
          <p:cNvSpPr>
            <a:spLocks noGrp="1"/>
          </p:cNvSpPr>
          <p:nvPr>
            <p:ph idx="4294967295"/>
          </p:nvPr>
        </p:nvSpPr>
        <p:spPr>
          <a:xfrm>
            <a:off x="533400" y="1371600"/>
            <a:ext cx="8229600" cy="5105400"/>
          </a:xfrm>
        </p:spPr>
        <p:txBody>
          <a:bodyPr/>
          <a:lstStyle/>
          <a:p>
            <a:pPr eaLnBrk="1" hangingPunct="1"/>
            <a:r>
              <a:rPr lang="en-US" sz="2400" smtClean="0"/>
              <a:t>Coordination with CIMSS, SPoRT, GPO, other PG components </a:t>
            </a:r>
          </a:p>
          <a:p>
            <a:pPr lvl="1" eaLnBrk="1" hangingPunct="1"/>
            <a:r>
              <a:rPr lang="en-US" sz="2000" smtClean="0"/>
              <a:t>Product documentation, distribution methods, AWIPS development, web page, feedback methods</a:t>
            </a:r>
          </a:p>
          <a:p>
            <a:pPr eaLnBrk="1" hangingPunct="1"/>
            <a:r>
              <a:rPr lang="en-US" sz="2800" smtClean="0"/>
              <a:t>WFO Interaction</a:t>
            </a:r>
          </a:p>
          <a:p>
            <a:pPr lvl="1" eaLnBrk="1" hangingPunct="1"/>
            <a:r>
              <a:rPr lang="en-US" sz="2000" smtClean="0"/>
              <a:t>Direct interaction with Boulder and Cheyenne WFOs</a:t>
            </a:r>
          </a:p>
          <a:p>
            <a:pPr lvl="1" eaLnBrk="1" hangingPunct="1"/>
            <a:r>
              <a:rPr lang="en-US" sz="2000" smtClean="0"/>
              <a:t>Remote interaction with additional WFOs</a:t>
            </a:r>
          </a:p>
          <a:p>
            <a:pPr eaLnBrk="1" hangingPunct="1"/>
            <a:r>
              <a:rPr lang="en-US" sz="2400" smtClean="0"/>
              <a:t>NCEP Interaction </a:t>
            </a:r>
          </a:p>
          <a:p>
            <a:pPr lvl="1" eaLnBrk="1" hangingPunct="1"/>
            <a:r>
              <a:rPr lang="en-US" sz="2000" smtClean="0"/>
              <a:t>Coordination of 2010 PG with National Hurricane Center</a:t>
            </a:r>
          </a:p>
          <a:p>
            <a:pPr lvl="1" eaLnBrk="1" hangingPunct="1"/>
            <a:r>
              <a:rPr lang="en-US" sz="2000" smtClean="0"/>
              <a:t>Participation in SPC PG</a:t>
            </a:r>
          </a:p>
          <a:p>
            <a:pPr eaLnBrk="1" hangingPunct="1"/>
            <a:r>
              <a:rPr lang="en-US" sz="2400" smtClean="0"/>
              <a:t>Leveraging Ongoing CIRA/RAMMB Activities </a:t>
            </a:r>
          </a:p>
          <a:p>
            <a:pPr lvl="1" eaLnBrk="1" hangingPunct="1"/>
            <a:r>
              <a:rPr lang="en-US" sz="2000" smtClean="0"/>
              <a:t> NexSat  for NPOESS, CloudSat, Joint Hurricane Testbed , GOES-R Risk Reduction, VISIT, SHyMet</a:t>
            </a:r>
          </a:p>
        </p:txBody>
      </p:sp>
      <p:sp>
        <p:nvSpPr>
          <p:cNvPr id="24580" name="Slide Number Placeholder 3"/>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75194AC6-29DA-4A10-81F6-884F5A118415}" type="slidenum">
              <a:rPr lang="en-US" sz="1400"/>
              <a:pPr algn="r"/>
              <a:t>23</a:t>
            </a:fld>
            <a:endParaRPr lang="en-US" sz="1400" dirty="0"/>
          </a:p>
        </p:txBody>
      </p:sp>
      <p:pic>
        <p:nvPicPr>
          <p:cNvPr id="24581" name="Picture 9" descr="ciracol_pc.gif"/>
          <p:cNvPicPr>
            <a:picLocks noChangeAspect="1"/>
          </p:cNvPicPr>
          <p:nvPr/>
        </p:nvPicPr>
        <p:blipFill>
          <a:blip r:embed="rId3"/>
          <a:srcRect/>
          <a:stretch>
            <a:fillRect/>
          </a:stretch>
        </p:blipFill>
        <p:spPr bwMode="auto">
          <a:xfrm>
            <a:off x="7848600" y="90488"/>
            <a:ext cx="1219200" cy="595312"/>
          </a:xfrm>
          <a:prstGeom prst="rect">
            <a:avLst/>
          </a:prstGeom>
          <a:noFill/>
          <a:ln w="9525">
            <a:noFill/>
            <a:miter lim="800000"/>
            <a:headEnd/>
            <a:tailEnd/>
          </a:ln>
        </p:spPr>
      </p:pic>
      <p:grpSp>
        <p:nvGrpSpPr>
          <p:cNvPr id="24582" name="Group 7"/>
          <p:cNvGrpSpPr>
            <a:grpSpLocks/>
          </p:cNvGrpSpPr>
          <p:nvPr/>
        </p:nvGrpSpPr>
        <p:grpSpPr bwMode="auto">
          <a:xfrm>
            <a:off x="76200" y="76200"/>
            <a:ext cx="685800" cy="685800"/>
            <a:chOff x="3211" y="144"/>
            <a:chExt cx="768" cy="768"/>
          </a:xfrm>
        </p:grpSpPr>
        <p:sp>
          <p:nvSpPr>
            <p:cNvPr id="24583" name="Oval 8"/>
            <p:cNvSpPr>
              <a:spLocks noChangeArrowheads="1"/>
            </p:cNvSpPr>
            <p:nvPr/>
          </p:nvSpPr>
          <p:spPr bwMode="auto">
            <a:xfrm>
              <a:off x="3221" y="154"/>
              <a:ext cx="748" cy="748"/>
            </a:xfrm>
            <a:prstGeom prst="ellipse">
              <a:avLst/>
            </a:prstGeom>
            <a:solidFill>
              <a:srgbClr val="FFFFFF"/>
            </a:solidFill>
            <a:ln w="9525">
              <a:noFill/>
              <a:round/>
              <a:headEnd/>
              <a:tailEnd/>
            </a:ln>
          </p:spPr>
          <p:txBody>
            <a:bodyPr wrap="none" anchor="ctr"/>
            <a:lstStyle/>
            <a:p>
              <a:endParaRPr lang="en-US"/>
            </a:p>
          </p:txBody>
        </p:sp>
        <p:pic>
          <p:nvPicPr>
            <p:cNvPr id="24584" name="Picture 9" descr="noaalogo"/>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3211" y="144"/>
              <a:ext cx="768" cy="768"/>
            </a:xfrm>
            <a:prstGeom prst="rect">
              <a:avLst/>
            </a:prstGeom>
            <a:noFill/>
            <a:ln w="9525">
              <a:noFill/>
              <a:miter lim="800000"/>
              <a:headEnd/>
              <a:tailEnd/>
            </a:ln>
          </p:spPr>
        </p:pic>
      </p:grpSp>
      <p:sp>
        <p:nvSpPr>
          <p:cNvPr id="9" name="Line 4"/>
          <p:cNvSpPr>
            <a:spLocks noChangeShapeType="1"/>
          </p:cNvSpPr>
          <p:nvPr/>
        </p:nvSpPr>
        <p:spPr bwMode="auto">
          <a:xfrm>
            <a:off x="381000" y="1054100"/>
            <a:ext cx="8229600" cy="0"/>
          </a:xfrm>
          <a:prstGeom prst="line">
            <a:avLst/>
          </a:prstGeom>
          <a:noFill/>
          <a:ln w="50800" cmpd="dbl">
            <a:solidFill>
              <a:srgbClr val="003399"/>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Slide Number Placeholder 3"/>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DE5584B1-3526-4D7B-B324-E9BC5A43F994}" type="slidenum">
              <a:rPr lang="en-US" sz="1400"/>
              <a:pPr algn="r"/>
              <a:t>24</a:t>
            </a:fld>
            <a:endParaRPr lang="en-US" sz="1400"/>
          </a:p>
        </p:txBody>
      </p:sp>
      <p:sp>
        <p:nvSpPr>
          <p:cNvPr id="26628" name="Rectangle 2"/>
          <p:cNvSpPr>
            <a:spLocks noGrp="1" noChangeArrowheads="1"/>
          </p:cNvSpPr>
          <p:nvPr>
            <p:ph type="title" idx="4294967295"/>
          </p:nvPr>
        </p:nvSpPr>
        <p:spPr>
          <a:xfrm>
            <a:off x="381000" y="0"/>
            <a:ext cx="8534400" cy="1143000"/>
          </a:xfrm>
        </p:spPr>
        <p:txBody>
          <a:bodyPr/>
          <a:lstStyle/>
          <a:p>
            <a:pPr eaLnBrk="1" hangingPunct="1"/>
            <a:r>
              <a:rPr lang="en-US" sz="2800" b="1" dirty="0" smtClean="0">
                <a:solidFill>
                  <a:srgbClr val="0033CC"/>
                </a:solidFill>
                <a:latin typeface="Book Antiqua" pitchFamily="18" charset="0"/>
              </a:rPr>
              <a:t>Principal Component Image (PCI) Analysis: </a:t>
            </a:r>
            <a:br>
              <a:rPr lang="en-US" sz="2800" b="1" dirty="0" smtClean="0">
                <a:solidFill>
                  <a:srgbClr val="0033CC"/>
                </a:solidFill>
                <a:latin typeface="Book Antiqua" pitchFamily="18" charset="0"/>
              </a:rPr>
            </a:br>
            <a:r>
              <a:rPr lang="en-US" sz="2800" b="1" dirty="0" smtClean="0">
                <a:solidFill>
                  <a:srgbClr val="0033CC"/>
                </a:solidFill>
                <a:latin typeface="Book Antiqua" pitchFamily="18" charset="0"/>
              </a:rPr>
              <a:t>Volcanic Ash Enhancement</a:t>
            </a:r>
          </a:p>
        </p:txBody>
      </p:sp>
      <p:sp>
        <p:nvSpPr>
          <p:cNvPr id="26629" name="Text Box 3"/>
          <p:cNvSpPr txBox="1">
            <a:spLocks noChangeArrowheads="1"/>
          </p:cNvSpPr>
          <p:nvPr/>
        </p:nvSpPr>
        <p:spPr bwMode="auto">
          <a:xfrm>
            <a:off x="228600" y="5867400"/>
            <a:ext cx="8702675" cy="825500"/>
          </a:xfrm>
          <a:prstGeom prst="rect">
            <a:avLst/>
          </a:prstGeom>
          <a:noFill/>
          <a:ln w="9525">
            <a:noFill/>
            <a:miter lim="800000"/>
            <a:headEnd/>
            <a:tailEnd/>
          </a:ln>
        </p:spPr>
        <p:txBody>
          <a:bodyPr>
            <a:spAutoFit/>
          </a:bodyPr>
          <a:lstStyle/>
          <a:p>
            <a:r>
              <a:rPr lang="en-US" sz="1600" b="1"/>
              <a:t>Analysis of Initial Okmok Eruption: </a:t>
            </a:r>
            <a:r>
              <a:rPr lang="en-US" sz="1600"/>
              <a:t>Imagery for the Okmok (Alaska Aleutian) volcano eruption from 12/13 July 2008 has been analyzed thru Principal Component Image (PCI) analysis.  PCIs extract dominant image combinations from the available GOES bands. </a:t>
            </a:r>
          </a:p>
        </p:txBody>
      </p:sp>
      <p:pic>
        <p:nvPicPr>
          <p:cNvPr id="26630" name="Picture 2" descr="D:\Okmok\Okmok_4-panel_animation.gif"/>
          <p:cNvPicPr>
            <a:picLocks noChangeAspect="1" noChangeArrowheads="1" noCrop="1"/>
          </p:cNvPicPr>
          <p:nvPr/>
        </p:nvPicPr>
        <p:blipFill>
          <a:blip r:embed="rId3"/>
          <a:srcRect/>
          <a:stretch>
            <a:fillRect/>
          </a:stretch>
        </p:blipFill>
        <p:spPr bwMode="auto">
          <a:xfrm>
            <a:off x="1524000" y="1168400"/>
            <a:ext cx="6096000" cy="4572000"/>
          </a:xfrm>
          <a:prstGeom prst="rect">
            <a:avLst/>
          </a:prstGeom>
          <a:noFill/>
          <a:ln w="9525">
            <a:noFill/>
            <a:miter lim="800000"/>
            <a:headEnd/>
            <a:tailEnd/>
          </a:ln>
        </p:spPr>
      </p:pic>
      <p:grpSp>
        <p:nvGrpSpPr>
          <p:cNvPr id="26632" name="Group 7"/>
          <p:cNvGrpSpPr>
            <a:grpSpLocks/>
          </p:cNvGrpSpPr>
          <p:nvPr/>
        </p:nvGrpSpPr>
        <p:grpSpPr bwMode="auto">
          <a:xfrm>
            <a:off x="76200" y="76200"/>
            <a:ext cx="685800" cy="685800"/>
            <a:chOff x="3211" y="144"/>
            <a:chExt cx="768" cy="768"/>
          </a:xfrm>
        </p:grpSpPr>
        <p:sp>
          <p:nvSpPr>
            <p:cNvPr id="26633" name="Oval 8"/>
            <p:cNvSpPr>
              <a:spLocks noChangeArrowheads="1"/>
            </p:cNvSpPr>
            <p:nvPr/>
          </p:nvSpPr>
          <p:spPr bwMode="auto">
            <a:xfrm>
              <a:off x="3221" y="154"/>
              <a:ext cx="748" cy="748"/>
            </a:xfrm>
            <a:prstGeom prst="ellipse">
              <a:avLst/>
            </a:prstGeom>
            <a:solidFill>
              <a:srgbClr val="FFFFFF"/>
            </a:solidFill>
            <a:ln w="9525">
              <a:noFill/>
              <a:round/>
              <a:headEnd/>
              <a:tailEnd/>
            </a:ln>
          </p:spPr>
          <p:txBody>
            <a:bodyPr wrap="none" anchor="ctr"/>
            <a:lstStyle/>
            <a:p>
              <a:endParaRPr lang="en-US"/>
            </a:p>
          </p:txBody>
        </p:sp>
        <p:pic>
          <p:nvPicPr>
            <p:cNvPr id="26634" name="Picture 9" descr="noaalogo"/>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3211" y="144"/>
              <a:ext cx="768" cy="768"/>
            </a:xfrm>
            <a:prstGeom prst="rect">
              <a:avLst/>
            </a:prstGeom>
            <a:noFill/>
            <a:ln w="9525">
              <a:noFill/>
              <a:miter lim="800000"/>
              <a:headEnd/>
              <a:tailEnd/>
            </a:ln>
          </p:spPr>
        </p:pic>
      </p:grpSp>
      <p:sp>
        <p:nvSpPr>
          <p:cNvPr id="11" name="Line 4"/>
          <p:cNvSpPr>
            <a:spLocks noChangeShapeType="1"/>
          </p:cNvSpPr>
          <p:nvPr/>
        </p:nvSpPr>
        <p:spPr bwMode="auto">
          <a:xfrm>
            <a:off x="381000" y="1054100"/>
            <a:ext cx="8229600" cy="0"/>
          </a:xfrm>
          <a:prstGeom prst="line">
            <a:avLst/>
          </a:prstGeom>
          <a:noFill/>
          <a:ln w="50800" cmpd="dbl">
            <a:solidFill>
              <a:srgbClr val="003399"/>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3"/>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5C07B81A-190A-4135-9F51-84B6672BB4CF}" type="slidenum">
              <a:rPr lang="en-US" sz="1400"/>
              <a:pPr algn="r"/>
              <a:t>25</a:t>
            </a:fld>
            <a:endParaRPr lang="en-US" sz="1400"/>
          </a:p>
        </p:txBody>
      </p:sp>
      <p:sp>
        <p:nvSpPr>
          <p:cNvPr id="29699" name="Title 1"/>
          <p:cNvSpPr>
            <a:spLocks noGrp="1"/>
          </p:cNvSpPr>
          <p:nvPr>
            <p:ph type="title" idx="4294967295"/>
          </p:nvPr>
        </p:nvSpPr>
        <p:spPr>
          <a:xfrm>
            <a:off x="457200" y="177800"/>
            <a:ext cx="8229600" cy="1143000"/>
          </a:xfrm>
        </p:spPr>
        <p:txBody>
          <a:bodyPr/>
          <a:lstStyle/>
          <a:p>
            <a:pPr eaLnBrk="1" hangingPunct="1"/>
            <a:r>
              <a:rPr lang="en-US" sz="3200" b="1" dirty="0" smtClean="0">
                <a:solidFill>
                  <a:srgbClr val="0033CC"/>
                </a:solidFill>
                <a:latin typeface="Book Antiqua" pitchFamily="18" charset="0"/>
              </a:rPr>
              <a:t>RGB Air Mass Product with Lightning</a:t>
            </a:r>
          </a:p>
        </p:txBody>
      </p:sp>
      <p:pic>
        <p:nvPicPr>
          <p:cNvPr id="29700" name="Content Placeholder 7" descr="AMPa.gif"/>
          <p:cNvPicPr>
            <a:picLocks noGrp="1" noChangeAspect="1"/>
          </p:cNvPicPr>
          <p:nvPr>
            <p:ph idx="4294967295"/>
          </p:nvPr>
        </p:nvPicPr>
        <p:blipFill>
          <a:blip r:embed="rId3"/>
          <a:srcRect/>
          <a:stretch>
            <a:fillRect/>
          </a:stretch>
        </p:blipFill>
        <p:spPr>
          <a:xfrm>
            <a:off x="1143000" y="1371600"/>
            <a:ext cx="6858000" cy="4970463"/>
          </a:xfrm>
        </p:spPr>
      </p:pic>
      <p:sp>
        <p:nvSpPr>
          <p:cNvPr id="29701" name="Date Placeholder 3"/>
          <p:cNvSpPr txBox="1">
            <a:spLocks noGrp="1"/>
          </p:cNvSpPr>
          <p:nvPr/>
        </p:nvSpPr>
        <p:spPr bwMode="auto">
          <a:xfrm>
            <a:off x="457200" y="6356350"/>
            <a:ext cx="2133600" cy="365125"/>
          </a:xfrm>
          <a:prstGeom prst="rect">
            <a:avLst/>
          </a:prstGeom>
          <a:noFill/>
          <a:ln w="9525">
            <a:noFill/>
            <a:miter lim="800000"/>
            <a:headEnd/>
            <a:tailEnd/>
          </a:ln>
        </p:spPr>
        <p:txBody>
          <a:bodyPr anchor="ctr"/>
          <a:lstStyle/>
          <a:p>
            <a:r>
              <a:rPr lang="en-US" sz="1200">
                <a:solidFill>
                  <a:srgbClr val="FFFFFF"/>
                </a:solidFill>
              </a:rPr>
              <a:t>27 April 2009</a:t>
            </a:r>
          </a:p>
        </p:txBody>
      </p:sp>
      <p:sp>
        <p:nvSpPr>
          <p:cNvPr id="29702" name="Footer Placeholder 4"/>
          <p:cNvSpPr txBox="1">
            <a:spLocks noGrp="1"/>
          </p:cNvSpPr>
          <p:nvPr/>
        </p:nvSpPr>
        <p:spPr bwMode="auto">
          <a:xfrm>
            <a:off x="3124200" y="6356350"/>
            <a:ext cx="2895600" cy="365125"/>
          </a:xfrm>
          <a:prstGeom prst="rect">
            <a:avLst/>
          </a:prstGeom>
          <a:noFill/>
          <a:ln w="9525">
            <a:noFill/>
            <a:miter lim="800000"/>
            <a:headEnd/>
            <a:tailEnd/>
          </a:ln>
        </p:spPr>
        <p:txBody>
          <a:bodyPr anchor="ctr"/>
          <a:lstStyle/>
          <a:p>
            <a:pPr algn="ctr"/>
            <a:r>
              <a:rPr lang="en-US" sz="1200">
                <a:solidFill>
                  <a:srgbClr val="FFFFFF"/>
                </a:solidFill>
              </a:rPr>
              <a:t>Mike Kalb</a:t>
            </a:r>
          </a:p>
        </p:txBody>
      </p:sp>
      <p:sp>
        <p:nvSpPr>
          <p:cNvPr id="29703" name="Slide Number Placeholder 5"/>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6E915DBC-CD2D-4565-B6B9-835DD727CEDD}" type="slidenum">
              <a:rPr lang="en-US" sz="1200">
                <a:solidFill>
                  <a:srgbClr val="FFFFFF"/>
                </a:solidFill>
              </a:rPr>
              <a:pPr algn="r"/>
              <a:t>25</a:t>
            </a:fld>
            <a:endParaRPr lang="en-US" sz="1200">
              <a:solidFill>
                <a:srgbClr val="FFFFFF"/>
              </a:solidFill>
            </a:endParaRPr>
          </a:p>
        </p:txBody>
      </p:sp>
      <p:grpSp>
        <p:nvGrpSpPr>
          <p:cNvPr id="29704" name="Group 7"/>
          <p:cNvGrpSpPr>
            <a:grpSpLocks/>
          </p:cNvGrpSpPr>
          <p:nvPr/>
        </p:nvGrpSpPr>
        <p:grpSpPr bwMode="auto">
          <a:xfrm>
            <a:off x="76200" y="76200"/>
            <a:ext cx="685800" cy="685800"/>
            <a:chOff x="3211" y="144"/>
            <a:chExt cx="768" cy="768"/>
          </a:xfrm>
        </p:grpSpPr>
        <p:sp>
          <p:nvSpPr>
            <p:cNvPr id="29706" name="Oval 8"/>
            <p:cNvSpPr>
              <a:spLocks noChangeArrowheads="1"/>
            </p:cNvSpPr>
            <p:nvPr/>
          </p:nvSpPr>
          <p:spPr bwMode="auto">
            <a:xfrm>
              <a:off x="3221" y="154"/>
              <a:ext cx="748" cy="748"/>
            </a:xfrm>
            <a:prstGeom prst="ellipse">
              <a:avLst/>
            </a:prstGeom>
            <a:solidFill>
              <a:srgbClr val="FFFFFF"/>
            </a:solidFill>
            <a:ln w="9525">
              <a:noFill/>
              <a:round/>
              <a:headEnd/>
              <a:tailEnd/>
            </a:ln>
          </p:spPr>
          <p:txBody>
            <a:bodyPr wrap="none" anchor="ctr"/>
            <a:lstStyle/>
            <a:p>
              <a:endParaRPr lang="en-US"/>
            </a:p>
          </p:txBody>
        </p:sp>
        <p:pic>
          <p:nvPicPr>
            <p:cNvPr id="29707" name="Picture 9" descr="noaalogo"/>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3211" y="144"/>
              <a:ext cx="768" cy="768"/>
            </a:xfrm>
            <a:prstGeom prst="rect">
              <a:avLst/>
            </a:prstGeom>
            <a:noFill/>
            <a:ln w="9525">
              <a:noFill/>
              <a:miter lim="800000"/>
              <a:headEnd/>
              <a:tailEnd/>
            </a:ln>
          </p:spPr>
        </p:pic>
      </p:grpSp>
      <p:pic>
        <p:nvPicPr>
          <p:cNvPr id="29705" name="Picture 9" descr="ciracol_pc.gif"/>
          <p:cNvPicPr>
            <a:picLocks noChangeAspect="1"/>
          </p:cNvPicPr>
          <p:nvPr/>
        </p:nvPicPr>
        <p:blipFill>
          <a:blip r:embed="rId5"/>
          <a:srcRect/>
          <a:stretch>
            <a:fillRect/>
          </a:stretch>
        </p:blipFill>
        <p:spPr bwMode="auto">
          <a:xfrm>
            <a:off x="7848600" y="90488"/>
            <a:ext cx="1219200" cy="595312"/>
          </a:xfrm>
          <a:prstGeom prst="rect">
            <a:avLst/>
          </a:prstGeom>
          <a:noFill/>
          <a:ln w="9525">
            <a:noFill/>
            <a:miter lim="800000"/>
            <a:headEnd/>
            <a:tailEnd/>
          </a:ln>
        </p:spPr>
      </p:pic>
      <p:sp>
        <p:nvSpPr>
          <p:cNvPr id="12" name="Line 4"/>
          <p:cNvSpPr>
            <a:spLocks noChangeShapeType="1"/>
          </p:cNvSpPr>
          <p:nvPr/>
        </p:nvSpPr>
        <p:spPr bwMode="auto">
          <a:xfrm>
            <a:off x="381000" y="1054100"/>
            <a:ext cx="8229600" cy="0"/>
          </a:xfrm>
          <a:prstGeom prst="line">
            <a:avLst/>
          </a:prstGeom>
          <a:noFill/>
          <a:ln w="50800" cmpd="dbl">
            <a:solidFill>
              <a:srgbClr val="003399"/>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
          <p:cNvSpPr>
            <a:spLocks noChangeArrowheads="1"/>
          </p:cNvSpPr>
          <p:nvPr/>
        </p:nvSpPr>
        <p:spPr bwMode="auto">
          <a:xfrm>
            <a:off x="0" y="228600"/>
            <a:ext cx="9144000" cy="535531"/>
          </a:xfrm>
          <a:prstGeom prst="rect">
            <a:avLst/>
          </a:prstGeom>
          <a:noFill/>
          <a:ln w="9525">
            <a:noFill/>
            <a:miter lim="800000"/>
            <a:headEnd/>
            <a:tailEnd/>
          </a:ln>
        </p:spPr>
        <p:txBody>
          <a:bodyPr>
            <a:spAutoFit/>
          </a:bodyPr>
          <a:lstStyle/>
          <a:p>
            <a:pPr algn="ctr">
              <a:lnSpc>
                <a:spcPct val="90000"/>
              </a:lnSpc>
              <a:spcBef>
                <a:spcPct val="10000"/>
              </a:spcBef>
            </a:pPr>
            <a:r>
              <a:rPr lang="en-US" sz="3200" b="1" dirty="0" err="1">
                <a:solidFill>
                  <a:srgbClr val="0033CC"/>
                </a:solidFill>
                <a:latin typeface="Book Antiqua" pitchFamily="18" charset="0"/>
              </a:rPr>
              <a:t>SPoRT</a:t>
            </a:r>
            <a:r>
              <a:rPr lang="en-US" sz="3200" b="1" dirty="0">
                <a:solidFill>
                  <a:srgbClr val="0033CC"/>
                </a:solidFill>
                <a:latin typeface="Book Antiqua" pitchFamily="18" charset="0"/>
              </a:rPr>
              <a:t> GOES-R Proving Ground Activities</a:t>
            </a:r>
          </a:p>
        </p:txBody>
      </p:sp>
      <p:sp>
        <p:nvSpPr>
          <p:cNvPr id="3" name="TextBox 2"/>
          <p:cNvSpPr txBox="1"/>
          <p:nvPr/>
        </p:nvSpPr>
        <p:spPr>
          <a:xfrm>
            <a:off x="457200" y="1066800"/>
            <a:ext cx="8305800" cy="5294313"/>
          </a:xfrm>
          <a:prstGeom prst="rect">
            <a:avLst/>
          </a:prstGeom>
          <a:noFill/>
        </p:spPr>
        <p:txBody>
          <a:bodyPr>
            <a:spAutoFit/>
          </a:bodyPr>
          <a:lstStyle/>
          <a:p>
            <a:pPr>
              <a:spcAft>
                <a:spcPts val="1200"/>
              </a:spcAft>
              <a:defRPr/>
            </a:pPr>
            <a:r>
              <a:rPr lang="en-US" sz="2000" dirty="0">
                <a:ea typeface="+mn-ea"/>
              </a:rPr>
              <a:t>Collaborate with Algorithm Working Groups (AWGs) and Proving Ground  (PG) teams to prepare forecasters for unique data and products coming from GOES-R sensors by:</a:t>
            </a:r>
          </a:p>
          <a:p>
            <a:pPr marL="231775" lvl="1" indent="-115888">
              <a:spcAft>
                <a:spcPts val="600"/>
              </a:spcAft>
              <a:buFont typeface="Arial" pitchFamily="34" charset="0"/>
              <a:buChar char="•"/>
              <a:defRPr/>
            </a:pPr>
            <a:r>
              <a:rPr lang="en-US" dirty="0">
                <a:ea typeface="+mn-ea"/>
              </a:rPr>
              <a:t>transitioning proxy and simulated products to the operational environment linking products to forecast problems</a:t>
            </a:r>
          </a:p>
          <a:p>
            <a:pPr marL="231775" lvl="1" indent="-115888">
              <a:spcAft>
                <a:spcPts val="600"/>
              </a:spcAft>
              <a:buFont typeface="Arial" pitchFamily="34" charset="0"/>
              <a:buChar char="•"/>
              <a:defRPr/>
            </a:pPr>
            <a:r>
              <a:rPr lang="en-US" dirty="0">
                <a:ea typeface="+mn-ea"/>
              </a:rPr>
              <a:t>develop appropriate product training for end user education</a:t>
            </a:r>
          </a:p>
          <a:p>
            <a:pPr marL="231775" lvl="1" indent="-115888">
              <a:spcAft>
                <a:spcPts val="600"/>
              </a:spcAft>
              <a:buFont typeface="Arial" pitchFamily="34" charset="0"/>
              <a:buChar char="•"/>
              <a:defRPr/>
            </a:pPr>
            <a:r>
              <a:rPr lang="en-US" dirty="0">
                <a:ea typeface="+mn-ea"/>
              </a:rPr>
              <a:t>conduct assessments of utility of products on improved forecast capabilities</a:t>
            </a:r>
          </a:p>
          <a:p>
            <a:pPr marL="231775" lvl="1" indent="-115888">
              <a:spcAft>
                <a:spcPts val="600"/>
              </a:spcAft>
              <a:buFont typeface="Arial" pitchFamily="34" charset="0"/>
              <a:buChar char="•"/>
              <a:defRPr/>
            </a:pPr>
            <a:endParaRPr lang="en-US" dirty="0">
              <a:ea typeface="+mn-ea"/>
            </a:endParaRPr>
          </a:p>
          <a:p>
            <a:pPr marL="231775" lvl="1" indent="-231775">
              <a:spcAft>
                <a:spcPts val="1200"/>
              </a:spcAft>
              <a:defRPr/>
            </a:pPr>
            <a:r>
              <a:rPr lang="en-US" sz="2000" dirty="0" err="1">
                <a:ea typeface="+mn-ea"/>
              </a:rPr>
              <a:t>SPoRT</a:t>
            </a:r>
            <a:r>
              <a:rPr lang="en-US" sz="2000" dirty="0">
                <a:ea typeface="+mn-ea"/>
              </a:rPr>
              <a:t> emphasis on:</a:t>
            </a:r>
          </a:p>
          <a:p>
            <a:pPr marL="231775" lvl="1" indent="-115888">
              <a:spcAft>
                <a:spcPts val="600"/>
              </a:spcAft>
              <a:buFont typeface="Arial" pitchFamily="34" charset="0"/>
              <a:buChar char="•"/>
              <a:defRPr/>
            </a:pPr>
            <a:r>
              <a:rPr lang="en-US" dirty="0">
                <a:ea typeface="+mn-ea"/>
              </a:rPr>
              <a:t>high resolution proxy ABI products and multichannel combinations of image data – situational awareness</a:t>
            </a:r>
          </a:p>
          <a:p>
            <a:pPr marL="231775" lvl="1" indent="-115888">
              <a:spcAft>
                <a:spcPts val="600"/>
              </a:spcAft>
              <a:buFont typeface="Arial" pitchFamily="34" charset="0"/>
              <a:buChar char="•"/>
              <a:defRPr/>
            </a:pPr>
            <a:r>
              <a:rPr lang="en-US" dirty="0">
                <a:ea typeface="+mn-ea"/>
              </a:rPr>
              <a:t>pseudo GLM products – lightning warning and severe weather</a:t>
            </a:r>
          </a:p>
          <a:p>
            <a:pPr marL="231775" lvl="1" indent="-115888">
              <a:spcAft>
                <a:spcPts val="600"/>
              </a:spcAft>
              <a:buFont typeface="Arial" pitchFamily="34" charset="0"/>
              <a:buChar char="•"/>
              <a:defRPr/>
            </a:pPr>
            <a:r>
              <a:rPr lang="en-US" dirty="0">
                <a:ea typeface="+mn-ea"/>
              </a:rPr>
              <a:t>WRF-based lightning forecasts – lightning threat forecasts</a:t>
            </a:r>
          </a:p>
          <a:p>
            <a:pPr marL="231775" lvl="1" indent="-115888">
              <a:spcAft>
                <a:spcPts val="600"/>
              </a:spcAft>
              <a:buFont typeface="Arial" pitchFamily="34" charset="0"/>
              <a:buChar char="•"/>
              <a:defRPr/>
            </a:pPr>
            <a:endParaRPr lang="en-US" dirty="0">
              <a:ea typeface="+mn-ea"/>
            </a:endParaRPr>
          </a:p>
          <a:p>
            <a:pPr marL="231775" lvl="1" indent="-115888">
              <a:spcAft>
                <a:spcPts val="600"/>
              </a:spcAft>
              <a:defRPr/>
            </a:pPr>
            <a:r>
              <a:rPr lang="en-US" sz="2000" i="1" dirty="0">
                <a:ea typeface="+mn-ea"/>
              </a:rPr>
              <a:t>Examples presented in following charts</a:t>
            </a:r>
          </a:p>
        </p:txBody>
      </p:sp>
      <p:grpSp>
        <p:nvGrpSpPr>
          <p:cNvPr id="30724" name="Group 7"/>
          <p:cNvGrpSpPr>
            <a:grpSpLocks/>
          </p:cNvGrpSpPr>
          <p:nvPr/>
        </p:nvGrpSpPr>
        <p:grpSpPr bwMode="auto">
          <a:xfrm>
            <a:off x="0" y="6143625"/>
            <a:ext cx="9086850" cy="714375"/>
            <a:chOff x="0" y="6143625"/>
            <a:chExt cx="9086850" cy="714375"/>
          </a:xfrm>
        </p:grpSpPr>
        <p:pic>
          <p:nvPicPr>
            <p:cNvPr id="30725" name="Picture 4" descr="sportredblue.gif"/>
            <p:cNvPicPr>
              <a:picLocks noChangeAspect="1"/>
            </p:cNvPicPr>
            <p:nvPr/>
          </p:nvPicPr>
          <p:blipFill>
            <a:blip r:embed="rId3"/>
            <a:srcRect/>
            <a:stretch>
              <a:fillRect/>
            </a:stretch>
          </p:blipFill>
          <p:spPr bwMode="auto">
            <a:xfrm>
              <a:off x="0" y="6209772"/>
              <a:ext cx="2286000" cy="648228"/>
            </a:xfrm>
            <a:prstGeom prst="rect">
              <a:avLst/>
            </a:prstGeom>
            <a:noFill/>
            <a:ln w="9525">
              <a:noFill/>
              <a:miter lim="800000"/>
              <a:headEnd/>
              <a:tailEnd/>
            </a:ln>
          </p:spPr>
        </p:pic>
        <p:pic>
          <p:nvPicPr>
            <p:cNvPr id="30726" name="Picture 9" descr="nasa.gif"/>
            <p:cNvPicPr>
              <a:picLocks noChangeAspect="1"/>
            </p:cNvPicPr>
            <p:nvPr/>
          </p:nvPicPr>
          <p:blipFill>
            <a:blip r:embed="rId4">
              <a:clrChange>
                <a:clrFrom>
                  <a:srgbClr val="FFFFFF"/>
                </a:clrFrom>
                <a:clrTo>
                  <a:srgbClr val="FFFFFF">
                    <a:alpha val="0"/>
                  </a:srgbClr>
                </a:clrTo>
              </a:clrChange>
            </a:blip>
            <a:srcRect/>
            <a:stretch>
              <a:fillRect/>
            </a:stretch>
          </p:blipFill>
          <p:spPr bwMode="auto">
            <a:xfrm>
              <a:off x="8229600" y="6143625"/>
              <a:ext cx="857250" cy="714375"/>
            </a:xfrm>
            <a:prstGeom prst="rect">
              <a:avLst/>
            </a:prstGeom>
            <a:noFill/>
            <a:ln w="9525">
              <a:noFill/>
              <a:miter lim="800000"/>
              <a:headEnd/>
              <a:tailEnd/>
            </a:ln>
          </p:spPr>
        </p:pic>
        <p:grpSp>
          <p:nvGrpSpPr>
            <p:cNvPr id="30727" name="Group 11"/>
            <p:cNvGrpSpPr>
              <a:grpSpLocks/>
            </p:cNvGrpSpPr>
            <p:nvPr/>
          </p:nvGrpSpPr>
          <p:grpSpPr bwMode="auto">
            <a:xfrm>
              <a:off x="2286000" y="6525768"/>
              <a:ext cx="5784521" cy="179832"/>
              <a:chOff x="2514600" y="5916168"/>
              <a:chExt cx="5784521" cy="179832"/>
            </a:xfrm>
          </p:grpSpPr>
          <p:sp>
            <p:nvSpPr>
              <p:cNvPr id="30729" name="Line 13"/>
              <p:cNvSpPr>
                <a:spLocks noChangeShapeType="1"/>
              </p:cNvSpPr>
              <p:nvPr/>
            </p:nvSpPr>
            <p:spPr bwMode="auto">
              <a:xfrm>
                <a:off x="2697480" y="5916168"/>
                <a:ext cx="5601641" cy="0"/>
              </a:xfrm>
              <a:prstGeom prst="line">
                <a:avLst/>
              </a:prstGeom>
              <a:noFill/>
              <a:ln w="38100">
                <a:solidFill>
                  <a:srgbClr val="CC0000"/>
                </a:solidFill>
                <a:round/>
                <a:headEnd/>
                <a:tailEnd/>
              </a:ln>
            </p:spPr>
            <p:txBody>
              <a:bodyPr/>
              <a:lstStyle/>
              <a:p>
                <a:endParaRPr lang="en-US"/>
              </a:p>
            </p:txBody>
          </p:sp>
          <p:sp>
            <p:nvSpPr>
              <p:cNvPr id="30730" name="Line 14"/>
              <p:cNvSpPr>
                <a:spLocks noChangeShapeType="1"/>
              </p:cNvSpPr>
              <p:nvPr/>
            </p:nvSpPr>
            <p:spPr bwMode="auto">
              <a:xfrm>
                <a:off x="2603123" y="6007608"/>
                <a:ext cx="5604700" cy="0"/>
              </a:xfrm>
              <a:prstGeom prst="line">
                <a:avLst/>
              </a:prstGeom>
              <a:noFill/>
              <a:ln w="38100">
                <a:solidFill>
                  <a:srgbClr val="CC0000"/>
                </a:solidFill>
                <a:round/>
                <a:headEnd/>
                <a:tailEnd/>
              </a:ln>
            </p:spPr>
            <p:txBody>
              <a:bodyPr/>
              <a:lstStyle/>
              <a:p>
                <a:endParaRPr lang="en-US"/>
              </a:p>
            </p:txBody>
          </p:sp>
          <p:sp>
            <p:nvSpPr>
              <p:cNvPr id="30731" name="Line 15"/>
              <p:cNvSpPr>
                <a:spLocks noChangeShapeType="1"/>
              </p:cNvSpPr>
              <p:nvPr/>
            </p:nvSpPr>
            <p:spPr bwMode="auto">
              <a:xfrm>
                <a:off x="2514600" y="6096000"/>
                <a:ext cx="5601641" cy="0"/>
              </a:xfrm>
              <a:prstGeom prst="line">
                <a:avLst/>
              </a:prstGeom>
              <a:noFill/>
              <a:ln w="38100">
                <a:solidFill>
                  <a:srgbClr val="CC0000"/>
                </a:solidFill>
                <a:round/>
                <a:headEnd/>
                <a:tailEnd/>
              </a:ln>
            </p:spPr>
            <p:txBody>
              <a:bodyPr/>
              <a:lstStyle/>
              <a:p>
                <a:endParaRPr lang="en-US"/>
              </a:p>
            </p:txBody>
          </p:sp>
        </p:grpSp>
        <p:sp>
          <p:nvSpPr>
            <p:cNvPr id="8" name="Text Box 16"/>
            <p:cNvSpPr txBox="1">
              <a:spLocks noChangeArrowheads="1"/>
            </p:cNvSpPr>
            <p:nvPr/>
          </p:nvSpPr>
          <p:spPr bwMode="auto">
            <a:xfrm>
              <a:off x="2667000" y="6245225"/>
              <a:ext cx="5173663" cy="292100"/>
            </a:xfrm>
            <a:prstGeom prst="rect">
              <a:avLst/>
            </a:prstGeom>
            <a:noFill/>
            <a:ln w="9525">
              <a:noFill/>
              <a:miter lim="800000"/>
              <a:headEnd/>
              <a:tailEnd/>
            </a:ln>
            <a:effectLst/>
          </p:spPr>
          <p:txBody>
            <a:bodyPr wrap="none">
              <a:spAutoFit/>
            </a:bodyPr>
            <a:lstStyle/>
            <a:p>
              <a:pPr>
                <a:defRPr/>
              </a:pPr>
              <a:r>
                <a:rPr lang="en-US" sz="1300" b="1" dirty="0">
                  <a:solidFill>
                    <a:schemeClr val="bg1">
                      <a:lumMod val="50000"/>
                    </a:schemeClr>
                  </a:solidFill>
                  <a:latin typeface="+mn-lt"/>
                  <a:ea typeface="+mn-ea"/>
                </a:rPr>
                <a:t>transitioning unique NASA data and research technologies to operations</a:t>
              </a:r>
            </a:p>
          </p:txBody>
        </p:sp>
      </p:grpSp>
      <p:sp>
        <p:nvSpPr>
          <p:cNvPr id="12" name="Line 4"/>
          <p:cNvSpPr>
            <a:spLocks noChangeShapeType="1"/>
          </p:cNvSpPr>
          <p:nvPr/>
        </p:nvSpPr>
        <p:spPr bwMode="auto">
          <a:xfrm>
            <a:off x="457200" y="990600"/>
            <a:ext cx="8229600" cy="0"/>
          </a:xfrm>
          <a:prstGeom prst="line">
            <a:avLst/>
          </a:prstGeom>
          <a:noFill/>
          <a:ln w="50800" cmpd="dbl">
            <a:solidFill>
              <a:srgbClr val="003399"/>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6" name="Group 7"/>
          <p:cNvGrpSpPr>
            <a:grpSpLocks/>
          </p:cNvGrpSpPr>
          <p:nvPr/>
        </p:nvGrpSpPr>
        <p:grpSpPr bwMode="auto">
          <a:xfrm>
            <a:off x="0" y="6143625"/>
            <a:ext cx="9086850" cy="714375"/>
            <a:chOff x="0" y="6143625"/>
            <a:chExt cx="9086850" cy="714375"/>
          </a:xfrm>
        </p:grpSpPr>
        <p:pic>
          <p:nvPicPr>
            <p:cNvPr id="31755" name="Picture 4" descr="sportredblue.gif"/>
            <p:cNvPicPr>
              <a:picLocks noChangeAspect="1"/>
            </p:cNvPicPr>
            <p:nvPr/>
          </p:nvPicPr>
          <p:blipFill>
            <a:blip r:embed="rId3"/>
            <a:srcRect/>
            <a:stretch>
              <a:fillRect/>
            </a:stretch>
          </p:blipFill>
          <p:spPr bwMode="auto">
            <a:xfrm>
              <a:off x="0" y="6209772"/>
              <a:ext cx="2286000" cy="648228"/>
            </a:xfrm>
            <a:prstGeom prst="rect">
              <a:avLst/>
            </a:prstGeom>
            <a:noFill/>
            <a:ln w="9525">
              <a:noFill/>
              <a:miter lim="800000"/>
              <a:headEnd/>
              <a:tailEnd/>
            </a:ln>
          </p:spPr>
        </p:pic>
        <p:pic>
          <p:nvPicPr>
            <p:cNvPr id="31756" name="Picture 9" descr="nasa.gif"/>
            <p:cNvPicPr>
              <a:picLocks noChangeAspect="1"/>
            </p:cNvPicPr>
            <p:nvPr/>
          </p:nvPicPr>
          <p:blipFill>
            <a:blip r:embed="rId4">
              <a:clrChange>
                <a:clrFrom>
                  <a:srgbClr val="FFFFFF"/>
                </a:clrFrom>
                <a:clrTo>
                  <a:srgbClr val="FFFFFF">
                    <a:alpha val="0"/>
                  </a:srgbClr>
                </a:clrTo>
              </a:clrChange>
            </a:blip>
            <a:srcRect/>
            <a:stretch>
              <a:fillRect/>
            </a:stretch>
          </p:blipFill>
          <p:spPr bwMode="auto">
            <a:xfrm>
              <a:off x="8229600" y="6143625"/>
              <a:ext cx="857250" cy="714375"/>
            </a:xfrm>
            <a:prstGeom prst="rect">
              <a:avLst/>
            </a:prstGeom>
            <a:noFill/>
            <a:ln w="9525">
              <a:noFill/>
              <a:miter lim="800000"/>
              <a:headEnd/>
              <a:tailEnd/>
            </a:ln>
          </p:spPr>
        </p:pic>
        <p:grpSp>
          <p:nvGrpSpPr>
            <p:cNvPr id="31757" name="Group 11"/>
            <p:cNvGrpSpPr>
              <a:grpSpLocks/>
            </p:cNvGrpSpPr>
            <p:nvPr/>
          </p:nvGrpSpPr>
          <p:grpSpPr bwMode="auto">
            <a:xfrm>
              <a:off x="2286000" y="6525768"/>
              <a:ext cx="5784521" cy="179832"/>
              <a:chOff x="2514600" y="5916168"/>
              <a:chExt cx="5784521" cy="179832"/>
            </a:xfrm>
          </p:grpSpPr>
          <p:sp>
            <p:nvSpPr>
              <p:cNvPr id="31759" name="Line 13"/>
              <p:cNvSpPr>
                <a:spLocks noChangeShapeType="1"/>
              </p:cNvSpPr>
              <p:nvPr/>
            </p:nvSpPr>
            <p:spPr bwMode="auto">
              <a:xfrm>
                <a:off x="2697480" y="5916168"/>
                <a:ext cx="5601641" cy="0"/>
              </a:xfrm>
              <a:prstGeom prst="line">
                <a:avLst/>
              </a:prstGeom>
              <a:noFill/>
              <a:ln w="38100">
                <a:solidFill>
                  <a:srgbClr val="CC0000"/>
                </a:solidFill>
                <a:round/>
                <a:headEnd/>
                <a:tailEnd/>
              </a:ln>
            </p:spPr>
            <p:txBody>
              <a:bodyPr/>
              <a:lstStyle/>
              <a:p>
                <a:endParaRPr lang="en-US"/>
              </a:p>
            </p:txBody>
          </p:sp>
          <p:sp>
            <p:nvSpPr>
              <p:cNvPr id="31760" name="Line 14"/>
              <p:cNvSpPr>
                <a:spLocks noChangeShapeType="1"/>
              </p:cNvSpPr>
              <p:nvPr/>
            </p:nvSpPr>
            <p:spPr bwMode="auto">
              <a:xfrm>
                <a:off x="2603123" y="6007608"/>
                <a:ext cx="5604700" cy="0"/>
              </a:xfrm>
              <a:prstGeom prst="line">
                <a:avLst/>
              </a:prstGeom>
              <a:noFill/>
              <a:ln w="38100">
                <a:solidFill>
                  <a:srgbClr val="CC0000"/>
                </a:solidFill>
                <a:round/>
                <a:headEnd/>
                <a:tailEnd/>
              </a:ln>
            </p:spPr>
            <p:txBody>
              <a:bodyPr/>
              <a:lstStyle/>
              <a:p>
                <a:endParaRPr lang="en-US"/>
              </a:p>
            </p:txBody>
          </p:sp>
          <p:sp>
            <p:nvSpPr>
              <p:cNvPr id="31761" name="Line 15"/>
              <p:cNvSpPr>
                <a:spLocks noChangeShapeType="1"/>
              </p:cNvSpPr>
              <p:nvPr/>
            </p:nvSpPr>
            <p:spPr bwMode="auto">
              <a:xfrm>
                <a:off x="2514600" y="6096000"/>
                <a:ext cx="5601641" cy="0"/>
              </a:xfrm>
              <a:prstGeom prst="line">
                <a:avLst/>
              </a:prstGeom>
              <a:noFill/>
              <a:ln w="38100">
                <a:solidFill>
                  <a:srgbClr val="CC0000"/>
                </a:solidFill>
                <a:round/>
                <a:headEnd/>
                <a:tailEnd/>
              </a:ln>
            </p:spPr>
            <p:txBody>
              <a:bodyPr/>
              <a:lstStyle/>
              <a:p>
                <a:endParaRPr lang="en-US"/>
              </a:p>
            </p:txBody>
          </p:sp>
        </p:grpSp>
        <p:sp>
          <p:nvSpPr>
            <p:cNvPr id="12" name="Text Box 16"/>
            <p:cNvSpPr txBox="1">
              <a:spLocks noChangeArrowheads="1"/>
            </p:cNvSpPr>
            <p:nvPr/>
          </p:nvSpPr>
          <p:spPr bwMode="auto">
            <a:xfrm>
              <a:off x="2667000" y="6245225"/>
              <a:ext cx="5173663" cy="292100"/>
            </a:xfrm>
            <a:prstGeom prst="rect">
              <a:avLst/>
            </a:prstGeom>
            <a:noFill/>
            <a:ln w="9525">
              <a:noFill/>
              <a:miter lim="800000"/>
              <a:headEnd/>
              <a:tailEnd/>
            </a:ln>
            <a:effectLst/>
          </p:spPr>
          <p:txBody>
            <a:bodyPr wrap="none">
              <a:spAutoFit/>
            </a:bodyPr>
            <a:lstStyle/>
            <a:p>
              <a:pPr>
                <a:defRPr/>
              </a:pPr>
              <a:r>
                <a:rPr lang="en-US" sz="1300" b="1" dirty="0">
                  <a:solidFill>
                    <a:schemeClr val="bg1">
                      <a:lumMod val="50000"/>
                    </a:schemeClr>
                  </a:solidFill>
                  <a:latin typeface="+mn-lt"/>
                  <a:ea typeface="+mn-ea"/>
                </a:rPr>
                <a:t>transitioning unique NASA data and research technologies to operations</a:t>
              </a:r>
            </a:p>
          </p:txBody>
        </p:sp>
      </p:grpSp>
      <p:sp>
        <p:nvSpPr>
          <p:cNvPr id="31747" name="Title 15"/>
          <p:cNvSpPr>
            <a:spLocks noGrp="1"/>
          </p:cNvSpPr>
          <p:nvPr>
            <p:ph type="title" idx="4294967295"/>
          </p:nvPr>
        </p:nvSpPr>
        <p:spPr>
          <a:xfrm>
            <a:off x="457200" y="0"/>
            <a:ext cx="8229600" cy="1143000"/>
          </a:xfrm>
        </p:spPr>
        <p:txBody>
          <a:bodyPr/>
          <a:lstStyle/>
          <a:p>
            <a:pPr eaLnBrk="1" hangingPunct="1"/>
            <a:r>
              <a:rPr lang="en-US" sz="4000" b="1" dirty="0" err="1" smtClean="0">
                <a:solidFill>
                  <a:srgbClr val="0033CC"/>
                </a:solidFill>
                <a:latin typeface="Book Antiqua" pitchFamily="18" charset="0"/>
              </a:rPr>
              <a:t>SPoRT</a:t>
            </a:r>
            <a:r>
              <a:rPr lang="en-US" sz="4000" b="1" dirty="0" smtClean="0">
                <a:solidFill>
                  <a:srgbClr val="0033CC"/>
                </a:solidFill>
                <a:latin typeface="Book Antiqua" pitchFamily="18" charset="0"/>
              </a:rPr>
              <a:t> Pseudo GLM Product</a:t>
            </a:r>
          </a:p>
        </p:txBody>
      </p:sp>
      <p:sp>
        <p:nvSpPr>
          <p:cNvPr id="2052" name="Content Placeholder 16"/>
          <p:cNvSpPr>
            <a:spLocks noGrp="1"/>
          </p:cNvSpPr>
          <p:nvPr>
            <p:ph idx="4294967295"/>
          </p:nvPr>
        </p:nvSpPr>
        <p:spPr>
          <a:xfrm>
            <a:off x="304800" y="2438400"/>
            <a:ext cx="3048000" cy="2895600"/>
          </a:xfrm>
        </p:spPr>
        <p:txBody>
          <a:bodyPr/>
          <a:lstStyle/>
          <a:p>
            <a:pPr marL="0" indent="0" eaLnBrk="1" hangingPunct="1">
              <a:lnSpc>
                <a:spcPts val="1900"/>
              </a:lnSpc>
              <a:spcBef>
                <a:spcPts val="0"/>
              </a:spcBef>
              <a:spcAft>
                <a:spcPts val="1200"/>
              </a:spcAft>
              <a:buFontTx/>
              <a:buNone/>
              <a:defRPr/>
            </a:pPr>
            <a:r>
              <a:rPr lang="en-US" sz="2000" dirty="0"/>
              <a:t>Flash Extent Density derived from LMA data at GLM resolution</a:t>
            </a:r>
          </a:p>
          <a:p>
            <a:pPr marL="231775" indent="-115888" eaLnBrk="1" hangingPunct="1">
              <a:lnSpc>
                <a:spcPts val="1900"/>
              </a:lnSpc>
              <a:spcBef>
                <a:spcPts val="0"/>
              </a:spcBef>
              <a:spcAft>
                <a:spcPts val="600"/>
              </a:spcAft>
              <a:defRPr/>
            </a:pPr>
            <a:r>
              <a:rPr lang="en-US" sz="1800" dirty="0"/>
              <a:t>different from AWG proxy - no optical data</a:t>
            </a:r>
          </a:p>
          <a:p>
            <a:pPr marL="231775" indent="-115888" eaLnBrk="1" hangingPunct="1">
              <a:lnSpc>
                <a:spcPts val="1900"/>
              </a:lnSpc>
              <a:spcBef>
                <a:spcPts val="0"/>
              </a:spcBef>
              <a:spcAft>
                <a:spcPts val="600"/>
              </a:spcAft>
              <a:defRPr/>
            </a:pPr>
            <a:r>
              <a:rPr lang="en-US" sz="1800" dirty="0"/>
              <a:t>forecaster demonstration and education</a:t>
            </a:r>
          </a:p>
          <a:p>
            <a:pPr marL="231775" indent="-115888" eaLnBrk="1" hangingPunct="1">
              <a:lnSpc>
                <a:spcPts val="1900"/>
              </a:lnSpc>
              <a:spcBef>
                <a:spcPts val="0"/>
              </a:spcBef>
              <a:spcAft>
                <a:spcPts val="600"/>
              </a:spcAft>
              <a:defRPr/>
            </a:pPr>
            <a:r>
              <a:rPr lang="en-US" sz="1800" dirty="0"/>
              <a:t>applicable to other total lightning networks</a:t>
            </a:r>
          </a:p>
          <a:p>
            <a:pPr marL="231775" indent="-115888" eaLnBrk="1" hangingPunct="1">
              <a:lnSpc>
                <a:spcPts val="1900"/>
              </a:lnSpc>
              <a:spcBef>
                <a:spcPts val="0"/>
              </a:spcBef>
              <a:spcAft>
                <a:spcPts val="600"/>
              </a:spcAft>
              <a:defRPr/>
            </a:pPr>
            <a:r>
              <a:rPr lang="en-US" sz="1800" dirty="0"/>
              <a:t>focus on AWIPS II development with user feedback</a:t>
            </a:r>
          </a:p>
        </p:txBody>
      </p:sp>
      <p:grpSp>
        <p:nvGrpSpPr>
          <p:cNvPr id="31749" name="Group 16"/>
          <p:cNvGrpSpPr>
            <a:grpSpLocks/>
          </p:cNvGrpSpPr>
          <p:nvPr/>
        </p:nvGrpSpPr>
        <p:grpSpPr bwMode="auto">
          <a:xfrm>
            <a:off x="3352800" y="1804988"/>
            <a:ext cx="5514975" cy="4138612"/>
            <a:chOff x="3429000" y="1143000"/>
            <a:chExt cx="5514974" cy="4139133"/>
          </a:xfrm>
        </p:grpSpPr>
        <p:pic>
          <p:nvPicPr>
            <p:cNvPr id="31751" name="Picture 2" descr="C:\Documents and Settings\gstano\My Documents\Liason\Lightning_work\2009_Southern_Thunder\images\glmExtent\glmExtent_loop.gif"/>
            <p:cNvPicPr>
              <a:picLocks noChangeAspect="1" noChangeArrowheads="1" noCrop="1"/>
            </p:cNvPicPr>
            <p:nvPr/>
          </p:nvPicPr>
          <p:blipFill>
            <a:blip r:embed="rId5"/>
            <a:srcRect/>
            <a:stretch>
              <a:fillRect/>
            </a:stretch>
          </p:blipFill>
          <p:spPr bwMode="auto">
            <a:xfrm>
              <a:off x="3429000" y="1143000"/>
              <a:ext cx="5514974" cy="4139133"/>
            </a:xfrm>
            <a:prstGeom prst="rect">
              <a:avLst/>
            </a:prstGeom>
            <a:noFill/>
            <a:ln w="25400">
              <a:noFill/>
              <a:miter lim="800000"/>
              <a:headEnd/>
              <a:tailEnd/>
            </a:ln>
          </p:spPr>
        </p:pic>
        <p:sp>
          <p:nvSpPr>
            <p:cNvPr id="14" name="Rectangle 13"/>
            <p:cNvSpPr/>
            <p:nvPr/>
          </p:nvSpPr>
          <p:spPr>
            <a:xfrm>
              <a:off x="3581400" y="1417672"/>
              <a:ext cx="2590800" cy="4112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Pseudo GLM Flash Extent</a:t>
              </a:r>
            </a:p>
          </p:txBody>
        </p:sp>
        <p:sp>
          <p:nvSpPr>
            <p:cNvPr id="15" name="Rectangle 14"/>
            <p:cNvSpPr/>
            <p:nvPr/>
          </p:nvSpPr>
          <p:spPr>
            <a:xfrm>
              <a:off x="3505200" y="4648641"/>
              <a:ext cx="5181599" cy="411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solidFill>
                  <a:schemeClr val="tx1"/>
                </a:solidFill>
              </a:endParaRPr>
            </a:p>
          </p:txBody>
        </p:sp>
        <p:sp>
          <p:nvSpPr>
            <p:cNvPr id="16" name="Rectangle 15"/>
            <p:cNvSpPr/>
            <p:nvPr/>
          </p:nvSpPr>
          <p:spPr>
            <a:xfrm>
              <a:off x="6324599" y="1417672"/>
              <a:ext cx="2590800" cy="4112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LMA Source Densities</a:t>
              </a:r>
            </a:p>
          </p:txBody>
        </p:sp>
      </p:grpSp>
      <p:sp>
        <p:nvSpPr>
          <p:cNvPr id="31750" name="TextBox 17"/>
          <p:cNvSpPr txBox="1">
            <a:spLocks noChangeArrowheads="1"/>
          </p:cNvSpPr>
          <p:nvPr/>
        </p:nvSpPr>
        <p:spPr bwMode="auto">
          <a:xfrm>
            <a:off x="423863" y="990600"/>
            <a:ext cx="8339137" cy="1016000"/>
          </a:xfrm>
          <a:prstGeom prst="rect">
            <a:avLst/>
          </a:prstGeom>
          <a:noFill/>
          <a:ln w="9525">
            <a:noFill/>
            <a:miter lim="800000"/>
            <a:headEnd/>
            <a:tailEnd/>
          </a:ln>
        </p:spPr>
        <p:txBody>
          <a:bodyPr>
            <a:spAutoFit/>
          </a:bodyPr>
          <a:lstStyle/>
          <a:p>
            <a:r>
              <a:rPr lang="en-US" sz="2000"/>
              <a:t>Provide forecaster exposure to GLM data, differences from LMA, applicability to severe weather forecasting – benefits transition of full AWG proxy when available </a:t>
            </a:r>
          </a:p>
        </p:txBody>
      </p:sp>
      <p:sp>
        <p:nvSpPr>
          <p:cNvPr id="18" name="Line 4"/>
          <p:cNvSpPr>
            <a:spLocks noChangeShapeType="1"/>
          </p:cNvSpPr>
          <p:nvPr/>
        </p:nvSpPr>
        <p:spPr bwMode="auto">
          <a:xfrm>
            <a:off x="457200" y="966788"/>
            <a:ext cx="8229600" cy="0"/>
          </a:xfrm>
          <a:prstGeom prst="line">
            <a:avLst/>
          </a:prstGeom>
          <a:noFill/>
          <a:ln w="50800" cmpd="dbl">
            <a:solidFill>
              <a:srgbClr val="003399"/>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4"/>
          <p:cNvSpPr txBox="1">
            <a:spLocks noChangeArrowheads="1"/>
          </p:cNvSpPr>
          <p:nvPr/>
        </p:nvSpPr>
        <p:spPr bwMode="auto">
          <a:xfrm>
            <a:off x="609600" y="90488"/>
            <a:ext cx="7696200" cy="1323439"/>
          </a:xfrm>
          <a:prstGeom prst="rect">
            <a:avLst/>
          </a:prstGeom>
          <a:noFill/>
          <a:ln w="9525">
            <a:noFill/>
            <a:miter lim="800000"/>
            <a:headEnd/>
            <a:tailEnd/>
          </a:ln>
        </p:spPr>
        <p:txBody>
          <a:bodyPr>
            <a:spAutoFit/>
          </a:bodyPr>
          <a:lstStyle/>
          <a:p>
            <a:pPr algn="ctr"/>
            <a:r>
              <a:rPr lang="en-US" sz="4000" b="1" dirty="0" err="1" smtClean="0">
                <a:solidFill>
                  <a:srgbClr val="0033CC"/>
                </a:solidFill>
                <a:latin typeface="Book Antiqua" pitchFamily="18" charset="0"/>
              </a:rPr>
              <a:t>SPoRT</a:t>
            </a:r>
            <a:r>
              <a:rPr lang="en-US" sz="4000" b="1" dirty="0" smtClean="0">
                <a:solidFill>
                  <a:srgbClr val="0033CC"/>
                </a:solidFill>
                <a:latin typeface="Book Antiqua" pitchFamily="18" charset="0"/>
              </a:rPr>
              <a:t> Center</a:t>
            </a:r>
            <a:endParaRPr lang="en-US" sz="4000" b="1" dirty="0">
              <a:solidFill>
                <a:srgbClr val="0033CC"/>
              </a:solidFill>
              <a:latin typeface="Book Antiqua" pitchFamily="18" charset="0"/>
            </a:endParaRPr>
          </a:p>
          <a:p>
            <a:pPr algn="ctr"/>
            <a:r>
              <a:rPr lang="en-US" sz="4000" b="1" dirty="0">
                <a:solidFill>
                  <a:srgbClr val="0033CC"/>
                </a:solidFill>
                <a:latin typeface="Book Antiqua" pitchFamily="18" charset="0"/>
              </a:rPr>
              <a:t>  </a:t>
            </a:r>
          </a:p>
        </p:txBody>
      </p:sp>
      <p:grpSp>
        <p:nvGrpSpPr>
          <p:cNvPr id="34819" name="Group 7"/>
          <p:cNvGrpSpPr>
            <a:grpSpLocks/>
          </p:cNvGrpSpPr>
          <p:nvPr/>
        </p:nvGrpSpPr>
        <p:grpSpPr bwMode="auto">
          <a:xfrm>
            <a:off x="0" y="6143625"/>
            <a:ext cx="9086850" cy="714375"/>
            <a:chOff x="0" y="6143625"/>
            <a:chExt cx="9086850" cy="714375"/>
          </a:xfrm>
        </p:grpSpPr>
        <p:pic>
          <p:nvPicPr>
            <p:cNvPr id="34846" name="Picture 4" descr="sportredblue.gif"/>
            <p:cNvPicPr>
              <a:picLocks noChangeAspect="1"/>
            </p:cNvPicPr>
            <p:nvPr/>
          </p:nvPicPr>
          <p:blipFill>
            <a:blip r:embed="rId3"/>
            <a:srcRect/>
            <a:stretch>
              <a:fillRect/>
            </a:stretch>
          </p:blipFill>
          <p:spPr bwMode="auto">
            <a:xfrm>
              <a:off x="0" y="6209772"/>
              <a:ext cx="2286000" cy="648228"/>
            </a:xfrm>
            <a:prstGeom prst="rect">
              <a:avLst/>
            </a:prstGeom>
            <a:noFill/>
            <a:ln w="9525">
              <a:noFill/>
              <a:miter lim="800000"/>
              <a:headEnd/>
              <a:tailEnd/>
            </a:ln>
          </p:spPr>
        </p:pic>
        <p:pic>
          <p:nvPicPr>
            <p:cNvPr id="34847" name="Picture 9" descr="nasa.gif"/>
            <p:cNvPicPr>
              <a:picLocks noChangeAspect="1"/>
            </p:cNvPicPr>
            <p:nvPr/>
          </p:nvPicPr>
          <p:blipFill>
            <a:blip r:embed="rId4">
              <a:clrChange>
                <a:clrFrom>
                  <a:srgbClr val="FFFFFF"/>
                </a:clrFrom>
                <a:clrTo>
                  <a:srgbClr val="FFFFFF">
                    <a:alpha val="0"/>
                  </a:srgbClr>
                </a:clrTo>
              </a:clrChange>
            </a:blip>
            <a:srcRect/>
            <a:stretch>
              <a:fillRect/>
            </a:stretch>
          </p:blipFill>
          <p:spPr bwMode="auto">
            <a:xfrm>
              <a:off x="8229600" y="6143625"/>
              <a:ext cx="857250" cy="714375"/>
            </a:xfrm>
            <a:prstGeom prst="rect">
              <a:avLst/>
            </a:prstGeom>
            <a:noFill/>
            <a:ln w="9525">
              <a:noFill/>
              <a:miter lim="800000"/>
              <a:headEnd/>
              <a:tailEnd/>
            </a:ln>
          </p:spPr>
        </p:pic>
        <p:grpSp>
          <p:nvGrpSpPr>
            <p:cNvPr id="34848" name="Group 11"/>
            <p:cNvGrpSpPr>
              <a:grpSpLocks/>
            </p:cNvGrpSpPr>
            <p:nvPr/>
          </p:nvGrpSpPr>
          <p:grpSpPr bwMode="auto">
            <a:xfrm>
              <a:off x="2286000" y="6525768"/>
              <a:ext cx="5784521" cy="179832"/>
              <a:chOff x="2514600" y="5916168"/>
              <a:chExt cx="5784521" cy="179832"/>
            </a:xfrm>
          </p:grpSpPr>
          <p:sp>
            <p:nvSpPr>
              <p:cNvPr id="34850" name="Line 13"/>
              <p:cNvSpPr>
                <a:spLocks noChangeShapeType="1"/>
              </p:cNvSpPr>
              <p:nvPr/>
            </p:nvSpPr>
            <p:spPr bwMode="auto">
              <a:xfrm>
                <a:off x="2697480" y="5916168"/>
                <a:ext cx="5601641" cy="0"/>
              </a:xfrm>
              <a:prstGeom prst="line">
                <a:avLst/>
              </a:prstGeom>
              <a:noFill/>
              <a:ln w="38100">
                <a:solidFill>
                  <a:srgbClr val="CC0000"/>
                </a:solidFill>
                <a:round/>
                <a:headEnd/>
                <a:tailEnd/>
              </a:ln>
            </p:spPr>
            <p:txBody>
              <a:bodyPr/>
              <a:lstStyle/>
              <a:p>
                <a:endParaRPr lang="en-US"/>
              </a:p>
            </p:txBody>
          </p:sp>
          <p:sp>
            <p:nvSpPr>
              <p:cNvPr id="34851" name="Line 14"/>
              <p:cNvSpPr>
                <a:spLocks noChangeShapeType="1"/>
              </p:cNvSpPr>
              <p:nvPr/>
            </p:nvSpPr>
            <p:spPr bwMode="auto">
              <a:xfrm>
                <a:off x="2603123" y="6007608"/>
                <a:ext cx="5604700" cy="0"/>
              </a:xfrm>
              <a:prstGeom prst="line">
                <a:avLst/>
              </a:prstGeom>
              <a:noFill/>
              <a:ln w="38100">
                <a:solidFill>
                  <a:srgbClr val="CC0000"/>
                </a:solidFill>
                <a:round/>
                <a:headEnd/>
                <a:tailEnd/>
              </a:ln>
            </p:spPr>
            <p:txBody>
              <a:bodyPr/>
              <a:lstStyle/>
              <a:p>
                <a:endParaRPr lang="en-US"/>
              </a:p>
            </p:txBody>
          </p:sp>
          <p:sp>
            <p:nvSpPr>
              <p:cNvPr id="34852" name="Line 15"/>
              <p:cNvSpPr>
                <a:spLocks noChangeShapeType="1"/>
              </p:cNvSpPr>
              <p:nvPr/>
            </p:nvSpPr>
            <p:spPr bwMode="auto">
              <a:xfrm>
                <a:off x="2514600" y="6096000"/>
                <a:ext cx="5601641" cy="0"/>
              </a:xfrm>
              <a:prstGeom prst="line">
                <a:avLst/>
              </a:prstGeom>
              <a:noFill/>
              <a:ln w="38100">
                <a:solidFill>
                  <a:srgbClr val="CC0000"/>
                </a:solidFill>
                <a:round/>
                <a:headEnd/>
                <a:tailEnd/>
              </a:ln>
            </p:spPr>
            <p:txBody>
              <a:bodyPr/>
              <a:lstStyle/>
              <a:p>
                <a:endParaRPr lang="en-US"/>
              </a:p>
            </p:txBody>
          </p:sp>
        </p:grpSp>
        <p:sp>
          <p:nvSpPr>
            <p:cNvPr id="9" name="Text Box 16"/>
            <p:cNvSpPr txBox="1">
              <a:spLocks noChangeArrowheads="1"/>
            </p:cNvSpPr>
            <p:nvPr/>
          </p:nvSpPr>
          <p:spPr bwMode="auto">
            <a:xfrm>
              <a:off x="2667000" y="6245225"/>
              <a:ext cx="5173663" cy="292100"/>
            </a:xfrm>
            <a:prstGeom prst="rect">
              <a:avLst/>
            </a:prstGeom>
            <a:noFill/>
            <a:ln w="9525">
              <a:noFill/>
              <a:miter lim="800000"/>
              <a:headEnd/>
              <a:tailEnd/>
            </a:ln>
            <a:effectLst/>
          </p:spPr>
          <p:txBody>
            <a:bodyPr wrap="none">
              <a:spAutoFit/>
            </a:bodyPr>
            <a:lstStyle/>
            <a:p>
              <a:pPr>
                <a:defRPr/>
              </a:pPr>
              <a:r>
                <a:rPr lang="en-US" sz="1300" b="1" dirty="0">
                  <a:solidFill>
                    <a:schemeClr val="bg1">
                      <a:lumMod val="50000"/>
                    </a:schemeClr>
                  </a:solidFill>
                  <a:latin typeface="+mn-lt"/>
                  <a:ea typeface="+mn-ea"/>
                </a:rPr>
                <a:t>transitioning unique NASA data and research technologies to operations</a:t>
              </a:r>
            </a:p>
          </p:txBody>
        </p:sp>
      </p:grpSp>
      <p:sp>
        <p:nvSpPr>
          <p:cNvPr id="13" name="TextBox 12"/>
          <p:cNvSpPr txBox="1"/>
          <p:nvPr/>
        </p:nvSpPr>
        <p:spPr>
          <a:xfrm>
            <a:off x="457200" y="809625"/>
            <a:ext cx="8305800" cy="2878138"/>
          </a:xfrm>
          <a:prstGeom prst="rect">
            <a:avLst/>
          </a:prstGeom>
          <a:noFill/>
        </p:spPr>
        <p:txBody>
          <a:bodyPr>
            <a:spAutoFit/>
          </a:bodyPr>
          <a:lstStyle/>
          <a:p>
            <a:pPr>
              <a:spcAft>
                <a:spcPts val="1200"/>
              </a:spcAft>
              <a:defRPr/>
            </a:pPr>
            <a:r>
              <a:rPr lang="en-US" sz="2000" dirty="0" err="1">
                <a:ea typeface="+mn-ea"/>
              </a:rPr>
              <a:t>SPoRT</a:t>
            </a:r>
            <a:r>
              <a:rPr lang="en-US" sz="2000" dirty="0">
                <a:ea typeface="+mn-ea"/>
              </a:rPr>
              <a:t> is working collaboratively with AWGs and PG teams to prepare forecasters for unique data and products coming from GOES-R sensors</a:t>
            </a:r>
            <a:endParaRPr lang="en-US" dirty="0">
              <a:ea typeface="+mn-ea"/>
            </a:endParaRPr>
          </a:p>
          <a:p>
            <a:pPr marL="0" lvl="1">
              <a:spcAft>
                <a:spcPts val="1200"/>
              </a:spcAft>
              <a:defRPr/>
            </a:pPr>
            <a:r>
              <a:rPr lang="en-US" sz="2000" dirty="0">
                <a:ea typeface="+mn-ea"/>
              </a:rPr>
              <a:t>ABI  proxy imagery and products and pseudo GLM data  will be disseminated to </a:t>
            </a:r>
            <a:r>
              <a:rPr lang="en-US" sz="2000" u="sng" dirty="0">
                <a:ea typeface="+mn-ea"/>
              </a:rPr>
              <a:t>selected WFOs</a:t>
            </a:r>
            <a:r>
              <a:rPr lang="en-US" sz="2000" dirty="0">
                <a:ea typeface="+mn-ea"/>
              </a:rPr>
              <a:t> (early 2010) and to the </a:t>
            </a:r>
            <a:r>
              <a:rPr lang="en-US" sz="2000" u="sng" dirty="0">
                <a:ea typeface="+mn-ea"/>
              </a:rPr>
              <a:t>PG </a:t>
            </a:r>
            <a:r>
              <a:rPr lang="en-US" sz="2000" u="sng" dirty="0" err="1">
                <a:ea typeface="+mn-ea"/>
              </a:rPr>
              <a:t>testbed</a:t>
            </a:r>
            <a:r>
              <a:rPr lang="en-US" sz="2000" dirty="0">
                <a:ea typeface="+mn-ea"/>
              </a:rPr>
              <a:t> as part of the Hazardous Weather </a:t>
            </a:r>
            <a:r>
              <a:rPr lang="en-US" sz="2000" dirty="0" err="1">
                <a:ea typeface="+mn-ea"/>
              </a:rPr>
              <a:t>Testbed</a:t>
            </a:r>
            <a:r>
              <a:rPr lang="en-US" sz="2000" dirty="0">
                <a:ea typeface="+mn-ea"/>
              </a:rPr>
              <a:t> (HWT) and 2010 NSSL Spring Program</a:t>
            </a:r>
          </a:p>
          <a:p>
            <a:pPr marL="231775" lvl="1" indent="-115888">
              <a:spcAft>
                <a:spcPts val="600"/>
              </a:spcAft>
              <a:buFont typeface="Arial" pitchFamily="34" charset="0"/>
              <a:buChar char="•"/>
              <a:defRPr/>
            </a:pPr>
            <a:r>
              <a:rPr lang="en-US" dirty="0">
                <a:ea typeface="+mn-ea"/>
              </a:rPr>
              <a:t>focus on displays in AWIPS II where products can be better displayed</a:t>
            </a:r>
          </a:p>
          <a:p>
            <a:pPr marL="231775" lvl="1" indent="-115888">
              <a:spcAft>
                <a:spcPts val="600"/>
              </a:spcAft>
              <a:buFont typeface="Arial" pitchFamily="34" charset="0"/>
              <a:buChar char="•"/>
              <a:defRPr/>
            </a:pPr>
            <a:r>
              <a:rPr lang="en-US" dirty="0">
                <a:ea typeface="+mn-ea"/>
              </a:rPr>
              <a:t>preliminary product list focuses on current forecast problems</a:t>
            </a:r>
          </a:p>
        </p:txBody>
      </p:sp>
      <p:graphicFrame>
        <p:nvGraphicFramePr>
          <p:cNvPr id="14" name="Table 13"/>
          <p:cNvGraphicFramePr>
            <a:graphicFrameLocks noGrp="1"/>
          </p:cNvGraphicFramePr>
          <p:nvPr/>
        </p:nvGraphicFramePr>
        <p:xfrm>
          <a:off x="582613" y="3825875"/>
          <a:ext cx="8104110" cy="2117396"/>
        </p:xfrm>
        <a:graphic>
          <a:graphicData uri="http://schemas.openxmlformats.org/drawingml/2006/table">
            <a:tbl>
              <a:tblPr/>
              <a:tblGrid>
                <a:gridCol w="2895601"/>
                <a:gridCol w="990600"/>
                <a:gridCol w="4217909"/>
              </a:tblGrid>
              <a:tr h="201857">
                <a:tc>
                  <a:txBody>
                    <a:bodyPr/>
                    <a:lstStyle/>
                    <a:p>
                      <a:pPr marL="0" marR="0" algn="ctr">
                        <a:lnSpc>
                          <a:spcPct val="115000"/>
                        </a:lnSpc>
                        <a:spcBef>
                          <a:spcPts val="600"/>
                        </a:spcBef>
                        <a:spcAft>
                          <a:spcPts val="0"/>
                        </a:spcAft>
                      </a:pPr>
                      <a:r>
                        <a:rPr lang="en-US" sz="1400" b="1" u="sng" dirty="0">
                          <a:latin typeface="Calibri"/>
                          <a:ea typeface="Calibri"/>
                          <a:cs typeface="Times New Roman"/>
                        </a:rPr>
                        <a:t>Forecast Problem</a:t>
                      </a:r>
                      <a:endParaRPr lang="en-US" sz="1400" dirty="0">
                        <a:latin typeface="Calibri"/>
                        <a:ea typeface="Calibri"/>
                        <a:cs typeface="Times New Roman"/>
                      </a:endParaRPr>
                    </a:p>
                  </a:txBody>
                  <a:tcPr marL="67471" marR="67471" marT="0" marB="0" anchor="ctr">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a:noFill/>
                    </a:lnB>
                  </a:tcPr>
                </a:tc>
                <a:tc>
                  <a:txBody>
                    <a:bodyPr/>
                    <a:lstStyle/>
                    <a:p>
                      <a:pPr marL="0" marR="0" algn="ctr">
                        <a:lnSpc>
                          <a:spcPct val="90000"/>
                        </a:lnSpc>
                        <a:spcBef>
                          <a:spcPts val="0"/>
                        </a:spcBef>
                        <a:spcAft>
                          <a:spcPts val="0"/>
                        </a:spcAft>
                        <a:tabLst>
                          <a:tab pos="245745" algn="ctr"/>
                        </a:tabLst>
                      </a:pPr>
                      <a:r>
                        <a:rPr lang="en-US" sz="1400" b="1" u="sng" dirty="0">
                          <a:latin typeface="Calibri"/>
                          <a:ea typeface="Calibri"/>
                          <a:cs typeface="Times New Roman"/>
                        </a:rPr>
                        <a:t>Proxy </a:t>
                      </a:r>
                      <a:r>
                        <a:rPr lang="en-US" sz="1400" b="0" u="none" baseline="0" dirty="0" smtClean="0">
                          <a:latin typeface="Calibri"/>
                          <a:ea typeface="Calibri"/>
                          <a:cs typeface="Times New Roman"/>
                        </a:rPr>
                        <a:t> </a:t>
                      </a:r>
                      <a:r>
                        <a:rPr lang="en-US" sz="1400" b="1" u="sng" dirty="0" smtClean="0">
                          <a:latin typeface="Calibri"/>
                          <a:ea typeface="Calibri"/>
                          <a:cs typeface="Times New Roman"/>
                        </a:rPr>
                        <a:t>Data</a:t>
                      </a:r>
                      <a:endParaRPr lang="en-US" sz="1400" dirty="0">
                        <a:latin typeface="Calibri"/>
                        <a:ea typeface="Calibri"/>
                        <a:cs typeface="Times New Roman"/>
                      </a:endParaRPr>
                    </a:p>
                  </a:txBody>
                  <a:tcPr marL="67471" marR="67471" marT="0" marB="0" anchor="ctr">
                    <a:lnL>
                      <a:noFill/>
                    </a:lnL>
                    <a:lnR>
                      <a:noFill/>
                    </a:lnR>
                    <a:lnT w="1905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600"/>
                        </a:spcBef>
                        <a:spcAft>
                          <a:spcPts val="600"/>
                        </a:spcAft>
                      </a:pPr>
                      <a:r>
                        <a:rPr lang="en-US" sz="1400" b="1" u="sng">
                          <a:latin typeface="Calibri"/>
                          <a:ea typeface="Calibri"/>
                          <a:cs typeface="Times New Roman"/>
                        </a:rPr>
                        <a:t>Product(s)</a:t>
                      </a:r>
                      <a:endParaRPr lang="en-US" sz="1400">
                        <a:latin typeface="Calibri"/>
                        <a:ea typeface="Calibri"/>
                        <a:cs typeface="Times New Roman"/>
                      </a:endParaRPr>
                    </a:p>
                  </a:txBody>
                  <a:tcPr marL="67471" marR="67471" marT="0" marB="0" anchor="ctr">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r>
              <a:tr h="263286">
                <a:tc>
                  <a:txBody>
                    <a:bodyPr/>
                    <a:lstStyle/>
                    <a:p>
                      <a:pPr marL="0" marR="0">
                        <a:lnSpc>
                          <a:spcPct val="115000"/>
                        </a:lnSpc>
                        <a:spcBef>
                          <a:spcPts val="0"/>
                        </a:spcBef>
                        <a:spcAft>
                          <a:spcPts val="0"/>
                        </a:spcAft>
                      </a:pPr>
                      <a:r>
                        <a:rPr lang="en-US" sz="1400">
                          <a:latin typeface="Calibri"/>
                          <a:ea typeface="Calibri"/>
                          <a:cs typeface="Times New Roman"/>
                        </a:rPr>
                        <a:t>Diagnosing changing weather </a:t>
                      </a:r>
                    </a:p>
                  </a:txBody>
                  <a:tcPr marL="67471" marR="67471" marT="0" marB="0" anchor="ctr">
                    <a:lnL w="1905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a:lnSpc>
                          <a:spcPct val="115000"/>
                        </a:lnSpc>
                        <a:spcBef>
                          <a:spcPts val="0"/>
                        </a:spcBef>
                        <a:spcAft>
                          <a:spcPts val="0"/>
                        </a:spcAft>
                      </a:pPr>
                      <a:r>
                        <a:rPr lang="en-US" sz="1400" dirty="0" smtClean="0">
                          <a:latin typeface="Calibri"/>
                          <a:ea typeface="Calibri"/>
                          <a:cs typeface="Times New Roman"/>
                        </a:rPr>
                        <a:t>ABI </a:t>
                      </a:r>
                      <a:endParaRPr lang="en-US" sz="1400" dirty="0">
                        <a:latin typeface="Calibri"/>
                        <a:ea typeface="Calibri"/>
                        <a:cs typeface="Times New Roman"/>
                      </a:endParaRPr>
                    </a:p>
                  </a:txBody>
                  <a:tcPr marL="67471" marR="67471" marT="0" marB="0" anchor="ctr">
                    <a:lnL>
                      <a:noFill/>
                    </a:lnL>
                    <a:lnR>
                      <a:noFill/>
                    </a:lnR>
                    <a:lnT>
                      <a:noFill/>
                    </a:lnT>
                    <a:lnB>
                      <a:noFill/>
                    </a:lnB>
                  </a:tcPr>
                </a:tc>
                <a:tc>
                  <a:txBody>
                    <a:bodyPr/>
                    <a:lstStyle/>
                    <a:p>
                      <a:pPr marL="0" marR="0">
                        <a:lnSpc>
                          <a:spcPct val="90000"/>
                        </a:lnSpc>
                        <a:spcBef>
                          <a:spcPts val="600"/>
                        </a:spcBef>
                        <a:spcAft>
                          <a:spcPts val="600"/>
                        </a:spcAft>
                      </a:pPr>
                      <a:r>
                        <a:rPr lang="en-US" sz="1400">
                          <a:latin typeface="Calibri"/>
                          <a:ea typeface="Calibri"/>
                          <a:cs typeface="Times New Roman"/>
                        </a:rPr>
                        <a:t>High resolution imagery and derived products</a:t>
                      </a:r>
                    </a:p>
                  </a:txBody>
                  <a:tcPr marL="67471" marR="67471" marT="0" marB="0" anchor="ctr">
                    <a:lnL>
                      <a:noFill/>
                    </a:lnL>
                    <a:lnR w="19050" cap="flat" cmpd="sng" algn="ctr">
                      <a:solidFill>
                        <a:srgbClr val="000000"/>
                      </a:solidFill>
                      <a:prstDash val="solid"/>
                      <a:round/>
                      <a:headEnd type="none" w="med" len="med"/>
                      <a:tailEnd type="none" w="med" len="med"/>
                    </a:lnR>
                    <a:lnT>
                      <a:noFill/>
                    </a:lnT>
                    <a:lnB>
                      <a:noFill/>
                    </a:lnB>
                  </a:tcPr>
                </a:tc>
              </a:tr>
              <a:tr h="201857">
                <a:tc>
                  <a:txBody>
                    <a:bodyPr/>
                    <a:lstStyle/>
                    <a:p>
                      <a:pPr marL="0" marR="0">
                        <a:lnSpc>
                          <a:spcPct val="115000"/>
                        </a:lnSpc>
                        <a:spcBef>
                          <a:spcPts val="0"/>
                        </a:spcBef>
                        <a:spcAft>
                          <a:spcPts val="0"/>
                        </a:spcAft>
                      </a:pPr>
                      <a:r>
                        <a:rPr lang="en-US" sz="1400">
                          <a:latin typeface="Calibri"/>
                          <a:ea typeface="Calibri"/>
                          <a:cs typeface="Times New Roman"/>
                        </a:rPr>
                        <a:t>Diagnosing low clouds and fog </a:t>
                      </a:r>
                    </a:p>
                  </a:txBody>
                  <a:tcPr marL="67471" marR="67471" marT="0" marB="0" anchor="ctr">
                    <a:lnL w="1905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a:lnSpc>
                          <a:spcPct val="115000"/>
                        </a:lnSpc>
                        <a:spcBef>
                          <a:spcPts val="0"/>
                        </a:spcBef>
                        <a:spcAft>
                          <a:spcPts val="0"/>
                        </a:spcAft>
                      </a:pPr>
                      <a:r>
                        <a:rPr lang="en-US" sz="1400" dirty="0" smtClean="0">
                          <a:latin typeface="Calibri"/>
                          <a:ea typeface="Calibri"/>
                          <a:cs typeface="Times New Roman"/>
                        </a:rPr>
                        <a:t>ABI</a:t>
                      </a:r>
                      <a:endParaRPr lang="en-US" sz="1400" dirty="0">
                        <a:latin typeface="Calibri"/>
                        <a:ea typeface="Calibri"/>
                        <a:cs typeface="Times New Roman"/>
                      </a:endParaRPr>
                    </a:p>
                  </a:txBody>
                  <a:tcPr marL="67471" marR="67471" marT="0" marB="0" anchor="ctr">
                    <a:lnL>
                      <a:noFill/>
                    </a:lnL>
                    <a:lnR>
                      <a:noFill/>
                    </a:lnR>
                    <a:lnT>
                      <a:noFill/>
                    </a:lnT>
                    <a:lnB>
                      <a:noFill/>
                    </a:lnB>
                  </a:tcPr>
                </a:tc>
                <a:tc>
                  <a:txBody>
                    <a:bodyPr/>
                    <a:lstStyle/>
                    <a:p>
                      <a:pPr marL="0" marR="0">
                        <a:lnSpc>
                          <a:spcPct val="90000"/>
                        </a:lnSpc>
                        <a:spcBef>
                          <a:spcPts val="600"/>
                        </a:spcBef>
                        <a:spcAft>
                          <a:spcPts val="600"/>
                        </a:spcAft>
                      </a:pPr>
                      <a:r>
                        <a:rPr lang="en-US" sz="1400" dirty="0">
                          <a:latin typeface="Calibri"/>
                          <a:ea typeface="Calibri"/>
                          <a:cs typeface="Times New Roman"/>
                        </a:rPr>
                        <a:t>Enhanced channel difference imagery</a:t>
                      </a:r>
                    </a:p>
                  </a:txBody>
                  <a:tcPr marL="67471" marR="67471" marT="0" marB="0" anchor="ctr">
                    <a:lnL>
                      <a:noFill/>
                    </a:lnL>
                    <a:lnR w="19050" cap="flat" cmpd="sng" algn="ctr">
                      <a:solidFill>
                        <a:srgbClr val="000000"/>
                      </a:solidFill>
                      <a:prstDash val="solid"/>
                      <a:round/>
                      <a:headEnd type="none" w="med" len="med"/>
                      <a:tailEnd type="none" w="med" len="med"/>
                    </a:lnR>
                    <a:lnT>
                      <a:noFill/>
                    </a:lnT>
                    <a:lnB>
                      <a:noFill/>
                    </a:lnB>
                  </a:tcPr>
                </a:tc>
              </a:tr>
              <a:tr h="180539">
                <a:tc>
                  <a:txBody>
                    <a:bodyPr/>
                    <a:lstStyle/>
                    <a:p>
                      <a:pPr marL="0" marR="0">
                        <a:lnSpc>
                          <a:spcPct val="115000"/>
                        </a:lnSpc>
                        <a:spcBef>
                          <a:spcPts val="0"/>
                        </a:spcBef>
                        <a:spcAft>
                          <a:spcPts val="0"/>
                        </a:spcAft>
                      </a:pPr>
                      <a:r>
                        <a:rPr lang="en-US" sz="1400">
                          <a:latin typeface="Calibri"/>
                          <a:ea typeface="Calibri"/>
                          <a:cs typeface="Times New Roman"/>
                        </a:rPr>
                        <a:t>Local temperature forecasts</a:t>
                      </a:r>
                    </a:p>
                  </a:txBody>
                  <a:tcPr marL="67471" marR="67471" marT="0" marB="0" anchor="ctr">
                    <a:lnL w="1905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a:lnSpc>
                          <a:spcPct val="115000"/>
                        </a:lnSpc>
                        <a:spcBef>
                          <a:spcPts val="0"/>
                        </a:spcBef>
                        <a:spcAft>
                          <a:spcPts val="0"/>
                        </a:spcAft>
                      </a:pPr>
                      <a:r>
                        <a:rPr lang="en-US" sz="1400" dirty="0" smtClean="0">
                          <a:latin typeface="Calibri"/>
                          <a:ea typeface="Calibri"/>
                          <a:cs typeface="Times New Roman"/>
                        </a:rPr>
                        <a:t>ABI</a:t>
                      </a:r>
                      <a:endParaRPr lang="en-US" sz="1400" dirty="0">
                        <a:latin typeface="Calibri"/>
                        <a:ea typeface="Calibri"/>
                        <a:cs typeface="Times New Roman"/>
                      </a:endParaRPr>
                    </a:p>
                  </a:txBody>
                  <a:tcPr marL="67471" marR="67471" marT="0" marB="0" anchor="ctr">
                    <a:lnL>
                      <a:noFill/>
                    </a:lnL>
                    <a:lnR>
                      <a:noFill/>
                    </a:lnR>
                    <a:lnT>
                      <a:noFill/>
                    </a:lnT>
                    <a:lnB>
                      <a:noFill/>
                    </a:lnB>
                  </a:tcPr>
                </a:tc>
                <a:tc>
                  <a:txBody>
                    <a:bodyPr/>
                    <a:lstStyle/>
                    <a:p>
                      <a:pPr marL="0" marR="0">
                        <a:lnSpc>
                          <a:spcPct val="90000"/>
                        </a:lnSpc>
                        <a:spcBef>
                          <a:spcPts val="600"/>
                        </a:spcBef>
                        <a:spcAft>
                          <a:spcPts val="600"/>
                        </a:spcAft>
                      </a:pPr>
                      <a:r>
                        <a:rPr lang="en-US" sz="1400">
                          <a:latin typeface="Calibri"/>
                          <a:ea typeface="Calibri"/>
                          <a:cs typeface="Times New Roman"/>
                        </a:rPr>
                        <a:t>Land surface temperature</a:t>
                      </a:r>
                    </a:p>
                  </a:txBody>
                  <a:tcPr marL="67471" marR="67471" marT="0" marB="0" anchor="ctr">
                    <a:lnL>
                      <a:noFill/>
                    </a:lnL>
                    <a:lnR w="19050" cap="flat" cmpd="sng" algn="ctr">
                      <a:solidFill>
                        <a:srgbClr val="000000"/>
                      </a:solidFill>
                      <a:prstDash val="solid"/>
                      <a:round/>
                      <a:headEnd type="none" w="med" len="med"/>
                      <a:tailEnd type="none" w="med" len="med"/>
                    </a:lnR>
                    <a:lnT>
                      <a:noFill/>
                    </a:lnT>
                    <a:lnB>
                      <a:noFill/>
                    </a:lnB>
                  </a:tcPr>
                </a:tc>
              </a:tr>
              <a:tr h="300898">
                <a:tc>
                  <a:txBody>
                    <a:bodyPr/>
                    <a:lstStyle/>
                    <a:p>
                      <a:pPr marL="0" marR="0">
                        <a:lnSpc>
                          <a:spcPct val="115000"/>
                        </a:lnSpc>
                        <a:spcBef>
                          <a:spcPts val="0"/>
                        </a:spcBef>
                        <a:spcAft>
                          <a:spcPts val="0"/>
                        </a:spcAft>
                      </a:pPr>
                      <a:r>
                        <a:rPr lang="en-US" sz="1400">
                          <a:latin typeface="Calibri"/>
                          <a:ea typeface="Calibri"/>
                          <a:cs typeface="Times New Roman"/>
                        </a:rPr>
                        <a:t>Visibility reductions  due to smoke and fire weather support</a:t>
                      </a:r>
                    </a:p>
                  </a:txBody>
                  <a:tcPr marL="67471" marR="67471" marT="0" marB="0" anchor="ctr">
                    <a:lnL w="1905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a:lnSpc>
                          <a:spcPct val="115000"/>
                        </a:lnSpc>
                        <a:spcBef>
                          <a:spcPts val="0"/>
                        </a:spcBef>
                        <a:spcAft>
                          <a:spcPts val="0"/>
                        </a:spcAft>
                      </a:pPr>
                      <a:r>
                        <a:rPr lang="en-US" sz="1400" dirty="0" smtClean="0">
                          <a:latin typeface="Calibri"/>
                          <a:ea typeface="Calibri"/>
                          <a:cs typeface="Times New Roman"/>
                        </a:rPr>
                        <a:t>ABI</a:t>
                      </a:r>
                      <a:endParaRPr lang="en-US" sz="1400" dirty="0">
                        <a:latin typeface="Calibri"/>
                        <a:ea typeface="Calibri"/>
                        <a:cs typeface="Times New Roman"/>
                      </a:endParaRPr>
                    </a:p>
                  </a:txBody>
                  <a:tcPr marL="67471" marR="67471" marT="0" marB="0" anchor="ctr">
                    <a:lnL>
                      <a:noFill/>
                    </a:lnL>
                    <a:lnR>
                      <a:noFill/>
                    </a:lnR>
                    <a:lnT>
                      <a:noFill/>
                    </a:lnT>
                    <a:lnB>
                      <a:noFill/>
                    </a:lnB>
                  </a:tcPr>
                </a:tc>
                <a:tc>
                  <a:txBody>
                    <a:bodyPr/>
                    <a:lstStyle/>
                    <a:p>
                      <a:pPr marL="0" marR="0">
                        <a:lnSpc>
                          <a:spcPct val="90000"/>
                        </a:lnSpc>
                        <a:spcBef>
                          <a:spcPts val="600"/>
                        </a:spcBef>
                        <a:spcAft>
                          <a:spcPts val="600"/>
                        </a:spcAft>
                      </a:pPr>
                      <a:r>
                        <a:rPr lang="en-US" sz="1400">
                          <a:latin typeface="Calibri"/>
                          <a:ea typeface="Calibri"/>
                          <a:cs typeface="Times New Roman"/>
                        </a:rPr>
                        <a:t>Color composites, active fires and burn areas</a:t>
                      </a:r>
                    </a:p>
                  </a:txBody>
                  <a:tcPr marL="67471" marR="67471" marT="0" marB="0" anchor="ctr">
                    <a:lnL>
                      <a:noFill/>
                    </a:lnL>
                    <a:lnR w="19050" cap="flat" cmpd="sng" algn="ctr">
                      <a:solidFill>
                        <a:srgbClr val="000000"/>
                      </a:solidFill>
                      <a:prstDash val="solid"/>
                      <a:round/>
                      <a:headEnd type="none" w="med" len="med"/>
                      <a:tailEnd type="none" w="med" len="med"/>
                    </a:lnR>
                    <a:lnT>
                      <a:noFill/>
                    </a:lnT>
                    <a:lnB>
                      <a:noFill/>
                    </a:lnB>
                  </a:tcPr>
                </a:tc>
              </a:tr>
              <a:tr h="300898">
                <a:tc>
                  <a:txBody>
                    <a:bodyPr/>
                    <a:lstStyle/>
                    <a:p>
                      <a:pPr marL="0" marR="0">
                        <a:lnSpc>
                          <a:spcPct val="115000"/>
                        </a:lnSpc>
                        <a:spcBef>
                          <a:spcPts val="0"/>
                        </a:spcBef>
                        <a:spcAft>
                          <a:spcPts val="0"/>
                        </a:spcAft>
                      </a:pPr>
                      <a:r>
                        <a:rPr lang="en-US" sz="1400">
                          <a:latin typeface="Calibri"/>
                          <a:ea typeface="Calibri"/>
                          <a:cs typeface="Times New Roman"/>
                        </a:rPr>
                        <a:t>Lead time for severe weather</a:t>
                      </a:r>
                    </a:p>
                  </a:txBody>
                  <a:tcPr marL="67471" marR="67471" marT="0" marB="0" anchor="ctr">
                    <a:lnL w="1905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a:lnSpc>
                          <a:spcPct val="115000"/>
                        </a:lnSpc>
                        <a:spcBef>
                          <a:spcPts val="0"/>
                        </a:spcBef>
                        <a:spcAft>
                          <a:spcPts val="0"/>
                        </a:spcAft>
                      </a:pPr>
                      <a:r>
                        <a:rPr lang="en-US" sz="1400" dirty="0" smtClean="0">
                          <a:latin typeface="Calibri"/>
                          <a:ea typeface="Calibri"/>
                          <a:cs typeface="Times New Roman"/>
                        </a:rPr>
                        <a:t>GLM</a:t>
                      </a:r>
                      <a:endParaRPr lang="en-US" sz="1400" dirty="0">
                        <a:latin typeface="Calibri"/>
                        <a:ea typeface="Calibri"/>
                        <a:cs typeface="Times New Roman"/>
                      </a:endParaRPr>
                    </a:p>
                  </a:txBody>
                  <a:tcPr marL="67471" marR="67471" marT="0" marB="0" anchor="ctr">
                    <a:lnL>
                      <a:noFill/>
                    </a:lnL>
                    <a:lnR>
                      <a:noFill/>
                    </a:lnR>
                    <a:lnT>
                      <a:noFill/>
                    </a:lnT>
                    <a:lnB>
                      <a:noFill/>
                    </a:lnB>
                  </a:tcPr>
                </a:tc>
                <a:tc>
                  <a:txBody>
                    <a:bodyPr/>
                    <a:lstStyle/>
                    <a:p>
                      <a:pPr marL="0" marR="0">
                        <a:lnSpc>
                          <a:spcPct val="90000"/>
                        </a:lnSpc>
                        <a:spcBef>
                          <a:spcPts val="600"/>
                        </a:spcBef>
                        <a:spcAft>
                          <a:spcPts val="600"/>
                        </a:spcAft>
                      </a:pPr>
                      <a:r>
                        <a:rPr lang="en-US" sz="1400" dirty="0">
                          <a:latin typeface="Calibri"/>
                          <a:ea typeface="Calibri"/>
                          <a:cs typeface="Times New Roman"/>
                        </a:rPr>
                        <a:t>Total lightning products, WRF lightning threat</a:t>
                      </a:r>
                    </a:p>
                  </a:txBody>
                  <a:tcPr marL="67471" marR="67471" marT="0" marB="0" anchor="ctr">
                    <a:lnL>
                      <a:noFill/>
                    </a:lnL>
                    <a:lnR w="19050" cap="flat" cmpd="sng" algn="ctr">
                      <a:solidFill>
                        <a:srgbClr val="000000"/>
                      </a:solidFill>
                      <a:prstDash val="solid"/>
                      <a:round/>
                      <a:headEnd type="none" w="med" len="med"/>
                      <a:tailEnd type="none" w="med" len="med"/>
                    </a:lnR>
                    <a:lnT>
                      <a:noFill/>
                    </a:lnT>
                    <a:lnB>
                      <a:noFill/>
                    </a:lnB>
                  </a:tcPr>
                </a:tc>
              </a:tr>
              <a:tr h="240718">
                <a:tc>
                  <a:txBody>
                    <a:bodyPr/>
                    <a:lstStyle/>
                    <a:p>
                      <a:pPr marL="0" marR="0">
                        <a:lnSpc>
                          <a:spcPct val="115000"/>
                        </a:lnSpc>
                        <a:spcBef>
                          <a:spcPts val="0"/>
                        </a:spcBef>
                        <a:spcAft>
                          <a:spcPts val="0"/>
                        </a:spcAft>
                      </a:pPr>
                      <a:r>
                        <a:rPr lang="en-US" sz="1400" dirty="0">
                          <a:latin typeface="Calibri"/>
                          <a:ea typeface="Calibri"/>
                          <a:cs typeface="Times New Roman"/>
                        </a:rPr>
                        <a:t>Sea breeze impact</a:t>
                      </a:r>
                    </a:p>
                  </a:txBody>
                  <a:tcPr marL="67471" marR="67471" marT="0" marB="0" anchor="ctr">
                    <a:lnL w="1905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a:lnSpc>
                          <a:spcPct val="115000"/>
                        </a:lnSpc>
                        <a:spcBef>
                          <a:spcPts val="0"/>
                        </a:spcBef>
                        <a:spcAft>
                          <a:spcPts val="0"/>
                        </a:spcAft>
                      </a:pPr>
                      <a:r>
                        <a:rPr lang="en-US" sz="1400" dirty="0" smtClean="0">
                          <a:latin typeface="Calibri"/>
                          <a:ea typeface="Calibri"/>
                          <a:cs typeface="Times New Roman"/>
                        </a:rPr>
                        <a:t>ABI</a:t>
                      </a:r>
                      <a:endParaRPr lang="en-US" sz="1400" dirty="0">
                        <a:latin typeface="Calibri"/>
                        <a:ea typeface="Calibri"/>
                        <a:cs typeface="Times New Roman"/>
                      </a:endParaRPr>
                    </a:p>
                  </a:txBody>
                  <a:tcPr marL="67471" marR="67471" marT="0" marB="0" anchor="ctr">
                    <a:lnL>
                      <a:noFill/>
                    </a:lnL>
                    <a:lnR>
                      <a:noFill/>
                    </a:lnR>
                    <a:lnT>
                      <a:noFill/>
                    </a:lnT>
                    <a:lnB>
                      <a:noFill/>
                    </a:lnB>
                  </a:tcPr>
                </a:tc>
                <a:tc>
                  <a:txBody>
                    <a:bodyPr/>
                    <a:lstStyle/>
                    <a:p>
                      <a:pPr marL="0" marR="0">
                        <a:lnSpc>
                          <a:spcPct val="90000"/>
                        </a:lnSpc>
                        <a:spcBef>
                          <a:spcPts val="600"/>
                        </a:spcBef>
                        <a:spcAft>
                          <a:spcPts val="600"/>
                        </a:spcAft>
                      </a:pPr>
                      <a:r>
                        <a:rPr lang="en-US" sz="1400" dirty="0">
                          <a:latin typeface="Calibri"/>
                          <a:ea typeface="Calibri"/>
                          <a:cs typeface="Times New Roman"/>
                        </a:rPr>
                        <a:t>Local model forecasts initialized with surface parameters and SSTs</a:t>
                      </a:r>
                    </a:p>
                  </a:txBody>
                  <a:tcPr marL="67471" marR="67471" marT="0" marB="0" anchor="ctr">
                    <a:lnL>
                      <a:noFill/>
                    </a:lnL>
                    <a:lnR w="19050" cap="flat" cmpd="sng" algn="ctr">
                      <a:solidFill>
                        <a:srgbClr val="000000"/>
                      </a:solidFill>
                      <a:prstDash val="solid"/>
                      <a:round/>
                      <a:headEnd type="none" w="med" len="med"/>
                      <a:tailEnd type="none" w="med" len="med"/>
                    </a:lnR>
                    <a:lnT>
                      <a:noFill/>
                    </a:lnT>
                    <a:lnB>
                      <a:noFill/>
                    </a:lnB>
                  </a:tcPr>
                </a:tc>
              </a:tr>
            </a:tbl>
          </a:graphicData>
        </a:graphic>
      </p:graphicFrame>
      <p:sp>
        <p:nvSpPr>
          <p:cNvPr id="15" name="Line 4"/>
          <p:cNvSpPr>
            <a:spLocks noChangeShapeType="1"/>
          </p:cNvSpPr>
          <p:nvPr/>
        </p:nvSpPr>
        <p:spPr bwMode="auto">
          <a:xfrm>
            <a:off x="457200" y="763588"/>
            <a:ext cx="8229600" cy="0"/>
          </a:xfrm>
          <a:prstGeom prst="line">
            <a:avLst/>
          </a:prstGeom>
          <a:noFill/>
          <a:ln w="50800" cmpd="dbl">
            <a:solidFill>
              <a:srgbClr val="003399"/>
            </a:solidFill>
            <a:round/>
            <a:headEnd/>
            <a:tailEnd/>
          </a:ln>
        </p:spPr>
        <p:txBody>
          <a:bodyPr/>
          <a:lstStyle/>
          <a:p>
            <a:endParaRPr lang="en-US"/>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457200" y="-127000"/>
            <a:ext cx="8229600" cy="1270000"/>
          </a:xfrm>
        </p:spPr>
        <p:txBody>
          <a:bodyPr/>
          <a:lstStyle/>
          <a:p>
            <a:pPr eaLnBrk="1" hangingPunct="1"/>
            <a:r>
              <a:rPr lang="en-US" b="1" dirty="0" smtClean="0"/>
              <a:t>NOAA Geostationary Operational                Environmental Satellites (GOES)</a:t>
            </a:r>
          </a:p>
        </p:txBody>
      </p:sp>
      <p:pic>
        <p:nvPicPr>
          <p:cNvPr id="2" name="Picture 3"/>
          <p:cNvPicPr>
            <a:picLocks noChangeAspect="1" noChangeArrowheads="1"/>
          </p:cNvPicPr>
          <p:nvPr/>
        </p:nvPicPr>
        <p:blipFill>
          <a:blip r:embed="rId3" cstate="print"/>
          <a:srcRect l="7143"/>
          <a:stretch>
            <a:fillRect/>
          </a:stretch>
        </p:blipFill>
        <p:spPr bwMode="auto">
          <a:xfrm>
            <a:off x="7162800" y="2438400"/>
            <a:ext cx="1981200" cy="2133600"/>
          </a:xfrm>
          <a:prstGeom prst="rect">
            <a:avLst/>
          </a:prstGeom>
          <a:noFill/>
          <a:ln w="9525">
            <a:noFill/>
            <a:miter lim="800000"/>
            <a:headEnd/>
            <a:tailEnd/>
          </a:ln>
        </p:spPr>
      </p:pic>
      <p:pic>
        <p:nvPicPr>
          <p:cNvPr id="5126" name="Picture 6"/>
          <p:cNvPicPr>
            <a:picLocks noChangeAspect="1" noChangeArrowheads="1"/>
          </p:cNvPicPr>
          <p:nvPr/>
        </p:nvPicPr>
        <p:blipFill>
          <a:blip r:embed="rId4" cstate="print"/>
          <a:srcRect/>
          <a:stretch>
            <a:fillRect/>
          </a:stretch>
        </p:blipFill>
        <p:spPr bwMode="auto">
          <a:xfrm>
            <a:off x="2133600" y="2057400"/>
            <a:ext cx="1743075" cy="1143000"/>
          </a:xfrm>
          <a:prstGeom prst="rect">
            <a:avLst/>
          </a:prstGeom>
          <a:noFill/>
          <a:ln w="9525">
            <a:noFill/>
            <a:miter lim="800000"/>
            <a:headEnd/>
            <a:tailEnd/>
          </a:ln>
        </p:spPr>
      </p:pic>
      <p:pic>
        <p:nvPicPr>
          <p:cNvPr id="5127" name="Picture 12"/>
          <p:cNvPicPr>
            <a:picLocks noChangeAspect="1" noChangeArrowheads="1"/>
          </p:cNvPicPr>
          <p:nvPr/>
        </p:nvPicPr>
        <p:blipFill>
          <a:blip r:embed="rId5" cstate="print"/>
          <a:srcRect/>
          <a:stretch>
            <a:fillRect/>
          </a:stretch>
        </p:blipFill>
        <p:spPr bwMode="auto">
          <a:xfrm>
            <a:off x="4445000" y="1809750"/>
            <a:ext cx="1803400" cy="1466850"/>
          </a:xfrm>
          <a:prstGeom prst="rect">
            <a:avLst/>
          </a:prstGeom>
          <a:noFill/>
          <a:ln w="9525">
            <a:noFill/>
            <a:miter lim="800000"/>
            <a:headEnd/>
            <a:tailEnd/>
          </a:ln>
        </p:spPr>
      </p:pic>
      <p:sp>
        <p:nvSpPr>
          <p:cNvPr id="5128" name="TextBox 6"/>
          <p:cNvSpPr txBox="1">
            <a:spLocks noChangeArrowheads="1"/>
          </p:cNvSpPr>
          <p:nvPr/>
        </p:nvSpPr>
        <p:spPr bwMode="auto">
          <a:xfrm>
            <a:off x="3276600" y="5248275"/>
            <a:ext cx="1981200" cy="984885"/>
          </a:xfrm>
          <a:prstGeom prst="rect">
            <a:avLst/>
          </a:prstGeom>
          <a:noFill/>
          <a:ln w="9525">
            <a:solidFill>
              <a:schemeClr val="tx1"/>
            </a:solidFill>
            <a:miter lim="800000"/>
            <a:headEnd/>
            <a:tailEnd/>
          </a:ln>
        </p:spPr>
        <p:txBody>
          <a:bodyPr wrap="square">
            <a:spAutoFit/>
          </a:bodyPr>
          <a:lstStyle/>
          <a:p>
            <a:r>
              <a:rPr lang="en-US" sz="1600" b="1" dirty="0">
                <a:latin typeface="Calibri" pitchFamily="34" charset="0"/>
              </a:rPr>
              <a:t>GOES 8-12</a:t>
            </a:r>
          </a:p>
          <a:p>
            <a:pPr>
              <a:buFont typeface="Arial" charset="0"/>
              <a:buChar char="•"/>
            </a:pPr>
            <a:r>
              <a:rPr lang="en-US" sz="1400" dirty="0" smtClean="0">
                <a:latin typeface="Calibri" pitchFamily="34" charset="0"/>
              </a:rPr>
              <a:t> 3-axis </a:t>
            </a:r>
            <a:r>
              <a:rPr lang="en-US" sz="1400" dirty="0">
                <a:latin typeface="Calibri" pitchFamily="34" charset="0"/>
              </a:rPr>
              <a:t>stabilized</a:t>
            </a:r>
          </a:p>
          <a:p>
            <a:pPr>
              <a:buFont typeface="Arial" charset="0"/>
              <a:buChar char="•"/>
            </a:pPr>
            <a:r>
              <a:rPr lang="en-US" sz="1400" dirty="0" smtClean="0">
                <a:latin typeface="Calibri" pitchFamily="34" charset="0"/>
              </a:rPr>
              <a:t> Simultaneous </a:t>
            </a:r>
            <a:r>
              <a:rPr lang="en-US" sz="1400" dirty="0">
                <a:latin typeface="Calibri" pitchFamily="34" charset="0"/>
              </a:rPr>
              <a:t>imaging, sounding 100% of time</a:t>
            </a:r>
          </a:p>
        </p:txBody>
      </p:sp>
      <p:sp>
        <p:nvSpPr>
          <p:cNvPr id="5129" name="TextBox 6"/>
          <p:cNvSpPr txBox="1">
            <a:spLocks noChangeArrowheads="1"/>
          </p:cNvSpPr>
          <p:nvPr/>
        </p:nvSpPr>
        <p:spPr bwMode="auto">
          <a:xfrm>
            <a:off x="609600" y="2438400"/>
            <a:ext cx="1524000" cy="553998"/>
          </a:xfrm>
          <a:prstGeom prst="rect">
            <a:avLst/>
          </a:prstGeom>
          <a:noFill/>
          <a:ln w="9525">
            <a:solidFill>
              <a:schemeClr val="tx1"/>
            </a:solidFill>
            <a:miter lim="800000"/>
            <a:headEnd/>
            <a:tailEnd/>
          </a:ln>
        </p:spPr>
        <p:txBody>
          <a:bodyPr wrap="square">
            <a:spAutoFit/>
          </a:bodyPr>
          <a:lstStyle/>
          <a:p>
            <a:r>
              <a:rPr lang="en-US" sz="1600" b="1" dirty="0">
                <a:latin typeface="Calibri" pitchFamily="34" charset="0"/>
              </a:rPr>
              <a:t>GOES 4-7</a:t>
            </a:r>
          </a:p>
          <a:p>
            <a:pPr>
              <a:buFont typeface="Arial" charset="0"/>
              <a:buChar char="•"/>
            </a:pPr>
            <a:r>
              <a:rPr lang="en-US" sz="1400" dirty="0" smtClean="0">
                <a:latin typeface="Calibri" pitchFamily="34" charset="0"/>
              </a:rPr>
              <a:t> Vertical </a:t>
            </a:r>
            <a:r>
              <a:rPr lang="en-US" sz="1400" dirty="0">
                <a:latin typeface="Calibri" pitchFamily="34" charset="0"/>
              </a:rPr>
              <a:t>profiling</a:t>
            </a:r>
          </a:p>
        </p:txBody>
      </p:sp>
      <p:sp>
        <p:nvSpPr>
          <p:cNvPr id="5130" name="TextBox 6"/>
          <p:cNvSpPr txBox="1">
            <a:spLocks noChangeArrowheads="1"/>
          </p:cNvSpPr>
          <p:nvPr/>
        </p:nvSpPr>
        <p:spPr bwMode="auto">
          <a:xfrm>
            <a:off x="76200" y="5402263"/>
            <a:ext cx="1676400" cy="769937"/>
          </a:xfrm>
          <a:prstGeom prst="rect">
            <a:avLst/>
          </a:prstGeom>
          <a:noFill/>
          <a:ln w="9525">
            <a:solidFill>
              <a:schemeClr val="tx1"/>
            </a:solidFill>
            <a:miter lim="800000"/>
            <a:headEnd/>
            <a:tailEnd/>
          </a:ln>
        </p:spPr>
        <p:txBody>
          <a:bodyPr>
            <a:spAutoFit/>
          </a:bodyPr>
          <a:lstStyle/>
          <a:p>
            <a:r>
              <a:rPr lang="en-US" sz="1600" b="1" dirty="0">
                <a:latin typeface="Calibri" pitchFamily="34" charset="0"/>
              </a:rPr>
              <a:t>GOES 1-3</a:t>
            </a:r>
          </a:p>
          <a:p>
            <a:pPr>
              <a:buFont typeface="Arial" charset="0"/>
              <a:buChar char="•"/>
            </a:pPr>
            <a:r>
              <a:rPr lang="en-US" sz="1400" dirty="0" smtClean="0">
                <a:latin typeface="Calibri" pitchFamily="34" charset="0"/>
              </a:rPr>
              <a:t> NOAA’s </a:t>
            </a:r>
            <a:r>
              <a:rPr lang="en-US" sz="1400" dirty="0">
                <a:latin typeface="Calibri" pitchFamily="34" charset="0"/>
              </a:rPr>
              <a:t>First GOES</a:t>
            </a:r>
          </a:p>
          <a:p>
            <a:pPr>
              <a:buFont typeface="Arial" charset="0"/>
              <a:buChar char="•"/>
            </a:pPr>
            <a:r>
              <a:rPr lang="en-US" sz="1400" dirty="0" smtClean="0">
                <a:latin typeface="Calibri" pitchFamily="34" charset="0"/>
              </a:rPr>
              <a:t> Spin-stabilized</a:t>
            </a:r>
            <a:endParaRPr lang="en-US" sz="1400" dirty="0">
              <a:latin typeface="Calibri" pitchFamily="34" charset="0"/>
            </a:endParaRPr>
          </a:p>
        </p:txBody>
      </p:sp>
      <p:sp>
        <p:nvSpPr>
          <p:cNvPr id="5131" name="TextBox 6"/>
          <p:cNvSpPr txBox="1">
            <a:spLocks noChangeArrowheads="1"/>
          </p:cNvSpPr>
          <p:nvPr/>
        </p:nvSpPr>
        <p:spPr bwMode="auto">
          <a:xfrm>
            <a:off x="6019800" y="1676400"/>
            <a:ext cx="2286000" cy="769938"/>
          </a:xfrm>
          <a:prstGeom prst="rect">
            <a:avLst/>
          </a:prstGeom>
          <a:solidFill>
            <a:schemeClr val="bg1"/>
          </a:solidFill>
          <a:ln w="9525">
            <a:solidFill>
              <a:schemeClr val="tx1"/>
            </a:solidFill>
            <a:miter lim="800000"/>
            <a:headEnd/>
            <a:tailEnd/>
          </a:ln>
        </p:spPr>
        <p:txBody>
          <a:bodyPr>
            <a:spAutoFit/>
          </a:bodyPr>
          <a:lstStyle/>
          <a:p>
            <a:r>
              <a:rPr lang="en-US" sz="1600" b="1" dirty="0">
                <a:latin typeface="Calibri" pitchFamily="34" charset="0"/>
              </a:rPr>
              <a:t>GOES 13,14,P</a:t>
            </a:r>
          </a:p>
          <a:p>
            <a:pPr>
              <a:buFont typeface="Arial" charset="0"/>
              <a:buChar char="•"/>
            </a:pPr>
            <a:r>
              <a:rPr lang="en-US" sz="1400" dirty="0" smtClean="0">
                <a:latin typeface="Calibri" pitchFamily="34" charset="0"/>
              </a:rPr>
              <a:t> Simultaneous</a:t>
            </a:r>
            <a:r>
              <a:rPr lang="en-US" sz="1400" dirty="0">
                <a:latin typeface="Calibri" pitchFamily="34" charset="0"/>
              </a:rPr>
              <a:t>, independent imaging, sounding</a:t>
            </a:r>
          </a:p>
        </p:txBody>
      </p:sp>
      <p:pic>
        <p:nvPicPr>
          <p:cNvPr id="5132" name="Picture 13"/>
          <p:cNvPicPr>
            <a:picLocks noChangeAspect="1" noChangeArrowheads="1"/>
          </p:cNvPicPr>
          <p:nvPr/>
        </p:nvPicPr>
        <p:blipFill>
          <a:blip r:embed="rId6" cstate="print"/>
          <a:srcRect/>
          <a:stretch>
            <a:fillRect/>
          </a:stretch>
        </p:blipFill>
        <p:spPr bwMode="auto">
          <a:xfrm>
            <a:off x="3429000" y="4038600"/>
            <a:ext cx="1600200" cy="1236663"/>
          </a:xfrm>
          <a:prstGeom prst="rect">
            <a:avLst/>
          </a:prstGeom>
          <a:noFill/>
          <a:ln w="9525">
            <a:noFill/>
            <a:miter lim="800000"/>
            <a:headEnd/>
            <a:tailEnd/>
          </a:ln>
        </p:spPr>
      </p:pic>
      <p:sp>
        <p:nvSpPr>
          <p:cNvPr id="6" name="Right Arrow 5"/>
          <p:cNvSpPr/>
          <p:nvPr/>
        </p:nvSpPr>
        <p:spPr>
          <a:xfrm>
            <a:off x="685800" y="3200400"/>
            <a:ext cx="6248400" cy="838200"/>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1600" dirty="0"/>
              <a:t>        1975                     1980                        1994             2006                2015</a:t>
            </a:r>
          </a:p>
        </p:txBody>
      </p:sp>
      <p:pic>
        <p:nvPicPr>
          <p:cNvPr id="5134" name="Picture 9"/>
          <p:cNvPicPr>
            <a:picLocks noChangeAspect="1" noChangeArrowheads="1"/>
          </p:cNvPicPr>
          <p:nvPr/>
        </p:nvPicPr>
        <p:blipFill>
          <a:blip r:embed="rId7" cstate="print"/>
          <a:srcRect/>
          <a:stretch>
            <a:fillRect/>
          </a:stretch>
        </p:blipFill>
        <p:spPr bwMode="auto">
          <a:xfrm>
            <a:off x="990600" y="4097338"/>
            <a:ext cx="1066800" cy="1570037"/>
          </a:xfrm>
          <a:prstGeom prst="rect">
            <a:avLst/>
          </a:prstGeom>
          <a:noFill/>
          <a:ln w="9525">
            <a:noFill/>
            <a:miter lim="800000"/>
            <a:headEnd/>
            <a:tailEnd/>
          </a:ln>
        </p:spPr>
      </p:pic>
      <p:sp>
        <p:nvSpPr>
          <p:cNvPr id="19" name="Slide Number Placeholder 36"/>
          <p:cNvSpPr>
            <a:spLocks noGrp="1"/>
          </p:cNvSpPr>
          <p:nvPr>
            <p:ph type="sldNum" sz="quarter" idx="12"/>
          </p:nvPr>
        </p:nvSpPr>
        <p:spPr>
          <a:xfrm>
            <a:off x="7010400" y="6569075"/>
            <a:ext cx="2133600" cy="365125"/>
          </a:xfrm>
        </p:spPr>
        <p:txBody>
          <a:bodyPr/>
          <a:lstStyle/>
          <a:p>
            <a:pPr>
              <a:defRPr/>
            </a:pPr>
            <a:fld id="{9587C6E0-E05E-420B-AB47-9DF5B4C4DDFE}" type="slidenum">
              <a:rPr lang="en-US" smtClean="0"/>
              <a:pPr>
                <a:defRPr/>
              </a:pPr>
              <a:t>3</a:t>
            </a:fld>
            <a:endParaRPr lang="en-US" dirty="0"/>
          </a:p>
        </p:txBody>
      </p:sp>
      <p:sp>
        <p:nvSpPr>
          <p:cNvPr id="5125" name="TextBox 6"/>
          <p:cNvSpPr txBox="1">
            <a:spLocks noChangeArrowheads="1"/>
          </p:cNvSpPr>
          <p:nvPr/>
        </p:nvSpPr>
        <p:spPr bwMode="auto">
          <a:xfrm>
            <a:off x="6553200" y="4572000"/>
            <a:ext cx="2286000" cy="1631950"/>
          </a:xfrm>
          <a:prstGeom prst="rect">
            <a:avLst/>
          </a:prstGeom>
          <a:solidFill>
            <a:schemeClr val="accent1">
              <a:lumMod val="60000"/>
              <a:lumOff val="40000"/>
            </a:schemeClr>
          </a:solidFill>
          <a:ln w="9525">
            <a:solidFill>
              <a:schemeClr val="tx1"/>
            </a:solidFill>
            <a:miter lim="800000"/>
            <a:headEnd/>
            <a:tailEnd/>
          </a:ln>
        </p:spPr>
        <p:txBody>
          <a:bodyPr>
            <a:spAutoFit/>
          </a:bodyPr>
          <a:lstStyle/>
          <a:p>
            <a:pPr>
              <a:defRPr/>
            </a:pPr>
            <a:r>
              <a:rPr lang="en-US" sz="1600" b="1" dirty="0">
                <a:latin typeface="Calibri" pitchFamily="34" charset="0"/>
              </a:rPr>
              <a:t>GOES-R series</a:t>
            </a:r>
          </a:p>
          <a:p>
            <a:pPr>
              <a:buFont typeface="Arial" pitchFamily="34" charset="0"/>
              <a:buChar char="•"/>
              <a:defRPr/>
            </a:pPr>
            <a:r>
              <a:rPr lang="en-US" sz="1400" dirty="0" smtClean="0">
                <a:latin typeface="Calibri" pitchFamily="34" charset="0"/>
              </a:rPr>
              <a:t> Improved </a:t>
            </a:r>
            <a:r>
              <a:rPr lang="en-US" sz="1400" dirty="0">
                <a:latin typeface="Calibri" pitchFamily="34" charset="0"/>
              </a:rPr>
              <a:t>spectral, spatial and temporal resolution in imaging</a:t>
            </a:r>
          </a:p>
          <a:p>
            <a:pPr>
              <a:buFont typeface="Arial" pitchFamily="34" charset="0"/>
              <a:buChar char="•"/>
              <a:defRPr/>
            </a:pPr>
            <a:r>
              <a:rPr lang="en-US" sz="1400" dirty="0" smtClean="0">
                <a:latin typeface="Calibri" pitchFamily="34" charset="0"/>
              </a:rPr>
              <a:t> Lightning </a:t>
            </a:r>
            <a:r>
              <a:rPr lang="en-US" sz="1400" dirty="0">
                <a:latin typeface="Calibri" pitchFamily="34" charset="0"/>
              </a:rPr>
              <a:t>mapping</a:t>
            </a:r>
          </a:p>
          <a:p>
            <a:pPr>
              <a:buFont typeface="Arial" pitchFamily="34" charset="0"/>
              <a:buChar char="•"/>
              <a:defRPr/>
            </a:pPr>
            <a:r>
              <a:rPr lang="en-US" sz="1400" dirty="0" smtClean="0">
                <a:latin typeface="Calibri" pitchFamily="34" charset="0"/>
              </a:rPr>
              <a:t> Improved </a:t>
            </a:r>
            <a:r>
              <a:rPr lang="en-US" sz="1400" dirty="0">
                <a:latin typeface="Calibri" pitchFamily="34" charset="0"/>
              </a:rPr>
              <a:t>space weather monitoring</a:t>
            </a:r>
          </a:p>
        </p:txBody>
      </p:sp>
      <p:sp>
        <p:nvSpPr>
          <p:cNvPr id="15" name="Line 4"/>
          <p:cNvSpPr>
            <a:spLocks noChangeShapeType="1"/>
          </p:cNvSpPr>
          <p:nvPr/>
        </p:nvSpPr>
        <p:spPr bwMode="auto">
          <a:xfrm>
            <a:off x="457200" y="1017588"/>
            <a:ext cx="8229600" cy="0"/>
          </a:xfrm>
          <a:prstGeom prst="line">
            <a:avLst/>
          </a:prstGeom>
          <a:noFill/>
          <a:ln w="50800" cmpd="dbl">
            <a:solidFill>
              <a:srgbClr val="003399"/>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0"/>
            <a:ext cx="8229600" cy="1447800"/>
          </a:xfrm>
        </p:spPr>
        <p:txBody>
          <a:bodyPr/>
          <a:lstStyle/>
          <a:p>
            <a:pPr eaLnBrk="1" hangingPunct="1">
              <a:defRPr/>
            </a:pPr>
            <a:r>
              <a:rPr lang="en-US" sz="4400" b="1" dirty="0" smtClean="0"/>
              <a:t>Launch Schedule</a:t>
            </a:r>
          </a:p>
        </p:txBody>
      </p:sp>
      <p:grpSp>
        <p:nvGrpSpPr>
          <p:cNvPr id="2" name="Group 11"/>
          <p:cNvGrpSpPr>
            <a:grpSpLocks/>
          </p:cNvGrpSpPr>
          <p:nvPr/>
        </p:nvGrpSpPr>
        <p:grpSpPr bwMode="auto">
          <a:xfrm>
            <a:off x="609600" y="1600200"/>
            <a:ext cx="7837488" cy="4953000"/>
            <a:chOff x="532055" y="1204913"/>
            <a:chExt cx="8219833" cy="5272087"/>
          </a:xfrm>
        </p:grpSpPr>
        <p:pic>
          <p:nvPicPr>
            <p:cNvPr id="8198" name="Picture 170"/>
            <p:cNvPicPr>
              <a:picLocks noChangeAspect="1" noChangeArrowheads="1"/>
            </p:cNvPicPr>
            <p:nvPr/>
          </p:nvPicPr>
          <p:blipFill>
            <a:blip r:embed="rId3" cstate="print"/>
            <a:srcRect t="13091" b="391"/>
            <a:stretch>
              <a:fillRect/>
            </a:stretch>
          </p:blipFill>
          <p:spPr bwMode="auto">
            <a:xfrm>
              <a:off x="533400" y="1295400"/>
              <a:ext cx="8218488" cy="5181600"/>
            </a:xfrm>
            <a:prstGeom prst="rect">
              <a:avLst/>
            </a:prstGeom>
            <a:noFill/>
            <a:ln w="9525">
              <a:noFill/>
              <a:miter lim="800000"/>
              <a:headEnd/>
              <a:tailEnd/>
            </a:ln>
          </p:spPr>
        </p:pic>
        <p:sp>
          <p:nvSpPr>
            <p:cNvPr id="171" name="Rectangle 170"/>
            <p:cNvSpPr/>
            <p:nvPr/>
          </p:nvSpPr>
          <p:spPr>
            <a:xfrm rot="-60000">
              <a:off x="532055" y="1204913"/>
              <a:ext cx="1448502" cy="167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2" name="Rectangle 171"/>
            <p:cNvSpPr/>
            <p:nvPr/>
          </p:nvSpPr>
          <p:spPr>
            <a:xfrm rot="-60000">
              <a:off x="7088608" y="1218431"/>
              <a:ext cx="1446838" cy="1047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73" name="Rectangle 172"/>
          <p:cNvSpPr/>
          <p:nvPr/>
        </p:nvSpPr>
        <p:spPr>
          <a:xfrm rot="-60000">
            <a:off x="7772400" y="6100763"/>
            <a:ext cx="536575"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Line 4"/>
          <p:cNvSpPr>
            <a:spLocks noChangeShapeType="1"/>
          </p:cNvSpPr>
          <p:nvPr/>
        </p:nvSpPr>
        <p:spPr bwMode="auto">
          <a:xfrm>
            <a:off x="457200" y="1017588"/>
            <a:ext cx="8229600" cy="0"/>
          </a:xfrm>
          <a:prstGeom prst="line">
            <a:avLst/>
          </a:prstGeom>
          <a:noFill/>
          <a:ln w="50800" cmpd="dbl">
            <a:solidFill>
              <a:srgbClr val="003399"/>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215900" y="-88900"/>
            <a:ext cx="8001000" cy="1447800"/>
          </a:xfrm>
        </p:spPr>
        <p:txBody>
          <a:bodyPr/>
          <a:lstStyle/>
          <a:p>
            <a:pPr eaLnBrk="1" hangingPunct="1">
              <a:defRPr/>
            </a:pPr>
            <a:r>
              <a:rPr lang="en-US" sz="4000" b="1" dirty="0" smtClean="0"/>
              <a:t>Advanced Baseline Imager (ABI)</a:t>
            </a:r>
          </a:p>
        </p:txBody>
      </p:sp>
      <p:sp>
        <p:nvSpPr>
          <p:cNvPr id="1028" name="Content Placeholder 2"/>
          <p:cNvSpPr>
            <a:spLocks noGrp="1"/>
          </p:cNvSpPr>
          <p:nvPr>
            <p:ph idx="1"/>
          </p:nvPr>
        </p:nvSpPr>
        <p:spPr>
          <a:xfrm>
            <a:off x="152400" y="1676400"/>
            <a:ext cx="4419600" cy="2209800"/>
          </a:xfrm>
        </p:spPr>
        <p:txBody>
          <a:bodyPr/>
          <a:lstStyle/>
          <a:p>
            <a:pPr eaLnBrk="1" hangingPunct="1"/>
            <a:r>
              <a:rPr lang="en-US" sz="1600" dirty="0" smtClean="0"/>
              <a:t>16 channel imager</a:t>
            </a:r>
          </a:p>
          <a:p>
            <a:pPr eaLnBrk="1" hangingPunct="1"/>
            <a:r>
              <a:rPr lang="en-US" sz="1600" dirty="0" smtClean="0"/>
              <a:t>Improves upon current capabilities in spectral information (3X), spatial coverage (4X), and temporal resolution (5X)</a:t>
            </a:r>
          </a:p>
          <a:p>
            <a:pPr eaLnBrk="1" hangingPunct="1"/>
            <a:r>
              <a:rPr lang="en-US" sz="1600" dirty="0" smtClean="0"/>
              <a:t>Continues current products  and allows for new products for </a:t>
            </a:r>
            <a:r>
              <a:rPr lang="en-US" sz="1600" b="1" dirty="0" smtClean="0"/>
              <a:t>severe weather forecasting, fire and smoke monitoring,  volcanic ash advisories, and more</a:t>
            </a:r>
          </a:p>
          <a:p>
            <a:pPr eaLnBrk="1" hangingPunct="1">
              <a:buFontTx/>
              <a:buNone/>
            </a:pPr>
            <a:endParaRPr lang="en-US" sz="1600" dirty="0" smtClean="0"/>
          </a:p>
          <a:p>
            <a:pPr eaLnBrk="1" hangingPunct="1">
              <a:buFontTx/>
              <a:buNone/>
            </a:pPr>
            <a:endParaRPr lang="en-US" sz="1600" dirty="0" smtClean="0"/>
          </a:p>
        </p:txBody>
      </p:sp>
      <p:sp>
        <p:nvSpPr>
          <p:cNvPr id="10245" name="Content Placeholder 2"/>
          <p:cNvSpPr txBox="1">
            <a:spLocks/>
          </p:cNvSpPr>
          <p:nvPr/>
        </p:nvSpPr>
        <p:spPr bwMode="auto">
          <a:xfrm>
            <a:off x="4495800" y="3657600"/>
            <a:ext cx="4495800" cy="2514600"/>
          </a:xfrm>
          <a:prstGeom prst="rect">
            <a:avLst/>
          </a:prstGeom>
          <a:solidFill>
            <a:schemeClr val="accent1">
              <a:lumMod val="60000"/>
              <a:lumOff val="40000"/>
            </a:schemeClr>
          </a:solidFill>
          <a:ln w="9525">
            <a:solidFill>
              <a:schemeClr val="tx1"/>
            </a:solidFill>
            <a:miter lim="800000"/>
            <a:headEnd/>
            <a:tailEnd/>
          </a:ln>
        </p:spPr>
        <p:txBody>
          <a:bodyPr/>
          <a:lstStyle/>
          <a:p>
            <a:pPr marL="342900" indent="-342900">
              <a:spcBef>
                <a:spcPct val="20000"/>
              </a:spcBef>
              <a:buFont typeface="Arial" charset="0"/>
              <a:buNone/>
              <a:defRPr/>
            </a:pPr>
            <a:r>
              <a:rPr lang="en-US" b="1" dirty="0">
                <a:latin typeface="Calibri" pitchFamily="34" charset="0"/>
              </a:rPr>
              <a:t>Current Status</a:t>
            </a:r>
          </a:p>
          <a:p>
            <a:pPr marL="342900" indent="-342900">
              <a:spcBef>
                <a:spcPct val="20000"/>
              </a:spcBef>
              <a:buFont typeface="Arial" pitchFamily="34" charset="0"/>
              <a:buChar char="•"/>
              <a:defRPr/>
            </a:pPr>
            <a:r>
              <a:rPr lang="en-US" dirty="0">
                <a:latin typeface="Calibri" pitchFamily="34" charset="0"/>
              </a:rPr>
              <a:t>Prototype Model (PTM) sensor unit complete</a:t>
            </a:r>
          </a:p>
          <a:p>
            <a:pPr marL="342900" indent="-342900">
              <a:spcBef>
                <a:spcPct val="20000"/>
              </a:spcBef>
              <a:buFont typeface="Arial" pitchFamily="34" charset="0"/>
              <a:buChar char="•"/>
              <a:defRPr/>
            </a:pPr>
            <a:r>
              <a:rPr lang="en-US" dirty="0">
                <a:latin typeface="Calibri" pitchFamily="34" charset="0"/>
              </a:rPr>
              <a:t>PTM Instrument bench testing underway</a:t>
            </a:r>
          </a:p>
          <a:p>
            <a:pPr marL="342900" indent="-342900">
              <a:spcBef>
                <a:spcPct val="20000"/>
              </a:spcBef>
              <a:defRPr/>
            </a:pPr>
            <a:r>
              <a:rPr lang="en-US" b="1" i="1" dirty="0">
                <a:latin typeface="Calibri" pitchFamily="34" charset="0"/>
              </a:rPr>
              <a:t>Coming Soon:</a:t>
            </a:r>
          </a:p>
          <a:p>
            <a:pPr marL="342900" indent="-342900">
              <a:spcBef>
                <a:spcPct val="20000"/>
              </a:spcBef>
              <a:buFont typeface="Arial" pitchFamily="34" charset="0"/>
              <a:buChar char="•"/>
              <a:defRPr/>
            </a:pPr>
            <a:r>
              <a:rPr lang="en-US" dirty="0">
                <a:latin typeface="Calibri" pitchFamily="34" charset="0"/>
              </a:rPr>
              <a:t>PTM Environmental tests in Spring 2010</a:t>
            </a:r>
          </a:p>
          <a:p>
            <a:pPr marL="342900" indent="-342900">
              <a:spcBef>
                <a:spcPct val="20000"/>
              </a:spcBef>
              <a:buFont typeface="Arial" pitchFamily="34" charset="0"/>
              <a:buChar char="•"/>
              <a:defRPr/>
            </a:pPr>
            <a:r>
              <a:rPr lang="en-US" dirty="0">
                <a:latin typeface="Calibri" pitchFamily="34" charset="0"/>
              </a:rPr>
              <a:t>Delta Critical Design Review (CDR) in late FY2010</a:t>
            </a:r>
          </a:p>
          <a:p>
            <a:pPr marL="342900" indent="-342900">
              <a:spcBef>
                <a:spcPct val="20000"/>
              </a:spcBef>
              <a:defRPr/>
            </a:pPr>
            <a:endParaRPr lang="en-US" dirty="0">
              <a:latin typeface="Calibri" pitchFamily="34" charset="0"/>
            </a:endParaRPr>
          </a:p>
          <a:p>
            <a:pPr marL="342900" indent="-342900">
              <a:spcBef>
                <a:spcPct val="20000"/>
              </a:spcBef>
              <a:buFont typeface="Arial" charset="0"/>
              <a:buNone/>
              <a:defRPr/>
            </a:pPr>
            <a:endParaRPr lang="en-US" dirty="0">
              <a:latin typeface="Calibri" pitchFamily="34" charset="0"/>
            </a:endParaRPr>
          </a:p>
        </p:txBody>
      </p:sp>
      <p:pic>
        <p:nvPicPr>
          <p:cNvPr id="1030" name="Picture 4" descr="ABI Sensor"/>
          <p:cNvPicPr>
            <a:picLocks noChangeAspect="1" noChangeArrowheads="1"/>
          </p:cNvPicPr>
          <p:nvPr/>
        </p:nvPicPr>
        <p:blipFill>
          <a:blip r:embed="rId4" cstate="print"/>
          <a:srcRect/>
          <a:stretch>
            <a:fillRect/>
          </a:stretch>
        </p:blipFill>
        <p:spPr bwMode="auto">
          <a:xfrm>
            <a:off x="736600" y="3860800"/>
            <a:ext cx="3275014" cy="2653556"/>
          </a:xfrm>
          <a:prstGeom prst="rect">
            <a:avLst/>
          </a:prstGeom>
          <a:noFill/>
          <a:ln w="9525">
            <a:noFill/>
            <a:miter lim="800000"/>
            <a:headEnd/>
            <a:tailEnd/>
          </a:ln>
        </p:spPr>
      </p:pic>
      <p:pic>
        <p:nvPicPr>
          <p:cNvPr id="1031" name="Picture 7"/>
          <p:cNvPicPr>
            <a:picLocks noChangeAspect="1" noChangeArrowheads="1"/>
          </p:cNvPicPr>
          <p:nvPr/>
        </p:nvPicPr>
        <p:blipFill>
          <a:blip r:embed="rId5" cstate="print"/>
          <a:srcRect l="11600" t="23888" r="8400" b="11391"/>
          <a:stretch>
            <a:fillRect/>
          </a:stretch>
        </p:blipFill>
        <p:spPr bwMode="auto">
          <a:xfrm>
            <a:off x="4953000" y="1752600"/>
            <a:ext cx="1676400" cy="1828800"/>
          </a:xfrm>
          <a:prstGeom prst="rect">
            <a:avLst/>
          </a:prstGeom>
          <a:noFill/>
          <a:ln w="9525">
            <a:noFill/>
            <a:miter lim="800000"/>
            <a:headEnd/>
            <a:tailEnd/>
          </a:ln>
        </p:spPr>
      </p:pic>
      <p:graphicFrame>
        <p:nvGraphicFramePr>
          <p:cNvPr id="1026" name="Object 2"/>
          <p:cNvGraphicFramePr>
            <a:graphicFrameLocks noChangeAspect="1"/>
          </p:cNvGraphicFramePr>
          <p:nvPr/>
        </p:nvGraphicFramePr>
        <p:xfrm>
          <a:off x="6934200" y="1828800"/>
          <a:ext cx="1600200" cy="1701800"/>
        </p:xfrm>
        <a:graphic>
          <a:graphicData uri="http://schemas.openxmlformats.org/presentationml/2006/ole">
            <p:oleObj spid="_x0000_s183298" name="Bitmap Image" r:id="rId6" imgW="2895238" imgH="3115110" progId="PBrush">
              <p:embed/>
            </p:oleObj>
          </a:graphicData>
        </a:graphic>
      </p:graphicFrame>
      <p:sp>
        <p:nvSpPr>
          <p:cNvPr id="1033" name="Rectangle 10"/>
          <p:cNvSpPr>
            <a:spLocks noChangeArrowheads="1"/>
          </p:cNvSpPr>
          <p:nvPr/>
        </p:nvSpPr>
        <p:spPr bwMode="auto">
          <a:xfrm>
            <a:off x="3132138" y="2686050"/>
            <a:ext cx="9144000" cy="0"/>
          </a:xfrm>
          <a:prstGeom prst="rect">
            <a:avLst/>
          </a:prstGeom>
          <a:noFill/>
          <a:ln w="9525">
            <a:noFill/>
            <a:miter lim="800000"/>
            <a:headEnd/>
            <a:tailEnd/>
          </a:ln>
        </p:spPr>
        <p:txBody>
          <a:bodyPr>
            <a:spAutoFit/>
          </a:bodyPr>
          <a:lstStyle/>
          <a:p>
            <a:endParaRPr lang="en-US"/>
          </a:p>
        </p:txBody>
      </p:sp>
      <p:sp>
        <p:nvSpPr>
          <p:cNvPr id="10" name="Line 4"/>
          <p:cNvSpPr>
            <a:spLocks noChangeShapeType="1"/>
          </p:cNvSpPr>
          <p:nvPr/>
        </p:nvSpPr>
        <p:spPr bwMode="auto">
          <a:xfrm>
            <a:off x="457200" y="1017588"/>
            <a:ext cx="8229600" cy="0"/>
          </a:xfrm>
          <a:prstGeom prst="line">
            <a:avLst/>
          </a:prstGeom>
          <a:noFill/>
          <a:ln w="50800" cmpd="dbl">
            <a:solidFill>
              <a:srgbClr val="003399"/>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152400"/>
            <a:ext cx="8991600" cy="1447800"/>
          </a:xfrm>
        </p:spPr>
        <p:txBody>
          <a:bodyPr/>
          <a:lstStyle/>
          <a:p>
            <a:pPr eaLnBrk="1" hangingPunct="1">
              <a:defRPr/>
            </a:pPr>
            <a:r>
              <a:rPr lang="en-US" sz="3600" b="1" dirty="0" smtClean="0"/>
              <a:t>Geostationary Lightning </a:t>
            </a:r>
            <a:r>
              <a:rPr lang="en-US" sz="3600" b="1" dirty="0" err="1" smtClean="0"/>
              <a:t>Mapper</a:t>
            </a:r>
            <a:r>
              <a:rPr lang="en-US" sz="3600" b="1" dirty="0" smtClean="0"/>
              <a:t> (GLM)</a:t>
            </a:r>
          </a:p>
        </p:txBody>
      </p:sp>
      <p:sp>
        <p:nvSpPr>
          <p:cNvPr id="9219" name="Content Placeholder 2"/>
          <p:cNvSpPr>
            <a:spLocks noGrp="1"/>
          </p:cNvSpPr>
          <p:nvPr>
            <p:ph idx="1"/>
          </p:nvPr>
        </p:nvSpPr>
        <p:spPr>
          <a:xfrm>
            <a:off x="228600" y="1676400"/>
            <a:ext cx="4724400" cy="2819400"/>
          </a:xfrm>
        </p:spPr>
        <p:txBody>
          <a:bodyPr/>
          <a:lstStyle/>
          <a:p>
            <a:pPr eaLnBrk="1" hangingPunct="1"/>
            <a:r>
              <a:rPr lang="en-US" sz="1600" b="1" dirty="0" smtClean="0"/>
              <a:t>Detects total lightning</a:t>
            </a:r>
            <a:r>
              <a:rPr lang="en-US" sz="1600" dirty="0" smtClean="0"/>
              <a:t>: in cloud, cloud to cloud, and cloud to ground</a:t>
            </a:r>
          </a:p>
          <a:p>
            <a:pPr lvl="1" eaLnBrk="1" hangingPunct="1"/>
            <a:r>
              <a:rPr lang="en-US" sz="1600" dirty="0" smtClean="0"/>
              <a:t>Improves warning lead-time for severe storms and high impact weather</a:t>
            </a:r>
          </a:p>
          <a:p>
            <a:pPr lvl="1" eaLnBrk="1" hangingPunct="1"/>
            <a:r>
              <a:rPr lang="en-US" sz="1600" dirty="0" smtClean="0"/>
              <a:t>Improves aviation safety and efficiency due to avoidance of thunderstorms</a:t>
            </a:r>
          </a:p>
          <a:p>
            <a:pPr eaLnBrk="1" hangingPunct="1"/>
            <a:r>
              <a:rPr lang="en-US" sz="1600" dirty="0" smtClean="0"/>
              <a:t>Near-uniform storm-scale coverage over oceans and land</a:t>
            </a:r>
          </a:p>
        </p:txBody>
      </p:sp>
      <p:sp>
        <p:nvSpPr>
          <p:cNvPr id="11269" name="Content Placeholder 2"/>
          <p:cNvSpPr txBox="1">
            <a:spLocks/>
          </p:cNvSpPr>
          <p:nvPr/>
        </p:nvSpPr>
        <p:spPr bwMode="auto">
          <a:xfrm>
            <a:off x="5029200" y="3810000"/>
            <a:ext cx="3810000" cy="2806700"/>
          </a:xfrm>
          <a:prstGeom prst="rect">
            <a:avLst/>
          </a:prstGeom>
          <a:solidFill>
            <a:schemeClr val="accent1">
              <a:lumMod val="60000"/>
              <a:lumOff val="40000"/>
            </a:schemeClr>
          </a:solidFill>
          <a:ln w="9525">
            <a:solidFill>
              <a:schemeClr val="tx1"/>
            </a:solidFill>
            <a:miter lim="800000"/>
            <a:headEnd/>
            <a:tailEnd/>
          </a:ln>
        </p:spPr>
        <p:txBody>
          <a:bodyPr/>
          <a:lstStyle/>
          <a:p>
            <a:pPr marL="342900" indent="-342900">
              <a:spcBef>
                <a:spcPct val="20000"/>
              </a:spcBef>
              <a:buFont typeface="Arial" charset="0"/>
              <a:buNone/>
              <a:defRPr/>
            </a:pPr>
            <a:r>
              <a:rPr lang="en-US" b="1" dirty="0">
                <a:latin typeface="Calibri" pitchFamily="34" charset="0"/>
              </a:rPr>
              <a:t>Current Status</a:t>
            </a:r>
          </a:p>
          <a:p>
            <a:pPr marL="342900" indent="-342900">
              <a:spcBef>
                <a:spcPct val="20000"/>
              </a:spcBef>
              <a:buFont typeface="Arial" pitchFamily="34" charset="0"/>
              <a:buChar char="•"/>
              <a:defRPr/>
            </a:pPr>
            <a:r>
              <a:rPr lang="en-US" dirty="0">
                <a:latin typeface="Calibri" pitchFamily="34" charset="0"/>
              </a:rPr>
              <a:t>Successfully conducted Preliminary Design Review  (PDR</a:t>
            </a:r>
            <a:r>
              <a:rPr lang="en-US" dirty="0" smtClean="0">
                <a:latin typeface="Calibri" pitchFamily="34" charset="0"/>
              </a:rPr>
              <a:t>)</a:t>
            </a:r>
          </a:p>
          <a:p>
            <a:pPr marL="342900" indent="-342900">
              <a:spcBef>
                <a:spcPct val="20000"/>
              </a:spcBef>
              <a:buFont typeface="Arial" pitchFamily="34" charset="0"/>
              <a:buChar char="•"/>
              <a:defRPr/>
            </a:pPr>
            <a:r>
              <a:rPr lang="en-US" dirty="0" smtClean="0">
                <a:latin typeface="Calibri" pitchFamily="34" charset="0"/>
              </a:rPr>
              <a:t>Engineering Test Units and Engineering Demonstration Unit in fabrication </a:t>
            </a:r>
            <a:endParaRPr lang="en-US" dirty="0">
              <a:latin typeface="Calibri" pitchFamily="34" charset="0"/>
            </a:endParaRPr>
          </a:p>
          <a:p>
            <a:pPr marL="342900" indent="-342900">
              <a:spcBef>
                <a:spcPct val="20000"/>
              </a:spcBef>
              <a:defRPr/>
            </a:pPr>
            <a:r>
              <a:rPr lang="en-US" b="1" i="1" dirty="0">
                <a:latin typeface="Calibri" pitchFamily="34" charset="0"/>
              </a:rPr>
              <a:t>Coming Soon:</a:t>
            </a:r>
          </a:p>
          <a:p>
            <a:pPr marL="342900" indent="-342900">
              <a:spcBef>
                <a:spcPct val="20000"/>
              </a:spcBef>
              <a:buFont typeface="Arial" pitchFamily="34" charset="0"/>
              <a:buChar char="•"/>
              <a:defRPr/>
            </a:pPr>
            <a:r>
              <a:rPr lang="en-US" dirty="0">
                <a:latin typeface="Calibri" pitchFamily="34" charset="0"/>
              </a:rPr>
              <a:t>CDR in summer 2010</a:t>
            </a:r>
          </a:p>
          <a:p>
            <a:pPr marL="342900" indent="-342900">
              <a:spcBef>
                <a:spcPct val="20000"/>
              </a:spcBef>
              <a:defRPr/>
            </a:pPr>
            <a:endParaRPr lang="en-US" dirty="0">
              <a:latin typeface="Calibri" pitchFamily="34" charset="0"/>
            </a:endParaRPr>
          </a:p>
          <a:p>
            <a:pPr marL="342900" indent="-342900">
              <a:spcBef>
                <a:spcPct val="20000"/>
              </a:spcBef>
              <a:buFont typeface="Arial" charset="0"/>
              <a:buNone/>
              <a:defRPr/>
            </a:pPr>
            <a:endParaRPr lang="en-US" dirty="0">
              <a:latin typeface="Calibri" pitchFamily="34" charset="0"/>
            </a:endParaRPr>
          </a:p>
        </p:txBody>
      </p:sp>
      <p:pic>
        <p:nvPicPr>
          <p:cNvPr id="12294" name="Picture 7"/>
          <p:cNvPicPr>
            <a:picLocks noChangeAspect="1" noChangeArrowheads="1"/>
          </p:cNvPicPr>
          <p:nvPr/>
        </p:nvPicPr>
        <p:blipFill>
          <a:blip r:embed="rId3" cstate="print"/>
          <a:srcRect/>
          <a:stretch>
            <a:fillRect/>
          </a:stretch>
        </p:blipFill>
        <p:spPr bwMode="auto">
          <a:xfrm>
            <a:off x="2209800" y="3919538"/>
            <a:ext cx="2209800" cy="1947862"/>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2295" name="Picture 6"/>
          <p:cNvPicPr>
            <a:picLocks noChangeAspect="1" noChangeArrowheads="1"/>
          </p:cNvPicPr>
          <p:nvPr/>
        </p:nvPicPr>
        <p:blipFill>
          <a:blip r:embed="rId4" cstate="print"/>
          <a:srcRect t="17081" r="10387"/>
          <a:stretch>
            <a:fillRect/>
          </a:stretch>
        </p:blipFill>
        <p:spPr bwMode="auto">
          <a:xfrm>
            <a:off x="381000" y="4648200"/>
            <a:ext cx="2209800" cy="1589088"/>
          </a:xfrm>
          <a:prstGeom prst="rect">
            <a:avLst/>
          </a:prstGeom>
          <a:noFill/>
          <a:ln w="9525">
            <a:noFill/>
            <a:miter lim="800000"/>
            <a:headEnd/>
            <a:tailEnd/>
          </a:ln>
          <a:effectLst>
            <a:outerShdw blurRad="50800" dist="38100" dir="13500000" algn="br" rotWithShape="0">
              <a:prstClr val="black">
                <a:alpha val="40000"/>
              </a:prstClr>
            </a:outerShdw>
          </a:effectLst>
        </p:spPr>
      </p:pic>
      <p:sp>
        <p:nvSpPr>
          <p:cNvPr id="8" name="TextBox 7"/>
          <p:cNvSpPr txBox="1"/>
          <p:nvPr/>
        </p:nvSpPr>
        <p:spPr>
          <a:xfrm>
            <a:off x="2514600" y="5834063"/>
            <a:ext cx="1600200" cy="215900"/>
          </a:xfrm>
          <a:prstGeom prst="rect">
            <a:avLst/>
          </a:prstGeom>
          <a:noFill/>
        </p:spPr>
        <p:txBody>
          <a:bodyPr>
            <a:spAutoFit/>
          </a:bodyPr>
          <a:lstStyle/>
          <a:p>
            <a:pPr>
              <a:defRPr/>
            </a:pPr>
            <a:r>
              <a:rPr lang="en-US" sz="800" dirty="0">
                <a:latin typeface="+mn-lt"/>
              </a:rPr>
              <a:t>Photo credit: Shane Lear, NOAA</a:t>
            </a:r>
          </a:p>
        </p:txBody>
      </p:sp>
      <p:pic>
        <p:nvPicPr>
          <p:cNvPr id="9225" name="Picture 1"/>
          <p:cNvPicPr>
            <a:picLocks noChangeAspect="1" noChangeArrowheads="1"/>
          </p:cNvPicPr>
          <p:nvPr/>
        </p:nvPicPr>
        <p:blipFill>
          <a:blip r:embed="rId5" cstate="print"/>
          <a:srcRect b="6494"/>
          <a:stretch>
            <a:fillRect/>
          </a:stretch>
        </p:blipFill>
        <p:spPr bwMode="auto">
          <a:xfrm>
            <a:off x="5867400" y="1295400"/>
            <a:ext cx="2362200" cy="2057400"/>
          </a:xfrm>
          <a:prstGeom prst="rect">
            <a:avLst/>
          </a:prstGeom>
          <a:noFill/>
          <a:ln w="9525">
            <a:noFill/>
            <a:miter lim="800000"/>
            <a:headEnd/>
            <a:tailEnd/>
          </a:ln>
        </p:spPr>
      </p:pic>
      <p:sp>
        <p:nvSpPr>
          <p:cNvPr id="9226" name="TextBox 12"/>
          <p:cNvSpPr txBox="1">
            <a:spLocks noChangeArrowheads="1"/>
          </p:cNvSpPr>
          <p:nvPr/>
        </p:nvSpPr>
        <p:spPr bwMode="auto">
          <a:xfrm>
            <a:off x="5791200" y="3505200"/>
            <a:ext cx="2514600" cy="276225"/>
          </a:xfrm>
          <a:prstGeom prst="rect">
            <a:avLst/>
          </a:prstGeom>
          <a:noFill/>
          <a:ln w="9525">
            <a:noFill/>
            <a:miter lim="800000"/>
            <a:headEnd/>
            <a:tailEnd/>
          </a:ln>
        </p:spPr>
        <p:txBody>
          <a:bodyPr>
            <a:spAutoFit/>
          </a:bodyPr>
          <a:lstStyle/>
          <a:p>
            <a:r>
              <a:rPr lang="en-US" sz="1200"/>
              <a:t>EDU rear lens housing </a:t>
            </a:r>
          </a:p>
        </p:txBody>
      </p:sp>
      <p:sp>
        <p:nvSpPr>
          <p:cNvPr id="11" name="Line 4"/>
          <p:cNvSpPr>
            <a:spLocks noChangeShapeType="1"/>
          </p:cNvSpPr>
          <p:nvPr/>
        </p:nvSpPr>
        <p:spPr bwMode="auto">
          <a:xfrm>
            <a:off x="457200" y="1017588"/>
            <a:ext cx="8229600" cy="0"/>
          </a:xfrm>
          <a:prstGeom prst="line">
            <a:avLst/>
          </a:prstGeom>
          <a:noFill/>
          <a:ln w="50800" cmpd="dbl">
            <a:solidFill>
              <a:srgbClr val="003399"/>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203200"/>
            <a:ext cx="8229600" cy="1447800"/>
          </a:xfrm>
        </p:spPr>
        <p:txBody>
          <a:bodyPr/>
          <a:lstStyle/>
          <a:p>
            <a:pPr eaLnBrk="1" hangingPunct="1"/>
            <a:r>
              <a:rPr lang="en-US" sz="4000" b="1" dirty="0" smtClean="0"/>
              <a:t>Algorithm Working Group</a:t>
            </a:r>
          </a:p>
        </p:txBody>
      </p:sp>
      <p:sp>
        <p:nvSpPr>
          <p:cNvPr id="12" name="Rectangle 11"/>
          <p:cNvSpPr/>
          <p:nvPr/>
        </p:nvSpPr>
        <p:spPr>
          <a:xfrm>
            <a:off x="609600" y="1981200"/>
            <a:ext cx="1752600" cy="7620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Algorithm Development </a:t>
            </a:r>
          </a:p>
        </p:txBody>
      </p:sp>
      <p:sp>
        <p:nvSpPr>
          <p:cNvPr id="13" name="Rectangle 12"/>
          <p:cNvSpPr/>
          <p:nvPr/>
        </p:nvSpPr>
        <p:spPr>
          <a:xfrm>
            <a:off x="3048000" y="1981200"/>
            <a:ext cx="2362200" cy="7620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Calibration, Validation, and Verification</a:t>
            </a:r>
          </a:p>
        </p:txBody>
      </p:sp>
      <p:sp>
        <p:nvSpPr>
          <p:cNvPr id="14" name="Rectangle 13"/>
          <p:cNvSpPr/>
          <p:nvPr/>
        </p:nvSpPr>
        <p:spPr>
          <a:xfrm>
            <a:off x="6096000" y="1981200"/>
            <a:ext cx="2438400" cy="7620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Algorithm Sustainment and Product Tailoring </a:t>
            </a:r>
          </a:p>
        </p:txBody>
      </p:sp>
      <p:sp>
        <p:nvSpPr>
          <p:cNvPr id="15" name="Right Arrow 14"/>
          <p:cNvSpPr/>
          <p:nvPr/>
        </p:nvSpPr>
        <p:spPr>
          <a:xfrm>
            <a:off x="2438400" y="2209800"/>
            <a:ext cx="533400" cy="228600"/>
          </a:xfrm>
          <a:prstGeom prst="rightArrow">
            <a:avLst/>
          </a:prstGeom>
          <a:solidFill>
            <a:srgbClr val="0070C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ight Arrow 15"/>
          <p:cNvSpPr/>
          <p:nvPr/>
        </p:nvSpPr>
        <p:spPr>
          <a:xfrm>
            <a:off x="5486400" y="2209800"/>
            <a:ext cx="533400" cy="228600"/>
          </a:xfrm>
          <a:prstGeom prst="rightArrow">
            <a:avLst/>
          </a:prstGeom>
          <a:solidFill>
            <a:srgbClr val="0070C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Content Placeholder 2"/>
          <p:cNvSpPr txBox="1">
            <a:spLocks/>
          </p:cNvSpPr>
          <p:nvPr/>
        </p:nvSpPr>
        <p:spPr bwMode="auto">
          <a:xfrm>
            <a:off x="2514600" y="3276600"/>
            <a:ext cx="4038600" cy="2895600"/>
          </a:xfrm>
          <a:prstGeom prst="rect">
            <a:avLst/>
          </a:prstGeom>
          <a:solidFill>
            <a:srgbClr val="00B0F0"/>
          </a:solidFill>
          <a:ln w="9525">
            <a:solidFill>
              <a:schemeClr val="tx1"/>
            </a:solidFill>
            <a:miter lim="800000"/>
            <a:headEnd/>
            <a:tailEnd/>
          </a:ln>
        </p:spPr>
        <p:txBody>
          <a:bodyPr/>
          <a:lstStyle/>
          <a:p>
            <a:pPr marL="342900" indent="-342900">
              <a:spcBef>
                <a:spcPct val="20000"/>
              </a:spcBef>
              <a:buFont typeface="Arial" charset="0"/>
              <a:buNone/>
              <a:defRPr/>
            </a:pPr>
            <a:r>
              <a:rPr lang="en-US" b="1" dirty="0">
                <a:latin typeface="Calibri" pitchFamily="34" charset="0"/>
              </a:rPr>
              <a:t>Current Status:</a:t>
            </a:r>
          </a:p>
          <a:p>
            <a:pPr marL="342900" indent="-342900">
              <a:spcBef>
                <a:spcPct val="20000"/>
              </a:spcBef>
              <a:buFont typeface="Arial" pitchFamily="34" charset="0"/>
              <a:buChar char="•"/>
              <a:defRPr/>
            </a:pPr>
            <a:r>
              <a:rPr lang="en-US" dirty="0" smtClean="0">
                <a:latin typeface="Calibri" pitchFamily="34" charset="0"/>
              </a:rPr>
              <a:t>80</a:t>
            </a:r>
            <a:r>
              <a:rPr lang="en-US" dirty="0">
                <a:latin typeface="Calibri" pitchFamily="34" charset="0"/>
              </a:rPr>
              <a:t>% Algorithm Packages for Baseline Products completed </a:t>
            </a:r>
            <a:r>
              <a:rPr lang="en-US" dirty="0" smtClean="0">
                <a:latin typeface="Calibri" pitchFamily="34" charset="0"/>
              </a:rPr>
              <a:t>Sept </a:t>
            </a:r>
            <a:r>
              <a:rPr lang="en-US" dirty="0">
                <a:latin typeface="Calibri" pitchFamily="34" charset="0"/>
              </a:rPr>
              <a:t>2009</a:t>
            </a:r>
          </a:p>
          <a:p>
            <a:pPr marL="342900" indent="-342900">
              <a:spcBef>
                <a:spcPct val="20000"/>
              </a:spcBef>
              <a:buFont typeface="Arial" pitchFamily="34" charset="0"/>
              <a:buChar char="•"/>
              <a:defRPr/>
            </a:pPr>
            <a:endParaRPr lang="en-US" dirty="0">
              <a:latin typeface="Calibri" pitchFamily="34" charset="0"/>
            </a:endParaRPr>
          </a:p>
          <a:p>
            <a:pPr marL="342900" indent="-342900">
              <a:spcBef>
                <a:spcPct val="20000"/>
              </a:spcBef>
              <a:defRPr/>
            </a:pPr>
            <a:r>
              <a:rPr lang="en-US" b="1" i="1" dirty="0">
                <a:latin typeface="Calibri" pitchFamily="34" charset="0"/>
              </a:rPr>
              <a:t>Coming Soon:</a:t>
            </a:r>
          </a:p>
          <a:p>
            <a:pPr marL="342900" indent="-342900">
              <a:spcBef>
                <a:spcPct val="20000"/>
              </a:spcBef>
              <a:buFont typeface="Arial" pitchFamily="34" charset="0"/>
              <a:buChar char="•"/>
              <a:defRPr/>
            </a:pPr>
            <a:r>
              <a:rPr lang="en-US" dirty="0" smtClean="0">
                <a:latin typeface="Calibri" pitchFamily="34" charset="0"/>
              </a:rPr>
              <a:t>100% Algorithm Packages for Baseline Products due Sept 2010</a:t>
            </a:r>
          </a:p>
          <a:p>
            <a:pPr marL="342900" indent="-342900">
              <a:spcBef>
                <a:spcPct val="20000"/>
              </a:spcBef>
              <a:buFont typeface="Arial" pitchFamily="34" charset="0"/>
              <a:buChar char="•"/>
              <a:defRPr/>
            </a:pPr>
            <a:r>
              <a:rPr lang="en-US" dirty="0" smtClean="0">
                <a:latin typeface="Calibri" pitchFamily="34" charset="0"/>
              </a:rPr>
              <a:t>80</a:t>
            </a:r>
            <a:r>
              <a:rPr lang="en-US" dirty="0">
                <a:latin typeface="Calibri" pitchFamily="34" charset="0"/>
              </a:rPr>
              <a:t>% Algorithm Packages for Option </a:t>
            </a:r>
            <a:r>
              <a:rPr lang="en-US" dirty="0" smtClean="0">
                <a:latin typeface="Calibri" pitchFamily="34" charset="0"/>
              </a:rPr>
              <a:t>2 Products </a:t>
            </a:r>
            <a:r>
              <a:rPr lang="en-US" dirty="0">
                <a:latin typeface="Calibri" pitchFamily="34" charset="0"/>
              </a:rPr>
              <a:t>due </a:t>
            </a:r>
            <a:r>
              <a:rPr lang="en-US" dirty="0" smtClean="0">
                <a:latin typeface="Calibri" pitchFamily="34" charset="0"/>
              </a:rPr>
              <a:t>Sept </a:t>
            </a:r>
            <a:r>
              <a:rPr lang="en-US" dirty="0">
                <a:latin typeface="Calibri" pitchFamily="34" charset="0"/>
              </a:rPr>
              <a:t>2010</a:t>
            </a:r>
          </a:p>
          <a:p>
            <a:pPr marL="342900" indent="-342900">
              <a:spcBef>
                <a:spcPct val="20000"/>
              </a:spcBef>
              <a:buFont typeface="Arial" charset="0"/>
              <a:buNone/>
              <a:defRPr/>
            </a:pPr>
            <a:endParaRPr lang="en-US" dirty="0">
              <a:latin typeface="Calibri" pitchFamily="34" charset="0"/>
            </a:endParaRPr>
          </a:p>
          <a:p>
            <a:pPr marL="342900" indent="-342900">
              <a:spcBef>
                <a:spcPct val="20000"/>
              </a:spcBef>
              <a:buFont typeface="Arial" charset="0"/>
              <a:buNone/>
              <a:defRPr/>
            </a:pPr>
            <a:endParaRPr lang="en-US" dirty="0">
              <a:latin typeface="Calibri" pitchFamily="34" charset="0"/>
            </a:endParaRPr>
          </a:p>
          <a:p>
            <a:pPr marL="342900" indent="-342900">
              <a:spcBef>
                <a:spcPct val="20000"/>
              </a:spcBef>
              <a:buFont typeface="Arial" charset="0"/>
              <a:buNone/>
              <a:defRPr/>
            </a:pPr>
            <a:endParaRPr lang="en-US" dirty="0">
              <a:latin typeface="Calibri" pitchFamily="34" charset="0"/>
            </a:endParaRPr>
          </a:p>
          <a:p>
            <a:pPr marL="342900" indent="-342900">
              <a:spcBef>
                <a:spcPct val="20000"/>
              </a:spcBef>
              <a:buFont typeface="Arial" charset="0"/>
              <a:buNone/>
              <a:defRPr/>
            </a:pPr>
            <a:endParaRPr lang="en-US" dirty="0">
              <a:latin typeface="Calibri" pitchFamily="34" charset="0"/>
            </a:endParaRPr>
          </a:p>
        </p:txBody>
      </p:sp>
      <p:pic>
        <p:nvPicPr>
          <p:cNvPr id="16397" name="Picture 2" descr="dmsp"/>
          <p:cNvPicPr>
            <a:picLocks noChangeAspect="1" noChangeArrowheads="1"/>
          </p:cNvPicPr>
          <p:nvPr/>
        </p:nvPicPr>
        <p:blipFill>
          <a:blip r:embed="rId3" cstate="print"/>
          <a:srcRect/>
          <a:stretch>
            <a:fillRect/>
          </a:stretch>
        </p:blipFill>
        <p:spPr bwMode="auto">
          <a:xfrm>
            <a:off x="228600" y="4876800"/>
            <a:ext cx="2193925" cy="1371600"/>
          </a:xfrm>
          <a:prstGeom prst="rect">
            <a:avLst/>
          </a:prstGeom>
          <a:noFill/>
          <a:ln w="28575">
            <a:solidFill>
              <a:schemeClr val="accent3">
                <a:lumMod val="50000"/>
              </a:schemeClr>
            </a:solidFill>
            <a:miter lim="800000"/>
            <a:headEnd/>
            <a:tailEnd/>
          </a:ln>
        </p:spPr>
      </p:pic>
      <p:pic>
        <p:nvPicPr>
          <p:cNvPr id="16398" name="Picture 22" descr="Picture1.gif"/>
          <p:cNvPicPr>
            <a:picLocks noChangeAspect="1"/>
          </p:cNvPicPr>
          <p:nvPr/>
        </p:nvPicPr>
        <p:blipFill>
          <a:blip r:embed="rId4" cstate="print"/>
          <a:srcRect l="53879" t="4610" r="1479" b="62766"/>
          <a:stretch>
            <a:fillRect/>
          </a:stretch>
        </p:blipFill>
        <p:spPr bwMode="auto">
          <a:xfrm>
            <a:off x="6705600" y="3048000"/>
            <a:ext cx="2249488" cy="1371600"/>
          </a:xfrm>
          <a:prstGeom prst="rect">
            <a:avLst/>
          </a:prstGeom>
          <a:noFill/>
          <a:ln w="28575">
            <a:solidFill>
              <a:schemeClr val="accent3">
                <a:lumMod val="50000"/>
              </a:schemeClr>
            </a:solidFill>
            <a:miter lim="800000"/>
            <a:headEnd/>
            <a:tailEnd/>
          </a:ln>
        </p:spPr>
      </p:pic>
      <p:pic>
        <p:nvPicPr>
          <p:cNvPr id="16399" name="Picture 13" descr="zc"/>
          <p:cNvPicPr>
            <a:picLocks noChangeAspect="1" noChangeArrowheads="1"/>
          </p:cNvPicPr>
          <p:nvPr/>
        </p:nvPicPr>
        <p:blipFill>
          <a:blip r:embed="rId5" cstate="print"/>
          <a:srcRect l="1600" t="6094" r="2456" b="12550"/>
          <a:stretch>
            <a:fillRect/>
          </a:stretch>
        </p:blipFill>
        <p:spPr bwMode="auto">
          <a:xfrm>
            <a:off x="6964197" y="4495800"/>
            <a:ext cx="1798803" cy="1716088"/>
          </a:xfrm>
          <a:prstGeom prst="rect">
            <a:avLst/>
          </a:prstGeom>
          <a:noFill/>
          <a:ln w="28575">
            <a:solidFill>
              <a:schemeClr val="tx2"/>
            </a:solidFill>
            <a:miter lim="800000"/>
            <a:headEnd/>
            <a:tailEnd/>
          </a:ln>
        </p:spPr>
      </p:pic>
      <p:grpSp>
        <p:nvGrpSpPr>
          <p:cNvPr id="2" name="Group 24"/>
          <p:cNvGrpSpPr>
            <a:grpSpLocks noChangeAspect="1"/>
          </p:cNvGrpSpPr>
          <p:nvPr/>
        </p:nvGrpSpPr>
        <p:grpSpPr bwMode="auto">
          <a:xfrm>
            <a:off x="381000" y="3100387"/>
            <a:ext cx="1965325" cy="1700213"/>
            <a:chOff x="2827" y="1314"/>
            <a:chExt cx="2928" cy="2533"/>
          </a:xfrm>
        </p:grpSpPr>
        <p:pic>
          <p:nvPicPr>
            <p:cNvPr id="16402" name="Picture 16" descr="MSG8_SEVIRI_2006236_1600_00_AWG_rain_rate"/>
            <p:cNvPicPr>
              <a:picLocks noChangeAspect="1" noChangeArrowheads="1"/>
            </p:cNvPicPr>
            <p:nvPr/>
          </p:nvPicPr>
          <p:blipFill>
            <a:blip r:embed="rId6" cstate="print"/>
            <a:srcRect/>
            <a:stretch>
              <a:fillRect/>
            </a:stretch>
          </p:blipFill>
          <p:spPr bwMode="auto">
            <a:xfrm>
              <a:off x="2827" y="1314"/>
              <a:ext cx="2928" cy="2533"/>
            </a:xfrm>
            <a:prstGeom prst="rect">
              <a:avLst/>
            </a:prstGeom>
            <a:noFill/>
            <a:ln w="28575">
              <a:solidFill>
                <a:schemeClr val="tx2"/>
              </a:solidFill>
              <a:miter lim="800000"/>
              <a:headEnd/>
              <a:tailEnd/>
            </a:ln>
          </p:spPr>
        </p:pic>
        <p:sp>
          <p:nvSpPr>
            <p:cNvPr id="16403" name="Rectangle 23"/>
            <p:cNvSpPr>
              <a:spLocks noChangeArrowheads="1"/>
            </p:cNvSpPr>
            <p:nvPr/>
          </p:nvSpPr>
          <p:spPr bwMode="auto">
            <a:xfrm>
              <a:off x="5296" y="1418"/>
              <a:ext cx="296" cy="108"/>
            </a:xfrm>
            <a:prstGeom prst="rect">
              <a:avLst/>
            </a:prstGeom>
            <a:solidFill>
              <a:schemeClr val="tx1"/>
            </a:solidFill>
            <a:ln w="28575" algn="ctr">
              <a:solidFill>
                <a:schemeClr val="tx2"/>
              </a:solidFill>
              <a:miter lim="800000"/>
              <a:headEnd/>
              <a:tailEnd/>
            </a:ln>
          </p:spPr>
          <p:txBody>
            <a:bodyPr wrap="none" anchor="ctr"/>
            <a:lstStyle/>
            <a:p>
              <a:endParaRPr lang="en-US"/>
            </a:p>
          </p:txBody>
        </p:sp>
      </p:grpSp>
      <p:sp>
        <p:nvSpPr>
          <p:cNvPr id="36" name="Slide Number Placeholder 36"/>
          <p:cNvSpPr>
            <a:spLocks noGrp="1"/>
          </p:cNvSpPr>
          <p:nvPr>
            <p:ph type="sldNum" sz="quarter" idx="12"/>
          </p:nvPr>
        </p:nvSpPr>
        <p:spPr>
          <a:xfrm>
            <a:off x="7010400" y="6569075"/>
            <a:ext cx="2133600" cy="365125"/>
          </a:xfrm>
        </p:spPr>
        <p:txBody>
          <a:bodyPr/>
          <a:lstStyle/>
          <a:p>
            <a:pPr>
              <a:defRPr/>
            </a:pPr>
            <a:fld id="{766813E3-093C-4BA1-9913-C2518EF33AE7}" type="slidenum">
              <a:rPr lang="en-US" smtClean="0"/>
              <a:pPr>
                <a:defRPr/>
              </a:pPr>
              <a:t>7</a:t>
            </a:fld>
            <a:endParaRPr lang="en-US" dirty="0"/>
          </a:p>
        </p:txBody>
      </p:sp>
      <p:sp>
        <p:nvSpPr>
          <p:cNvPr id="18" name="Line 4"/>
          <p:cNvSpPr>
            <a:spLocks noChangeShapeType="1"/>
          </p:cNvSpPr>
          <p:nvPr/>
        </p:nvSpPr>
        <p:spPr bwMode="auto">
          <a:xfrm>
            <a:off x="457200" y="1017588"/>
            <a:ext cx="8229600" cy="0"/>
          </a:xfrm>
          <a:prstGeom prst="line">
            <a:avLst/>
          </a:prstGeom>
          <a:noFill/>
          <a:ln w="50800" cmpd="dbl">
            <a:solidFill>
              <a:srgbClr val="003399"/>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7"/>
          <p:cNvSpPr>
            <a:spLocks noGrp="1"/>
          </p:cNvSpPr>
          <p:nvPr>
            <p:ph type="title"/>
          </p:nvPr>
        </p:nvSpPr>
        <p:spPr>
          <a:xfrm>
            <a:off x="1143000" y="304800"/>
            <a:ext cx="6934200" cy="563563"/>
          </a:xfrm>
        </p:spPr>
        <p:txBody>
          <a:bodyPr/>
          <a:lstStyle/>
          <a:p>
            <a:r>
              <a:rPr lang="en-US" sz="3600" dirty="0" smtClean="0"/>
              <a:t>GOES Product Heritage</a:t>
            </a:r>
            <a:r>
              <a:rPr lang="en-US" sz="2800" dirty="0" smtClean="0"/>
              <a:t/>
            </a:r>
            <a:br>
              <a:rPr lang="en-US" sz="2800" dirty="0" smtClean="0"/>
            </a:br>
            <a:r>
              <a:rPr lang="en-US" sz="1600" dirty="0" smtClean="0"/>
              <a:t>(Yellow = current GOES and GOES-R, Blue = GOES-R only)</a:t>
            </a:r>
          </a:p>
        </p:txBody>
      </p:sp>
      <p:sp>
        <p:nvSpPr>
          <p:cNvPr id="4" name="Footer Placeholder 3"/>
          <p:cNvSpPr>
            <a:spLocks noGrp="1"/>
          </p:cNvSpPr>
          <p:nvPr>
            <p:ph type="ftr" sz="quarter" idx="10"/>
          </p:nvPr>
        </p:nvSpPr>
        <p:spPr/>
        <p:txBody>
          <a:bodyPr/>
          <a:lstStyle/>
          <a:p>
            <a:pPr>
              <a:defRPr/>
            </a:pPr>
            <a:endParaRPr lang="en-US" smtClean="0"/>
          </a:p>
          <a:p>
            <a:pPr>
              <a:defRPr/>
            </a:pPr>
            <a:endParaRPr lang="en-US"/>
          </a:p>
        </p:txBody>
      </p:sp>
      <p:sp>
        <p:nvSpPr>
          <p:cNvPr id="5" name="Slide Number Placeholder 4"/>
          <p:cNvSpPr>
            <a:spLocks noGrp="1"/>
          </p:cNvSpPr>
          <p:nvPr>
            <p:ph type="sldNum" sz="quarter" idx="11"/>
          </p:nvPr>
        </p:nvSpPr>
        <p:spPr/>
        <p:txBody>
          <a:bodyPr/>
          <a:lstStyle/>
          <a:p>
            <a:pPr>
              <a:defRPr/>
            </a:pPr>
            <a:r>
              <a:rPr lang="en-US" smtClean="0"/>
              <a:t>LIRD - </a:t>
            </a:r>
            <a:fld id="{2980247F-2C55-44AE-9C69-87E62FB91E1D}" type="slidenum">
              <a:rPr lang="en-US" smtClean="0"/>
              <a:pPr>
                <a:defRPr/>
              </a:pPr>
              <a:t>8</a:t>
            </a:fld>
            <a:endParaRPr lang="en-US" smtClean="0"/>
          </a:p>
          <a:p>
            <a:pPr>
              <a:defRPr/>
            </a:pPr>
            <a:endParaRPr lang="en-US"/>
          </a:p>
        </p:txBody>
      </p:sp>
      <p:pic>
        <p:nvPicPr>
          <p:cNvPr id="32773" name="Picture 703"/>
          <p:cNvPicPr>
            <a:picLocks noChangeAspect="1" noChangeArrowheads="1"/>
          </p:cNvPicPr>
          <p:nvPr/>
        </p:nvPicPr>
        <p:blipFill>
          <a:blip r:embed="rId3" cstate="print"/>
          <a:srcRect/>
          <a:stretch>
            <a:fillRect/>
          </a:stretch>
        </p:blipFill>
        <p:spPr bwMode="auto">
          <a:xfrm>
            <a:off x="784225" y="1066800"/>
            <a:ext cx="8359775" cy="5410200"/>
          </a:xfrm>
          <a:prstGeom prst="rect">
            <a:avLst/>
          </a:prstGeom>
          <a:noFill/>
          <a:ln w="9525">
            <a:noFill/>
            <a:miter lim="800000"/>
            <a:headEnd/>
            <a:tailEnd/>
          </a:ln>
        </p:spPr>
      </p:pic>
      <p:pic>
        <p:nvPicPr>
          <p:cNvPr id="32774" name="Picture 535"/>
          <p:cNvPicPr>
            <a:picLocks noChangeAspect="1" noChangeArrowheads="1"/>
          </p:cNvPicPr>
          <p:nvPr/>
        </p:nvPicPr>
        <p:blipFill>
          <a:blip r:embed="rId4" cstate="print"/>
          <a:srcRect/>
          <a:stretch>
            <a:fillRect/>
          </a:stretch>
        </p:blipFill>
        <p:spPr bwMode="auto">
          <a:xfrm>
            <a:off x="4572000" y="1066800"/>
            <a:ext cx="8359775" cy="5410200"/>
          </a:xfrm>
          <a:prstGeom prst="rect">
            <a:avLst/>
          </a:prstGeom>
          <a:noFill/>
          <a:ln w="9525">
            <a:noFill/>
            <a:miter lim="800000"/>
            <a:headEnd/>
            <a:tailEnd/>
          </a:ln>
        </p:spPr>
      </p:pic>
      <p:sp>
        <p:nvSpPr>
          <p:cNvPr id="32775" name="Text Box 534"/>
          <p:cNvSpPr txBox="1">
            <a:spLocks noChangeArrowheads="1"/>
          </p:cNvSpPr>
          <p:nvPr/>
        </p:nvSpPr>
        <p:spPr bwMode="auto">
          <a:xfrm>
            <a:off x="2971800" y="6400800"/>
            <a:ext cx="4343400" cy="274638"/>
          </a:xfrm>
          <a:prstGeom prst="rect">
            <a:avLst/>
          </a:prstGeom>
          <a:noFill/>
          <a:ln w="9525">
            <a:noFill/>
            <a:miter lim="800000"/>
            <a:headEnd/>
            <a:tailEnd/>
          </a:ln>
        </p:spPr>
        <p:txBody>
          <a:bodyPr>
            <a:spAutoFit/>
          </a:bodyPr>
          <a:lstStyle/>
          <a:p>
            <a:pPr>
              <a:spcBef>
                <a:spcPct val="50000"/>
              </a:spcBef>
            </a:pPr>
            <a:r>
              <a:rPr lang="en-US" sz="1200" b="1"/>
              <a:t>+ indicates Option 2 products</a:t>
            </a:r>
          </a:p>
        </p:txBody>
      </p:sp>
      <p:sp>
        <p:nvSpPr>
          <p:cNvPr id="8" name="Line 4"/>
          <p:cNvSpPr>
            <a:spLocks noChangeShapeType="1"/>
          </p:cNvSpPr>
          <p:nvPr/>
        </p:nvSpPr>
        <p:spPr bwMode="auto">
          <a:xfrm>
            <a:off x="381000" y="1003300"/>
            <a:ext cx="8229600" cy="0"/>
          </a:xfrm>
          <a:prstGeom prst="line">
            <a:avLst/>
          </a:prstGeom>
          <a:noFill/>
          <a:ln w="50800" cmpd="dbl">
            <a:solidFill>
              <a:srgbClr val="003399"/>
            </a:solidFill>
            <a:round/>
            <a:headEnd/>
            <a:tailEnd/>
          </a:ln>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317500" y="347663"/>
            <a:ext cx="8509000" cy="563562"/>
          </a:xfrm>
        </p:spPr>
        <p:txBody>
          <a:bodyPr/>
          <a:lstStyle/>
          <a:p>
            <a:r>
              <a:rPr lang="en-US" sz="3600" dirty="0" smtClean="0"/>
              <a:t>GOES-R Warning Product Set</a:t>
            </a:r>
          </a:p>
        </p:txBody>
      </p:sp>
      <p:sp>
        <p:nvSpPr>
          <p:cNvPr id="10244" name="Line 4"/>
          <p:cNvSpPr>
            <a:spLocks noChangeShapeType="1"/>
          </p:cNvSpPr>
          <p:nvPr/>
        </p:nvSpPr>
        <p:spPr bwMode="auto">
          <a:xfrm>
            <a:off x="381000" y="1054100"/>
            <a:ext cx="8229600" cy="0"/>
          </a:xfrm>
          <a:prstGeom prst="line">
            <a:avLst/>
          </a:prstGeom>
          <a:noFill/>
          <a:ln w="50800" cmpd="dbl">
            <a:solidFill>
              <a:srgbClr val="003399"/>
            </a:solidFill>
            <a:round/>
            <a:headEnd/>
            <a:tailEnd/>
          </a:ln>
        </p:spPr>
        <p:txBody>
          <a:bodyPr/>
          <a:lstStyle/>
          <a:p>
            <a:endParaRPr lang="en-US"/>
          </a:p>
        </p:txBody>
      </p:sp>
      <p:sp>
        <p:nvSpPr>
          <p:cNvPr id="7" name="TextBox 6"/>
          <p:cNvSpPr txBox="1"/>
          <p:nvPr/>
        </p:nvSpPr>
        <p:spPr>
          <a:xfrm>
            <a:off x="867164" y="1371600"/>
            <a:ext cx="7409672" cy="5078313"/>
          </a:xfrm>
          <a:prstGeom prst="rect">
            <a:avLst/>
          </a:prstGeom>
          <a:noFill/>
        </p:spPr>
        <p:txBody>
          <a:bodyPr wrap="square" rtlCol="0">
            <a:spAutoFit/>
          </a:bodyPr>
          <a:lstStyle/>
          <a:p>
            <a:r>
              <a:rPr lang="en-US" dirty="0" smtClean="0"/>
              <a:t>The following list is of products offers opportunity for near-real time Warning Related utility.</a:t>
            </a:r>
          </a:p>
          <a:p>
            <a:r>
              <a:rPr lang="en-US" dirty="0" smtClean="0"/>
              <a:t> </a:t>
            </a:r>
          </a:p>
          <a:p>
            <a:r>
              <a:rPr lang="en-US" u="sng" dirty="0" smtClean="0"/>
              <a:t>Baseline Products:</a:t>
            </a:r>
            <a:endParaRPr lang="en-US" dirty="0" smtClean="0"/>
          </a:p>
          <a:p>
            <a:pPr lvl="0"/>
            <a:r>
              <a:rPr lang="en-US" dirty="0" smtClean="0"/>
              <a:t>Volcanic Ash: detection &amp; Height</a:t>
            </a:r>
          </a:p>
          <a:p>
            <a:pPr lvl="0"/>
            <a:r>
              <a:rPr lang="en-US" dirty="0" smtClean="0"/>
              <a:t>Cloud and Moisture Imagery</a:t>
            </a:r>
          </a:p>
          <a:p>
            <a:pPr lvl="0"/>
            <a:r>
              <a:rPr lang="en-US" dirty="0" smtClean="0"/>
              <a:t>Hurricane Intensity</a:t>
            </a:r>
          </a:p>
          <a:p>
            <a:pPr lvl="0"/>
            <a:r>
              <a:rPr lang="en-US" dirty="0" smtClean="0"/>
              <a:t>Lightning Detection:  Events, Groups &amp; Flashes</a:t>
            </a:r>
          </a:p>
          <a:p>
            <a:pPr lvl="0"/>
            <a:r>
              <a:rPr lang="en-US" dirty="0" smtClean="0"/>
              <a:t>Rainfall Rate / QPE</a:t>
            </a:r>
          </a:p>
          <a:p>
            <a:pPr lvl="0"/>
            <a:r>
              <a:rPr lang="en-US" dirty="0" smtClean="0"/>
              <a:t>Total </a:t>
            </a:r>
            <a:r>
              <a:rPr lang="en-US" dirty="0" err="1" smtClean="0"/>
              <a:t>Precipitable</a:t>
            </a:r>
            <a:r>
              <a:rPr lang="en-US" dirty="0" smtClean="0"/>
              <a:t> Water</a:t>
            </a:r>
          </a:p>
          <a:p>
            <a:pPr lvl="0"/>
            <a:r>
              <a:rPr lang="en-US" dirty="0" smtClean="0"/>
              <a:t>Fire/Hot Spot Characterization</a:t>
            </a:r>
          </a:p>
          <a:p>
            <a:r>
              <a:rPr lang="en-US" dirty="0" smtClean="0"/>
              <a:t> </a:t>
            </a:r>
          </a:p>
          <a:p>
            <a:r>
              <a:rPr lang="en-US" u="sng" dirty="0" smtClean="0"/>
              <a:t>Option 2 Products:</a:t>
            </a:r>
            <a:endParaRPr lang="en-US" dirty="0" smtClean="0"/>
          </a:p>
          <a:p>
            <a:pPr lvl="0"/>
            <a:r>
              <a:rPr lang="en-US" dirty="0" smtClean="0"/>
              <a:t>Aircraft Icing Threat</a:t>
            </a:r>
          </a:p>
          <a:p>
            <a:pPr lvl="0"/>
            <a:r>
              <a:rPr lang="en-US" dirty="0" smtClean="0"/>
              <a:t>Convective Initiation</a:t>
            </a:r>
          </a:p>
          <a:p>
            <a:pPr lvl="0"/>
            <a:r>
              <a:rPr lang="en-US" dirty="0" smtClean="0"/>
              <a:t>Enhanced “V” / Overshooting Top Detection</a:t>
            </a:r>
          </a:p>
          <a:p>
            <a:pPr lvl="0"/>
            <a:r>
              <a:rPr lang="en-US" dirty="0" smtClean="0"/>
              <a:t>Low Cloud and Fog</a:t>
            </a:r>
          </a:p>
          <a:p>
            <a:r>
              <a:rPr lang="en-US" dirty="0" smtClean="0"/>
              <a:t>SO</a:t>
            </a:r>
            <a:r>
              <a:rPr lang="en-US" baseline="-25000" dirty="0" smtClean="0"/>
              <a:t>2</a:t>
            </a:r>
            <a:r>
              <a:rPr lang="en-US" dirty="0" smtClean="0"/>
              <a:t> Detection</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Book Antiqua"/>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3091</TotalTime>
  <Words>2764</Words>
  <Application>Microsoft Office PowerPoint</Application>
  <PresentationFormat>Overhead</PresentationFormat>
  <Paragraphs>490</Paragraphs>
  <Slides>28</Slides>
  <Notes>27</Notes>
  <HiddenSlides>0</HiddenSlides>
  <MMClips>0</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28</vt:i4>
      </vt:variant>
    </vt:vector>
  </HeadingPairs>
  <TitlesOfParts>
    <vt:vector size="32" baseType="lpstr">
      <vt:lpstr>1_Default Design</vt:lpstr>
      <vt:lpstr>Orbit</vt:lpstr>
      <vt:lpstr>2_Default Design</vt:lpstr>
      <vt:lpstr>Bitmap Image</vt:lpstr>
      <vt:lpstr>Promoting User Readiness through the GOES-R Proving Ground </vt:lpstr>
      <vt:lpstr>Contributors </vt:lpstr>
      <vt:lpstr>NOAA Geostationary Operational                Environmental Satellites (GOES)</vt:lpstr>
      <vt:lpstr>Launch Schedule</vt:lpstr>
      <vt:lpstr>Advanced Baseline Imager (ABI)</vt:lpstr>
      <vt:lpstr>Geostationary Lightning Mapper (GLM)</vt:lpstr>
      <vt:lpstr>Algorithm Working Group</vt:lpstr>
      <vt:lpstr>GOES Product Heritage (Yellow = current GOES and GOES-R, Blue = GOES-R only)</vt:lpstr>
      <vt:lpstr>GOES-R Warning Product Set</vt:lpstr>
      <vt:lpstr>GOES-R Data Assimilation Investment Portfolio FY2010</vt:lpstr>
      <vt:lpstr>GOES-R Proving Ground</vt:lpstr>
      <vt:lpstr>Proving Ground Mission Statement</vt:lpstr>
      <vt:lpstr>GOES-R Proving Ground</vt:lpstr>
      <vt:lpstr>Capacity Building and Outreach</vt:lpstr>
      <vt:lpstr>SHyMet for Forecasters: GOES-R 101  http://rammb.cira.colostate.edu/training/shymet/forecaster_GOESR101.asp</vt:lpstr>
      <vt:lpstr>Lessons Learned at SPC</vt:lpstr>
      <vt:lpstr>Slide 17</vt:lpstr>
      <vt:lpstr>Slide 18</vt:lpstr>
      <vt:lpstr>NHC Proving Ground</vt:lpstr>
      <vt:lpstr>Summary</vt:lpstr>
      <vt:lpstr>Back-up</vt:lpstr>
      <vt:lpstr>Slide 22</vt:lpstr>
      <vt:lpstr>CIRA / RAMMB Roles</vt:lpstr>
      <vt:lpstr>Principal Component Image (PCI) Analysis:  Volcanic Ash Enhancement</vt:lpstr>
      <vt:lpstr>RGB Air Mass Product with Lightning</vt:lpstr>
      <vt:lpstr>Slide 26</vt:lpstr>
      <vt:lpstr>SPoRT Pseudo GLM Product</vt:lpstr>
      <vt:lpstr>Slide 28</vt:lpstr>
    </vt:vector>
  </TitlesOfParts>
  <Company>SSEC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GOES-R Proving Ground</dc:title>
  <dc:subject>SPoRT SSD Chiefs Workshop</dc:subject>
  <dc:creator>Steve Goodman</dc:creator>
  <dc:description>SPoRT SSD Chiefs Workshop Huntsville, AL March 2 2010</dc:description>
  <cp:lastModifiedBy>gjedlove</cp:lastModifiedBy>
  <cp:revision>541</cp:revision>
  <cp:lastPrinted>2009-12-07T17:45:46Z</cp:lastPrinted>
  <dcterms:created xsi:type="dcterms:W3CDTF">2009-12-07T16:26:40Z</dcterms:created>
  <dcterms:modified xsi:type="dcterms:W3CDTF">2010-03-02T16:49:05Z</dcterms:modified>
</cp:coreProperties>
</file>