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80" r:id="rId3"/>
    <p:sldId id="281" r:id="rId4"/>
    <p:sldId id="263" r:id="rId5"/>
    <p:sldId id="265" r:id="rId6"/>
    <p:sldId id="264" r:id="rId7"/>
    <p:sldId id="285" r:id="rId8"/>
    <p:sldId id="284" r:id="rId9"/>
    <p:sldId id="275" r:id="rId10"/>
    <p:sldId id="282" r:id="rId11"/>
    <p:sldId id="258" r:id="rId12"/>
    <p:sldId id="257" r:id="rId13"/>
    <p:sldId id="277" r:id="rId14"/>
    <p:sldId id="262" r:id="rId15"/>
    <p:sldId id="286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AE03B-90B5-4E7D-8B7D-0027C33E4D07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7CB6B-5485-43E6-8ECB-F5AEC9B7C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9" y="4316414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237-D174-4CBD-B3C0-F69987B5AE3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F997-C6AB-4BB1-B740-4CB52D801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237-D174-4CBD-B3C0-F69987B5AE3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F997-C6AB-4BB1-B740-4CB52D801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237-D174-4CBD-B3C0-F69987B5AE3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F997-C6AB-4BB1-B740-4CB52D801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237-D174-4CBD-B3C0-F69987B5AE3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F997-C6AB-4BB1-B740-4CB52D801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237-D174-4CBD-B3C0-F69987B5AE3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F997-C6AB-4BB1-B740-4CB52D801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237-D174-4CBD-B3C0-F69987B5AE3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F997-C6AB-4BB1-B740-4CB52D801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237-D174-4CBD-B3C0-F69987B5AE3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F997-C6AB-4BB1-B740-4CB52D801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237-D174-4CBD-B3C0-F69987B5AE3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F997-C6AB-4BB1-B740-4CB52D801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237-D174-4CBD-B3C0-F69987B5AE3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F997-C6AB-4BB1-B740-4CB52D801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237-D174-4CBD-B3C0-F69987B5AE3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F997-C6AB-4BB1-B740-4CB52D801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237-D174-4CBD-B3C0-F69987B5AE3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F997-C6AB-4BB1-B740-4CB52D801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11237-D174-4CBD-B3C0-F69987B5AE3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AF997-C6AB-4BB1-B740-4CB52D801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3" Type="http://schemas.openxmlformats.org/officeDocument/2006/relationships/image" Target="../media/image2.png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gif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gif"/><Relationship Id="rId1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ortredblu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9772"/>
            <a:ext cx="2286000" cy="64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nasa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6143625"/>
            <a:ext cx="857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2286000" y="6525768"/>
            <a:ext cx="5784521" cy="179832"/>
            <a:chOff x="2514600" y="5916168"/>
            <a:chExt cx="5784521" cy="179832"/>
          </a:xfrm>
        </p:grpSpPr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2697480" y="5916168"/>
              <a:ext cx="560164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603123" y="6007608"/>
              <a:ext cx="56047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2514600" y="6096000"/>
              <a:ext cx="560164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667000" y="6245225"/>
            <a:ext cx="5173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transitioning unique NASA data and research technologies to operations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152525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Recent Accomplishments from the NASA </a:t>
            </a:r>
            <a:r>
              <a:rPr lang="en-US" sz="4400" dirty="0" err="1" smtClean="0"/>
              <a:t>SPoRT</a:t>
            </a:r>
            <a:r>
              <a:rPr lang="en-US" sz="4400" dirty="0" smtClean="0"/>
              <a:t> Center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3429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Andrew Molthan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SPoRT</a:t>
            </a:r>
            <a:r>
              <a:rPr lang="en-US" dirty="0" smtClean="0"/>
              <a:t> supports the short-term forecasting efforts of the NWS by contributing to the research and development of the WRF model.</a:t>
            </a:r>
          </a:p>
          <a:p>
            <a:r>
              <a:rPr lang="en-US" dirty="0" smtClean="0"/>
              <a:t>Benefits to the community include:</a:t>
            </a:r>
          </a:p>
          <a:p>
            <a:pPr lvl="1"/>
            <a:r>
              <a:rPr lang="en-US" dirty="0" smtClean="0"/>
              <a:t>Adaptation of NASA data for use in WRF</a:t>
            </a:r>
          </a:p>
          <a:p>
            <a:pPr lvl="1"/>
            <a:r>
              <a:rPr lang="en-US" dirty="0" smtClean="0"/>
              <a:t>Contribution of new code and bug fixes to the WRF-EMS, the local model for individual WFOs</a:t>
            </a:r>
          </a:p>
          <a:p>
            <a:pPr lvl="1"/>
            <a:r>
              <a:rPr lang="en-US" dirty="0" smtClean="0"/>
              <a:t>The use of NASA instruments to evaluate the simulation of clouds and precipitation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6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051" name="Title 15"/>
          <p:cNvSpPr>
            <a:spLocks noGrp="1"/>
          </p:cNvSpPr>
          <p:nvPr>
            <p:ph type="title"/>
          </p:nvPr>
        </p:nvSpPr>
        <p:spPr>
          <a:xfrm>
            <a:off x="256666" y="73152"/>
            <a:ext cx="8610600" cy="838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Applications of the Land Information System (LIS)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b="1" i="1" dirty="0" smtClean="0"/>
              <a:t>Jonathan Case</a:t>
            </a:r>
          </a:p>
        </p:txBody>
      </p:sp>
      <p:sp>
        <p:nvSpPr>
          <p:cNvPr id="2" name="Content Placeholder 27"/>
          <p:cNvSpPr>
            <a:spLocks noGrp="1"/>
          </p:cNvSpPr>
          <p:nvPr>
            <p:ph idx="1"/>
          </p:nvPr>
        </p:nvSpPr>
        <p:spPr>
          <a:xfrm>
            <a:off x="45721" y="1005840"/>
            <a:ext cx="4678680" cy="521176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1800" b="1" u="sng" dirty="0" smtClean="0"/>
              <a:t>Relevance to NWS Forecasters</a:t>
            </a:r>
            <a:endParaRPr lang="en-US" sz="1600" b="1" u="sng" dirty="0" smtClean="0"/>
          </a:p>
          <a:p>
            <a:pPr marL="18288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NASA land surface modeling and assimilation system </a:t>
            </a:r>
            <a:r>
              <a:rPr lang="en-US" sz="1600" dirty="0" smtClean="0"/>
              <a:t>provides </a:t>
            </a:r>
            <a:r>
              <a:rPr lang="en-US" sz="1600" dirty="0" smtClean="0"/>
              <a:t>high-resolution soil data </a:t>
            </a:r>
            <a:r>
              <a:rPr lang="en-US" sz="1600" dirty="0" smtClean="0"/>
              <a:t>for NWP</a:t>
            </a:r>
            <a:endParaRPr lang="en-US" sz="1600" dirty="0" smtClean="0"/>
          </a:p>
          <a:p>
            <a:pPr marL="18288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Reduces the diurnal 2-m temperature bias in model forecasts and improves QPF for convective events</a:t>
            </a:r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en-US" sz="1800" b="1" u="sng" dirty="0" smtClean="0"/>
              <a:t>Unique </a:t>
            </a:r>
            <a:r>
              <a:rPr lang="en-US" sz="1800" b="1" u="sng" dirty="0" err="1" smtClean="0"/>
              <a:t>SPoRT</a:t>
            </a:r>
            <a:r>
              <a:rPr lang="en-US" sz="1800" b="1" u="sng" dirty="0" smtClean="0"/>
              <a:t>/NASA Contributions</a:t>
            </a:r>
            <a:endParaRPr lang="en-US" sz="1600" b="1" u="sng" dirty="0" smtClean="0"/>
          </a:p>
          <a:p>
            <a:pPr marL="18288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err="1" smtClean="0"/>
              <a:t>SPoRT</a:t>
            </a:r>
            <a:r>
              <a:rPr lang="en-US" sz="1600" dirty="0" smtClean="0"/>
              <a:t> maintains a near real-time run of the NASA LIS, providing output over the southeastern U.S.</a:t>
            </a:r>
          </a:p>
          <a:p>
            <a:pPr marL="18288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High resolution (3 km) output available for WRF-EMS initialization, currently used by NWS Miami, FL</a:t>
            </a:r>
          </a:p>
          <a:p>
            <a:pPr marL="18288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NWS Birmingham, AL is planning to use LIS fields to identify local soil moisture boundaries with a goal of improving convective initiation</a:t>
            </a:r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en-US" sz="1800" b="1" u="sng" dirty="0" smtClean="0"/>
              <a:t>Future Work</a:t>
            </a:r>
            <a:endParaRPr lang="en-US" sz="1800" b="1" u="sng" dirty="0" smtClean="0"/>
          </a:p>
          <a:p>
            <a:pPr marL="18288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Incorporate MODIS vegetation data to improve representation of the land surface</a:t>
            </a:r>
          </a:p>
          <a:p>
            <a:pPr marL="18288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Provide output LIS fields in AWIPS/2 for diagnostic evaluation at partner WFOs</a:t>
            </a:r>
            <a:endParaRPr lang="en-US" sz="1800" dirty="0" smtClean="0"/>
          </a:p>
          <a:p>
            <a:pPr lvl="1">
              <a:defRPr/>
            </a:pPr>
            <a:endParaRPr lang="en-US" sz="18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7018603" y="1283676"/>
            <a:ext cx="1887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sng" dirty="0">
                <a:latin typeface="Calibri" pitchFamily="34" charset="0"/>
              </a:rPr>
              <a:t>10 June 2008 WRF run</a:t>
            </a:r>
            <a:r>
              <a:rPr lang="en-US" sz="1400" b="1" dirty="0">
                <a:latin typeface="Calibri" pitchFamily="34" charset="0"/>
              </a:rPr>
              <a:t>:</a:t>
            </a:r>
          </a:p>
        </p:txBody>
      </p:sp>
      <p:grpSp>
        <p:nvGrpSpPr>
          <p:cNvPr id="22" name="Group 30"/>
          <p:cNvGrpSpPr>
            <a:grpSpLocks/>
          </p:cNvGrpSpPr>
          <p:nvPr/>
        </p:nvGrpSpPr>
        <p:grpSpPr bwMode="auto">
          <a:xfrm>
            <a:off x="4828920" y="1073918"/>
            <a:ext cx="2121657" cy="1959836"/>
            <a:chOff x="4762290" y="1219200"/>
            <a:chExt cx="2248110" cy="2076061"/>
          </a:xfrm>
        </p:grpSpPr>
        <p:pic>
          <p:nvPicPr>
            <p:cNvPr id="28" name="Picture 22" descr="LISMOD_080610_soil1diff_v2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2290" y="1219200"/>
              <a:ext cx="2248110" cy="2076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9"/>
            <p:cNvSpPr txBox="1">
              <a:spLocks noChangeArrowheads="1"/>
            </p:cNvSpPr>
            <p:nvPr/>
          </p:nvSpPr>
          <p:spPr bwMode="auto">
            <a:xfrm>
              <a:off x="4921424" y="2825146"/>
              <a:ext cx="15549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0-10 cm soil moisture</a:t>
              </a:r>
              <a:br>
                <a:rPr lang="en-US" sz="1200" b="1">
                  <a:latin typeface="Calibri" pitchFamily="34" charset="0"/>
                </a:rPr>
              </a:br>
              <a:r>
                <a:rPr lang="en-US" sz="1200" b="1">
                  <a:latin typeface="Calibri" pitchFamily="34" charset="0"/>
                </a:rPr>
                <a:t>diff (LIS – CNTRL, %)</a:t>
              </a:r>
            </a:p>
          </p:txBody>
        </p:sp>
      </p:grpSp>
      <p:pic>
        <p:nvPicPr>
          <p:cNvPr id="30" name="Picture 29" descr="lhfx-bhm_090628_19z_1h.gif"/>
          <p:cNvPicPr>
            <a:picLocks noChangeAspect="1"/>
          </p:cNvPicPr>
          <p:nvPr/>
        </p:nvPicPr>
        <p:blipFill>
          <a:blip r:embed="rId5" cstate="print"/>
          <a:srcRect l="11538" t="7692" r="6410" b="28018"/>
          <a:stretch>
            <a:fillRect/>
          </a:stretch>
        </p:blipFill>
        <p:spPr>
          <a:xfrm>
            <a:off x="4876800" y="3429000"/>
            <a:ext cx="3124200" cy="2447925"/>
          </a:xfrm>
          <a:prstGeom prst="rect">
            <a:avLst/>
          </a:prstGeom>
        </p:spPr>
      </p:pic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6840285" y="1710568"/>
            <a:ext cx="2149887" cy="1992111"/>
            <a:chOff x="6791227" y="1817658"/>
            <a:chExt cx="2313905" cy="2144742"/>
          </a:xfrm>
        </p:grpSpPr>
        <p:pic>
          <p:nvPicPr>
            <p:cNvPr id="26" name="Picture 23" descr="LISMOD_080610_prec1diff_f018_v2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91227" y="1817658"/>
              <a:ext cx="2313905" cy="2144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4"/>
            <p:cNvSpPr txBox="1">
              <a:spLocks noChangeArrowheads="1"/>
            </p:cNvSpPr>
            <p:nvPr/>
          </p:nvSpPr>
          <p:spPr bwMode="auto">
            <a:xfrm>
              <a:off x="6980939" y="3500735"/>
              <a:ext cx="160075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Calibri" pitchFamily="34" charset="0"/>
                </a:rPr>
                <a:t>1-h forecast </a:t>
              </a:r>
              <a:r>
                <a:rPr lang="en-US" sz="1200" b="1" dirty="0" err="1">
                  <a:latin typeface="Calibri" pitchFamily="34" charset="0"/>
                </a:rPr>
                <a:t>precip</a:t>
              </a:r>
              <a:endParaRPr lang="en-US" sz="1200" b="1" dirty="0">
                <a:latin typeface="Calibri" pitchFamily="34" charset="0"/>
              </a:endParaRPr>
            </a:p>
            <a:p>
              <a:r>
                <a:rPr lang="en-US" sz="1200" b="1" dirty="0">
                  <a:latin typeface="Calibri" pitchFamily="34" charset="0"/>
                </a:rPr>
                <a:t>diff (LIS – CNTRL, mm)</a:t>
              </a:r>
            </a:p>
          </p:txBody>
        </p:sp>
      </p:grpSp>
      <p:pic>
        <p:nvPicPr>
          <p:cNvPr id="32" name="Picture 31" descr="lhfx-bhm_090628_19z_1h.gif"/>
          <p:cNvPicPr>
            <a:picLocks noChangeAspect="1"/>
          </p:cNvPicPr>
          <p:nvPr/>
        </p:nvPicPr>
        <p:blipFill>
          <a:blip r:embed="rId5" cstate="print"/>
          <a:srcRect b="92308"/>
          <a:stretch>
            <a:fillRect/>
          </a:stretch>
        </p:blipFill>
        <p:spPr>
          <a:xfrm>
            <a:off x="4953000" y="5867400"/>
            <a:ext cx="2971800" cy="228600"/>
          </a:xfrm>
          <a:prstGeom prst="rect">
            <a:avLst/>
          </a:prstGeom>
        </p:spPr>
      </p:pic>
      <p:pic>
        <p:nvPicPr>
          <p:cNvPr id="33" name="Picture 32" descr="lhfx-bhm_090628_19z_1h.gif"/>
          <p:cNvPicPr>
            <a:picLocks noChangeAspect="1"/>
          </p:cNvPicPr>
          <p:nvPr/>
        </p:nvPicPr>
        <p:blipFill>
          <a:blip r:embed="rId5" cstate="print"/>
          <a:srcRect t="35897" r="88462" b="17949"/>
          <a:stretch>
            <a:fillRect/>
          </a:stretch>
        </p:blipFill>
        <p:spPr>
          <a:xfrm>
            <a:off x="8001000" y="4038600"/>
            <a:ext cx="3429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74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7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051" name="Title 15"/>
          <p:cNvSpPr>
            <a:spLocks noGrp="1"/>
          </p:cNvSpPr>
          <p:nvPr>
            <p:ph type="title"/>
          </p:nvPr>
        </p:nvSpPr>
        <p:spPr>
          <a:xfrm>
            <a:off x="138167" y="76200"/>
            <a:ext cx="88519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prstClr val="black"/>
                </a:solidFill>
                <a:ea typeface="+mn-ea"/>
                <a:cs typeface="+mn-cs"/>
              </a:rPr>
              <a:t>Evaluating Cloud Microphysics Schemes in the WRF Model</a:t>
            </a:r>
            <a:br>
              <a:rPr lang="en-US" sz="28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000" b="1" i="1" dirty="0" smtClean="0"/>
              <a:t>Andrew Molthan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5720" y="1005840"/>
            <a:ext cx="4602480" cy="5211763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1800" b="1" u="sng" dirty="0" smtClean="0"/>
              <a:t>Relevance to NWS Forecasters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Evaluating </a:t>
            </a:r>
            <a:r>
              <a:rPr lang="en-US" sz="1600" dirty="0" smtClean="0"/>
              <a:t>the performance of assumptions during synoptic-scale and lake-effect snowfall events</a:t>
            </a:r>
          </a:p>
          <a:p>
            <a:pPr>
              <a:buFont typeface="Arial" charset="0"/>
              <a:buNone/>
              <a:defRPr/>
            </a:pPr>
            <a:r>
              <a:rPr lang="en-US" sz="1800" b="1" u="sng" dirty="0" smtClean="0"/>
              <a:t>Unique </a:t>
            </a:r>
            <a:r>
              <a:rPr lang="en-US" sz="1800" b="1" u="sng" dirty="0" err="1" smtClean="0"/>
              <a:t>SPoRT</a:t>
            </a:r>
            <a:r>
              <a:rPr lang="en-US" sz="1800" b="1" u="sng" dirty="0" smtClean="0"/>
              <a:t>/NASA Contributions</a:t>
            </a:r>
          </a:p>
          <a:p>
            <a:pPr marL="173038" lvl="1" indent="-173038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Identify the physical realism of microphysics schemes available within the WRF-EMS system</a:t>
            </a:r>
          </a:p>
          <a:p>
            <a:pPr marL="173038" lvl="1" indent="-173038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Partner with the research community to obtain schemes with additional processes, evaluate against traditional and remotely sensed observations</a:t>
            </a:r>
          </a:p>
          <a:p>
            <a:pPr>
              <a:buFont typeface="Arial" charset="0"/>
              <a:buNone/>
              <a:defRPr/>
            </a:pPr>
            <a:r>
              <a:rPr lang="en-US" sz="1800" b="1" u="sng" dirty="0" smtClean="0"/>
              <a:t>Future Work</a:t>
            </a:r>
            <a:endParaRPr lang="en-US" sz="1800" b="1" u="sng" dirty="0" smtClean="0"/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Obtained schemes with additional prediction of crystal habit and parameterizations of riming processes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Revisit field campaign data for new schemes, ensure representation of physical processes and evaluate sensitivities in QPF and predicted snow density</a:t>
            </a:r>
          </a:p>
          <a:p>
            <a:pPr lvl="1">
              <a:defRPr/>
            </a:pPr>
            <a:endParaRPr lang="en-US" sz="18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2000" dirty="0" smtClean="0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724400" y="1066800"/>
            <a:ext cx="3941763" cy="4881563"/>
            <a:chOff x="4867274" y="1066800"/>
            <a:chExt cx="3941184" cy="4881265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4876800" y="3852730"/>
              <a:ext cx="3931658" cy="1493572"/>
              <a:chOff x="4895241" y="4002087"/>
              <a:chExt cx="3931658" cy="1493572"/>
            </a:xfrm>
          </p:grpSpPr>
          <p:pic>
            <p:nvPicPr>
              <p:cNvPr id="2071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26298" y="4038600"/>
                <a:ext cx="1400601" cy="1426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95241" y="4002087"/>
                <a:ext cx="1420813" cy="1493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1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65410" y="4002087"/>
                <a:ext cx="1445065" cy="1493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19675" y="1066800"/>
              <a:ext cx="2433638" cy="2335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38379" y="1100984"/>
              <a:ext cx="1522413" cy="6873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60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69000" y="2706688"/>
              <a:ext cx="1371600" cy="950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61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27675" y="2013108"/>
              <a:ext cx="1233487" cy="16270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62" name="TextBox 23"/>
            <p:cNvSpPr txBox="1">
              <a:spLocks noChangeArrowheads="1"/>
            </p:cNvSpPr>
            <p:nvPr/>
          </p:nvSpPr>
          <p:spPr bwMode="auto">
            <a:xfrm>
              <a:off x="5056558" y="1104900"/>
              <a:ext cx="1774825" cy="215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/>
                <a:t>WRF + NASA Goddard Scheme</a:t>
              </a:r>
            </a:p>
          </p:txBody>
        </p:sp>
        <p:sp>
          <p:nvSpPr>
            <p:cNvPr id="2063" name="TextBox 24"/>
            <p:cNvSpPr txBox="1">
              <a:spLocks noChangeArrowheads="1"/>
            </p:cNvSpPr>
            <p:nvPr/>
          </p:nvSpPr>
          <p:spPr bwMode="auto">
            <a:xfrm>
              <a:off x="7600950" y="1752600"/>
              <a:ext cx="703263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/>
                <a:t>CloudSat</a:t>
              </a:r>
            </a:p>
          </p:txBody>
        </p:sp>
        <p:sp>
          <p:nvSpPr>
            <p:cNvPr id="2064" name="TextBox 25"/>
            <p:cNvSpPr txBox="1">
              <a:spLocks noChangeArrowheads="1"/>
            </p:cNvSpPr>
            <p:nvPr/>
          </p:nvSpPr>
          <p:spPr bwMode="auto">
            <a:xfrm>
              <a:off x="7408864" y="3606667"/>
              <a:ext cx="12779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/>
                <a:t>Aircraft Measurements</a:t>
              </a:r>
            </a:p>
          </p:txBody>
        </p:sp>
        <p:sp>
          <p:nvSpPr>
            <p:cNvPr id="2065" name="TextBox 26"/>
            <p:cNvSpPr txBox="1">
              <a:spLocks noChangeArrowheads="1"/>
            </p:cNvSpPr>
            <p:nvPr/>
          </p:nvSpPr>
          <p:spPr bwMode="auto">
            <a:xfrm>
              <a:off x="5943600" y="3629024"/>
              <a:ext cx="146526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/>
                <a:t>King City C-Band Radar</a:t>
              </a:r>
            </a:p>
          </p:txBody>
        </p:sp>
        <p:sp>
          <p:nvSpPr>
            <p:cNvPr id="2066" name="TextBox 27"/>
            <p:cNvSpPr txBox="1">
              <a:spLocks noChangeArrowheads="1"/>
            </p:cNvSpPr>
            <p:nvPr/>
          </p:nvSpPr>
          <p:spPr bwMode="auto">
            <a:xfrm>
              <a:off x="5019674" y="5246449"/>
              <a:ext cx="366712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/>
                <a:t>Snow Crystal Size Distributions and Bulk Density vs. Assumptions</a:t>
              </a:r>
            </a:p>
          </p:txBody>
        </p:sp>
        <p:sp>
          <p:nvSpPr>
            <p:cNvPr id="2067" name="TextBox 28"/>
            <p:cNvSpPr txBox="1">
              <a:spLocks noChangeArrowheads="1"/>
            </p:cNvSpPr>
            <p:nvPr/>
          </p:nvSpPr>
          <p:spPr bwMode="auto">
            <a:xfrm>
              <a:off x="4910984" y="5486400"/>
              <a:ext cx="3827092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Evaluating the snow crystal assumptions currently made within the NASA Goddard scheme.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67274" y="3884441"/>
              <a:ext cx="161901" cy="1619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56135" y="3893965"/>
              <a:ext cx="161901" cy="1619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02170" y="2743098"/>
              <a:ext cx="92061" cy="920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54" name="TextBox 32"/>
          <p:cNvSpPr txBox="1">
            <a:spLocks noChangeArrowheads="1"/>
          </p:cNvSpPr>
          <p:nvPr/>
        </p:nvSpPr>
        <p:spPr bwMode="auto">
          <a:xfrm>
            <a:off x="5638800" y="478155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sz="1400" dirty="0"/>
              <a:t>λ</a:t>
            </a:r>
            <a:endParaRPr lang="en-US" sz="1400" dirty="0"/>
          </a:p>
        </p:txBody>
      </p:sp>
      <p:sp>
        <p:nvSpPr>
          <p:cNvPr id="2055" name="TextBox 33"/>
          <p:cNvSpPr txBox="1">
            <a:spLocks noChangeArrowheads="1"/>
          </p:cNvSpPr>
          <p:nvPr/>
        </p:nvSpPr>
        <p:spPr bwMode="auto">
          <a:xfrm>
            <a:off x="6823075" y="4783138"/>
            <a:ext cx="490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/>
              <a:t>N</a:t>
            </a:r>
            <a:r>
              <a:rPr lang="en-US" sz="1400" baseline="-25000"/>
              <a:t>os</a:t>
            </a:r>
          </a:p>
        </p:txBody>
      </p:sp>
      <p:sp>
        <p:nvSpPr>
          <p:cNvPr id="2056" name="TextBox 34"/>
          <p:cNvSpPr txBox="1">
            <a:spLocks noChangeArrowheads="1"/>
          </p:cNvSpPr>
          <p:nvPr/>
        </p:nvSpPr>
        <p:spPr bwMode="auto">
          <a:xfrm>
            <a:off x="8169275" y="4765675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sz="1400"/>
              <a:t>ρ</a:t>
            </a:r>
            <a:r>
              <a:rPr lang="en-US" sz="1400" baseline="-2500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6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052" name="Title 15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100" b="1" dirty="0" smtClean="0"/>
              <a:t>Contributions to the WRF Environmental Modeling System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200" b="1" i="1" dirty="0" smtClean="0"/>
              <a:t>Jonathan Case</a:t>
            </a:r>
          </a:p>
        </p:txBody>
      </p:sp>
      <p:sp>
        <p:nvSpPr>
          <p:cNvPr id="2" name="Content Placeholder 27"/>
          <p:cNvSpPr>
            <a:spLocks noGrp="1"/>
          </p:cNvSpPr>
          <p:nvPr>
            <p:ph idx="1"/>
          </p:nvPr>
        </p:nvSpPr>
        <p:spPr>
          <a:xfrm>
            <a:off x="45720" y="1005840"/>
            <a:ext cx="4230624" cy="5211763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1800" b="1" u="sng" dirty="0" smtClean="0"/>
              <a:t>Relevance to NWS Forecasters</a:t>
            </a:r>
            <a:endParaRPr lang="en-US" sz="1600" b="1" u="sng" dirty="0" smtClean="0"/>
          </a:p>
          <a:p>
            <a:pPr marL="18288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cs typeface="Arial" charset="0"/>
              </a:rPr>
              <a:t>The WRF-EMS is used within several NWS WFOs to provide local, high resolution forecasts for </a:t>
            </a:r>
            <a:r>
              <a:rPr lang="en-US" sz="1600" dirty="0" smtClean="0">
                <a:cs typeface="Arial" charset="0"/>
              </a:rPr>
              <a:t>prediction and </a:t>
            </a:r>
            <a:r>
              <a:rPr lang="en-US" sz="1600" dirty="0" smtClean="0">
                <a:cs typeface="Arial" charset="0"/>
              </a:rPr>
              <a:t>training.</a:t>
            </a:r>
            <a:endParaRPr lang="en-US" sz="1600" dirty="0" smtClean="0"/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en-US" sz="1800" b="1" u="sng" dirty="0" smtClean="0"/>
              <a:t>Unique </a:t>
            </a:r>
            <a:r>
              <a:rPr lang="en-US" sz="1800" b="1" u="sng" dirty="0" err="1" smtClean="0"/>
              <a:t>SPoRT</a:t>
            </a:r>
            <a:r>
              <a:rPr lang="en-US" sz="1800" b="1" u="sng" dirty="0" smtClean="0"/>
              <a:t>/NASA Contributions</a:t>
            </a:r>
            <a:endParaRPr lang="en-US" sz="1600" b="1" u="sng" dirty="0" smtClean="0"/>
          </a:p>
          <a:p>
            <a:pPr marL="182880" lvl="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</a:rPr>
              <a:t>The </a:t>
            </a:r>
            <a:r>
              <a:rPr lang="en-US" sz="1600" dirty="0" err="1">
                <a:solidFill>
                  <a:prstClr val="black"/>
                </a:solidFill>
              </a:rPr>
              <a:t>SPoRT</a:t>
            </a:r>
            <a:r>
              <a:rPr lang="en-US" sz="1600" dirty="0">
                <a:solidFill>
                  <a:prstClr val="black"/>
                </a:solidFill>
              </a:rPr>
              <a:t> SST product is the </a:t>
            </a:r>
            <a:r>
              <a:rPr lang="en-US" sz="1600" i="1" dirty="0">
                <a:solidFill>
                  <a:srgbClr val="FF0000"/>
                </a:solidFill>
              </a:rPr>
              <a:t>current default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within the WRF-EMS, effective V3.1, and real-time composites are distributed four times daily in GRIB format.</a:t>
            </a:r>
          </a:p>
          <a:p>
            <a:pPr marL="182880" lvl="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</a:rPr>
              <a:t>Jon Case contributed a bug fix in the upcoming release that allows for the use of Great Lakes temperatures and the NOAA GLERL ice mask.</a:t>
            </a:r>
          </a:p>
          <a:p>
            <a:pPr marL="18288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err="1" smtClean="0"/>
              <a:t>SPoRT</a:t>
            </a:r>
            <a:r>
              <a:rPr lang="en-US" sz="1600" dirty="0" smtClean="0"/>
              <a:t> provides LIS initialization fields for the WRF-EMS, currently available over the southeastern United States.</a:t>
            </a:r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en-US" sz="1800" b="1" u="sng" dirty="0" smtClean="0"/>
              <a:t>Future Work</a:t>
            </a:r>
            <a:endParaRPr lang="en-US" sz="1600" b="1" u="sng" dirty="0" smtClean="0"/>
          </a:p>
          <a:p>
            <a:pPr marL="18288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Examine impact of Great Lakes temperatures on lake effect weather.</a:t>
            </a:r>
          </a:p>
          <a:p>
            <a:pPr marL="18288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Broaden the LIS domain to include a broader sample of the United States.</a:t>
            </a:r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2000" dirty="0" smtClean="0"/>
          </a:p>
        </p:txBody>
      </p:sp>
      <p:grpSp>
        <p:nvGrpSpPr>
          <p:cNvPr id="43" name="Group 42"/>
          <p:cNvGrpSpPr/>
          <p:nvPr/>
        </p:nvGrpSpPr>
        <p:grpSpPr>
          <a:xfrm>
            <a:off x="4953000" y="1055687"/>
            <a:ext cx="3263900" cy="2754313"/>
            <a:chOff x="5099050" y="3352800"/>
            <a:chExt cx="3263900" cy="2754313"/>
          </a:xfrm>
        </p:grpSpPr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5099050" y="3352800"/>
              <a:ext cx="3263900" cy="2754313"/>
              <a:chOff x="5759878" y="3371272"/>
              <a:chExt cx="3142055" cy="2600908"/>
            </a:xfrm>
          </p:grpSpPr>
          <p:pic>
            <p:nvPicPr>
              <p:cNvPr id="31" name="Picture 26" descr="pmsl_wind_diff_f004_v2.gif"/>
              <p:cNvPicPr>
                <a:picLocks noChangeAspect="1"/>
              </p:cNvPicPr>
              <p:nvPr/>
            </p:nvPicPr>
            <p:blipFill>
              <a:blip r:embed="rId4" cstate="print"/>
              <a:srcRect l="3642" t="18533" r="1822" b="1852"/>
              <a:stretch>
                <a:fillRect/>
              </a:stretch>
            </p:blipFill>
            <p:spPr bwMode="auto">
              <a:xfrm>
                <a:off x="5759878" y="3371272"/>
                <a:ext cx="3142055" cy="26009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2" name="Picture 27" descr="pmsl_clrbar.gif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78566" y="3505200"/>
                <a:ext cx="329608" cy="2314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" name="TextBox 24"/>
            <p:cNvSpPr txBox="1">
              <a:spLocks noChangeArrowheads="1"/>
            </p:cNvSpPr>
            <p:nvPr/>
          </p:nvSpPr>
          <p:spPr bwMode="auto">
            <a:xfrm>
              <a:off x="5410200" y="5562600"/>
              <a:ext cx="2817813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T.S. </a:t>
              </a:r>
              <a:r>
                <a:rPr lang="en-US" sz="1200" b="1" dirty="0" smtClean="0"/>
                <a:t>Claudette, 03z </a:t>
              </a:r>
              <a:r>
                <a:rPr lang="en-US" sz="1200" b="1" dirty="0"/>
                <a:t>17 Aug 09</a:t>
              </a:r>
            </a:p>
            <a:p>
              <a:pPr algn="ctr"/>
              <a:r>
                <a:rPr lang="en-US" sz="1200" b="1" dirty="0" smtClean="0"/>
                <a:t>4-h forecast, 10-m </a:t>
              </a:r>
              <a:r>
                <a:rPr lang="en-US" sz="1200" b="1" dirty="0"/>
                <a:t>wind </a:t>
              </a:r>
              <a:r>
                <a:rPr lang="en-US" sz="1200" b="1" dirty="0" smtClean="0"/>
                <a:t>&amp; MSLP diff</a:t>
              </a:r>
              <a:endParaRPr lang="en-US" sz="1200" b="1" dirty="0"/>
            </a:p>
          </p:txBody>
        </p:sp>
        <p:sp>
          <p:nvSpPr>
            <p:cNvPr id="33" name="TextBox 24"/>
            <p:cNvSpPr txBox="1">
              <a:spLocks noChangeArrowheads="1"/>
            </p:cNvSpPr>
            <p:nvPr/>
          </p:nvSpPr>
          <p:spPr bwMode="auto">
            <a:xfrm>
              <a:off x="5486400" y="3429000"/>
              <a:ext cx="2220913" cy="4302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dirty="0"/>
                <a:t>Enhanced cyclonic flow</a:t>
              </a:r>
              <a:br>
                <a:rPr lang="en-US" sz="1100" b="1" dirty="0"/>
              </a:br>
              <a:r>
                <a:rPr lang="en-US" sz="1100" b="1" dirty="0"/>
                <a:t>associated with SST gradient</a:t>
              </a:r>
            </a:p>
          </p:txBody>
        </p:sp>
        <p:cxnSp>
          <p:nvCxnSpPr>
            <p:cNvPr id="35" name="Straight Arrow Connector 34"/>
            <p:cNvCxnSpPr>
              <a:stCxn id="33" idx="2"/>
            </p:cNvCxnSpPr>
            <p:nvPr/>
          </p:nvCxnSpPr>
          <p:spPr>
            <a:xfrm rot="16200000" flipH="1">
              <a:off x="6732191" y="3723878"/>
              <a:ext cx="1079501" cy="135016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84" t="44444" r="16049" b="8642"/>
          <a:stretch>
            <a:fillRect/>
          </a:stretch>
        </p:blipFill>
        <p:spPr bwMode="auto">
          <a:xfrm>
            <a:off x="4339389" y="3886200"/>
            <a:ext cx="335681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 47"/>
          <p:cNvGrpSpPr/>
          <p:nvPr/>
        </p:nvGrpSpPr>
        <p:grpSpPr>
          <a:xfrm>
            <a:off x="7199840" y="4275746"/>
            <a:ext cx="1143000" cy="1828800"/>
            <a:chOff x="6858000" y="4267200"/>
            <a:chExt cx="1143000" cy="18288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64000" t="4800" r="11200" b="54400"/>
            <a:stretch>
              <a:fillRect/>
            </a:stretch>
          </p:blipFill>
          <p:spPr bwMode="auto">
            <a:xfrm>
              <a:off x="6892184" y="4282147"/>
              <a:ext cx="1081769" cy="1779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46"/>
            <p:cNvSpPr/>
            <p:nvPr/>
          </p:nvSpPr>
          <p:spPr>
            <a:xfrm>
              <a:off x="6858000" y="4267200"/>
              <a:ext cx="1143000" cy="18288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6145213"/>
            <a:ext cx="9086850" cy="714375"/>
            <a:chOff x="0" y="3870"/>
            <a:chExt cx="5724" cy="4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912"/>
              <a:ext cx="1440" cy="408"/>
            </a:xfrm>
            <a:prstGeom prst="rect">
              <a:avLst/>
            </a:prstGeom>
            <a:noFill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4" y="3870"/>
              <a:ext cx="540" cy="450"/>
            </a:xfrm>
            <a:prstGeom prst="rect">
              <a:avLst/>
            </a:prstGeom>
            <a:noFill/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40" y="4111"/>
              <a:ext cx="3643" cy="113"/>
              <a:chOff x="1440" y="4111"/>
              <a:chExt cx="3643" cy="113"/>
            </a:xfrm>
          </p:grpSpPr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1555" y="4111"/>
                <a:ext cx="3529" cy="1"/>
              </a:xfrm>
              <a:prstGeom prst="line">
                <a:avLst/>
              </a:prstGeom>
              <a:noFill/>
              <a:ln w="3816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1496" y="4168"/>
                <a:ext cx="3530" cy="1"/>
              </a:xfrm>
              <a:prstGeom prst="line">
                <a:avLst/>
              </a:prstGeom>
              <a:noFill/>
              <a:ln w="3816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Line 7"/>
              <p:cNvSpPr>
                <a:spLocks noChangeShapeType="1"/>
              </p:cNvSpPr>
              <p:nvPr/>
            </p:nvSpPr>
            <p:spPr bwMode="auto">
              <a:xfrm>
                <a:off x="1440" y="4224"/>
                <a:ext cx="3529" cy="1"/>
              </a:xfrm>
              <a:prstGeom prst="line">
                <a:avLst/>
              </a:prstGeom>
              <a:noFill/>
              <a:ln w="3816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1680" y="3934"/>
              <a:ext cx="3716" cy="186"/>
            </a:xfrm>
            <a:prstGeom prst="roundRect">
              <a:avLst>
                <a:gd name="adj" fmla="val 54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lnSpc>
                  <a:spcPct val="101000"/>
                </a:lnSpc>
                <a:buClr>
                  <a:srgbClr val="7F7F7F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300" b="1">
                  <a:solidFill>
                    <a:srgbClr val="7F7F7F"/>
                  </a:solidFill>
                  <a:latin typeface="Calibri" pitchFamily="32" charset="0"/>
                </a:rPr>
                <a:t>transitioning unique NASA data and research technologies to operations</a:t>
              </a:r>
            </a:p>
          </p:txBody>
        </p:sp>
      </p:grp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-7883" y="7315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+mj-lt"/>
              </a:rPr>
              <a:t>Contributions to Experimental High Resolution Forecasts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 smtClean="0">
                <a:solidFill>
                  <a:schemeClr val="tx1"/>
                </a:solidFill>
              </a:rPr>
              <a:t>Jonathan Case, Eugene </a:t>
            </a:r>
            <a:r>
              <a:rPr lang="en-GB" sz="2000" b="1" i="1" dirty="0" err="1" smtClean="0">
                <a:solidFill>
                  <a:schemeClr val="tx1"/>
                </a:solidFill>
              </a:rPr>
              <a:t>McCaul</a:t>
            </a:r>
            <a:r>
              <a:rPr lang="en-GB" sz="2000" b="1" i="1" dirty="0" smtClean="0"/>
              <a:t>, Scott </a:t>
            </a:r>
            <a:r>
              <a:rPr lang="en-GB" sz="2000" b="1" i="1" dirty="0" err="1" smtClean="0"/>
              <a:t>Dembek</a:t>
            </a:r>
            <a:endParaRPr lang="en-GB" sz="2000" b="1" i="1" dirty="0">
              <a:solidFill>
                <a:schemeClr val="tx1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5720" y="1005840"/>
            <a:ext cx="4602480" cy="499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u="sng" dirty="0" smtClean="0">
                <a:solidFill>
                  <a:schemeClr val="tx1"/>
                </a:solidFill>
                <a:latin typeface="+mn-lt"/>
              </a:rPr>
              <a:t>Relevance </a:t>
            </a:r>
            <a:r>
              <a:rPr lang="en-GB" b="1" u="sng" dirty="0">
                <a:solidFill>
                  <a:schemeClr val="tx1"/>
                </a:solidFill>
                <a:latin typeface="+mn-lt"/>
              </a:rPr>
              <a:t>to </a:t>
            </a:r>
            <a:r>
              <a:rPr lang="en-GB" b="1" u="sng" dirty="0" smtClean="0">
                <a:solidFill>
                  <a:schemeClr val="tx1"/>
                </a:solidFill>
                <a:latin typeface="+mn-lt"/>
              </a:rPr>
              <a:t>NWS Forecasters</a:t>
            </a:r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pPr marL="173038" indent="-173038">
              <a:spcBef>
                <a:spcPts val="0"/>
              </a:spcBef>
              <a:buClr>
                <a:srgbClr val="000000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Allows for the </a:t>
            </a:r>
            <a:r>
              <a:rPr lang="en-GB" sz="1600" dirty="0" err="1" smtClean="0">
                <a:solidFill>
                  <a:schemeClr val="tx1"/>
                </a:solidFill>
                <a:latin typeface="+mn-lt"/>
              </a:rPr>
              <a:t>testbed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 utilization of unique output fields obtained within the WRF model, based upon cloud microphysics and dynamics output.</a:t>
            </a:r>
          </a:p>
          <a:p>
            <a:pPr marL="173038" indent="-173038">
              <a:spcBef>
                <a:spcPts val="0"/>
              </a:spcBef>
              <a:buClr>
                <a:srgbClr val="000000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 smtClean="0"/>
              <a:t>Lightning threat -- u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ses ice flux rates from the WRF six-moment scheme to predict lightning flash rates.</a:t>
            </a:r>
          </a:p>
          <a:p>
            <a:pPr marL="173038" indent="-173038">
              <a:spcBef>
                <a:spcPts val="0"/>
              </a:spcBef>
              <a:buClr>
                <a:srgbClr val="000000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 smtClean="0"/>
              <a:t>Hourly maximum fields – interpret the relative strength of storms between WRF output times.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u="sng" dirty="0" smtClean="0">
                <a:solidFill>
                  <a:schemeClr val="tx1"/>
                </a:solidFill>
                <a:latin typeface="+mn-lt"/>
              </a:rPr>
              <a:t>Unique </a:t>
            </a:r>
            <a:r>
              <a:rPr lang="en-GB" b="1" u="sng" dirty="0" err="1" smtClean="0">
                <a:solidFill>
                  <a:schemeClr val="tx1"/>
                </a:solidFill>
                <a:latin typeface="+mn-lt"/>
              </a:rPr>
              <a:t>SPoRT</a:t>
            </a:r>
            <a:r>
              <a:rPr lang="en-GB" b="1" u="sng" dirty="0" smtClean="0">
                <a:solidFill>
                  <a:schemeClr val="tx1"/>
                </a:solidFill>
                <a:latin typeface="+mn-lt"/>
              </a:rPr>
              <a:t>/NASA Contributions</a:t>
            </a:r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pPr marL="173038" indent="-173038">
              <a:spcBef>
                <a:spcPts val="0"/>
              </a:spcBef>
              <a:buClr>
                <a:srgbClr val="000000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Algorithm details published (</a:t>
            </a:r>
            <a:r>
              <a:rPr lang="en-GB" sz="1600" dirty="0" err="1" smtClean="0">
                <a:solidFill>
                  <a:schemeClr val="tx1"/>
                </a:solidFill>
                <a:latin typeface="+mn-lt"/>
              </a:rPr>
              <a:t>McCaul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 et al. 2009) and integrated within the NSSL WRF model for use in their Spring Experiment.</a:t>
            </a:r>
          </a:p>
          <a:p>
            <a:pPr marL="173038" indent="-173038">
              <a:spcBef>
                <a:spcPts val="0"/>
              </a:spcBef>
              <a:buClr>
                <a:srgbClr val="000000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 smtClean="0"/>
              <a:t>Output available online as part of the NSSL daily 4-km experimental forecasts produced over CONUS.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  <a:p>
            <a:pPr marL="341313" indent="-341313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u="sng" dirty="0" smtClean="0">
                <a:solidFill>
                  <a:schemeClr val="tx1"/>
                </a:solidFill>
                <a:latin typeface="+mn-lt"/>
              </a:rPr>
              <a:t>Future Work</a:t>
            </a:r>
            <a:endParaRPr lang="en-GB" b="1" u="sng" dirty="0">
              <a:solidFill>
                <a:schemeClr val="tx1"/>
              </a:solidFill>
              <a:latin typeface="+mn-lt"/>
            </a:endParaRPr>
          </a:p>
          <a:p>
            <a:pPr marL="173038" lvl="1" indent="-173038">
              <a:buClr>
                <a:srgbClr val="000000"/>
              </a:buClr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 smtClean="0">
                <a:solidFill>
                  <a:schemeClr val="tx1"/>
                </a:solidFill>
                <a:latin typeface="+mn-lt"/>
                <a:ea typeface="HG Mincho Light J;MS Gothic;HG " charset="0"/>
                <a:cs typeface="HG Mincho Light J;MS Gothic;HG " charset="0"/>
              </a:rPr>
              <a:t>Evaluate product during the upcoming Spring Experiment, identify strengths and weaknesses, and improve upon performance by calibrating against new </a:t>
            </a:r>
            <a:r>
              <a:rPr lang="en-GB" sz="1600" dirty="0" smtClean="0">
                <a:ea typeface="HG Mincho Light J;MS Gothic;HG " charset="0"/>
                <a:cs typeface="HG Mincho Light J;MS Gothic;HG " charset="0"/>
              </a:rPr>
              <a:t>cases.</a:t>
            </a:r>
          </a:p>
        </p:txBody>
      </p:sp>
      <p:pic>
        <p:nvPicPr>
          <p:cNvPr id="3122" name="Picture 50" descr="figure15.jpg                                                   000B5AD0Macintosh HD                   BAFD2A12: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985837"/>
            <a:ext cx="4208462" cy="3052763"/>
          </a:xfrm>
          <a:prstGeom prst="rect">
            <a:avLst/>
          </a:prstGeom>
          <a:noFill/>
        </p:spPr>
      </p:pic>
      <p:pic>
        <p:nvPicPr>
          <p:cNvPr id="15" name="Picture 14" descr="080205_uh_max_v2.2.png"/>
          <p:cNvPicPr>
            <a:picLocks noChangeAspect="1"/>
          </p:cNvPicPr>
          <p:nvPr/>
        </p:nvPicPr>
        <p:blipFill>
          <a:blip r:embed="rId6" cstate="print"/>
          <a:srcRect l="7143" t="22650"/>
          <a:stretch>
            <a:fillRect/>
          </a:stretch>
        </p:blipFill>
        <p:spPr>
          <a:xfrm>
            <a:off x="5303969" y="3810000"/>
            <a:ext cx="3154231" cy="2352675"/>
          </a:xfrm>
          <a:prstGeom prst="rect">
            <a:avLst/>
          </a:prstGeom>
        </p:spPr>
      </p:pic>
      <p:pic>
        <p:nvPicPr>
          <p:cNvPr id="16" name="Picture 15" descr="080205_uh_max_v2.2.png"/>
          <p:cNvPicPr>
            <a:picLocks noChangeAspect="1"/>
          </p:cNvPicPr>
          <p:nvPr/>
        </p:nvPicPr>
        <p:blipFill>
          <a:blip r:embed="rId6" cstate="print"/>
          <a:srcRect t="47721" r="92857"/>
          <a:stretch>
            <a:fillRect/>
          </a:stretch>
        </p:blipFill>
        <p:spPr>
          <a:xfrm>
            <a:off x="8047169" y="4351946"/>
            <a:ext cx="255799" cy="1676400"/>
          </a:xfrm>
          <a:prstGeom prst="rect">
            <a:avLst/>
          </a:prstGeom>
        </p:spPr>
      </p:pic>
      <p:pic>
        <p:nvPicPr>
          <p:cNvPr id="17" name="Picture 16" descr="080205_uh_max_v2.2.png"/>
          <p:cNvPicPr>
            <a:picLocks noChangeAspect="1"/>
          </p:cNvPicPr>
          <p:nvPr/>
        </p:nvPicPr>
        <p:blipFill>
          <a:blip r:embed="rId6" cstate="print"/>
          <a:srcRect l="8163" b="89886"/>
          <a:stretch>
            <a:fillRect/>
          </a:stretch>
        </p:blipFill>
        <p:spPr>
          <a:xfrm>
            <a:off x="5532569" y="3886200"/>
            <a:ext cx="2743200" cy="2705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NWS forecasters and WFOs benefit from </a:t>
            </a:r>
            <a:r>
              <a:rPr lang="en-US" dirty="0" err="1" smtClean="0"/>
              <a:t>SPoRT</a:t>
            </a:r>
            <a:r>
              <a:rPr lang="en-US" dirty="0" smtClean="0"/>
              <a:t> efforts in the areas of:</a:t>
            </a:r>
            <a:endParaRPr lang="en-US" dirty="0" smtClean="0"/>
          </a:p>
          <a:p>
            <a:pPr lvl="1"/>
            <a:r>
              <a:rPr lang="en-US" dirty="0" smtClean="0"/>
              <a:t>Situational Awareness</a:t>
            </a:r>
          </a:p>
          <a:p>
            <a:pPr lvl="2"/>
            <a:r>
              <a:rPr lang="en-US" dirty="0" smtClean="0"/>
              <a:t>Satellite products, lightning data, and visualizations.</a:t>
            </a:r>
          </a:p>
          <a:p>
            <a:pPr lvl="1"/>
            <a:r>
              <a:rPr lang="en-US" dirty="0" smtClean="0"/>
              <a:t>Modeling for Short-term Forecasts</a:t>
            </a:r>
            <a:endParaRPr lang="en-US" dirty="0" smtClean="0"/>
          </a:p>
          <a:p>
            <a:pPr lvl="2"/>
            <a:r>
              <a:rPr lang="en-US" dirty="0" smtClean="0"/>
              <a:t>Components related to the WRF model</a:t>
            </a:r>
          </a:p>
          <a:p>
            <a:pPr lvl="1"/>
            <a:r>
              <a:rPr lang="en-US" dirty="0" smtClean="0"/>
              <a:t>Data Assimilation</a:t>
            </a:r>
          </a:p>
          <a:p>
            <a:pPr lvl="2"/>
            <a:r>
              <a:rPr lang="en-US" dirty="0" smtClean="0"/>
              <a:t>Adapting unique NASA data sets to improve analyses</a:t>
            </a:r>
          </a:p>
          <a:p>
            <a:r>
              <a:rPr lang="en-US" dirty="0" smtClean="0"/>
              <a:t>Future goals continue to support shor</a:t>
            </a:r>
            <a:r>
              <a:rPr lang="en-US" dirty="0" smtClean="0"/>
              <a:t>t-term forecasting efforts.</a:t>
            </a:r>
            <a:endParaRPr lang="en-US" dirty="0" smtClean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Efforts in </a:t>
            </a:r>
            <a:r>
              <a:rPr lang="en-US" dirty="0" err="1" smtClean="0"/>
              <a:t>SPoRT</a:t>
            </a:r>
            <a:r>
              <a:rPr lang="en-US" dirty="0" smtClean="0"/>
              <a:t> focus on three main areas:</a:t>
            </a:r>
          </a:p>
          <a:p>
            <a:pPr lvl="1"/>
            <a:r>
              <a:rPr lang="en-US" dirty="0" smtClean="0"/>
              <a:t>Situational Awareness</a:t>
            </a:r>
          </a:p>
          <a:p>
            <a:pPr lvl="2"/>
            <a:r>
              <a:rPr lang="en-US" dirty="0" smtClean="0"/>
              <a:t>Satellite products, lightning data, and visualizations.</a:t>
            </a:r>
          </a:p>
          <a:p>
            <a:pPr lvl="1"/>
            <a:r>
              <a:rPr lang="en-US" dirty="0" smtClean="0"/>
              <a:t>Modeling for Short-term Forecasts</a:t>
            </a:r>
            <a:endParaRPr lang="en-US" dirty="0" smtClean="0"/>
          </a:p>
          <a:p>
            <a:pPr lvl="2"/>
            <a:r>
              <a:rPr lang="en-US" dirty="0" smtClean="0"/>
              <a:t>Components related to the WRF model</a:t>
            </a:r>
          </a:p>
          <a:p>
            <a:pPr lvl="1"/>
            <a:r>
              <a:rPr lang="en-US" dirty="0" smtClean="0"/>
              <a:t>Data Assimilation</a:t>
            </a:r>
          </a:p>
          <a:p>
            <a:pPr lvl="2"/>
            <a:r>
              <a:rPr lang="en-US" dirty="0" smtClean="0"/>
              <a:t>Adapting unique NASA data sets to improve analyses</a:t>
            </a:r>
          </a:p>
          <a:p>
            <a:r>
              <a:rPr lang="en-US" dirty="0" smtClean="0"/>
              <a:t>Each area consists of several projects of value to forecasters within the National Weather Service.</a:t>
            </a:r>
          </a:p>
          <a:p>
            <a:r>
              <a:rPr lang="en-US" dirty="0" smtClean="0"/>
              <a:t>Each project will be discussed in terms of forecaster benefit, NASA/</a:t>
            </a:r>
            <a:r>
              <a:rPr lang="en-US" dirty="0" err="1" smtClean="0"/>
              <a:t>SPoRT</a:t>
            </a:r>
            <a:r>
              <a:rPr lang="en-US" dirty="0" smtClean="0"/>
              <a:t> contributions, and future plans.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Situational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Situational awareness projects encompass unique NASA data sets applicable to:</a:t>
            </a:r>
          </a:p>
          <a:p>
            <a:pPr lvl="1"/>
            <a:r>
              <a:rPr lang="en-US" dirty="0" smtClean="0"/>
              <a:t>Near real-time analysis of current conditions</a:t>
            </a:r>
          </a:p>
          <a:p>
            <a:pPr lvl="1"/>
            <a:r>
              <a:rPr lang="en-US" dirty="0" smtClean="0"/>
              <a:t>Short-term forecasts on a WFO scale</a:t>
            </a:r>
          </a:p>
          <a:p>
            <a:r>
              <a:rPr lang="en-US" dirty="0" smtClean="0"/>
              <a:t>To ensure that </a:t>
            </a:r>
            <a:r>
              <a:rPr lang="en-US" dirty="0" err="1" smtClean="0"/>
              <a:t>SPoRT</a:t>
            </a:r>
            <a:r>
              <a:rPr lang="en-US" dirty="0" smtClean="0"/>
              <a:t>/NASA observations are useful to forecasters, they must be:</a:t>
            </a:r>
          </a:p>
          <a:p>
            <a:pPr lvl="1"/>
            <a:r>
              <a:rPr lang="en-US" dirty="0" smtClean="0"/>
              <a:t>Available in their visualization system (AWIPS)</a:t>
            </a:r>
          </a:p>
          <a:p>
            <a:pPr lvl="1"/>
            <a:r>
              <a:rPr lang="en-US" dirty="0" smtClean="0"/>
              <a:t>As timely and reliable as possible, even though these products are experimental</a:t>
            </a:r>
          </a:p>
          <a:p>
            <a:pPr lvl="1"/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7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5720" y="1005840"/>
            <a:ext cx="3925823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114300" indent="-114300"/>
            <a:r>
              <a:rPr lang="en-US" b="1" u="sng" dirty="0" smtClean="0">
                <a:latin typeface="Calibri" pitchFamily="34" charset="0"/>
              </a:rPr>
              <a:t>Relevance to NWS Forecasters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en-US" sz="1600" dirty="0" err="1" smtClean="0">
                <a:latin typeface="Calibri" pitchFamily="34" charset="0"/>
              </a:rPr>
              <a:t>SPoRT</a:t>
            </a:r>
            <a:r>
              <a:rPr lang="en-US" sz="1600" dirty="0" smtClean="0">
                <a:latin typeface="Calibri" pitchFamily="34" charset="0"/>
              </a:rPr>
              <a:t> distributes NASA or partner data sets for visualization in the AWIPS system, with planned transition to AWIPS </a:t>
            </a:r>
            <a:r>
              <a:rPr lang="en-US" sz="1600" dirty="0" smtClean="0">
                <a:latin typeface="Calibri" pitchFamily="34" charset="0"/>
              </a:rPr>
              <a:t>II.</a:t>
            </a:r>
            <a:endParaRPr lang="en-US" sz="1600" dirty="0" smtClean="0">
              <a:latin typeface="Calibri" pitchFamily="34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This allows for a collocation with other AWIPS data sets and forecaster interfaces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Rather than an “over the fence approach”, we provide training and seek feedback from the end user</a:t>
            </a:r>
          </a:p>
          <a:p>
            <a:pPr marL="173038" indent="-173038"/>
            <a:endParaRPr lang="en-US" sz="1600" dirty="0" smtClean="0">
              <a:latin typeface="Calibri" pitchFamily="34" charset="0"/>
            </a:endParaRPr>
          </a:p>
          <a:p>
            <a:pPr marL="114300" indent="-114300"/>
            <a:r>
              <a:rPr lang="en-US" b="1" u="sng" dirty="0" smtClean="0">
                <a:latin typeface="Calibri" pitchFamily="34" charset="0"/>
              </a:rPr>
              <a:t>Mechanism</a:t>
            </a:r>
          </a:p>
          <a:p>
            <a:pPr marL="173038" lvl="0" indent="-173038">
              <a:buFont typeface="Wingdings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Obtain data through Direct Broadcast sites</a:t>
            </a:r>
          </a:p>
          <a:p>
            <a:pPr marL="173038" lvl="0" indent="-173038">
              <a:buFont typeface="Wingdings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We use a local data manager (LDM) to provide a single conduit between </a:t>
            </a:r>
            <a:r>
              <a:rPr lang="en-US" sz="1600" dirty="0" err="1" smtClean="0">
                <a:solidFill>
                  <a:prstClr val="black"/>
                </a:solidFill>
                <a:latin typeface="Calibri" pitchFamily="34" charset="0"/>
              </a:rPr>
              <a:t>SPoRT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 and NWS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Regional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Headquarters.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marL="114300" indent="-114300"/>
            <a:endParaRPr lang="en-US" b="1" u="sng" dirty="0" smtClean="0">
              <a:latin typeface="Calibri" pitchFamily="34" charset="0"/>
            </a:endParaRPr>
          </a:p>
          <a:p>
            <a:pPr marL="173038" indent="-173038"/>
            <a:r>
              <a:rPr lang="en-US" b="1" u="sng" dirty="0" smtClean="0">
                <a:latin typeface="Calibri" pitchFamily="34" charset="0"/>
              </a:rPr>
              <a:t>Future Work</a:t>
            </a:r>
            <a:endParaRPr lang="en-US" b="1" u="sng" dirty="0">
              <a:latin typeface="Calibri" pitchFamily="34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Continued expansion of data feeds to regional HQs and integration of products within the AWIPS 2 system.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3" name="Title 15"/>
          <p:cNvSpPr txBox="1">
            <a:spLocks/>
          </p:cNvSpPr>
          <p:nvPr/>
        </p:nvSpPr>
        <p:spPr bwMode="auto">
          <a:xfrm>
            <a:off x="256666" y="73152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Distribution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SPoRT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Products to End Users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baseline="0" dirty="0" smtClean="0">
                <a:latin typeface="+mj-lt"/>
                <a:ea typeface="+mj-ea"/>
                <a:cs typeface="+mj-cs"/>
              </a:rPr>
              <a:t>Kevin Fuell, Geoffrey Stano,</a:t>
            </a:r>
            <a:r>
              <a:rPr lang="en-US" sz="2000" b="1" i="1" dirty="0" smtClean="0">
                <a:latin typeface="+mj-lt"/>
                <a:ea typeface="+mj-ea"/>
                <a:cs typeface="+mj-cs"/>
              </a:rPr>
              <a:t> Matt Smith, Frank </a:t>
            </a:r>
            <a:r>
              <a:rPr lang="en-US" sz="2000" b="1" i="1" dirty="0" err="1" smtClean="0">
                <a:latin typeface="+mj-lt"/>
                <a:ea typeface="+mj-ea"/>
                <a:cs typeface="+mj-cs"/>
              </a:rPr>
              <a:t>LaFontaine</a:t>
            </a:r>
            <a:r>
              <a:rPr lang="en-US" sz="2000" b="1" i="1" dirty="0" smtClean="0">
                <a:latin typeface="+mj-lt"/>
                <a:ea typeface="+mj-ea"/>
                <a:cs typeface="+mj-cs"/>
              </a:rPr>
              <a:t>, Jason Burks (NWS)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757669"/>
            <a:ext cx="4495800" cy="426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5" descr="cureent_partner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9173" y="1143000"/>
            <a:ext cx="267362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Oval 57"/>
          <p:cNvSpPr/>
          <p:nvPr/>
        </p:nvSpPr>
        <p:spPr>
          <a:xfrm flipV="1">
            <a:off x="6495256" y="3021330"/>
            <a:ext cx="33378" cy="33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 flipV="1">
            <a:off x="6294993" y="2358390"/>
            <a:ext cx="33378" cy="33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 flipV="1">
            <a:off x="6312258" y="2699068"/>
            <a:ext cx="33377" cy="33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 flipV="1">
            <a:off x="6488351" y="2793444"/>
            <a:ext cx="32226" cy="322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 flipV="1">
            <a:off x="5859939" y="2768124"/>
            <a:ext cx="33378" cy="33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 flipV="1">
            <a:off x="5813901" y="2760068"/>
            <a:ext cx="33378" cy="322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 flipV="1">
            <a:off x="5726430" y="2870558"/>
            <a:ext cx="33378" cy="322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 flipV="1">
            <a:off x="5342017" y="2398673"/>
            <a:ext cx="32226" cy="322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 flipV="1">
            <a:off x="5716072" y="2565559"/>
            <a:ext cx="33377" cy="3337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 flipV="1">
            <a:off x="5203904" y="2066052"/>
            <a:ext cx="33378" cy="3337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 flipV="1">
            <a:off x="5281916" y="1668317"/>
            <a:ext cx="33378" cy="333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 flipV="1">
            <a:off x="6181100" y="2378900"/>
            <a:ext cx="33378" cy="333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 flipV="1">
            <a:off x="6188717" y="2466530"/>
            <a:ext cx="33378" cy="333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 flipV="1">
            <a:off x="6196334" y="2542729"/>
            <a:ext cx="33378" cy="333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 flipV="1">
            <a:off x="6146799" y="2698940"/>
            <a:ext cx="33378" cy="333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 flipV="1">
            <a:off x="6520197" y="2952319"/>
            <a:ext cx="33378" cy="333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 flipV="1">
            <a:off x="6041432" y="1926759"/>
            <a:ext cx="33377" cy="33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 flipV="1">
            <a:off x="6397674" y="2831658"/>
            <a:ext cx="33377" cy="333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3886200" y="1363981"/>
            <a:ext cx="1219200" cy="584774"/>
            <a:chOff x="3657600" y="990601"/>
            <a:chExt cx="1681655" cy="806585"/>
          </a:xfrm>
        </p:grpSpPr>
        <p:grpSp>
          <p:nvGrpSpPr>
            <p:cNvPr id="82" name="Group 81"/>
            <p:cNvGrpSpPr/>
            <p:nvPr/>
          </p:nvGrpSpPr>
          <p:grpSpPr>
            <a:xfrm>
              <a:off x="3657600" y="990601"/>
              <a:ext cx="1681655" cy="806585"/>
              <a:chOff x="5861927" y="533401"/>
              <a:chExt cx="1802331" cy="806585"/>
            </a:xfrm>
          </p:grpSpPr>
          <p:sp>
            <p:nvSpPr>
              <p:cNvPr id="68" name="TextBox 22"/>
              <p:cNvSpPr txBox="1">
                <a:spLocks noChangeArrowheads="1"/>
              </p:cNvSpPr>
              <p:nvPr/>
            </p:nvSpPr>
            <p:spPr bwMode="auto">
              <a:xfrm>
                <a:off x="5861927" y="533401"/>
                <a:ext cx="1802331" cy="8065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F0000"/>
                  </a:buClr>
                  <a:defRPr/>
                </a:pPr>
                <a:r>
                  <a:rPr lang="en-US" sz="800" b="1" u="sng" dirty="0"/>
                  <a:t>Partners Receiving Data</a:t>
                </a:r>
              </a:p>
              <a:p>
                <a:pPr>
                  <a:buClr>
                    <a:srgbClr val="FF0000"/>
                  </a:buClr>
                  <a:defRPr/>
                </a:pPr>
                <a:r>
                  <a:rPr lang="en-US" sz="800" dirty="0" err="1" smtClean="0"/>
                  <a:t>SPoRT</a:t>
                </a:r>
                <a:r>
                  <a:rPr lang="en-US" sz="800" dirty="0" smtClean="0"/>
                  <a:t> Partner WFOs</a:t>
                </a:r>
                <a:endParaRPr lang="en-US" sz="800" dirty="0"/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  <a:defRPr/>
                </a:pPr>
                <a:r>
                  <a:rPr lang="en-US" sz="800" dirty="0" smtClean="0"/>
                  <a:t>NWS Regional HQs</a:t>
                </a:r>
                <a:endParaRPr lang="en-US" sz="800" dirty="0"/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  <a:defRPr/>
                </a:pPr>
                <a:r>
                  <a:rPr lang="en-US" sz="800" dirty="0" smtClean="0"/>
                  <a:t>Direct </a:t>
                </a:r>
                <a:r>
                  <a:rPr lang="en-US" sz="800" dirty="0"/>
                  <a:t>Broadcast sites</a:t>
                </a:r>
                <a:endParaRPr lang="en-US" sz="160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 flipV="1">
                <a:off x="7405562" y="824969"/>
                <a:ext cx="46038" cy="4603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4" name="Oval 83"/>
            <p:cNvSpPr/>
            <p:nvPr/>
          </p:nvSpPr>
          <p:spPr>
            <a:xfrm flipV="1">
              <a:off x="5106585" y="1433438"/>
              <a:ext cx="46039" cy="4603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flipV="1">
              <a:off x="5106585" y="1573905"/>
              <a:ext cx="46039" cy="4603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8" name="Oval 87"/>
          <p:cNvSpPr/>
          <p:nvPr/>
        </p:nvSpPr>
        <p:spPr>
          <a:xfrm flipV="1">
            <a:off x="6659400" y="1971675"/>
            <a:ext cx="33378" cy="3337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9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051" name="Title 15"/>
          <p:cNvSpPr>
            <a:spLocks noGrp="1"/>
          </p:cNvSpPr>
          <p:nvPr>
            <p:ph type="title"/>
          </p:nvPr>
        </p:nvSpPr>
        <p:spPr>
          <a:xfrm>
            <a:off x="133405" y="76200"/>
            <a:ext cx="885031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prstClr val="black"/>
                </a:solidFill>
                <a:ea typeface="+mn-ea"/>
                <a:cs typeface="+mn-cs"/>
              </a:rPr>
              <a:t>Operational Uses of Lightning Mapping Array Data</a:t>
            </a:r>
            <a:r>
              <a:rPr lang="en-US" sz="2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000" b="1" i="1" dirty="0" smtClean="0"/>
              <a:t>Geoffrey Stano, Dennis Buechler, Chris Darden (NWS)</a:t>
            </a:r>
          </a:p>
        </p:txBody>
      </p:sp>
      <p:sp>
        <p:nvSpPr>
          <p:cNvPr id="2052" name="Content Placeholder 27"/>
          <p:cNvSpPr>
            <a:spLocks noGrp="1"/>
          </p:cNvSpPr>
          <p:nvPr>
            <p:ph idx="1"/>
          </p:nvPr>
        </p:nvSpPr>
        <p:spPr>
          <a:xfrm>
            <a:off x="45720" y="1005840"/>
            <a:ext cx="4379911" cy="5211763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sz="1800" b="1" u="sng" dirty="0" smtClean="0"/>
              <a:t>Relevance to NWS Forecasters</a:t>
            </a:r>
          </a:p>
          <a:p>
            <a:pPr marL="173038" indent="-173038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/>
              <a:t>Some NWS WFOs have access to lightning mapping array data, others will have future access through the GLM on GOES-R.</a:t>
            </a:r>
          </a:p>
          <a:p>
            <a:pPr marL="173038" indent="-173038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err="1" smtClean="0"/>
              <a:t>SPoRT</a:t>
            </a:r>
            <a:r>
              <a:rPr lang="en-US" sz="1600" dirty="0" smtClean="0"/>
              <a:t> and NASA collaborators are producing proxy data sets in preparation for GOES-R/GLM.</a:t>
            </a:r>
          </a:p>
          <a:p>
            <a:pPr>
              <a:buFont typeface="Arial" charset="0"/>
              <a:buNone/>
            </a:pPr>
            <a:r>
              <a:rPr lang="en-US" sz="1800" b="1" u="sng" dirty="0" smtClean="0"/>
              <a:t>Unique NASA/</a:t>
            </a:r>
            <a:r>
              <a:rPr lang="en-US" sz="1800" b="1" u="sng" dirty="0" err="1" smtClean="0"/>
              <a:t>SPoRT</a:t>
            </a:r>
            <a:r>
              <a:rPr lang="en-US" sz="1800" b="1" u="sng" dirty="0" smtClean="0"/>
              <a:t> Contributions</a:t>
            </a:r>
          </a:p>
          <a:p>
            <a:pPr marL="173038" indent="-173038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/>
              <a:t>Working to obtain total lightning data from a variety of CONUS sources (Alabama, DC, Florida, New Mexico, Oklahoma)</a:t>
            </a:r>
          </a:p>
          <a:p>
            <a:pPr marL="173038" indent="-173038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/>
              <a:t>Incorporation of total lightning data within AWIPS/AWIPS 2 for overlay with traditional radar and other analyses</a:t>
            </a:r>
          </a:p>
          <a:p>
            <a:pPr marL="173038" indent="-173038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/>
              <a:t>Translate </a:t>
            </a:r>
            <a:r>
              <a:rPr lang="en-US" sz="1600" dirty="0" smtClean="0"/>
              <a:t>total lightning trends into severe weather precursors</a:t>
            </a:r>
          </a:p>
          <a:p>
            <a:pPr>
              <a:buFont typeface="Arial" charset="0"/>
              <a:buNone/>
            </a:pPr>
            <a:r>
              <a:rPr lang="en-US" sz="1800" b="1" u="sng" dirty="0" smtClean="0"/>
              <a:t>Future Work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Exploring </a:t>
            </a:r>
            <a:r>
              <a:rPr lang="en-US" sz="1600" dirty="0" smtClean="0"/>
              <a:t>new tools available within AWIPS or AWIPS 2 that permit tracking of flash rates by cells for use with lightning trend algorithms</a:t>
            </a:r>
          </a:p>
          <a:p>
            <a:endParaRPr lang="en-US" sz="2200" dirty="0" smtClean="0"/>
          </a:p>
          <a:p>
            <a:endParaRPr lang="en-US" sz="2000" dirty="0" smtClean="0"/>
          </a:p>
        </p:txBody>
      </p:sp>
      <p:pic>
        <p:nvPicPr>
          <p:cNvPr id="28" name="Picture 15" descr="C:\Documents and Settings\stanogt\My Documents\Liason\Training\Total_Lightning\LMA_Training2\cropped\LMA_02Aug08_21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6992" y="1066800"/>
            <a:ext cx="2590800" cy="2444297"/>
          </a:xfrm>
          <a:prstGeom prst="round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</p:pic>
      <p:sp>
        <p:nvSpPr>
          <p:cNvPr id="29" name="Rounded Rectangle 28"/>
          <p:cNvSpPr/>
          <p:nvPr/>
        </p:nvSpPr>
        <p:spPr>
          <a:xfrm>
            <a:off x="6706142" y="1981201"/>
            <a:ext cx="100965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4-panel display</a:t>
            </a:r>
          </a:p>
        </p:txBody>
      </p:sp>
      <p:pic>
        <p:nvPicPr>
          <p:cNvPr id="20" name="Picture 2" descr="C:\Documents and Settings\gstano\My Documents\Liason\Lightning_work\2009_Southern_Thunder\images\ksc_lma_cro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6980" y="3909743"/>
            <a:ext cx="2566020" cy="1925455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2074" name="Picture 26" descr="C:\Documents and Settings\gstano\My Documents\Liason\SAC_Meeting\SAC_2009\Total_lightning\pseudo_GL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792" y="3244398"/>
            <a:ext cx="2018757" cy="2148767"/>
          </a:xfrm>
          <a:prstGeom prst="round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</p:pic>
      <p:sp>
        <p:nvSpPr>
          <p:cNvPr id="30" name="Rounded Rectangle 29"/>
          <p:cNvSpPr/>
          <p:nvPr/>
        </p:nvSpPr>
        <p:spPr>
          <a:xfrm>
            <a:off x="6794500" y="5644697"/>
            <a:ext cx="111125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AWIPS II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832350" y="5089072"/>
            <a:ext cx="10922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Pseudo GLM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6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051" name="Title 15"/>
          <p:cNvSpPr>
            <a:spLocks noGrp="1"/>
          </p:cNvSpPr>
          <p:nvPr>
            <p:ph type="title"/>
          </p:nvPr>
        </p:nvSpPr>
        <p:spPr>
          <a:xfrm>
            <a:off x="141288" y="76200"/>
            <a:ext cx="885031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prstClr val="black"/>
                </a:solidFill>
                <a:ea typeface="+mn-ea"/>
                <a:cs typeface="+mn-cs"/>
              </a:rPr>
              <a:t>MODIS Applications</a:t>
            </a:r>
            <a:r>
              <a:rPr lang="en-US" sz="24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000" b="1" i="1" dirty="0" smtClean="0"/>
              <a:t>Kevin Fuell, Geoffrey Stano, Gary Jedlovec</a:t>
            </a:r>
          </a:p>
        </p:txBody>
      </p:sp>
      <p:sp>
        <p:nvSpPr>
          <p:cNvPr id="2052" name="Content Placeholder 27"/>
          <p:cNvSpPr>
            <a:spLocks noGrp="1"/>
          </p:cNvSpPr>
          <p:nvPr>
            <p:ph idx="1"/>
          </p:nvPr>
        </p:nvSpPr>
        <p:spPr>
          <a:xfrm>
            <a:off x="45720" y="1005840"/>
            <a:ext cx="3846512" cy="5042336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sz="1800" b="1" u="sng" dirty="0" smtClean="0"/>
              <a:t>Relevance to NWS Forecasters</a:t>
            </a:r>
          </a:p>
          <a:p>
            <a:pPr marL="173038" indent="-173038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/>
              <a:t>Infuses NASA EOS data into the short-term forecast </a:t>
            </a:r>
            <a:r>
              <a:rPr lang="en-US" sz="1600" dirty="0" smtClean="0"/>
              <a:t>process.</a:t>
            </a:r>
          </a:p>
          <a:p>
            <a:pPr marL="173038" indent="-173038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/>
              <a:t>Serves </a:t>
            </a:r>
            <a:r>
              <a:rPr lang="en-US" sz="1600" dirty="0" smtClean="0"/>
              <a:t>as </a:t>
            </a:r>
            <a:r>
              <a:rPr lang="en-US" sz="1600" dirty="0" smtClean="0"/>
              <a:t>an introduction to future polar and geostationary </a:t>
            </a:r>
            <a:r>
              <a:rPr lang="en-US" sz="1600" dirty="0" smtClean="0"/>
              <a:t>products</a:t>
            </a:r>
            <a:endParaRPr lang="en-US" sz="1600" dirty="0" smtClean="0"/>
          </a:p>
          <a:p>
            <a:pPr>
              <a:buFont typeface="Arial" charset="0"/>
              <a:buNone/>
            </a:pPr>
            <a:r>
              <a:rPr lang="en-US" sz="1800" b="1" u="sng" dirty="0" smtClean="0"/>
              <a:t>Unique </a:t>
            </a:r>
            <a:r>
              <a:rPr lang="en-US" sz="1800" b="1" u="sng" dirty="0" err="1" smtClean="0"/>
              <a:t>SPoRT</a:t>
            </a:r>
            <a:r>
              <a:rPr lang="en-US" sz="1800" b="1" u="sng" dirty="0" smtClean="0"/>
              <a:t>/NASA Contribution</a:t>
            </a:r>
          </a:p>
          <a:p>
            <a:pPr marL="173038" indent="-173038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/>
              <a:t>High </a:t>
            </a:r>
            <a:r>
              <a:rPr lang="en-US" sz="1600" dirty="0" smtClean="0"/>
              <a:t>resolution visible imagery, false color products, detection of fog in small terrain features, and hot spot detection.</a:t>
            </a:r>
          </a:p>
          <a:p>
            <a:pPr>
              <a:buFont typeface="Arial" charset="0"/>
              <a:buNone/>
            </a:pPr>
            <a:r>
              <a:rPr lang="en-US" sz="1800" b="1" u="sng" dirty="0" smtClean="0"/>
              <a:t>Future Work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Blend MODIS and GOES imagery as MODIS becomes available, allowing for a “hybrid” product that demonstrates the value of polar orbiting data.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Allows </a:t>
            </a:r>
            <a:r>
              <a:rPr lang="en-US" sz="1600" dirty="0" smtClean="0"/>
              <a:t>for looping of geostationary data but with insertion of higher resolution product when available.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858000" y="1076325"/>
            <a:ext cx="2047875" cy="2047875"/>
            <a:chOff x="5495925" y="4232057"/>
            <a:chExt cx="2047875" cy="2047875"/>
          </a:xfrm>
        </p:grpSpPr>
        <p:pic>
          <p:nvPicPr>
            <p:cNvPr id="1027" name="Picture 3" descr="S:\GOES Aviation\Study Period Jan 5-25 2009\case_2009jan07_ABQ\20090107_ABQ\20090107_0934_MODIS_fog_1km_ABQcrop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95925" y="4232057"/>
              <a:ext cx="2047875" cy="2047875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2057" name="TextBox 22"/>
            <p:cNvSpPr txBox="1">
              <a:spLocks noChangeArrowheads="1"/>
            </p:cNvSpPr>
            <p:nvPr/>
          </p:nvSpPr>
          <p:spPr bwMode="auto">
            <a:xfrm>
              <a:off x="6435725" y="5817970"/>
              <a:ext cx="1108075" cy="46196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MODIS fog/low clouds between obs. sites and topo.</a:t>
              </a:r>
              <a:endParaRPr lang="en-US" sz="1600">
                <a:solidFill>
                  <a:schemeClr val="bg1"/>
                </a:solidFill>
              </a:endParaRPr>
            </a:p>
          </p:txBody>
        </p:sp>
      </p:grpSp>
      <p:pic>
        <p:nvPicPr>
          <p:cNvPr id="2067" name="Picture 19" descr="C:\Documents and Settings\fuellkk\My Documents\NASA_SPoRT\MODIS\False Color Imagery\AWIPS image captures of 500m to TFX for AMS poster\MODIS_FC_20080226_1832_500m_MT.gif"/>
          <p:cNvPicPr>
            <a:picLocks noChangeAspect="1" noChangeArrowheads="1"/>
          </p:cNvPicPr>
          <p:nvPr/>
        </p:nvPicPr>
        <p:blipFill>
          <a:blip r:embed="rId5" cstate="print"/>
          <a:srcRect l="19433"/>
          <a:stretch>
            <a:fillRect/>
          </a:stretch>
        </p:blipFill>
        <p:spPr bwMode="auto">
          <a:xfrm>
            <a:off x="4102100" y="1066800"/>
            <a:ext cx="2527300" cy="248761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059" name="TextBox 22"/>
          <p:cNvSpPr txBox="1">
            <a:spLocks noChangeArrowheads="1"/>
          </p:cNvSpPr>
          <p:nvPr/>
        </p:nvSpPr>
        <p:spPr bwMode="auto">
          <a:xfrm>
            <a:off x="4097708" y="1066800"/>
            <a:ext cx="1108075" cy="4619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MODIS False Color snow/ice cover (red) monitoring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481637" y="1752600"/>
            <a:ext cx="1833563" cy="2027238"/>
            <a:chOff x="7162800" y="3917732"/>
            <a:chExt cx="1833563" cy="2027238"/>
          </a:xfrm>
        </p:grpSpPr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2800" y="3917732"/>
              <a:ext cx="1828800" cy="2027238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2058" name="TextBox 22"/>
            <p:cNvSpPr txBox="1">
              <a:spLocks noChangeArrowheads="1"/>
            </p:cNvSpPr>
            <p:nvPr/>
          </p:nvSpPr>
          <p:spPr bwMode="auto">
            <a:xfrm>
              <a:off x="7840663" y="3917732"/>
              <a:ext cx="1155700" cy="461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MODIS True Color with burn areas, hot spots, and smoke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19600" y="3200400"/>
            <a:ext cx="2743200" cy="2743200"/>
            <a:chOff x="6343650" y="869732"/>
            <a:chExt cx="2743200" cy="2743200"/>
          </a:xfrm>
        </p:grpSpPr>
        <p:pic>
          <p:nvPicPr>
            <p:cNvPr id="42" name="Picture 41" descr="MODIS_sstcomp_VIS_17apr09_1839_croppe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3650" y="869732"/>
              <a:ext cx="2743200" cy="2743200"/>
            </a:xfrm>
            <a:prstGeom prst="rect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43" name="TextBox 22"/>
            <p:cNvSpPr txBox="1">
              <a:spLocks noChangeArrowheads="1"/>
            </p:cNvSpPr>
            <p:nvPr/>
          </p:nvSpPr>
          <p:spPr bwMode="auto">
            <a:xfrm>
              <a:off x="6343650" y="869732"/>
              <a:ext cx="1497013" cy="4619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MODIS SST composite with visible channel used to support Shuttle missions. </a:t>
              </a:r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29400" y="3429000"/>
            <a:ext cx="2301589" cy="2291254"/>
            <a:chOff x="4556411" y="3886200"/>
            <a:chExt cx="2301589" cy="2291254"/>
          </a:xfrm>
        </p:grpSpPr>
        <p:grpSp>
          <p:nvGrpSpPr>
            <p:cNvPr id="39" name="Group 38"/>
            <p:cNvGrpSpPr/>
            <p:nvPr/>
          </p:nvGrpSpPr>
          <p:grpSpPr>
            <a:xfrm>
              <a:off x="4556411" y="3886200"/>
              <a:ext cx="2301589" cy="2291254"/>
              <a:chOff x="3792908" y="3886200"/>
              <a:chExt cx="2301589" cy="2291254"/>
            </a:xfrm>
          </p:grpSpPr>
          <p:grpSp>
            <p:nvGrpSpPr>
              <p:cNvPr id="25" name="Group 44"/>
              <p:cNvGrpSpPr/>
              <p:nvPr/>
            </p:nvGrpSpPr>
            <p:grpSpPr>
              <a:xfrm>
                <a:off x="3810000" y="3886200"/>
                <a:ext cx="2284497" cy="2291254"/>
                <a:chOff x="647700" y="-304800"/>
                <a:chExt cx="7848600" cy="7848600"/>
              </a:xfrm>
            </p:grpSpPr>
            <p:pic>
              <p:nvPicPr>
                <p:cNvPr id="26" name="Picture 4" descr="C:\Documents and Settings\msmith\Desktop\VIS_DOUBLE_SAMPLE.GIF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47700" y="-304800"/>
                  <a:ext cx="7848600" cy="7848600"/>
                </a:xfrm>
                <a:prstGeom prst="rect">
                  <a:avLst/>
                </a:prstGeom>
                <a:noFill/>
                <a:ln w="12700">
                  <a:noFill/>
                </a:ln>
                <a:effectLst/>
              </p:spPr>
            </p:pic>
            <p:sp>
              <p:nvSpPr>
                <p:cNvPr id="27" name="Freeform 26"/>
                <p:cNvSpPr/>
                <p:nvPr/>
              </p:nvSpPr>
              <p:spPr>
                <a:xfrm>
                  <a:off x="4222913" y="5941280"/>
                  <a:ext cx="3331555" cy="913718"/>
                </a:xfrm>
                <a:custGeom>
                  <a:avLst/>
                  <a:gdLst>
                    <a:gd name="connsiteX0" fmla="*/ 3234519 w 3234519"/>
                    <a:gd name="connsiteY0" fmla="*/ 0 h 887105"/>
                    <a:gd name="connsiteX1" fmla="*/ 2224585 w 3234519"/>
                    <a:gd name="connsiteY1" fmla="*/ 307075 h 887105"/>
                    <a:gd name="connsiteX2" fmla="*/ 0 w 3234519"/>
                    <a:gd name="connsiteY2" fmla="*/ 887105 h 88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34519" h="887105">
                      <a:moveTo>
                        <a:pt x="3234519" y="0"/>
                      </a:moveTo>
                      <a:cubicBezTo>
                        <a:pt x="2999095" y="79612"/>
                        <a:pt x="2763671" y="159224"/>
                        <a:pt x="2224585" y="307075"/>
                      </a:cubicBezTo>
                      <a:cubicBezTo>
                        <a:pt x="1685499" y="454926"/>
                        <a:pt x="368490" y="785884"/>
                        <a:pt x="0" y="887105"/>
                      </a:cubicBezTo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5965127" y="-226314"/>
                  <a:ext cx="1569720" cy="6180773"/>
                </a:xfrm>
                <a:custGeom>
                  <a:avLst/>
                  <a:gdLst>
                    <a:gd name="connsiteX0" fmla="*/ 1524000 w 1524000"/>
                    <a:gd name="connsiteY0" fmla="*/ 6000750 h 6000750"/>
                    <a:gd name="connsiteX1" fmla="*/ 1228725 w 1524000"/>
                    <a:gd name="connsiteY1" fmla="*/ 5067300 h 6000750"/>
                    <a:gd name="connsiteX2" fmla="*/ 866775 w 1524000"/>
                    <a:gd name="connsiteY2" fmla="*/ 3810000 h 6000750"/>
                    <a:gd name="connsiteX3" fmla="*/ 476250 w 1524000"/>
                    <a:gd name="connsiteY3" fmla="*/ 2362200 h 6000750"/>
                    <a:gd name="connsiteX4" fmla="*/ 190500 w 1524000"/>
                    <a:gd name="connsiteY4" fmla="*/ 1019175 h 6000750"/>
                    <a:gd name="connsiteX5" fmla="*/ 0 w 1524000"/>
                    <a:gd name="connsiteY5" fmla="*/ 0 h 6000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4000" h="6000750">
                      <a:moveTo>
                        <a:pt x="1524000" y="6000750"/>
                      </a:moveTo>
                      <a:cubicBezTo>
                        <a:pt x="1431131" y="5716587"/>
                        <a:pt x="1338262" y="5432425"/>
                        <a:pt x="1228725" y="5067300"/>
                      </a:cubicBezTo>
                      <a:cubicBezTo>
                        <a:pt x="1119188" y="4702175"/>
                        <a:pt x="992187" y="4260850"/>
                        <a:pt x="866775" y="3810000"/>
                      </a:cubicBezTo>
                      <a:cubicBezTo>
                        <a:pt x="741363" y="3359150"/>
                        <a:pt x="588962" y="2827337"/>
                        <a:pt x="476250" y="2362200"/>
                      </a:cubicBezTo>
                      <a:cubicBezTo>
                        <a:pt x="363538" y="1897063"/>
                        <a:pt x="269875" y="1412875"/>
                        <a:pt x="190500" y="1019175"/>
                      </a:cubicBezTo>
                      <a:cubicBezTo>
                        <a:pt x="111125" y="625475"/>
                        <a:pt x="55562" y="312737"/>
                        <a:pt x="0" y="0"/>
                      </a:cubicBezTo>
                    </a:path>
                  </a:pathLst>
                </a:cu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922401" y="1235488"/>
                  <a:ext cx="2962847" cy="6170962"/>
                </a:xfrm>
                <a:custGeom>
                  <a:avLst/>
                  <a:gdLst>
                    <a:gd name="connsiteX0" fmla="*/ 0 w 2876550"/>
                    <a:gd name="connsiteY0" fmla="*/ 5991225 h 5991225"/>
                    <a:gd name="connsiteX1" fmla="*/ 247650 w 2876550"/>
                    <a:gd name="connsiteY1" fmla="*/ 5343525 h 5991225"/>
                    <a:gd name="connsiteX2" fmla="*/ 666750 w 2876550"/>
                    <a:gd name="connsiteY2" fmla="*/ 4391025 h 5991225"/>
                    <a:gd name="connsiteX3" fmla="*/ 1152525 w 2876550"/>
                    <a:gd name="connsiteY3" fmla="*/ 3267075 h 5991225"/>
                    <a:gd name="connsiteX4" fmla="*/ 1819275 w 2876550"/>
                    <a:gd name="connsiteY4" fmla="*/ 1943100 h 5991225"/>
                    <a:gd name="connsiteX5" fmla="*/ 2657475 w 2876550"/>
                    <a:gd name="connsiteY5" fmla="*/ 361950 h 5991225"/>
                    <a:gd name="connsiteX6" fmla="*/ 2876550 w 2876550"/>
                    <a:gd name="connsiteY6" fmla="*/ 0 h 5991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76550" h="5991225">
                      <a:moveTo>
                        <a:pt x="0" y="5991225"/>
                      </a:moveTo>
                      <a:cubicBezTo>
                        <a:pt x="68262" y="5800725"/>
                        <a:pt x="136525" y="5610225"/>
                        <a:pt x="247650" y="5343525"/>
                      </a:cubicBezTo>
                      <a:cubicBezTo>
                        <a:pt x="358775" y="5076825"/>
                        <a:pt x="515938" y="4737100"/>
                        <a:pt x="666750" y="4391025"/>
                      </a:cubicBezTo>
                      <a:cubicBezTo>
                        <a:pt x="817562" y="4044950"/>
                        <a:pt x="960437" y="3675063"/>
                        <a:pt x="1152525" y="3267075"/>
                      </a:cubicBezTo>
                      <a:cubicBezTo>
                        <a:pt x="1344613" y="2859087"/>
                        <a:pt x="1568450" y="2427288"/>
                        <a:pt x="1819275" y="1943100"/>
                      </a:cubicBezTo>
                      <a:cubicBezTo>
                        <a:pt x="2070100" y="1458912"/>
                        <a:pt x="2481263" y="685800"/>
                        <a:pt x="2657475" y="361950"/>
                      </a:cubicBezTo>
                      <a:cubicBezTo>
                        <a:pt x="2833687" y="38100"/>
                        <a:pt x="2855118" y="19050"/>
                        <a:pt x="2876550" y="0"/>
                      </a:cubicBezTo>
                    </a:path>
                  </a:pathLst>
                </a:cu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667322" y="-128207"/>
                  <a:ext cx="3217926" cy="1363694"/>
                </a:xfrm>
                <a:custGeom>
                  <a:avLst/>
                  <a:gdLst>
                    <a:gd name="connsiteX0" fmla="*/ 3124200 w 3124200"/>
                    <a:gd name="connsiteY0" fmla="*/ 1323975 h 1323975"/>
                    <a:gd name="connsiteX1" fmla="*/ 2667000 w 3124200"/>
                    <a:gd name="connsiteY1" fmla="*/ 1104900 h 1323975"/>
                    <a:gd name="connsiteX2" fmla="*/ 2028825 w 3124200"/>
                    <a:gd name="connsiteY2" fmla="*/ 800100 h 1323975"/>
                    <a:gd name="connsiteX3" fmla="*/ 1333500 w 3124200"/>
                    <a:gd name="connsiteY3" fmla="*/ 504825 h 1323975"/>
                    <a:gd name="connsiteX4" fmla="*/ 590550 w 3124200"/>
                    <a:gd name="connsiteY4" fmla="*/ 219075 h 1323975"/>
                    <a:gd name="connsiteX5" fmla="*/ 0 w 3124200"/>
                    <a:gd name="connsiteY5" fmla="*/ 0 h 1323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24200" h="1323975">
                      <a:moveTo>
                        <a:pt x="3124200" y="1323975"/>
                      </a:moveTo>
                      <a:lnTo>
                        <a:pt x="2667000" y="1104900"/>
                      </a:lnTo>
                      <a:cubicBezTo>
                        <a:pt x="2484437" y="1017587"/>
                        <a:pt x="2251075" y="900112"/>
                        <a:pt x="2028825" y="800100"/>
                      </a:cubicBezTo>
                      <a:cubicBezTo>
                        <a:pt x="1806575" y="700088"/>
                        <a:pt x="1573212" y="601662"/>
                        <a:pt x="1333500" y="504825"/>
                      </a:cubicBezTo>
                      <a:cubicBezTo>
                        <a:pt x="1093788" y="407988"/>
                        <a:pt x="590550" y="219075"/>
                        <a:pt x="590550" y="219075"/>
                      </a:cubicBez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2855119" y="3178016"/>
                  <a:ext cx="1363694" cy="3679031"/>
                </a:xfrm>
                <a:custGeom>
                  <a:avLst/>
                  <a:gdLst>
                    <a:gd name="connsiteX0" fmla="*/ 1323975 w 1323975"/>
                    <a:gd name="connsiteY0" fmla="*/ 3571875 h 3571875"/>
                    <a:gd name="connsiteX1" fmla="*/ 1143000 w 1323975"/>
                    <a:gd name="connsiteY1" fmla="*/ 3076575 h 3571875"/>
                    <a:gd name="connsiteX2" fmla="*/ 828675 w 1323975"/>
                    <a:gd name="connsiteY2" fmla="*/ 2124075 h 3571875"/>
                    <a:gd name="connsiteX3" fmla="*/ 504825 w 1323975"/>
                    <a:gd name="connsiteY3" fmla="*/ 1219200 h 3571875"/>
                    <a:gd name="connsiteX4" fmla="*/ 0 w 1323975"/>
                    <a:gd name="connsiteY4" fmla="*/ 0 h 3571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3975" h="3571875">
                      <a:moveTo>
                        <a:pt x="1323975" y="3571875"/>
                      </a:moveTo>
                      <a:cubicBezTo>
                        <a:pt x="1274762" y="3444875"/>
                        <a:pt x="1225550" y="3317875"/>
                        <a:pt x="1143000" y="3076575"/>
                      </a:cubicBezTo>
                      <a:cubicBezTo>
                        <a:pt x="1060450" y="2835275"/>
                        <a:pt x="935037" y="2433637"/>
                        <a:pt x="828675" y="2124075"/>
                      </a:cubicBezTo>
                      <a:cubicBezTo>
                        <a:pt x="722313" y="1814513"/>
                        <a:pt x="642937" y="1573212"/>
                        <a:pt x="504825" y="1219200"/>
                      </a:cubicBezTo>
                      <a:cubicBezTo>
                        <a:pt x="366713" y="865188"/>
                        <a:pt x="183356" y="432594"/>
                        <a:pt x="0" y="0"/>
                      </a:cubicBezTo>
                    </a:path>
                  </a:pathLst>
                </a:cu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1236345" y="-294989"/>
                  <a:ext cx="235458" cy="451295"/>
                </a:xfrm>
                <a:custGeom>
                  <a:avLst/>
                  <a:gdLst>
                    <a:gd name="connsiteX0" fmla="*/ 228600 w 228600"/>
                    <a:gd name="connsiteY0" fmla="*/ 438150 h 438150"/>
                    <a:gd name="connsiteX1" fmla="*/ 0 w 228600"/>
                    <a:gd name="connsiteY1" fmla="*/ 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8600" h="438150">
                      <a:moveTo>
                        <a:pt x="228600" y="43815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1471803" y="175927"/>
                  <a:ext cx="1373505" cy="2962847"/>
                </a:xfrm>
                <a:custGeom>
                  <a:avLst/>
                  <a:gdLst>
                    <a:gd name="connsiteX0" fmla="*/ 0 w 1333500"/>
                    <a:gd name="connsiteY0" fmla="*/ 0 h 2876550"/>
                    <a:gd name="connsiteX1" fmla="*/ 342900 w 1333500"/>
                    <a:gd name="connsiteY1" fmla="*/ 676275 h 2876550"/>
                    <a:gd name="connsiteX2" fmla="*/ 790575 w 1333500"/>
                    <a:gd name="connsiteY2" fmla="*/ 1552575 h 2876550"/>
                    <a:gd name="connsiteX3" fmla="*/ 1114425 w 1333500"/>
                    <a:gd name="connsiteY3" fmla="*/ 2305050 h 2876550"/>
                    <a:gd name="connsiteX4" fmla="*/ 1333500 w 1333500"/>
                    <a:gd name="connsiteY4" fmla="*/ 2876550 h 287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3500" h="2876550">
                      <a:moveTo>
                        <a:pt x="0" y="0"/>
                      </a:moveTo>
                      <a:lnTo>
                        <a:pt x="342900" y="676275"/>
                      </a:lnTo>
                      <a:cubicBezTo>
                        <a:pt x="474662" y="935037"/>
                        <a:pt x="661988" y="1281113"/>
                        <a:pt x="790575" y="1552575"/>
                      </a:cubicBezTo>
                      <a:cubicBezTo>
                        <a:pt x="919162" y="1824037"/>
                        <a:pt x="1023938" y="2084388"/>
                        <a:pt x="1114425" y="2305050"/>
                      </a:cubicBezTo>
                      <a:cubicBezTo>
                        <a:pt x="1204912" y="2525712"/>
                        <a:pt x="1269206" y="2701131"/>
                        <a:pt x="1333500" y="2876550"/>
                      </a:cubicBezTo>
                    </a:path>
                  </a:pathLst>
                </a:custGeom>
                <a:ln w="15875">
                  <a:solidFill>
                    <a:srgbClr val="00B0F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 rot="20794168">
                <a:off x="4907581" y="5571585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B0F0"/>
                    </a:solidFill>
                  </a:rPr>
                  <a:t>MODIS</a:t>
                </a:r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421481">
                <a:off x="3839486" y="4123296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B0F0"/>
                    </a:solidFill>
                  </a:rPr>
                  <a:t>MODIS</a:t>
                </a:r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92908" y="3886200"/>
                <a:ext cx="2286000" cy="2286000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164508" y="3886200"/>
              <a:ext cx="1676400" cy="338554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In the hybrid product, MODIS data replace GOES when available.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051" name="Title 15"/>
          <p:cNvSpPr>
            <a:spLocks noGrp="1"/>
          </p:cNvSpPr>
          <p:nvPr>
            <p:ph type="title"/>
          </p:nvPr>
        </p:nvSpPr>
        <p:spPr>
          <a:xfrm>
            <a:off x="141288" y="76200"/>
            <a:ext cx="8850312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3D Analysis Product Using Hyperspectral Sounder Profiles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b="1" i="1" dirty="0" smtClean="0"/>
              <a:t>Bradley Zavodsky, Shih-Hung Chou</a:t>
            </a:r>
          </a:p>
        </p:txBody>
      </p:sp>
      <p:sp>
        <p:nvSpPr>
          <p:cNvPr id="2052" name="Content Placeholder 27"/>
          <p:cNvSpPr>
            <a:spLocks noGrp="1"/>
          </p:cNvSpPr>
          <p:nvPr>
            <p:ph idx="1"/>
          </p:nvPr>
        </p:nvSpPr>
        <p:spPr>
          <a:xfrm>
            <a:off x="45720" y="1005840"/>
            <a:ext cx="4602480" cy="5211763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1800" b="1" u="sng" dirty="0" smtClean="0"/>
              <a:t>Relevance to NWS Forecasters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Profiles from hyperspectral sounders (e.g. AIRS and IASI) provide </a:t>
            </a:r>
            <a:r>
              <a:rPr lang="en-US" sz="1600" dirty="0" err="1" smtClean="0"/>
              <a:t>rawinsonde</a:t>
            </a:r>
            <a:r>
              <a:rPr lang="en-US" sz="1600" dirty="0" smtClean="0"/>
              <a:t>-quality observations </a:t>
            </a:r>
            <a:r>
              <a:rPr lang="en-US" sz="1600" dirty="0" smtClean="0"/>
              <a:t>to fill </a:t>
            </a:r>
            <a:r>
              <a:rPr lang="en-US" sz="1600" dirty="0" smtClean="0"/>
              <a:t>spatial and temporal data voids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Temperature and moisture profiles can be used to improve CAPE, atmospheric river, and moisture return forecasts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WFOs can use NASA-enhanced initial conditions  for nowcasting or initializing model runs</a:t>
            </a:r>
          </a:p>
          <a:p>
            <a:pPr>
              <a:buFont typeface="Arial" charset="0"/>
              <a:buNone/>
              <a:defRPr/>
            </a:pPr>
            <a:r>
              <a:rPr lang="en-US" sz="1800" b="1" u="sng" dirty="0" smtClean="0"/>
              <a:t>Unique SPoRT/NASA Contribution</a:t>
            </a:r>
            <a:endParaRPr lang="en-US" sz="1600" dirty="0" smtClean="0"/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Configured WRF-</a:t>
            </a:r>
            <a:r>
              <a:rPr lang="en-US" sz="1600" dirty="0" err="1" smtClean="0"/>
              <a:t>Var</a:t>
            </a:r>
            <a:r>
              <a:rPr lang="en-US" sz="1600" dirty="0" smtClean="0"/>
              <a:t> analysis system to assimilate AIRS thermodynamic profiles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Rigorous testing of analysis system on 37 case study days from winter 2007</a:t>
            </a:r>
          </a:p>
          <a:p>
            <a:pPr>
              <a:buFont typeface="Arial" charset="0"/>
              <a:buNone/>
              <a:defRPr/>
            </a:pPr>
            <a:r>
              <a:rPr lang="en-US" sz="1800" b="1" u="sng" dirty="0" smtClean="0"/>
              <a:t>Future Work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Incorporate IASI profiles into analysis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Collaborate with Corpus Christi WFO on impact of AIRS profile assimilation for moisture return cases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Generate and distribute real-time product to WFOs</a:t>
            </a:r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4762499" y="1095375"/>
            <a:ext cx="423862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Improved 6-hr cumulative precipitation from improved CAPE and 1000 </a:t>
            </a:r>
            <a:r>
              <a:rPr lang="en-US" sz="1600" dirty="0" err="1" smtClean="0"/>
              <a:t>hPa</a:t>
            </a:r>
            <a:r>
              <a:rPr lang="en-US" sz="1600" dirty="0" smtClean="0"/>
              <a:t> dew point</a:t>
            </a:r>
            <a:endParaRPr lang="en-US" sz="1600" dirty="0"/>
          </a:p>
        </p:txBody>
      </p:sp>
      <p:grpSp>
        <p:nvGrpSpPr>
          <p:cNvPr id="4" name="Group 56"/>
          <p:cNvGrpSpPr/>
          <p:nvPr/>
        </p:nvGrpSpPr>
        <p:grpSpPr>
          <a:xfrm>
            <a:off x="4470500" y="1704975"/>
            <a:ext cx="4683025" cy="4186124"/>
            <a:chOff x="4470500" y="1095375"/>
            <a:chExt cx="4683025" cy="4186124"/>
          </a:xfrm>
        </p:grpSpPr>
        <p:grpSp>
          <p:nvGrpSpPr>
            <p:cNvPr id="5" name="Group 51"/>
            <p:cNvGrpSpPr/>
            <p:nvPr/>
          </p:nvGrpSpPr>
          <p:grpSpPr>
            <a:xfrm>
              <a:off x="4470500" y="1095375"/>
              <a:ext cx="4683025" cy="4105942"/>
              <a:chOff x="4470500" y="1495425"/>
              <a:chExt cx="4683025" cy="4105942"/>
            </a:xfrm>
          </p:grpSpPr>
          <p:grpSp>
            <p:nvGrpSpPr>
              <p:cNvPr id="6" name="Group 49"/>
              <p:cNvGrpSpPr/>
              <p:nvPr/>
            </p:nvGrpSpPr>
            <p:grpSpPr>
              <a:xfrm>
                <a:off x="4470500" y="1781175"/>
                <a:ext cx="4683025" cy="3820192"/>
                <a:chOff x="4470500" y="1438275"/>
                <a:chExt cx="4683025" cy="3820192"/>
              </a:xfrm>
            </p:grpSpPr>
            <p:grpSp>
              <p:nvGrpSpPr>
                <p:cNvPr id="7" name="Group 41"/>
                <p:cNvGrpSpPr/>
                <p:nvPr/>
              </p:nvGrpSpPr>
              <p:grpSpPr>
                <a:xfrm>
                  <a:off x="4755768" y="1703592"/>
                  <a:ext cx="4397757" cy="3554875"/>
                  <a:chOff x="4691062" y="1503567"/>
                  <a:chExt cx="4397757" cy="3554875"/>
                </a:xfrm>
              </p:grpSpPr>
              <p:pic>
                <p:nvPicPr>
                  <p:cNvPr id="17" name="Picture 16" descr="precip_cntl.png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4694374" y="1503568"/>
                    <a:ext cx="1347561" cy="117073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pic>
                <p:nvPicPr>
                  <p:cNvPr id="18" name="Picture 17" descr="precip_airs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6050208" y="1503569"/>
                    <a:ext cx="1347561" cy="117073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pic>
                <p:nvPicPr>
                  <p:cNvPr id="19" name="Picture 18" descr="precip_stage4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7418758" y="1503567"/>
                    <a:ext cx="1353659" cy="117073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pic>
                <p:nvPicPr>
                  <p:cNvPr id="23" name="Picture 22" descr="cape_cntl.gif"/>
                  <p:cNvPicPr>
                    <a:picLocks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4697465" y="3886366"/>
                    <a:ext cx="1344168" cy="117043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pic>
                <p:nvPicPr>
                  <p:cNvPr id="24" name="Picture 23" descr="cape_airs.gif"/>
                  <p:cNvPicPr>
                    <a:picLocks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6059703" y="3880127"/>
                    <a:ext cx="1344168" cy="117043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pic>
                <p:nvPicPr>
                  <p:cNvPr id="25" name="Picture 24" descr="cape_nam.gif"/>
                  <p:cNvPicPr>
                    <a:picLocks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7421778" y="3888010"/>
                    <a:ext cx="1344168" cy="117043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pic>
                <p:nvPicPr>
                  <p:cNvPr id="27" name="Picture 26" descr="cape_colorbar.gif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8808310" y="3962237"/>
                    <a:ext cx="280509" cy="956606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 descr="precip_colorbar.png"/>
                  <p:cNvPicPr>
                    <a:picLocks noChangeAspect="1"/>
                  </p:cNvPicPr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8828335" y="1600199"/>
                    <a:ext cx="100532" cy="971810"/>
                  </a:xfrm>
                  <a:prstGeom prst="rect">
                    <a:avLst/>
                  </a:prstGeom>
                </p:spPr>
              </p:pic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8910637" y="1700213"/>
                    <a:ext cx="166689" cy="6155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400" b="1" dirty="0" smtClean="0">
                        <a:latin typeface="Courier" pitchFamily="49" charset="0"/>
                      </a:rPr>
                      <a:t>50.80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8910637" y="1802608"/>
                    <a:ext cx="166689" cy="6155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400" b="1" dirty="0" smtClean="0">
                        <a:latin typeface="Courier" pitchFamily="49" charset="0"/>
                      </a:rPr>
                      <a:t>38.10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8910637" y="1902621"/>
                    <a:ext cx="166689" cy="6155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400" b="1" dirty="0" smtClean="0">
                        <a:latin typeface="Courier" pitchFamily="49" charset="0"/>
                      </a:rPr>
                      <a:t>25.40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8910637" y="2007396"/>
                    <a:ext cx="166689" cy="6155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400" b="1" dirty="0" smtClean="0">
                        <a:latin typeface="Courier" pitchFamily="49" charset="0"/>
                      </a:rPr>
                      <a:t>19.05</a:t>
                    </a: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8913018" y="2107409"/>
                    <a:ext cx="166689" cy="6155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400" b="1" dirty="0" smtClean="0">
                        <a:latin typeface="Courier" pitchFamily="49" charset="0"/>
                      </a:rPr>
                      <a:t>12.70</a:t>
                    </a: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8910637" y="2205040"/>
                    <a:ext cx="166689" cy="6155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400" b="1" dirty="0" smtClean="0">
                        <a:latin typeface="Courier" pitchFamily="49" charset="0"/>
                      </a:rPr>
                      <a:t>6.35</a:t>
                    </a: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8910637" y="2316958"/>
                    <a:ext cx="166689" cy="6155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400" b="1" dirty="0" smtClean="0">
                        <a:latin typeface="Courier" pitchFamily="49" charset="0"/>
                      </a:rPr>
                      <a:t>2.54</a:t>
                    </a: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8910637" y="2416971"/>
                    <a:ext cx="166689" cy="6155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400" b="1" dirty="0" smtClean="0">
                        <a:latin typeface="Courier" pitchFamily="49" charset="0"/>
                      </a:rPr>
                      <a:t>0.25</a:t>
                    </a:r>
                  </a:p>
                </p:txBody>
              </p:sp>
              <p:pic>
                <p:nvPicPr>
                  <p:cNvPr id="38" name="Picture 37" descr="dwpc_cntl.gif"/>
                  <p:cNvPicPr>
                    <a:picLocks/>
                  </p:cNvPicPr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4691062" y="2690812"/>
                    <a:ext cx="1344168" cy="117043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pic>
                <p:nvPicPr>
                  <p:cNvPr id="39" name="Picture 38" descr="dwpc_airs.gif"/>
                  <p:cNvPicPr>
                    <a:picLocks/>
                  </p:cNvPicPr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6057900" y="2700337"/>
                    <a:ext cx="1344168" cy="117043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pic>
                <p:nvPicPr>
                  <p:cNvPr id="40" name="Picture 39" descr="dwpc_nam.gif"/>
                  <p:cNvPicPr>
                    <a:picLocks/>
                  </p:cNvPicPr>
                  <p:nvPr/>
                </p:nvPicPr>
                <p:blipFill>
                  <a:blip r:embed="rId14" cstate="print"/>
                  <a:stretch>
                    <a:fillRect/>
                  </a:stretch>
                </p:blipFill>
                <p:spPr>
                  <a:xfrm>
                    <a:off x="7424737" y="2700337"/>
                    <a:ext cx="1344168" cy="117043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pic>
                <p:nvPicPr>
                  <p:cNvPr id="41" name="Picture 40" descr="dwpc_colorbar.gif"/>
                  <p:cNvPicPr>
                    <a:picLocks noChangeAspect="1"/>
                  </p:cNvPicPr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8824912" y="2828925"/>
                    <a:ext cx="149249" cy="92392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5019675" y="1438275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Control</a:t>
                  </a:r>
                  <a:endParaRPr lang="en-US" sz="1400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191250" y="1438275"/>
                  <a:ext cx="14287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Control + AIRS</a:t>
                  </a:r>
                  <a:endParaRPr lang="en-US" sz="1400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534273" y="1447800"/>
                  <a:ext cx="13525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Analysis “Truth”</a:t>
                  </a:r>
                  <a:endParaRPr lang="en-US" sz="1400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 rot="16200000">
                  <a:off x="4086226" y="2089249"/>
                  <a:ext cx="10763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6-hr </a:t>
                  </a:r>
                  <a:r>
                    <a:rPr lang="en-US" sz="1400" dirty="0" err="1" smtClean="0"/>
                    <a:t>precip</a:t>
                  </a:r>
                  <a:r>
                    <a:rPr lang="en-US" sz="1400" dirty="0" smtClean="0"/>
                    <a:t>.</a:t>
                  </a:r>
                  <a:endParaRPr lang="en-US" sz="1400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 rot="16200000">
                  <a:off x="4076703" y="3289398"/>
                  <a:ext cx="10953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1000 </a:t>
                  </a:r>
                  <a:r>
                    <a:rPr lang="en-US" sz="1400" dirty="0" err="1" smtClean="0"/>
                    <a:t>hPa</a:t>
                  </a:r>
                  <a:r>
                    <a:rPr lang="en-US" sz="1400" dirty="0" smtClean="0"/>
                    <a:t> T</a:t>
                  </a:r>
                  <a:r>
                    <a:rPr lang="en-US" sz="1400" baseline="-25000" dirty="0" smtClean="0"/>
                    <a:t>d</a:t>
                  </a:r>
                  <a:endParaRPr lang="en-US" sz="1400" baseline="-25000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 rot="16200000">
                  <a:off x="4324353" y="4346673"/>
                  <a:ext cx="6762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CAPE</a:t>
                  </a:r>
                  <a:endParaRPr lang="en-US" sz="1400" dirty="0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5324475" y="1495425"/>
                <a:ext cx="3181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24-h forecast valid 00Z 2/13/07</a:t>
                </a:r>
                <a:endParaRPr lang="en-US" dirty="0"/>
              </a:p>
            </p:txBody>
          </p:sp>
        </p:grpSp>
        <p:sp>
          <p:nvSpPr>
            <p:cNvPr id="54" name="Oval 53"/>
            <p:cNvSpPr/>
            <p:nvPr/>
          </p:nvSpPr>
          <p:spPr>
            <a:xfrm rot="997863">
              <a:off x="6591300" y="2028826"/>
              <a:ext cx="390525" cy="695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997863">
              <a:off x="6629400" y="3343276"/>
              <a:ext cx="390525" cy="695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997863">
              <a:off x="6615084" y="4819339"/>
              <a:ext cx="390525" cy="462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 rot="16200000" flipH="1">
            <a:off x="5576887" y="1785937"/>
            <a:ext cx="1276350" cy="105727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4463" y="3714750"/>
            <a:ext cx="3633787" cy="26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051" name="Title 15"/>
          <p:cNvSpPr>
            <a:spLocks noGrp="1"/>
          </p:cNvSpPr>
          <p:nvPr>
            <p:ph type="title"/>
          </p:nvPr>
        </p:nvSpPr>
        <p:spPr>
          <a:xfrm>
            <a:off x="141288" y="76200"/>
            <a:ext cx="8850312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SPoRT ADAS:  An Hourly Surface Analysis Product</a:t>
            </a:r>
            <a:br>
              <a:rPr lang="en-US" sz="2800" b="1" dirty="0" smtClean="0"/>
            </a:br>
            <a:r>
              <a:rPr lang="en-US" sz="2000" b="1" i="1" dirty="0" smtClean="0"/>
              <a:t>Bradley Zavodsky</a:t>
            </a:r>
          </a:p>
        </p:txBody>
      </p:sp>
      <p:sp>
        <p:nvSpPr>
          <p:cNvPr id="2052" name="Content Placeholder 27"/>
          <p:cNvSpPr>
            <a:spLocks noGrp="1"/>
          </p:cNvSpPr>
          <p:nvPr>
            <p:ph idx="1"/>
          </p:nvPr>
        </p:nvSpPr>
        <p:spPr>
          <a:xfrm>
            <a:off x="45720" y="1005840"/>
            <a:ext cx="4608512" cy="52117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1800" b="1" u="sng" dirty="0" smtClean="0"/>
              <a:t>Relevance to NWS Forecasters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2-km surface analysis product blending 13-km, 2-hr RUC forecast with MADIS surface observations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Higher resolution and better quality control than other surface analyses currently available in AWIPS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Aids temperature forecasts in elevation gradients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Can be used to initialize GFEs</a:t>
            </a:r>
          </a:p>
          <a:p>
            <a:pPr>
              <a:buFont typeface="Arial" charset="0"/>
              <a:buNone/>
              <a:defRPr/>
            </a:pPr>
            <a:r>
              <a:rPr lang="en-US" sz="1800" b="1" u="sng" dirty="0" smtClean="0"/>
              <a:t>Unique SPoRT/NASA Contribution</a:t>
            </a:r>
            <a:endParaRPr lang="en-US" sz="1600" dirty="0" smtClean="0"/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Provide AWIPS-formatted product every hour 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Worked with forecasters at Huntsville WFO to target questionable observations to blacklist</a:t>
            </a:r>
          </a:p>
          <a:p>
            <a:pPr>
              <a:buFont typeface="Arial" charset="0"/>
              <a:buNone/>
              <a:defRPr/>
            </a:pPr>
            <a:r>
              <a:rPr lang="en-US" sz="1800" b="1" u="sng" dirty="0" smtClean="0"/>
              <a:t>Future Work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Develop full training module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Expand domain to cover all of CONUS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Incorporate non-MADIS data (e.g. local </a:t>
            </a:r>
            <a:r>
              <a:rPr lang="en-US" sz="1600" dirty="0" err="1" smtClean="0"/>
              <a:t>mesonets</a:t>
            </a:r>
            <a:r>
              <a:rPr lang="en-US" sz="1600" dirty="0" smtClean="0"/>
              <a:t>)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Transition to short-term NSSL WRF forecast as first-guess field to include impact of SPoRT SSTs</a:t>
            </a:r>
          </a:p>
          <a:p>
            <a:pPr marL="173038" indent="-1730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Use SPoRT ADAS to verify gridded forecasts</a:t>
            </a:r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2000" dirty="0" smtClean="0"/>
          </a:p>
        </p:txBody>
      </p:sp>
      <p:pic>
        <p:nvPicPr>
          <p:cNvPr id="49" name="Picture 10" descr="ADAStempdomai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04518"/>
            <a:ext cx="3252765" cy="269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4891066" y="1123951"/>
            <a:ext cx="2381249" cy="523220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Sample surface temperature analysis displayed in AWIPS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 rot="1510310">
            <a:off x="7458075" y="4029075"/>
            <a:ext cx="1076325" cy="16192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48277" y="4000501"/>
            <a:ext cx="1924048" cy="523220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Superior resolution over elevated terrain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172325" y="4524375"/>
            <a:ext cx="352425" cy="123825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6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052" name="Title 15"/>
          <p:cNvSpPr>
            <a:spLocks noGrp="1"/>
          </p:cNvSpPr>
          <p:nvPr>
            <p:ph type="title"/>
          </p:nvPr>
        </p:nvSpPr>
        <p:spPr>
          <a:xfrm>
            <a:off x="331072" y="76200"/>
            <a:ext cx="84582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Sea and Great Lake Surface Temperature Composites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b="1" i="1" dirty="0" smtClean="0"/>
              <a:t>Frank </a:t>
            </a:r>
            <a:r>
              <a:rPr lang="en-US" sz="2000" b="1" i="1" dirty="0" err="1" smtClean="0"/>
              <a:t>LaFontaine</a:t>
            </a:r>
            <a:r>
              <a:rPr lang="en-US" sz="2000" b="1" i="1" dirty="0" smtClean="0"/>
              <a:t>, Gary Jedlovec, Jackie Shafer, Matt </a:t>
            </a:r>
            <a:r>
              <a:rPr lang="en-US" sz="2000" b="1" i="1" dirty="0" err="1" smtClean="0"/>
              <a:t>Rigney</a:t>
            </a:r>
            <a:endParaRPr lang="en-US" sz="2000" b="1" i="1" dirty="0" smtClean="0"/>
          </a:p>
        </p:txBody>
      </p:sp>
      <p:sp>
        <p:nvSpPr>
          <p:cNvPr id="2" name="Content Placeholder 27"/>
          <p:cNvSpPr>
            <a:spLocks noGrp="1"/>
          </p:cNvSpPr>
          <p:nvPr>
            <p:ph idx="1"/>
          </p:nvPr>
        </p:nvSpPr>
        <p:spPr>
          <a:xfrm>
            <a:off x="45720" y="1005840"/>
            <a:ext cx="4154424" cy="52117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1800" b="1" u="sng" dirty="0" smtClean="0"/>
              <a:t>Relevance to NWS Forecasters</a:t>
            </a:r>
            <a:endParaRPr lang="en-US" sz="1600" b="1" u="sng" dirty="0" smtClean="0"/>
          </a:p>
          <a:p>
            <a:pPr marL="18288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cs typeface="Arial" charset="0"/>
              </a:rPr>
              <a:t>Observations of sea and lake surface temperatures provide high resolution detail for coastal and marine forecasts</a:t>
            </a:r>
            <a:endParaRPr lang="en-US" sz="1600" dirty="0" smtClean="0"/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en-US" sz="1800" b="1" u="sng" dirty="0" smtClean="0"/>
              <a:t>Unique </a:t>
            </a:r>
            <a:r>
              <a:rPr lang="en-US" sz="1800" b="1" u="sng" dirty="0" err="1" smtClean="0"/>
              <a:t>SPoRT</a:t>
            </a:r>
            <a:r>
              <a:rPr lang="en-US" sz="1800" b="1" u="sng" dirty="0" smtClean="0"/>
              <a:t>/NASA Contributions</a:t>
            </a:r>
            <a:endParaRPr lang="en-US" sz="1600" b="1" u="sng" dirty="0" smtClean="0"/>
          </a:p>
          <a:p>
            <a:pPr marL="18288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Partnering with JPL to develop a high resolution composite from MODIS, AMSR-E and other thermal data</a:t>
            </a:r>
          </a:p>
          <a:p>
            <a:pPr marL="18288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Provides coverage throughout North America and the tropics, depicts coastal and Gulf Stream gradients</a:t>
            </a:r>
          </a:p>
          <a:p>
            <a:pPr marL="18288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Developed a unique application over the Great Lakes that includes lake ice analyses from the NOAA Great Lakes Environmental Research Laboratory (GLERL)</a:t>
            </a:r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en-US" sz="1800" b="1" u="sng" dirty="0" smtClean="0"/>
              <a:t>Future Work</a:t>
            </a:r>
            <a:endParaRPr lang="en-US" sz="1600" b="1" u="sng" dirty="0" smtClean="0"/>
          </a:p>
          <a:p>
            <a:pPr marL="182880" indent="-18288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Examine sensitivities of WRF-EMS forecasts to initialization with </a:t>
            </a:r>
            <a:r>
              <a:rPr lang="en-US" sz="1600" dirty="0" err="1" smtClean="0"/>
              <a:t>SPoRT</a:t>
            </a:r>
            <a:r>
              <a:rPr lang="en-US" sz="1600" dirty="0" smtClean="0"/>
              <a:t> SSTs and Great Lakes temperature composites.</a:t>
            </a:r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b="6977"/>
          <a:stretch>
            <a:fillRect/>
          </a:stretch>
        </p:blipFill>
        <p:spPr bwMode="auto">
          <a:xfrm>
            <a:off x="4191000" y="990600"/>
            <a:ext cx="461926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6172200" y="1143000"/>
            <a:ext cx="1219200" cy="68580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4076700" y="1638300"/>
            <a:ext cx="2590800" cy="160020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6591300" y="1943100"/>
            <a:ext cx="2590800" cy="99060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9092" y="3733800"/>
            <a:ext cx="3771900" cy="222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6400800" y="4191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NOAA/GLERL Ice Mask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6781800" y="4419600"/>
            <a:ext cx="457200" cy="762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6705600" y="4876800"/>
            <a:ext cx="990600" cy="762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1798</Words>
  <Application>Microsoft Office PowerPoint</Application>
  <PresentationFormat>On-screen Show (4:3)</PresentationFormat>
  <Paragraphs>219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Outline</vt:lpstr>
      <vt:lpstr>Situational Awareness</vt:lpstr>
      <vt:lpstr>Slide 4</vt:lpstr>
      <vt:lpstr>Operational Uses of Lightning Mapping Array Data Geoffrey Stano, Dennis Buechler, Chris Darden (NWS)</vt:lpstr>
      <vt:lpstr>MODIS Applications Kevin Fuell, Geoffrey Stano, Gary Jedlovec</vt:lpstr>
      <vt:lpstr>3D Analysis Product Using Hyperspectral Sounder Profiles Bradley Zavodsky, Shih-Hung Chou</vt:lpstr>
      <vt:lpstr>SPoRT ADAS:  An Hourly Surface Analysis Product Bradley Zavodsky</vt:lpstr>
      <vt:lpstr>Sea and Great Lake Surface Temperature Composites Frank LaFontaine, Gary Jedlovec, Jackie Shafer, Matt Rigney</vt:lpstr>
      <vt:lpstr>Modeling</vt:lpstr>
      <vt:lpstr>Applications of the Land Information System (LIS) Jonathan Case</vt:lpstr>
      <vt:lpstr>Evaluating Cloud Microphysics Schemes in the WRF Model Andrew Molthan</vt:lpstr>
      <vt:lpstr>Contributions to the WRF Environmental Modeling System Jonathan Case</vt:lpstr>
      <vt:lpstr>Slide 14</vt:lpstr>
      <vt:lpstr>Conclusion</vt:lpstr>
      <vt:lpstr>Questions?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60</cp:revision>
  <dcterms:created xsi:type="dcterms:W3CDTF">2010-02-25T18:33:52Z</dcterms:created>
  <dcterms:modified xsi:type="dcterms:W3CDTF">2010-03-01T21:10:23Z</dcterms:modified>
</cp:coreProperties>
</file>