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1" r:id="rId2"/>
    <p:sldId id="265" r:id="rId3"/>
    <p:sldId id="282" r:id="rId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3399"/>
    <a:srgbClr val="0000FF"/>
    <a:srgbClr val="F9F9F9"/>
    <a:srgbClr val="FBFBFB"/>
    <a:srgbClr val="FAFAFA"/>
    <a:srgbClr val="FCFCFC"/>
    <a:srgbClr val="A50021"/>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50" autoAdjust="0"/>
    <p:restoredTop sz="94660"/>
  </p:normalViewPr>
  <p:slideViewPr>
    <p:cSldViewPr snapToGrid="0">
      <p:cViewPr varScale="1">
        <p:scale>
          <a:sx n="70" d="100"/>
          <a:sy n="70" d="100"/>
        </p:scale>
        <p:origin x="-173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AFAE721-E6FF-4258-A1F3-6287E2C5ADEA}" type="datetimeFigureOut">
              <a:rPr lang="en-US"/>
              <a:pPr>
                <a:defRPr/>
              </a:pPr>
              <a:t>2/24/2012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A682CB-8025-4FD1-8D55-9B30DFEB780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17128E-6A68-4C2B-89ED-D4FFF03F1524}" type="datetimeFigureOut">
              <a:rPr lang="en-US"/>
              <a:pPr>
                <a:defRPr/>
              </a:pPr>
              <a:t>2/24/2012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9F6EB9-C80D-43F4-B003-4045C139A08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4AE43D-53AD-4B68-8026-6B9F0AC8637C}" type="datetimeFigureOut">
              <a:rPr lang="en-US"/>
              <a:pPr>
                <a:defRPr/>
              </a:pPr>
              <a:t>2/24/2012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E6D74E-A5AC-4936-BFF3-CFD9751C4A2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322DCC-21B8-4EEA-8942-75DA38DBA4C3}" type="datetimeFigureOut">
              <a:rPr lang="en-US"/>
              <a:pPr>
                <a:defRPr/>
              </a:pPr>
              <a:t>2/24/2012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2FBB58-39FA-464B-96E3-E35FD6AC4BF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4145D43-F24A-4D46-826B-18C693D5822A}" type="datetimeFigureOut">
              <a:rPr lang="en-US"/>
              <a:pPr>
                <a:defRPr/>
              </a:pPr>
              <a:t>2/24/2012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A4B79E-5407-4F16-BD69-0D393328446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3128DCD-F51D-4558-97AC-752219F41B53}" type="datetimeFigureOut">
              <a:rPr lang="en-US"/>
              <a:pPr>
                <a:defRPr/>
              </a:pPr>
              <a:t>2/24/2012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9630DF-F9B4-4BD2-92C0-5583E931E3E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6CB52E1-8E30-413E-8304-DCF5F4742E6D}" type="datetimeFigureOut">
              <a:rPr lang="en-US"/>
              <a:pPr>
                <a:defRPr/>
              </a:pPr>
              <a:t>2/24/2012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4A082A1-5790-4F29-AABC-07432F03557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7C501A8-E59D-4EF0-9F8E-25EC6B2D11F0}" type="datetimeFigureOut">
              <a:rPr lang="en-US"/>
              <a:pPr>
                <a:defRPr/>
              </a:pPr>
              <a:t>2/24/2012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E7A653A-A0E9-418E-9169-9A02522126D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7EB83AA-077D-4BE6-A73F-572688D56511}" type="datetimeFigureOut">
              <a:rPr lang="en-US"/>
              <a:pPr>
                <a:defRPr/>
              </a:pPr>
              <a:t>2/24/2012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C93A8E-5C69-498E-8EBD-DCFB0F89982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778AE6C-68FD-4659-B16B-AD87A02F2901}" type="datetimeFigureOut">
              <a:rPr lang="en-US"/>
              <a:pPr>
                <a:defRPr/>
              </a:pPr>
              <a:t>2/24/2012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CD5138-64A4-403B-A111-D86EEC46165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C59031-7E24-43C9-B482-34824FF741C7}" type="datetimeFigureOut">
              <a:rPr lang="en-US"/>
              <a:pPr>
                <a:defRPr/>
              </a:pPr>
              <a:t>2/24/2012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3C5B79-8A9E-41B0-8598-F7B45E8E515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61B373B-1D7C-4542-876E-DD490A466162}" type="datetimeFigureOut">
              <a:rPr lang="en-US"/>
              <a:pPr>
                <a:defRPr/>
              </a:pPr>
              <a:t>2/24/2012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3C626B9-AB1F-476A-BB91-1FADFDA5BC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globe.jpg"/>
          <p:cNvPicPr>
            <a:picLocks noChangeAspect="1"/>
          </p:cNvPicPr>
          <p:nvPr/>
        </p:nvPicPr>
        <p:blipFill>
          <a:blip r:embed="rId2" cstate="print"/>
          <a:srcRect/>
          <a:stretch>
            <a:fillRect/>
          </a:stretch>
        </p:blipFill>
        <p:spPr bwMode="auto">
          <a:xfrm>
            <a:off x="0" y="0"/>
            <a:ext cx="9144000" cy="6069013"/>
          </a:xfrm>
          <a:prstGeom prst="rect">
            <a:avLst/>
          </a:prstGeom>
          <a:noFill/>
          <a:ln w="9525">
            <a:noFill/>
            <a:miter lim="800000"/>
            <a:headEnd/>
            <a:tailEnd/>
          </a:ln>
        </p:spPr>
      </p:pic>
      <p:sp>
        <p:nvSpPr>
          <p:cNvPr id="15" name="Rectangle 14"/>
          <p:cNvSpPr/>
          <p:nvPr/>
        </p:nvSpPr>
        <p:spPr>
          <a:xfrm>
            <a:off x="0" y="0"/>
            <a:ext cx="9144000" cy="6069013"/>
          </a:xfrm>
          <a:prstGeom prst="rect">
            <a:avLst/>
          </a:prstGeom>
          <a:solidFill>
            <a:schemeClr val="bg1">
              <a:lumMod val="9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6" name="Title 1"/>
          <p:cNvSpPr>
            <a:spLocks noGrp="1"/>
          </p:cNvSpPr>
          <p:nvPr>
            <p:ph type="ctrTitle"/>
          </p:nvPr>
        </p:nvSpPr>
        <p:spPr>
          <a:xfrm>
            <a:off x="990600" y="1493838"/>
            <a:ext cx="7162800" cy="993775"/>
          </a:xfrm>
        </p:spPr>
        <p:txBody>
          <a:bodyPr/>
          <a:lstStyle/>
          <a:p>
            <a:pPr eaLnBrk="1" hangingPunct="1"/>
            <a:r>
              <a:rPr lang="en-US" smtClean="0"/>
              <a:t>Session 2:  </a:t>
            </a:r>
            <a:r>
              <a:rPr lang="en-US" dirty="0" smtClean="0"/>
              <a:t>Focus of Future Modeling and Data Assimilation Activities</a:t>
            </a:r>
          </a:p>
        </p:txBody>
      </p:sp>
      <p:sp>
        <p:nvSpPr>
          <p:cNvPr id="3" name="Subtitle 2"/>
          <p:cNvSpPr>
            <a:spLocks noGrp="1"/>
          </p:cNvSpPr>
          <p:nvPr>
            <p:ph type="subTitle" idx="1"/>
          </p:nvPr>
        </p:nvSpPr>
        <p:spPr>
          <a:xfrm>
            <a:off x="304800" y="4572000"/>
            <a:ext cx="8458200" cy="1143000"/>
          </a:xfrm>
        </p:spPr>
        <p:txBody>
          <a:bodyPr rtlCol="0">
            <a:normAutofit/>
          </a:bodyPr>
          <a:lstStyle/>
          <a:p>
            <a:pPr eaLnBrk="1" fontAlgn="auto" hangingPunct="1">
              <a:spcAft>
                <a:spcPts val="0"/>
              </a:spcAft>
              <a:defRPr/>
            </a:pPr>
            <a:r>
              <a:rPr lang="en-US" sz="2600" dirty="0" smtClean="0">
                <a:solidFill>
                  <a:schemeClr val="tx1">
                    <a:lumMod val="75000"/>
                    <a:lumOff val="25000"/>
                  </a:schemeClr>
                </a:solidFill>
              </a:rPr>
              <a:t>Sixth Meeting of the Science Advisory Committee</a:t>
            </a:r>
          </a:p>
          <a:p>
            <a:pPr eaLnBrk="1" fontAlgn="auto" hangingPunct="1">
              <a:spcAft>
                <a:spcPts val="0"/>
              </a:spcAft>
              <a:defRPr/>
            </a:pPr>
            <a:r>
              <a:rPr lang="en-US" sz="1800" dirty="0" smtClean="0">
                <a:solidFill>
                  <a:schemeClr val="tx1">
                    <a:lumMod val="75000"/>
                    <a:lumOff val="25000"/>
                  </a:schemeClr>
                </a:solidFill>
              </a:rPr>
              <a:t>28 February – </a:t>
            </a:r>
            <a:r>
              <a:rPr lang="en-US" sz="1800" smtClean="0">
                <a:solidFill>
                  <a:schemeClr val="tx1">
                    <a:lumMod val="75000"/>
                    <a:lumOff val="25000"/>
                  </a:schemeClr>
                </a:solidFill>
              </a:rPr>
              <a:t>1 March, 2012</a:t>
            </a:r>
            <a:endParaRPr lang="en-US" sz="1800" dirty="0" smtClean="0">
              <a:solidFill>
                <a:schemeClr val="tx1">
                  <a:lumMod val="75000"/>
                  <a:lumOff val="25000"/>
                </a:schemeClr>
              </a:solidFill>
            </a:endParaRPr>
          </a:p>
        </p:txBody>
      </p:sp>
      <p:sp>
        <p:nvSpPr>
          <p:cNvPr id="13" name="TextBox 12"/>
          <p:cNvSpPr txBox="1"/>
          <p:nvPr/>
        </p:nvSpPr>
        <p:spPr>
          <a:xfrm>
            <a:off x="1600200" y="5486400"/>
            <a:ext cx="5902325" cy="369888"/>
          </a:xfrm>
          <a:prstGeom prst="rect">
            <a:avLst/>
          </a:prstGeom>
          <a:noFill/>
        </p:spPr>
        <p:txBody>
          <a:bodyPr wrap="none">
            <a:spAutoFit/>
          </a:bodyPr>
          <a:lstStyle/>
          <a:p>
            <a:pPr>
              <a:defRPr/>
            </a:pPr>
            <a:r>
              <a:rPr lang="en-US" dirty="0">
                <a:solidFill>
                  <a:schemeClr val="bg1">
                    <a:lumMod val="50000"/>
                  </a:schemeClr>
                </a:solidFill>
                <a:latin typeface="+mn-lt"/>
              </a:rPr>
              <a:t>National Space Science and Technology Center, Huntsville, AL</a:t>
            </a:r>
          </a:p>
        </p:txBody>
      </p:sp>
      <p:grpSp>
        <p:nvGrpSpPr>
          <p:cNvPr id="17" name="Group 16"/>
          <p:cNvGrpSpPr/>
          <p:nvPr/>
        </p:nvGrpSpPr>
        <p:grpSpPr>
          <a:xfrm>
            <a:off x="0" y="6144768"/>
            <a:ext cx="9089136" cy="713232"/>
            <a:chOff x="0" y="6144768"/>
            <a:chExt cx="9089136" cy="713232"/>
          </a:xfrm>
        </p:grpSpPr>
        <p:grpSp>
          <p:nvGrpSpPr>
            <p:cNvPr id="18" name="Group 11"/>
            <p:cNvGrpSpPr>
              <a:grpSpLocks/>
            </p:cNvGrpSpPr>
            <p:nvPr/>
          </p:nvGrpSpPr>
          <p:grpSpPr bwMode="auto">
            <a:xfrm>
              <a:off x="2286000" y="6525768"/>
              <a:ext cx="5784521" cy="179832"/>
              <a:chOff x="2514600" y="5916168"/>
              <a:chExt cx="5784521" cy="179832"/>
            </a:xfrm>
          </p:grpSpPr>
          <p:sp>
            <p:nvSpPr>
              <p:cNvPr id="22"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23"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24"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9"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pic>
          <p:nvPicPr>
            <p:cNvPr id="20" name="Picture 19" descr="sport_redblue_lg_trans.gif"/>
            <p:cNvPicPr>
              <a:picLocks/>
            </p:cNvPicPr>
            <p:nvPr/>
          </p:nvPicPr>
          <p:blipFill>
            <a:blip r:embed="rId3" cstate="print"/>
            <a:stretch>
              <a:fillRect/>
            </a:stretch>
          </p:blipFill>
          <p:spPr>
            <a:xfrm>
              <a:off x="0" y="6208776"/>
              <a:ext cx="2286000" cy="649224"/>
            </a:xfrm>
            <a:prstGeom prst="rect">
              <a:avLst/>
            </a:prstGeom>
          </p:spPr>
        </p:pic>
        <p:pic>
          <p:nvPicPr>
            <p:cNvPr id="21" name="Picture 20" descr="NASA_Lg.PNG"/>
            <p:cNvPicPr>
              <a:picLocks/>
            </p:cNvPicPr>
            <p:nvPr/>
          </p:nvPicPr>
          <p:blipFill>
            <a:blip r:embed="rId4" cstate="print"/>
            <a:stretch>
              <a:fillRect/>
            </a:stretch>
          </p:blipFill>
          <p:spPr>
            <a:xfrm>
              <a:off x="8229600" y="6144768"/>
              <a:ext cx="859536" cy="713232"/>
            </a:xfrm>
            <a:prstGeom prst="rect">
              <a:avLst/>
            </a:prstGeom>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5"/>
          <p:cNvSpPr>
            <a:spLocks noGrp="1"/>
          </p:cNvSpPr>
          <p:nvPr>
            <p:ph type="title"/>
          </p:nvPr>
        </p:nvSpPr>
        <p:spPr>
          <a:xfrm>
            <a:off x="457200" y="152400"/>
            <a:ext cx="8229600" cy="1143000"/>
          </a:xfrm>
        </p:spPr>
        <p:txBody>
          <a:bodyPr/>
          <a:lstStyle/>
          <a:p>
            <a:pPr eaLnBrk="1" hangingPunct="1"/>
            <a:r>
              <a:rPr lang="en-US" dirty="0" smtClean="0"/>
              <a:t>Summary/Conclusions</a:t>
            </a:r>
            <a:endParaRPr lang="en-US" sz="2000" dirty="0" smtClean="0"/>
          </a:p>
        </p:txBody>
      </p:sp>
      <p:sp>
        <p:nvSpPr>
          <p:cNvPr id="4100" name="Content Placeholder 16"/>
          <p:cNvSpPr>
            <a:spLocks noGrp="1"/>
          </p:cNvSpPr>
          <p:nvPr>
            <p:ph idx="1"/>
          </p:nvPr>
        </p:nvSpPr>
        <p:spPr>
          <a:xfrm>
            <a:off x="110359" y="1296804"/>
            <a:ext cx="8923281" cy="3821200"/>
          </a:xfrm>
        </p:spPr>
        <p:txBody>
          <a:bodyPr/>
          <a:lstStyle/>
          <a:p>
            <a:pPr marL="173038" indent="-173038" eaLnBrk="1" hangingPunct="1">
              <a:spcBef>
                <a:spcPts val="600"/>
              </a:spcBef>
            </a:pPr>
            <a:r>
              <a:rPr lang="en-US" sz="2400" dirty="0" err="1" smtClean="0"/>
              <a:t>SPoRT’s</a:t>
            </a:r>
            <a:r>
              <a:rPr lang="en-US" sz="2400" dirty="0" smtClean="0"/>
              <a:t> mission is to improve short-term, regional weather forecasts using unique NASA and NOAA products and capabilities</a:t>
            </a:r>
          </a:p>
          <a:p>
            <a:pPr marL="173038" indent="-173038" eaLnBrk="1" hangingPunct="1">
              <a:spcBef>
                <a:spcPts val="600"/>
              </a:spcBef>
            </a:pPr>
            <a:r>
              <a:rPr lang="en-US" sz="2400" dirty="0" smtClean="0"/>
              <a:t>SPoRT modeling and data assimilation research addresses forecast challenges at WFOs and National Centers by applying unique satellite data, capabilities, and research with specific end-users in mind</a:t>
            </a:r>
          </a:p>
          <a:p>
            <a:pPr marL="173038" indent="-173038" eaLnBrk="1" hangingPunct="1">
              <a:spcBef>
                <a:spcPts val="600"/>
              </a:spcBef>
            </a:pPr>
            <a:r>
              <a:rPr lang="en-US" sz="2400" dirty="0" smtClean="0"/>
              <a:t>These unique research opportunities have allowed for increased collaborations with operational end-users</a:t>
            </a:r>
          </a:p>
          <a:p>
            <a:pPr marL="573088" lvl="1" indent="-173038" eaLnBrk="1" hangingPunct="1">
              <a:spcBef>
                <a:spcPts val="600"/>
              </a:spcBef>
            </a:pPr>
            <a:r>
              <a:rPr lang="en-US" sz="1800" dirty="0" smtClean="0"/>
              <a:t>Local:  SR and GL modeling collaborations, transition of LIS output to WFOs, inclusion of SPoRT SST, LIS, and GVFs in WRF-EMS, AIRS profile data in HRRRAK</a:t>
            </a:r>
          </a:p>
          <a:p>
            <a:pPr marL="573088" lvl="1" indent="-173038" eaLnBrk="1" hangingPunct="1">
              <a:spcBef>
                <a:spcPts val="600"/>
              </a:spcBef>
            </a:pPr>
            <a:r>
              <a:rPr lang="en-US" sz="1800" dirty="0" smtClean="0"/>
              <a:t>National:  AIRS and atmospheric rivers at HMT, SPoRT-WRF at NOAA’s HWT/SPC, collaboration with JCSDA &amp; EMC</a:t>
            </a:r>
          </a:p>
          <a:p>
            <a:pPr marL="173038" indent="-173038" eaLnBrk="1" hangingPunct="1">
              <a:spcBef>
                <a:spcPts val="600"/>
              </a:spcBef>
            </a:pPr>
            <a:r>
              <a:rPr lang="en-US" sz="2400" dirty="0" err="1" smtClean="0"/>
              <a:t>SPoRT’s</a:t>
            </a:r>
            <a:r>
              <a:rPr lang="en-US" sz="2400" dirty="0" smtClean="0"/>
              <a:t> work feeds back to regional and national operational centers through active collaborations</a:t>
            </a:r>
          </a:p>
        </p:txBody>
      </p:sp>
      <p:grpSp>
        <p:nvGrpSpPr>
          <p:cNvPr id="14" name="Group 13"/>
          <p:cNvGrpSpPr/>
          <p:nvPr/>
        </p:nvGrpSpPr>
        <p:grpSpPr>
          <a:xfrm>
            <a:off x="0" y="6144768"/>
            <a:ext cx="9089136" cy="713232"/>
            <a:chOff x="0" y="6144768"/>
            <a:chExt cx="9089136" cy="713232"/>
          </a:xfrm>
        </p:grpSpPr>
        <p:grpSp>
          <p:nvGrpSpPr>
            <p:cNvPr id="15" name="Group 11"/>
            <p:cNvGrpSpPr>
              <a:grpSpLocks/>
            </p:cNvGrpSpPr>
            <p:nvPr/>
          </p:nvGrpSpPr>
          <p:grpSpPr bwMode="auto">
            <a:xfrm>
              <a:off x="2286000" y="6525768"/>
              <a:ext cx="5784521" cy="179832"/>
              <a:chOff x="2514600" y="5916168"/>
              <a:chExt cx="5784521" cy="179832"/>
            </a:xfrm>
          </p:grpSpPr>
          <p:sp>
            <p:nvSpPr>
              <p:cNvPr id="19"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20"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21"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6"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pic>
          <p:nvPicPr>
            <p:cNvPr id="17" name="Picture 16" descr="sport_redblue_lg_trans.gif"/>
            <p:cNvPicPr>
              <a:picLocks/>
            </p:cNvPicPr>
            <p:nvPr/>
          </p:nvPicPr>
          <p:blipFill>
            <a:blip r:embed="rId2" cstate="print"/>
            <a:stretch>
              <a:fillRect/>
            </a:stretch>
          </p:blipFill>
          <p:spPr>
            <a:xfrm>
              <a:off x="0" y="6208776"/>
              <a:ext cx="2286000" cy="649224"/>
            </a:xfrm>
            <a:prstGeom prst="rect">
              <a:avLst/>
            </a:prstGeom>
          </p:spPr>
        </p:pic>
        <p:pic>
          <p:nvPicPr>
            <p:cNvPr id="18" name="Picture 17" descr="NASA_Lg.PNG"/>
            <p:cNvPicPr>
              <a:picLocks/>
            </p:cNvPicPr>
            <p:nvPr/>
          </p:nvPicPr>
          <p:blipFill>
            <a:blip r:embed="rId3" cstate="print"/>
            <a:stretch>
              <a:fillRect/>
            </a:stretch>
          </p:blipFill>
          <p:spPr>
            <a:xfrm>
              <a:off x="8229600" y="6144768"/>
              <a:ext cx="859536" cy="713232"/>
            </a:xfrm>
            <a:prstGeom prst="rect">
              <a:avLst/>
            </a:prstGeom>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5"/>
          <p:cNvSpPr>
            <a:spLocks noGrp="1"/>
          </p:cNvSpPr>
          <p:nvPr>
            <p:ph type="title"/>
          </p:nvPr>
        </p:nvSpPr>
        <p:spPr>
          <a:xfrm>
            <a:off x="457200" y="152400"/>
            <a:ext cx="8229600" cy="1143000"/>
          </a:xfrm>
        </p:spPr>
        <p:txBody>
          <a:bodyPr/>
          <a:lstStyle/>
          <a:p>
            <a:pPr eaLnBrk="1" hangingPunct="1"/>
            <a:r>
              <a:rPr lang="en-US" dirty="0" smtClean="0"/>
              <a:t>Future Work</a:t>
            </a:r>
            <a:endParaRPr lang="en-US" sz="2000" dirty="0" smtClean="0"/>
          </a:p>
        </p:txBody>
      </p:sp>
      <p:sp>
        <p:nvSpPr>
          <p:cNvPr id="4100" name="Content Placeholder 16"/>
          <p:cNvSpPr>
            <a:spLocks noGrp="1"/>
          </p:cNvSpPr>
          <p:nvPr>
            <p:ph idx="1"/>
          </p:nvPr>
        </p:nvSpPr>
        <p:spPr>
          <a:xfrm>
            <a:off x="457200" y="1097912"/>
            <a:ext cx="8229600" cy="3267565"/>
          </a:xfrm>
        </p:spPr>
        <p:txBody>
          <a:bodyPr/>
          <a:lstStyle/>
          <a:p>
            <a:pPr marL="173038" indent="-173038" eaLnBrk="1" hangingPunct="1">
              <a:spcBef>
                <a:spcPts val="600"/>
              </a:spcBef>
            </a:pPr>
            <a:r>
              <a:rPr lang="en-US" sz="2400" dirty="0" smtClean="0"/>
              <a:t>Maintain and continue to develop modeling and data assimilation collaborations with WFOs and National Centers</a:t>
            </a:r>
          </a:p>
          <a:p>
            <a:pPr marL="573088" lvl="1" indent="-173038" eaLnBrk="1" hangingPunct="1">
              <a:spcBef>
                <a:spcPts val="600"/>
              </a:spcBef>
            </a:pPr>
            <a:r>
              <a:rPr lang="en-US" sz="2000" dirty="0" smtClean="0"/>
              <a:t>Targeted modeling/forecast assessment activities with WFOs</a:t>
            </a:r>
          </a:p>
          <a:p>
            <a:pPr marL="573088" lvl="1" indent="-173038" eaLnBrk="1" hangingPunct="1">
              <a:spcBef>
                <a:spcPts val="600"/>
              </a:spcBef>
            </a:pPr>
            <a:r>
              <a:rPr lang="en-US" sz="2000" dirty="0" smtClean="0"/>
              <a:t>Apply current SPoRT research activities to new/near-future satellite observations to SPoRT-WRF for continued collaboration with HWT/SPC</a:t>
            </a:r>
          </a:p>
          <a:p>
            <a:pPr marL="573088" lvl="1" indent="-173038" eaLnBrk="1" hangingPunct="1">
              <a:spcBef>
                <a:spcPts val="600"/>
              </a:spcBef>
            </a:pPr>
            <a:r>
              <a:rPr lang="en-US" sz="2000" dirty="0" smtClean="0"/>
              <a:t>Apply SPoRT research expertise in areas of DA (Zavodsky, Chou), land surface modeling (Case), and microphysics (Molthan) to collaborate more closely with EMC by applying the SPoRT paradigm to understand their research challenges and using the NAM Launcher</a:t>
            </a:r>
            <a:endParaRPr lang="en-US" sz="2400" dirty="0" smtClean="0"/>
          </a:p>
          <a:p>
            <a:pPr marL="173038" indent="-173038" eaLnBrk="1" hangingPunct="1">
              <a:spcBef>
                <a:spcPts val="600"/>
              </a:spcBef>
            </a:pPr>
            <a:r>
              <a:rPr lang="en-US" sz="2400" dirty="0" smtClean="0"/>
              <a:t>Pursue additional proposal opportunities that will allow SPoRT modeling and data assimilation to perform new research or collaborate with new partners</a:t>
            </a:r>
          </a:p>
          <a:p>
            <a:pPr marL="173038" indent="-173038" eaLnBrk="1" hangingPunct="1">
              <a:spcBef>
                <a:spcPts val="600"/>
              </a:spcBef>
            </a:pPr>
            <a:r>
              <a:rPr lang="en-US" sz="2400" dirty="0" smtClean="0"/>
              <a:t>Explore innovative computational resources for successfully maintaining all currently-planned modeling activities and more</a:t>
            </a:r>
          </a:p>
          <a:p>
            <a:pPr marL="173038" indent="-173038" eaLnBrk="1" hangingPunct="1">
              <a:spcBef>
                <a:spcPts val="600"/>
              </a:spcBef>
            </a:pPr>
            <a:endParaRPr lang="en-US" sz="2400" dirty="0" smtClean="0"/>
          </a:p>
        </p:txBody>
      </p:sp>
      <p:grpSp>
        <p:nvGrpSpPr>
          <p:cNvPr id="2" name="Group 13"/>
          <p:cNvGrpSpPr/>
          <p:nvPr/>
        </p:nvGrpSpPr>
        <p:grpSpPr>
          <a:xfrm>
            <a:off x="0" y="6144768"/>
            <a:ext cx="9089136" cy="713232"/>
            <a:chOff x="0" y="6144768"/>
            <a:chExt cx="9089136" cy="713232"/>
          </a:xfrm>
        </p:grpSpPr>
        <p:grpSp>
          <p:nvGrpSpPr>
            <p:cNvPr id="3" name="Group 11"/>
            <p:cNvGrpSpPr>
              <a:grpSpLocks/>
            </p:cNvGrpSpPr>
            <p:nvPr/>
          </p:nvGrpSpPr>
          <p:grpSpPr bwMode="auto">
            <a:xfrm>
              <a:off x="2286000" y="6525768"/>
              <a:ext cx="5784521" cy="179832"/>
              <a:chOff x="2514600" y="5916168"/>
              <a:chExt cx="5784521" cy="179832"/>
            </a:xfrm>
          </p:grpSpPr>
          <p:sp>
            <p:nvSpPr>
              <p:cNvPr id="19"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20"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21"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6"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pic>
          <p:nvPicPr>
            <p:cNvPr id="17" name="Picture 16" descr="sport_redblue_lg_trans.gif"/>
            <p:cNvPicPr>
              <a:picLocks/>
            </p:cNvPicPr>
            <p:nvPr/>
          </p:nvPicPr>
          <p:blipFill>
            <a:blip r:embed="rId2" cstate="print"/>
            <a:stretch>
              <a:fillRect/>
            </a:stretch>
          </p:blipFill>
          <p:spPr>
            <a:xfrm>
              <a:off x="0" y="6208776"/>
              <a:ext cx="2286000" cy="649224"/>
            </a:xfrm>
            <a:prstGeom prst="rect">
              <a:avLst/>
            </a:prstGeom>
          </p:spPr>
        </p:pic>
        <p:pic>
          <p:nvPicPr>
            <p:cNvPr id="18" name="Picture 17" descr="NASA_Lg.PNG"/>
            <p:cNvPicPr>
              <a:picLocks/>
            </p:cNvPicPr>
            <p:nvPr/>
          </p:nvPicPr>
          <p:blipFill>
            <a:blip r:embed="rId3" cstate="print"/>
            <a:stretch>
              <a:fillRect/>
            </a:stretch>
          </p:blipFill>
          <p:spPr>
            <a:xfrm>
              <a:off x="8229600" y="6144768"/>
              <a:ext cx="859536" cy="713232"/>
            </a:xfrm>
            <a:prstGeom prst="rect">
              <a:avLst/>
            </a:prstGeom>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4679</TotalTime>
  <Words>304</Words>
  <Application>Microsoft Office PowerPoint</Application>
  <PresentationFormat>On-screen Show (4:3)</PresentationFormat>
  <Paragraphs>21</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Session 2:  Focus of Future Modeling and Data Assimilation Activities</vt:lpstr>
      <vt:lpstr>Summary/Conclusions</vt:lpstr>
      <vt:lpstr>Future Work</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 / NWS Coordination Call</dc:title>
  <dc:creator>fuell</dc:creator>
  <cp:lastModifiedBy>Zavodsky, Bradley T. (MSFC-ZP11)</cp:lastModifiedBy>
  <cp:revision>509</cp:revision>
  <dcterms:created xsi:type="dcterms:W3CDTF">2009-10-14T04:03:29Z</dcterms:created>
  <dcterms:modified xsi:type="dcterms:W3CDTF">2012-02-24T18:14:29Z</dcterms:modified>
</cp:coreProperties>
</file>