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2" r:id="rId3"/>
    <p:sldId id="273" r:id="rId4"/>
    <p:sldId id="269" r:id="rId5"/>
    <p:sldId id="270" r:id="rId6"/>
    <p:sldId id="280" r:id="rId7"/>
    <p:sldId id="278" r:id="rId8"/>
    <p:sldId id="271" r:id="rId9"/>
    <p:sldId id="274" r:id="rId10"/>
    <p:sldId id="279" r:id="rId11"/>
    <p:sldId id="275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20" autoAdjust="0"/>
    <p:restoredTop sz="99787" autoAdjust="0"/>
  </p:normalViewPr>
  <p:slideViewPr>
    <p:cSldViewPr snapToObjects="1">
      <p:cViewPr>
        <p:scale>
          <a:sx n="75" d="100"/>
          <a:sy n="75" d="100"/>
        </p:scale>
        <p:origin x="-1686" y="90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FE4DA643-7E09-49B3-AAF8-99D388C8171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C9B01FE7-07E2-4C8C-91E1-F0BF8C6C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05066358-C96D-442B-A7B4-1904A3ED8E0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450426F9-9A49-40CD-96C5-9E34FE5F6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6A6EA-1EBF-45FD-84EF-028B47D7C73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23092-A8E1-4914-B833-AB992220FBC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67BAA-0E7F-4841-A227-278D715E4A7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56522-6FF2-48C6-8F07-06B4919CA4D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A76F-1F4A-4454-9793-9660731E389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68A2-4EDD-44D2-948E-AEB9679C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A646-9AE4-45AB-9C05-823FC3B8EA4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3841-2616-4051-80EC-B2969327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C2D7-72F1-44FF-9B53-BBAC5F568A76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1B3B-F5B1-4788-B1B0-835E7878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EEFC-9F78-4914-8000-7AAF1979BED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B562-8E7D-45B1-83C4-D255BE28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D202-B437-4787-B422-3BAA3805E21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326B-AD3A-4411-BE8E-5291BBC4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CC36-FE35-44A3-8307-4403FEB1CF71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58D8-AB02-47D0-B529-5FD65581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82F8-D8B6-4AFE-8B79-1954B5269C6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AEDB-4FEB-4A2E-93A9-14F3BDA89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7A5F-58B6-41E0-870F-9F7AD6DC1995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3157-B905-4561-8F8B-30C589899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5D78-9875-4684-B2B5-F5A28BE31CAC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246C-F089-44FB-AB4A-2BB3FE04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58B4E-52A9-44A3-9C28-1175E303BFAA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7C06-C881-437E-AF33-32806E04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9F5F-33A1-49B3-B4F0-3017157BF24A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4EEA-3DF6-45AD-B8B2-3B230B09B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9" name="Picture 4" descr="sportredblue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nasa.gif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msfc.nasa.gov/cgi-bin/sportPublishData.pl?dataset=pmw2&amp;product=ssmis_nhemis_5km_37H_comp&amp;stamp=&amp;loc=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5366" name="Picture 4" descr="sportredblue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6" descr="nasa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37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5364" name="Title 1"/>
          <p:cNvSpPr txBox="1">
            <a:spLocks/>
          </p:cNvSpPr>
          <p:nvPr/>
        </p:nvSpPr>
        <p:spPr bwMode="auto">
          <a:xfrm>
            <a:off x="762000" y="1066800"/>
            <a:ext cx="7391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latin typeface="Calibri" pitchFamily="34" charset="0"/>
              </a:rPr>
              <a:t>Other Research Data and Products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219200" y="3200400"/>
            <a:ext cx="701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Tx/>
              <a:buChar char="•"/>
            </a:pPr>
            <a:r>
              <a:rPr lang="en-US" sz="2400">
                <a:latin typeface="Calibri" pitchFamily="34" charset="0"/>
              </a:rPr>
              <a:t>Relevance</a:t>
            </a:r>
          </a:p>
          <a:p>
            <a:pPr marL="227013" indent="-227013">
              <a:buFontTx/>
              <a:buChar char="•"/>
            </a:pPr>
            <a:r>
              <a:rPr lang="en-US" sz="2400">
                <a:latin typeface="Calibri" pitchFamily="34" charset="0"/>
              </a:rPr>
              <a:t>External collaborators</a:t>
            </a:r>
          </a:p>
          <a:p>
            <a:pPr marL="227013" indent="-227013">
              <a:buFontTx/>
              <a:buChar char="•"/>
            </a:pPr>
            <a:r>
              <a:rPr lang="en-US" sz="2400">
                <a:latin typeface="Calibri" pitchFamily="34" charset="0"/>
              </a:rPr>
              <a:t>Products</a:t>
            </a:r>
          </a:p>
          <a:p>
            <a:pPr marL="227013" indent="-227013">
              <a:buFontTx/>
              <a:buChar char="•"/>
            </a:pPr>
            <a:r>
              <a:rPr lang="en-US" sz="2400">
                <a:latin typeface="Calibri" pitchFamily="34" charset="0"/>
              </a:rPr>
              <a:t>Examples</a:t>
            </a:r>
          </a:p>
          <a:p>
            <a:pPr marL="227013" indent="-227013">
              <a:buFontTx/>
              <a:buChar char="•"/>
            </a:pPr>
            <a:r>
              <a:rPr lang="en-US" sz="2400">
                <a:latin typeface="Calibri" pitchFamily="34" charset="0"/>
              </a:rPr>
              <a:t>Future opportunities</a:t>
            </a:r>
          </a:p>
          <a:p>
            <a:pPr marL="227013" indent="-227013"/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6"/>
          <p:cNvSpPr>
            <a:spLocks noChangeArrowheads="1"/>
          </p:cNvSpPr>
          <p:nvPr/>
        </p:nvSpPr>
        <p:spPr bwMode="auto">
          <a:xfrm>
            <a:off x="252413" y="3498850"/>
            <a:ext cx="8693150" cy="2981325"/>
          </a:xfrm>
          <a:prstGeom prst="rect">
            <a:avLst/>
          </a:prstGeom>
          <a:solidFill>
            <a:srgbClr val="F3F7FB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31775" y="862013"/>
            <a:ext cx="5748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Aft>
                <a:spcPts val="600"/>
              </a:spcAft>
              <a:buSzPct val="100000"/>
            </a:pPr>
            <a:r>
              <a:rPr lang="en-US" sz="2000">
                <a:latin typeface="Calibri" pitchFamily="34" charset="0"/>
                <a:cs typeface="Arial" charset="0"/>
              </a:rPr>
              <a:t>NESDIS asked for help transitioning OMI column SO</a:t>
            </a:r>
            <a:r>
              <a:rPr lang="en-US" sz="2000" baseline="-10000">
                <a:latin typeface="Calibri" pitchFamily="34" charset="0"/>
                <a:cs typeface="Arial" charset="0"/>
              </a:rPr>
              <a:t>2</a:t>
            </a:r>
            <a:r>
              <a:rPr lang="en-US" sz="2000">
                <a:latin typeface="Calibri" pitchFamily="34" charset="0"/>
                <a:cs typeface="Arial" charset="0"/>
              </a:rPr>
              <a:t> into NAWIPS for the Washington VAAC (VAAC) to improve decision support. SPoRT:</a:t>
            </a:r>
          </a:p>
          <a:p>
            <a:pPr lvl="1" indent="-228600">
              <a:lnSpc>
                <a:spcPct val="85000"/>
              </a:lnSpc>
              <a:buSzPct val="100000"/>
              <a:buFontTx/>
              <a:buChar char="•"/>
            </a:pPr>
            <a:r>
              <a:rPr lang="en-US" i="1">
                <a:latin typeface="Calibri" pitchFamily="34" charset="0"/>
                <a:cs typeface="Arial" charset="0"/>
              </a:rPr>
              <a:t>accessed OMI data from NESDIS secure site</a:t>
            </a:r>
          </a:p>
          <a:p>
            <a:pPr lvl="1" indent="-228600">
              <a:lnSpc>
                <a:spcPct val="85000"/>
              </a:lnSpc>
              <a:buSzPct val="100000"/>
              <a:buFontTx/>
              <a:buChar char="•"/>
            </a:pPr>
            <a:r>
              <a:rPr lang="en-US" i="1">
                <a:latin typeface="Calibri" pitchFamily="34" charset="0"/>
                <a:cs typeface="Arial" charset="0"/>
              </a:rPr>
              <a:t>developed technique to ingest product and display in NAWIPS – formatting , units, enhancements, etc.</a:t>
            </a:r>
          </a:p>
          <a:p>
            <a:pPr lvl="1" indent="-228600">
              <a:lnSpc>
                <a:spcPct val="85000"/>
              </a:lnSpc>
              <a:buSzPct val="100000"/>
              <a:buFontTx/>
              <a:buChar char="•"/>
            </a:pPr>
            <a:r>
              <a:rPr lang="en-US" i="1">
                <a:latin typeface="Calibri" pitchFamily="34" charset="0"/>
                <a:cs typeface="Arial" charset="0"/>
              </a:rPr>
              <a:t>then transitioned code to NESDIS for operational processing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SzPct val="100000"/>
            </a:pPr>
            <a:r>
              <a:rPr lang="en-US" sz="2000">
                <a:latin typeface="Calibri" pitchFamily="34" charset="0"/>
                <a:cs typeface="Arial" charset="0"/>
              </a:rPr>
              <a:t>SPoRT no longer involved in processing / distributing data</a:t>
            </a:r>
          </a:p>
        </p:txBody>
      </p:sp>
      <p:pic>
        <p:nvPicPr>
          <p:cNvPr id="28675" name="Picture 38" descr="sport_redblue_l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6477000"/>
            <a:ext cx="971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8"/>
          <p:cNvSpPr txBox="1">
            <a:spLocks noChangeArrowheads="1"/>
          </p:cNvSpPr>
          <p:nvPr/>
        </p:nvSpPr>
        <p:spPr bwMode="auto">
          <a:xfrm>
            <a:off x="574675" y="76200"/>
            <a:ext cx="795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OMI /AURA SO</a:t>
            </a:r>
            <a:r>
              <a:rPr lang="en-US" sz="4000" baseline="-25000">
                <a:latin typeface="Calibri" pitchFamily="34" charset="0"/>
              </a:rPr>
              <a:t>2</a:t>
            </a:r>
            <a:r>
              <a:rPr lang="en-US" sz="4000">
                <a:latin typeface="Calibri" pitchFamily="34" charset="0"/>
              </a:rPr>
              <a:t> Transitioned to VAAC</a:t>
            </a:r>
          </a:p>
        </p:txBody>
      </p:sp>
      <p:sp>
        <p:nvSpPr>
          <p:cNvPr id="28677" name="AutoShape 45" descr="part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5980113" y="949325"/>
            <a:ext cx="2965450" cy="2451100"/>
            <a:chOff x="3767" y="598"/>
            <a:chExt cx="1868" cy="1544"/>
          </a:xfrm>
        </p:grpSpPr>
        <p:pic>
          <p:nvPicPr>
            <p:cNvPr id="28696" name="Picture 41" descr="spacecraft_s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7" y="785"/>
              <a:ext cx="1868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48"/>
            <p:cNvSpPr txBox="1">
              <a:spLocks noChangeArrowheads="1"/>
            </p:cNvSpPr>
            <p:nvPr/>
          </p:nvSpPr>
          <p:spPr bwMode="auto">
            <a:xfrm>
              <a:off x="3906" y="598"/>
              <a:ext cx="15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969696"/>
                  </a:solidFill>
                </a:rPr>
                <a:t>AURA launched in 2004</a:t>
              </a:r>
            </a:p>
          </p:txBody>
        </p:sp>
        <p:sp>
          <p:nvSpPr>
            <p:cNvPr id="28698" name="Text Box 49"/>
            <p:cNvSpPr txBox="1">
              <a:spLocks noChangeArrowheads="1"/>
            </p:cNvSpPr>
            <p:nvPr/>
          </p:nvSpPr>
          <p:spPr bwMode="auto">
            <a:xfrm>
              <a:off x="3861" y="1838"/>
              <a:ext cx="172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>
                  <a:solidFill>
                    <a:srgbClr val="969696"/>
                  </a:solidFill>
                </a:rPr>
                <a:t>OMI used to monitor SO2 from volcanoes</a:t>
              </a:r>
            </a:p>
          </p:txBody>
        </p:sp>
      </p:grpSp>
      <p:sp>
        <p:nvSpPr>
          <p:cNvPr id="28679" name="Text Box 55"/>
          <p:cNvSpPr txBox="1">
            <a:spLocks noChangeArrowheads="1"/>
          </p:cNvSpPr>
          <p:nvPr/>
        </p:nvSpPr>
        <p:spPr bwMode="auto">
          <a:xfrm>
            <a:off x="1258888" y="3517900"/>
            <a:ext cx="67945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SzPct val="100000"/>
            </a:pPr>
            <a:r>
              <a:rPr lang="en-US" b="1" i="1"/>
              <a:t>OMI Column SO2 -  Mt Etna in Sicily Oct 13, 2011 @ 1500UTC</a:t>
            </a:r>
          </a:p>
        </p:txBody>
      </p:sp>
      <p:sp>
        <p:nvSpPr>
          <p:cNvPr id="28680" name="Oval 60"/>
          <p:cNvSpPr>
            <a:spLocks noChangeArrowheads="1"/>
          </p:cNvSpPr>
          <p:nvPr/>
        </p:nvSpPr>
        <p:spPr bwMode="auto">
          <a:xfrm>
            <a:off x="1643063" y="5441950"/>
            <a:ext cx="1006475" cy="515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61"/>
          <p:cNvSpPr>
            <a:spLocks noChangeArrowheads="1"/>
          </p:cNvSpPr>
          <p:nvPr/>
        </p:nvSpPr>
        <p:spPr bwMode="auto">
          <a:xfrm>
            <a:off x="5889625" y="5091113"/>
            <a:ext cx="1006475" cy="515937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2" name="Group 65"/>
          <p:cNvGrpSpPr>
            <a:grpSpLocks/>
          </p:cNvGrpSpPr>
          <p:nvPr/>
        </p:nvGrpSpPr>
        <p:grpSpPr bwMode="auto">
          <a:xfrm>
            <a:off x="428625" y="3789363"/>
            <a:ext cx="8535988" cy="2690812"/>
            <a:chOff x="270" y="2387"/>
            <a:chExt cx="5377" cy="1695"/>
          </a:xfrm>
        </p:grpSpPr>
        <p:grpSp>
          <p:nvGrpSpPr>
            <p:cNvPr id="28683" name="Group 64"/>
            <p:cNvGrpSpPr>
              <a:grpSpLocks/>
            </p:cNvGrpSpPr>
            <p:nvPr/>
          </p:nvGrpSpPr>
          <p:grpSpPr bwMode="auto">
            <a:xfrm>
              <a:off x="270" y="2391"/>
              <a:ext cx="2598" cy="1670"/>
              <a:chOff x="270" y="2391"/>
              <a:chExt cx="2598" cy="1670"/>
            </a:xfrm>
          </p:grpSpPr>
          <p:grpSp>
            <p:nvGrpSpPr>
              <p:cNvPr id="28690" name="Group 54"/>
              <p:cNvGrpSpPr>
                <a:grpSpLocks/>
              </p:cNvGrpSpPr>
              <p:nvPr/>
            </p:nvGrpSpPr>
            <p:grpSpPr bwMode="auto">
              <a:xfrm>
                <a:off x="270" y="2391"/>
                <a:ext cx="2598" cy="1670"/>
                <a:chOff x="270" y="2391"/>
                <a:chExt cx="2598" cy="1670"/>
              </a:xfrm>
            </p:grpSpPr>
            <p:sp>
              <p:nvSpPr>
                <p:cNvPr id="28692" name="AutoShape 53"/>
                <p:cNvSpPr>
                  <a:spLocks noChangeArrowheads="1"/>
                </p:cNvSpPr>
                <p:nvPr/>
              </p:nvSpPr>
              <p:spPr bwMode="auto">
                <a:xfrm>
                  <a:off x="270" y="2391"/>
                  <a:ext cx="2598" cy="16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693" name="Group 50"/>
                <p:cNvGrpSpPr>
                  <a:grpSpLocks/>
                </p:cNvGrpSpPr>
                <p:nvPr/>
              </p:nvGrpSpPr>
              <p:grpSpPr bwMode="auto">
                <a:xfrm>
                  <a:off x="535" y="2498"/>
                  <a:ext cx="2234" cy="1504"/>
                  <a:chOff x="502" y="2440"/>
                  <a:chExt cx="2234" cy="1504"/>
                </a:xfrm>
              </p:grpSpPr>
              <p:pic>
                <p:nvPicPr>
                  <p:cNvPr id="28694" name="Picture 43" descr="OMI_SO2_web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00" y="2448"/>
                    <a:ext cx="1994" cy="14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695" name="Picture 46" descr="OMI_global_web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02" y="2440"/>
                    <a:ext cx="2234" cy="6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8691" name="Text Box 51"/>
              <p:cNvSpPr txBox="1">
                <a:spLocks noChangeArrowheads="1"/>
              </p:cNvSpPr>
              <p:nvPr/>
            </p:nvSpPr>
            <p:spPr bwMode="auto">
              <a:xfrm rot="-5400000">
                <a:off x="-347" y="3140"/>
                <a:ext cx="1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969696"/>
                    </a:solidFill>
                  </a:rPr>
                  <a:t>Legacy web-display</a:t>
                </a:r>
              </a:p>
            </p:txBody>
          </p:sp>
        </p:grpSp>
        <p:grpSp>
          <p:nvGrpSpPr>
            <p:cNvPr id="28684" name="Group 63"/>
            <p:cNvGrpSpPr>
              <a:grpSpLocks/>
            </p:cNvGrpSpPr>
            <p:nvPr/>
          </p:nvGrpSpPr>
          <p:grpSpPr bwMode="auto">
            <a:xfrm>
              <a:off x="3043" y="2387"/>
              <a:ext cx="2604" cy="1695"/>
              <a:chOff x="3043" y="2387"/>
              <a:chExt cx="2604" cy="1695"/>
            </a:xfrm>
          </p:grpSpPr>
          <p:sp>
            <p:nvSpPr>
              <p:cNvPr id="28686" name="AutoShape 58"/>
              <p:cNvSpPr>
                <a:spLocks noChangeArrowheads="1"/>
              </p:cNvSpPr>
              <p:nvPr/>
            </p:nvSpPr>
            <p:spPr bwMode="auto">
              <a:xfrm>
                <a:off x="3043" y="2387"/>
                <a:ext cx="2604" cy="1670"/>
              </a:xfrm>
              <a:prstGeom prst="roundRect">
                <a:avLst>
                  <a:gd name="adj" fmla="val 16667"/>
                </a:avLst>
              </a:prstGeom>
              <a:solidFill>
                <a:srgbClr val="DBE5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8687" name="Picture 42" descr="OMI-SO2_1013_153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54" y="2489"/>
                <a:ext cx="1844" cy="1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8" name="Picture 47" descr="etna-se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468" y="2429"/>
                <a:ext cx="83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59"/>
              <p:cNvSpPr txBox="1">
                <a:spLocks noChangeArrowheads="1"/>
              </p:cNvSpPr>
              <p:nvPr/>
            </p:nvSpPr>
            <p:spPr bwMode="auto">
              <a:xfrm rot="5400000" flipH="1">
                <a:off x="4727" y="3228"/>
                <a:ext cx="147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69696"/>
                    </a:solidFill>
                  </a:rPr>
                  <a:t>NAWIPS Display</a:t>
                </a:r>
              </a:p>
            </p:txBody>
          </p:sp>
        </p:grpSp>
        <p:sp>
          <p:nvSpPr>
            <p:cNvPr id="28685" name="Line 62"/>
            <p:cNvSpPr>
              <a:spLocks noChangeShapeType="1"/>
            </p:cNvSpPr>
            <p:nvPr/>
          </p:nvSpPr>
          <p:spPr bwMode="auto">
            <a:xfrm flipV="1">
              <a:off x="1779" y="3390"/>
              <a:ext cx="1886" cy="166"/>
            </a:xfrm>
            <a:prstGeom prst="line">
              <a:avLst/>
            </a:prstGeom>
            <a:noFill/>
            <a:ln w="60325">
              <a:solidFill>
                <a:srgbClr val="969696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ubtitle 2"/>
          <p:cNvSpPr txBox="1">
            <a:spLocks/>
          </p:cNvSpPr>
          <p:nvPr/>
        </p:nvSpPr>
        <p:spPr bwMode="auto">
          <a:xfrm>
            <a:off x="457200" y="152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Looking to the Future</a:t>
            </a:r>
          </a:p>
        </p:txBody>
      </p:sp>
      <p:sp>
        <p:nvSpPr>
          <p:cNvPr id="30722" name="Content Placeholder 16"/>
          <p:cNvSpPr>
            <a:spLocks/>
          </p:cNvSpPr>
          <p:nvPr/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Continue transition of non-NASA products to AWIPS II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training and impact studies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Ensure successful transitions of pending data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AIRS Carbon monoxide - fire tracer, air quality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3D analysis from GSI (AIRS, IASI, CrIS profiles) – diagnostic analysis in data void regions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passive microwave measurements – storm structure, water vapor, precipitation products</a:t>
            </a:r>
          </a:p>
          <a:p>
            <a:pPr lvl="1" indent="-2286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Consider new satellite data that addresses forecast issues 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GCOM (AMSR2)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Expand collaborations with providers when appropriate</a:t>
            </a:r>
          </a:p>
          <a:p>
            <a:pPr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CSU / CIRA, NRL, UAF / GINA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>
                <a:latin typeface="Calibri" pitchFamily="34" charset="0"/>
              </a:rPr>
              <a:t>Continue collaborative participation in Satellite Proving Ground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>
                <a:latin typeface="Calibri" pitchFamily="34" charset="0"/>
              </a:rPr>
              <a:t>Make products more readily available via ftp, KML, etc.</a:t>
            </a:r>
          </a:p>
          <a:p>
            <a:pPr>
              <a:lnSpc>
                <a:spcPct val="85000"/>
              </a:lnSpc>
              <a:buFont typeface="Arial" charset="0"/>
              <a:buChar char="•"/>
            </a:pPr>
            <a:endParaRPr lang="en-US" sz="2400" i="1">
              <a:latin typeface="Calibri" pitchFamily="34" charset="0"/>
            </a:endParaRPr>
          </a:p>
          <a:p>
            <a:pPr>
              <a:lnSpc>
                <a:spcPct val="85000"/>
              </a:lnSpc>
              <a:buFont typeface="Arial" charset="0"/>
              <a:buChar char="•"/>
            </a:pPr>
            <a:endParaRPr lang="en-US" sz="2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 txBox="1">
            <a:spLocks/>
          </p:cNvSpPr>
          <p:nvPr/>
        </p:nvSpPr>
        <p:spPr bwMode="auto">
          <a:xfrm>
            <a:off x="457200" y="152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Relevance to SPoRT</a:t>
            </a:r>
          </a:p>
        </p:txBody>
      </p:sp>
      <p:sp>
        <p:nvSpPr>
          <p:cNvPr id="17410" name="Content Placeholder 16"/>
          <p:cNvSpPr>
            <a:spLocks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Non-NASA data and products can provide improved situational awareness and short-term forecasting issues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match forecast challenge to data and products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end users ask for products to be brought into decision support systems</a:t>
            </a:r>
          </a:p>
          <a:p>
            <a:pPr marL="114300" indent="-11430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/>
              <a:t>Research community has wealth of expertise and experience with non-NASA satellite data 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developing collaborations with these providers is critical to success of transition products – access, training materials, etc.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collaborations can lead to joint funding for new work</a:t>
            </a:r>
          </a:p>
          <a:p>
            <a:pPr marL="114300" indent="-11430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Use SPoRT knowledge of end users and AWIPS/NAWIPS/AWIPS II to transition products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similar distribution as NASA SPoRT products</a:t>
            </a:r>
          </a:p>
          <a:p>
            <a:pPr marL="571500" lvl="1" indent="-22860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implement training and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2"/>
          <p:cNvSpPr txBox="1">
            <a:spLocks/>
          </p:cNvSpPr>
          <p:nvPr/>
        </p:nvSpPr>
        <p:spPr bwMode="auto">
          <a:xfrm>
            <a:off x="457200" y="152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4000">
                <a:latin typeface="Calibri" pitchFamily="34" charset="0"/>
              </a:rPr>
              <a:t>External Collaborators</a:t>
            </a:r>
          </a:p>
        </p:txBody>
      </p:sp>
      <p:sp>
        <p:nvSpPr>
          <p:cNvPr id="18434" name="Content Placeholder 16"/>
          <p:cNvSpPr>
            <a:spLocks/>
          </p:cNvSpPr>
          <p:nvPr/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UW / SSEC / CIMSS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wealth of expertise and data sources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in-house products – POES, GOES, GOES-R Proving Ground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CSU / CIRA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wealth of expertise and data sources – passive microwave, POES, GOES-R PG</a:t>
            </a:r>
            <a:endParaRPr lang="en-US" sz="2200" u="sng">
              <a:latin typeface="Calibri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NOAA / NESDIS – various groups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GOES products, GOES-R proxy products, and SEVIRI data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significant research and development activity feeding operations - formal R2O activity 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not all products slated for transition to AWIPS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desire for early feedback from WFOs 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u="sng">
                <a:latin typeface="Calibri" pitchFamily="34" charset="0"/>
              </a:rPr>
              <a:t>Naval Research Lab (NRL) – Monterey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unique passive microwave expertise, special sensors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access to global data (GOES, NOAA, DOD)</a:t>
            </a:r>
          </a:p>
          <a:p>
            <a:pPr marL="339725" lvl="1" indent="-222250">
              <a:lnSpc>
                <a:spcPct val="85000"/>
              </a:lnSpc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unique products to address DOD nowcasting and short-term weather forecasting around the world, training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9564" name="Picture 4" descr="sportredblue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65" name="Picture 9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56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56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9458" name="Title 15"/>
          <p:cNvSpPr txBox="1">
            <a:spLocks/>
          </p:cNvSpPr>
          <p:nvPr/>
        </p:nvSpPr>
        <p:spPr bwMode="auto">
          <a:xfrm>
            <a:off x="0" y="76200"/>
            <a:ext cx="822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Products to End Users</a:t>
            </a:r>
          </a:p>
        </p:txBody>
      </p:sp>
      <p:graphicFrame>
        <p:nvGraphicFramePr>
          <p:cNvPr id="14448" name="Group 112"/>
          <p:cNvGraphicFramePr>
            <a:graphicFrameLocks noGrp="1"/>
          </p:cNvGraphicFramePr>
          <p:nvPr/>
        </p:nvGraphicFramePr>
        <p:xfrm>
          <a:off x="688975" y="639763"/>
          <a:ext cx="7845425" cy="5202237"/>
        </p:xfrm>
        <a:graphic>
          <a:graphicData uri="http://schemas.openxmlformats.org/drawingml/2006/table">
            <a:tbl>
              <a:tblPr/>
              <a:tblGrid>
                <a:gridCol w="2570163"/>
                <a:gridCol w="2143125"/>
                <a:gridCol w="1028700"/>
                <a:gridCol w="2103437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Imagery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3.9, 6.7, 11 µm)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km, 1 km, 500 m (state), 250 m (WFO scale)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RGB products (true, false color)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1km (reg.), 500m 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WFOs, NC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Obstructions to visibility, snow cover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Derived image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clouds (mask, CTP, phase)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fog / low cloud (11 – 3.9 µm 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Visibility, hazards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LST, SST, LI, TPW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Atmospheric stability, surface forcing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Temporal composite images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 w and w/o ice mask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processes, lake effect precipitation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Non-image data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HMS/FIRMS fire/ burn areas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Smoke, visibility, flooding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AMSR-E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Rain rate, cloud water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km (CONUS); 21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weather, data voids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lightning data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LMAs (4) – total lightning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km(2min) / 1 km(1min)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 weather, safety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sp>
        <p:nvSpPr>
          <p:cNvPr id="19556" name="TextBox 1"/>
          <p:cNvSpPr txBox="1">
            <a:spLocks noChangeArrowheads="1"/>
          </p:cNvSpPr>
          <p:nvPr/>
        </p:nvSpPr>
        <p:spPr bwMode="auto">
          <a:xfrm>
            <a:off x="609600" y="5897563"/>
            <a:ext cx="6118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/>
              <a:t>Available in AWIPS II only		2. Products no longer available</a:t>
            </a:r>
          </a:p>
        </p:txBody>
      </p:sp>
      <p:sp>
        <p:nvSpPr>
          <p:cNvPr id="19557" name="Text Box 109"/>
          <p:cNvSpPr txBox="1">
            <a:spLocks noChangeArrowheads="1"/>
          </p:cNvSpPr>
          <p:nvPr/>
        </p:nvSpPr>
        <p:spPr bwMode="auto">
          <a:xfrm>
            <a:off x="103188" y="4267200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grpSp>
        <p:nvGrpSpPr>
          <p:cNvPr id="19558" name="Group 3"/>
          <p:cNvGrpSpPr>
            <a:grpSpLocks/>
          </p:cNvGrpSpPr>
          <p:nvPr/>
        </p:nvGrpSpPr>
        <p:grpSpPr bwMode="auto">
          <a:xfrm>
            <a:off x="6172200" y="201613"/>
            <a:ext cx="1084263" cy="368300"/>
            <a:chOff x="6705600" y="201168"/>
            <a:chExt cx="1084975" cy="369332"/>
          </a:xfrm>
        </p:grpSpPr>
        <p:sp>
          <p:nvSpPr>
            <p:cNvPr id="2" name="Rectangle 1"/>
            <p:cNvSpPr/>
            <p:nvPr/>
          </p:nvSpPr>
          <p:spPr>
            <a:xfrm>
              <a:off x="6705600" y="304644"/>
              <a:ext cx="381250" cy="152827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63" name="TextBox 2"/>
            <p:cNvSpPr txBox="1">
              <a:spLocks noChangeArrowheads="1"/>
            </p:cNvSpPr>
            <p:nvPr/>
          </p:nvSpPr>
          <p:spPr bwMode="auto">
            <a:xfrm>
              <a:off x="7086600" y="201168"/>
              <a:ext cx="703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NASA</a:t>
              </a:r>
            </a:p>
          </p:txBody>
        </p:sp>
      </p:grpSp>
      <p:grpSp>
        <p:nvGrpSpPr>
          <p:cNvPr id="19559" name="Group 4"/>
          <p:cNvGrpSpPr>
            <a:grpSpLocks/>
          </p:cNvGrpSpPr>
          <p:nvPr/>
        </p:nvGrpSpPr>
        <p:grpSpPr bwMode="auto">
          <a:xfrm>
            <a:off x="7391400" y="201613"/>
            <a:ext cx="1187450" cy="368300"/>
            <a:chOff x="7924800" y="201168"/>
            <a:chExt cx="1187281" cy="369332"/>
          </a:xfrm>
        </p:grpSpPr>
        <p:sp>
          <p:nvSpPr>
            <p:cNvPr id="15" name="Rectangle 14"/>
            <p:cNvSpPr/>
            <p:nvPr/>
          </p:nvSpPr>
          <p:spPr>
            <a:xfrm>
              <a:off x="7924800" y="304644"/>
              <a:ext cx="380946" cy="1528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61" name="TextBox 16"/>
            <p:cNvSpPr txBox="1">
              <a:spLocks noChangeArrowheads="1"/>
            </p:cNvSpPr>
            <p:nvPr/>
          </p:nvSpPr>
          <p:spPr bwMode="auto">
            <a:xfrm>
              <a:off x="8287625" y="201168"/>
              <a:ext cx="8244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1617" name="Picture 4" descr="sportredblue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8" name="Picture 9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61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162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1506" name="Title 15"/>
          <p:cNvSpPr txBox="1">
            <a:spLocks/>
          </p:cNvSpPr>
          <p:nvPr/>
        </p:nvSpPr>
        <p:spPr bwMode="auto">
          <a:xfrm>
            <a:off x="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Products to End Users</a:t>
            </a:r>
          </a:p>
        </p:txBody>
      </p:sp>
      <p:graphicFrame>
        <p:nvGraphicFramePr>
          <p:cNvPr id="16558" name="Group 174"/>
          <p:cNvGraphicFramePr>
            <a:graphicFrameLocks noGrp="1"/>
          </p:cNvGraphicFramePr>
          <p:nvPr/>
        </p:nvGraphicFramePr>
        <p:xfrm>
          <a:off x="609600" y="685800"/>
          <a:ext cx="7900988" cy="4778375"/>
        </p:xfrm>
        <a:graphic>
          <a:graphicData uri="http://schemas.openxmlformats.org/drawingml/2006/table">
            <a:tbl>
              <a:tblPr/>
              <a:tblGrid>
                <a:gridCol w="2595563"/>
                <a:gridCol w="2163762"/>
                <a:gridCol w="1038225"/>
                <a:gridCol w="2103438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Combined Instrument products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Multi-sensor SST composite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 (NA coastal regions)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Short-term forecasts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Blended TPW (from CIRA)*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km (NH)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Atmos. Rivers,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NESDIS Aviation products*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GOES-R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pGLM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product suite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km / 2 minutes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HWT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 weather, lightning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GOES-MODIS hybrid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m, 1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GOES-MODIS RGB hybrid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m,  1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Proxy QPE (NESDIS)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Precipitation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RGB products – SEVIRI, MODIS, GOES Sounder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– 10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Nat. Ctrs.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UAH Convective Initiation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/ NC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Convection, rain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Passive Microwave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TRMM 37 (V/H), 85 (V/H), comp.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SSMI(S) 37 (V/H), 85 (V/H), 91V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SSMI(S)  RGBs – 37/85, 37PCT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04" name="Text Box 106"/>
          <p:cNvSpPr txBox="1">
            <a:spLocks noChangeArrowheads="1"/>
          </p:cNvSpPr>
          <p:nvPr/>
        </p:nvSpPr>
        <p:spPr bwMode="auto">
          <a:xfrm>
            <a:off x="533400" y="56388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/>
              <a:t>NESDIS version of products now available in AWIPS via SBN.  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/>
              <a:t> </a:t>
            </a:r>
            <a:r>
              <a:rPr lang="en-US" sz="1400">
                <a:solidFill>
                  <a:srgbClr val="FF0000"/>
                </a:solidFill>
              </a:rPr>
              <a:t>Red text indicates a future near-term product</a:t>
            </a:r>
          </a:p>
        </p:txBody>
      </p:sp>
      <p:sp>
        <p:nvSpPr>
          <p:cNvPr id="21605" name="Text Box 152"/>
          <p:cNvSpPr txBox="1">
            <a:spLocks noChangeArrowheads="1"/>
          </p:cNvSpPr>
          <p:nvPr/>
        </p:nvSpPr>
        <p:spPr bwMode="auto">
          <a:xfrm>
            <a:off x="76200" y="37338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1606" name="Text Box 153"/>
          <p:cNvSpPr txBox="1">
            <a:spLocks noChangeArrowheads="1"/>
          </p:cNvSpPr>
          <p:nvPr/>
        </p:nvSpPr>
        <p:spPr bwMode="auto">
          <a:xfrm>
            <a:off x="76200" y="28194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1607" name="Text Box 154"/>
          <p:cNvSpPr txBox="1">
            <a:spLocks noChangeArrowheads="1"/>
          </p:cNvSpPr>
          <p:nvPr/>
        </p:nvSpPr>
        <p:spPr bwMode="auto">
          <a:xfrm>
            <a:off x="76200" y="25908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1608" name="Text Box 155"/>
          <p:cNvSpPr txBox="1">
            <a:spLocks noChangeArrowheads="1"/>
          </p:cNvSpPr>
          <p:nvPr/>
        </p:nvSpPr>
        <p:spPr bwMode="auto">
          <a:xfrm>
            <a:off x="76200" y="41148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grpSp>
        <p:nvGrpSpPr>
          <p:cNvPr id="21609" name="Group 16"/>
          <p:cNvGrpSpPr>
            <a:grpSpLocks/>
          </p:cNvGrpSpPr>
          <p:nvPr/>
        </p:nvGrpSpPr>
        <p:grpSpPr bwMode="auto">
          <a:xfrm>
            <a:off x="6172200" y="201613"/>
            <a:ext cx="1084263" cy="368300"/>
            <a:chOff x="6705600" y="201168"/>
            <a:chExt cx="1084975" cy="369332"/>
          </a:xfrm>
        </p:grpSpPr>
        <p:sp>
          <p:nvSpPr>
            <p:cNvPr id="18" name="Rectangle 17"/>
            <p:cNvSpPr/>
            <p:nvPr/>
          </p:nvSpPr>
          <p:spPr>
            <a:xfrm>
              <a:off x="6705600" y="304644"/>
              <a:ext cx="381250" cy="152827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616" name="TextBox 18"/>
            <p:cNvSpPr txBox="1">
              <a:spLocks noChangeArrowheads="1"/>
            </p:cNvSpPr>
            <p:nvPr/>
          </p:nvSpPr>
          <p:spPr bwMode="auto">
            <a:xfrm>
              <a:off x="7086600" y="201168"/>
              <a:ext cx="703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NASA</a:t>
              </a:r>
            </a:p>
          </p:txBody>
        </p:sp>
      </p:grpSp>
      <p:grpSp>
        <p:nvGrpSpPr>
          <p:cNvPr id="21610" name="Group 19"/>
          <p:cNvGrpSpPr>
            <a:grpSpLocks/>
          </p:cNvGrpSpPr>
          <p:nvPr/>
        </p:nvGrpSpPr>
        <p:grpSpPr bwMode="auto">
          <a:xfrm>
            <a:off x="7391400" y="201613"/>
            <a:ext cx="1187450" cy="368300"/>
            <a:chOff x="7924800" y="201168"/>
            <a:chExt cx="1187281" cy="369332"/>
          </a:xfrm>
        </p:grpSpPr>
        <p:sp>
          <p:nvSpPr>
            <p:cNvPr id="21" name="Rectangle 20"/>
            <p:cNvSpPr/>
            <p:nvPr/>
          </p:nvSpPr>
          <p:spPr>
            <a:xfrm>
              <a:off x="7924800" y="304644"/>
              <a:ext cx="380946" cy="1528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614" name="TextBox 21"/>
            <p:cNvSpPr txBox="1">
              <a:spLocks noChangeArrowheads="1"/>
            </p:cNvSpPr>
            <p:nvPr/>
          </p:nvSpPr>
          <p:spPr bwMode="auto">
            <a:xfrm>
              <a:off x="8287625" y="201168"/>
              <a:ext cx="8244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OTHER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76200" y="4786313"/>
            <a:ext cx="3581400" cy="547687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22"/>
          <p:cNvSpPr/>
          <p:nvPr/>
        </p:nvSpPr>
        <p:spPr>
          <a:xfrm>
            <a:off x="76200" y="3276600"/>
            <a:ext cx="3581400" cy="547688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A_QPE_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35213"/>
            <a:ext cx="64770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/>
          </p:cNvSpPr>
          <p:nvPr/>
        </p:nvSpPr>
        <p:spPr bwMode="auto">
          <a:xfrm>
            <a:off x="457200" y="2936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latin typeface="Calibri" pitchFamily="34" charset="0"/>
              </a:rPr>
              <a:t>NESDIS GOES-R ABI Proxy QPE</a:t>
            </a:r>
          </a:p>
        </p:txBody>
      </p:sp>
      <p:sp>
        <p:nvSpPr>
          <p:cNvPr id="23555" name="Content Placeholder 2"/>
          <p:cNvSpPr>
            <a:spLocks/>
          </p:cNvSpPr>
          <p:nvPr/>
        </p:nvSpPr>
        <p:spPr bwMode="auto">
          <a:xfrm>
            <a:off x="533400" y="10668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GOES-R ABI AWG for precipitation (Bob Kuligowski)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develop and demonstrate future QPE capabilities over North America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version of SCaMPR used in near real-time applications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demonstrate  in challenging area like Alaska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628491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/>
          </p:cNvSpPr>
          <p:nvPr/>
        </p:nvSpPr>
        <p:spPr bwMode="auto">
          <a:xfrm>
            <a:off x="457200" y="2936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latin typeface="Calibri" pitchFamily="34" charset="0"/>
              </a:rPr>
              <a:t>Passive Microwave Imagery / Products</a:t>
            </a:r>
          </a:p>
        </p:txBody>
      </p:sp>
      <p:sp>
        <p:nvSpPr>
          <p:cNvPr id="24579" name="Content Placeholder 2"/>
          <p:cNvSpPr>
            <a:spLocks/>
          </p:cNvSpPr>
          <p:nvPr/>
        </p:nvSpPr>
        <p:spPr bwMode="auto">
          <a:xfrm>
            <a:off x="533400" y="10668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National Hurricane Center (NHC) request for SSM/I products 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current access from NRL tropical web-site – desire data in NAWIPS </a:t>
            </a:r>
          </a:p>
          <a:p>
            <a:pPr marL="685800" lvl="2" indent="-228600" eaLnBrk="0" hangingPunct="0">
              <a:lnSpc>
                <a:spcPct val="85000"/>
              </a:lnSpc>
              <a:buFont typeface="Calibri" pitchFamily="34" charset="0"/>
              <a:buChar char="−"/>
            </a:pPr>
            <a:r>
              <a:rPr lang="en-US" i="1">
                <a:latin typeface="Calibri" pitchFamily="34" charset="0"/>
              </a:rPr>
              <a:t>SPoRT look at feasibility for TRMM, SSM/I, SSMIS</a:t>
            </a:r>
          </a:p>
          <a:p>
            <a:pPr marL="685800" lvl="2" indent="-228600" eaLnBrk="0" hangingPunct="0">
              <a:lnSpc>
                <a:spcPct val="85000"/>
              </a:lnSpc>
              <a:buFont typeface="Calibri" pitchFamily="34" charset="0"/>
              <a:buChar char="−"/>
            </a:pPr>
            <a:r>
              <a:rPr lang="en-US" i="1">
                <a:latin typeface="Calibri" pitchFamily="34" charset="0"/>
              </a:rPr>
              <a:t>Pave way for other SPoRT products</a:t>
            </a:r>
          </a:p>
          <a:p>
            <a:pPr marL="685800" lvl="2" indent="-228600" eaLnBrk="0" hangingPunct="0">
              <a:lnSpc>
                <a:spcPct val="85000"/>
              </a:lnSpc>
              <a:buFont typeface="Calibri" pitchFamily="34" charset="0"/>
              <a:buChar char="−"/>
            </a:pPr>
            <a:r>
              <a:rPr lang="en-US" i="1">
                <a:latin typeface="Calibri" pitchFamily="34" charset="0"/>
              </a:rPr>
              <a:t>utility to OCONUS as well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developed collaborative partnership with NRL for access to digital data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discussed desired products / format with NHC forecaster / SOO</a:t>
            </a:r>
          </a:p>
          <a:p>
            <a:pPr marL="342900" lvl="1" indent="-228600" eaLnBrk="0" hangingPunct="0">
              <a:lnSpc>
                <a:spcPct val="85000"/>
              </a:lnSpc>
              <a:buFontTx/>
              <a:buChar char="•"/>
            </a:pPr>
            <a:r>
              <a:rPr lang="en-US" sz="2000" i="1">
                <a:latin typeface="Calibri" pitchFamily="34" charset="0"/>
              </a:rPr>
              <a:t>products ready to go – waiting for NHC IT integration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7467600" y="4648200"/>
            <a:ext cx="1484313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1400" i="1"/>
              <a:t>Anticipate full hemispherical coverage in near future</a:t>
            </a: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381000" y="3771900"/>
            <a:ext cx="4343400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/>
            </a:r>
            <a:br>
              <a:rPr lang="en-US" sz="1600"/>
            </a:br>
            <a:r>
              <a:rPr lang="en-US"/>
              <a:t>SSM/I / TMI 12-Hour Combined Composites</a:t>
            </a:r>
          </a:p>
          <a:p>
            <a:pPr marL="685800" lvl="1" indent="-228600">
              <a:buFontTx/>
              <a:buChar char="•"/>
            </a:pPr>
            <a:r>
              <a:rPr lang="en-US" sz="1600" i="1"/>
              <a:t>37H, 37V, 85H, 85V, RR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SSMIS 12-Hour Combined Composites</a:t>
            </a:r>
          </a:p>
          <a:p>
            <a:pPr marL="685800" lvl="1" indent="-228600">
              <a:lnSpc>
                <a:spcPct val="85000"/>
              </a:lnSpc>
              <a:buFontTx/>
              <a:buChar char="•"/>
            </a:pPr>
            <a:r>
              <a:rPr lang="en-US" sz="1600">
                <a:hlinkClick r:id="rId3"/>
              </a:rPr>
              <a:t>37H</a:t>
            </a:r>
            <a:r>
              <a:rPr lang="en-US" sz="1600"/>
              <a:t>, 37V, 91H, 91V, RR </a:t>
            </a:r>
            <a:br>
              <a:rPr lang="en-US" sz="1600"/>
            </a:b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5703" name="Picture 4" descr="sportredblue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4" name="Picture 9" descr="nasa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70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570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5602" name="Title 15"/>
          <p:cNvSpPr txBox="1">
            <a:spLocks/>
          </p:cNvSpPr>
          <p:nvPr/>
        </p:nvSpPr>
        <p:spPr bwMode="auto">
          <a:xfrm>
            <a:off x="0" y="762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Products to End Users</a:t>
            </a:r>
          </a:p>
        </p:txBody>
      </p:sp>
      <p:graphicFrame>
        <p:nvGraphicFramePr>
          <p:cNvPr id="18598" name="Group 166"/>
          <p:cNvGraphicFramePr>
            <a:graphicFrameLocks noGrp="1"/>
          </p:cNvGraphicFramePr>
          <p:nvPr/>
        </p:nvGraphicFramePr>
        <p:xfrm>
          <a:off x="685800" y="685800"/>
          <a:ext cx="7848600" cy="4468813"/>
        </p:xfrm>
        <a:graphic>
          <a:graphicData uri="http://schemas.openxmlformats.org/drawingml/2006/table">
            <a:tbl>
              <a:tblPr/>
              <a:tblGrid>
                <a:gridCol w="2573338"/>
                <a:gridCol w="2143125"/>
                <a:gridCol w="1028700"/>
                <a:gridCol w="2103437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MISCELLANEOUS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LIS hourly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1-3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CI, drought / hydrology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WindSat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OSWV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ASTER imagery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Tornado damage tracks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3D analysis fields from GSI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Weather forecasting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OMI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NESDIS SO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Native resolution in NAWIPS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W. VAAC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Volcanic ash monitoring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AIRS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Carbon monoxide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Fires, air quality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VIIRS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Imagery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3.9, 6.7, 11 µm)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750 m (state), 375 m (WFO)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RGB products (SEVIRI suite)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750 m 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Obstructions to visibility, snow cover, fog, smoke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DNB (low light)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375 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Derived image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EDRs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various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90" name="TextBox 1"/>
          <p:cNvSpPr txBox="1">
            <a:spLocks noChangeArrowheads="1"/>
          </p:cNvSpPr>
          <p:nvPr/>
        </p:nvSpPr>
        <p:spPr bwMode="auto">
          <a:xfrm>
            <a:off x="715963" y="5105400"/>
            <a:ext cx="7837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US" sz="1400"/>
              <a:t>Not real-time data                                             </a:t>
            </a:r>
            <a:r>
              <a:rPr lang="en-US" sz="1400">
                <a:solidFill>
                  <a:srgbClr val="FF0000"/>
                </a:solidFill>
              </a:rPr>
              <a:t>Red text indicates a future near-term product</a:t>
            </a:r>
            <a:endParaRPr lang="en-US" sz="1400"/>
          </a:p>
          <a:p>
            <a:pPr marL="342900" indent="-342900">
              <a:buFontTx/>
              <a:buAutoNum type="arabicPeriod" startAt="4"/>
            </a:pPr>
            <a:r>
              <a:rPr lang="en-US" sz="1400"/>
              <a:t>Full transition of software</a:t>
            </a:r>
          </a:p>
          <a:p>
            <a:pPr marL="342900" indent="-342900"/>
            <a:r>
              <a:rPr lang="en-US" sz="140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25691" name="Text Box 161"/>
          <p:cNvSpPr txBox="1">
            <a:spLocks noChangeArrowheads="1"/>
          </p:cNvSpPr>
          <p:nvPr/>
        </p:nvSpPr>
        <p:spPr bwMode="auto">
          <a:xfrm>
            <a:off x="88900" y="14478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5692" name="Text Box 162"/>
          <p:cNvSpPr txBox="1">
            <a:spLocks noChangeArrowheads="1"/>
          </p:cNvSpPr>
          <p:nvPr/>
        </p:nvSpPr>
        <p:spPr bwMode="auto">
          <a:xfrm>
            <a:off x="76200" y="1766888"/>
            <a:ext cx="58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5693" name="Text Box 163"/>
          <p:cNvSpPr txBox="1">
            <a:spLocks noChangeArrowheads="1"/>
          </p:cNvSpPr>
          <p:nvPr/>
        </p:nvSpPr>
        <p:spPr bwMode="auto">
          <a:xfrm>
            <a:off x="76200" y="25146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sp>
        <p:nvSpPr>
          <p:cNvPr id="25694" name="Text Box 164"/>
          <p:cNvSpPr txBox="1">
            <a:spLocks noChangeArrowheads="1"/>
          </p:cNvSpPr>
          <p:nvPr/>
        </p:nvSpPr>
        <p:spPr bwMode="auto">
          <a:xfrm>
            <a:off x="101600" y="114300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</a:t>
            </a:r>
          </a:p>
        </p:txBody>
      </p:sp>
      <p:grpSp>
        <p:nvGrpSpPr>
          <p:cNvPr id="25695" name="Group 16"/>
          <p:cNvGrpSpPr>
            <a:grpSpLocks/>
          </p:cNvGrpSpPr>
          <p:nvPr/>
        </p:nvGrpSpPr>
        <p:grpSpPr bwMode="auto">
          <a:xfrm>
            <a:off x="6172200" y="201613"/>
            <a:ext cx="1084263" cy="368300"/>
            <a:chOff x="6705600" y="201168"/>
            <a:chExt cx="1084975" cy="369332"/>
          </a:xfrm>
        </p:grpSpPr>
        <p:sp>
          <p:nvSpPr>
            <p:cNvPr id="18" name="Rectangle 17"/>
            <p:cNvSpPr/>
            <p:nvPr/>
          </p:nvSpPr>
          <p:spPr>
            <a:xfrm>
              <a:off x="6705600" y="304644"/>
              <a:ext cx="381250" cy="152827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02" name="TextBox 18"/>
            <p:cNvSpPr txBox="1">
              <a:spLocks noChangeArrowheads="1"/>
            </p:cNvSpPr>
            <p:nvPr/>
          </p:nvSpPr>
          <p:spPr bwMode="auto">
            <a:xfrm>
              <a:off x="7086600" y="201168"/>
              <a:ext cx="703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NASA</a:t>
              </a:r>
            </a:p>
          </p:txBody>
        </p:sp>
      </p:grpSp>
      <p:grpSp>
        <p:nvGrpSpPr>
          <p:cNvPr id="25696" name="Group 19"/>
          <p:cNvGrpSpPr>
            <a:grpSpLocks/>
          </p:cNvGrpSpPr>
          <p:nvPr/>
        </p:nvGrpSpPr>
        <p:grpSpPr bwMode="auto">
          <a:xfrm>
            <a:off x="7391400" y="201613"/>
            <a:ext cx="1187450" cy="368300"/>
            <a:chOff x="7924800" y="201168"/>
            <a:chExt cx="1187281" cy="369332"/>
          </a:xfrm>
        </p:grpSpPr>
        <p:sp>
          <p:nvSpPr>
            <p:cNvPr id="21" name="Rectangle 20"/>
            <p:cNvSpPr/>
            <p:nvPr/>
          </p:nvSpPr>
          <p:spPr>
            <a:xfrm>
              <a:off x="7924800" y="304644"/>
              <a:ext cx="380946" cy="1528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00" name="TextBox 21"/>
            <p:cNvSpPr txBox="1">
              <a:spLocks noChangeArrowheads="1"/>
            </p:cNvSpPr>
            <p:nvPr/>
          </p:nvSpPr>
          <p:spPr bwMode="auto">
            <a:xfrm>
              <a:off x="8287625" y="201168"/>
              <a:ext cx="8244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OTHER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76200" y="1371600"/>
            <a:ext cx="3581400" cy="547688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" y="2424113"/>
            <a:ext cx="3581400" cy="547687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563562"/>
          </a:xfrm>
        </p:spPr>
        <p:txBody>
          <a:bodyPr/>
          <a:lstStyle/>
          <a:p>
            <a:r>
              <a:rPr lang="en-US" sz="4000" smtClean="0"/>
              <a:t>Ocean Surface Vector Winds - WindSat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239000" cy="2286000"/>
          </a:xfrm>
        </p:spPr>
        <p:txBody>
          <a:bodyPr/>
          <a:lstStyle/>
          <a:p>
            <a:pPr indent="-228600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smtClean="0"/>
              <a:t>WindSat (Coriolis) improved retrieval algorithm (NRL)</a:t>
            </a:r>
          </a:p>
          <a:p>
            <a:pPr indent="-2286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smtClean="0"/>
              <a:t>Global data, near real-time from NRL</a:t>
            </a:r>
          </a:p>
          <a:p>
            <a:pPr indent="-228600">
              <a:lnSpc>
                <a:spcPct val="85000"/>
              </a:lnSpc>
              <a:spcBef>
                <a:spcPct val="0"/>
              </a:spcBef>
            </a:pPr>
            <a:r>
              <a:rPr lang="en-US" sz="2200" i="1" smtClean="0"/>
              <a:t>emulate QuikSat data structure for AWIPS</a:t>
            </a:r>
          </a:p>
          <a:p>
            <a:pPr indent="-228600">
              <a:lnSpc>
                <a:spcPct val="85000"/>
              </a:lnSpc>
              <a:spcBef>
                <a:spcPct val="0"/>
              </a:spcBef>
            </a:pPr>
            <a:r>
              <a:rPr lang="en-US" sz="2200" i="1" smtClean="0"/>
              <a:t>retained only highest quality winds</a:t>
            </a:r>
          </a:p>
        </p:txBody>
      </p:sp>
      <p:pic>
        <p:nvPicPr>
          <p:cNvPr id="27651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549525"/>
            <a:ext cx="50117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33400" y="2819400"/>
            <a:ext cx="35052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Calibri" pitchFamily="34" charset="0"/>
              </a:rPr>
              <a:t>Recent conference papers, blog posts on usage</a:t>
            </a:r>
          </a:p>
          <a:p>
            <a:pPr marL="233363" lvl="2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Alaska WFOs</a:t>
            </a:r>
          </a:p>
          <a:p>
            <a:pPr marL="233363" lvl="2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Western Region</a:t>
            </a:r>
          </a:p>
          <a:p>
            <a:pPr marL="574675" lvl="3" indent="-234950">
              <a:lnSpc>
                <a:spcPct val="85000"/>
              </a:lnSpc>
              <a:buFont typeface="Courier New" pitchFamily="49" charset="0"/>
              <a:buChar char="o"/>
            </a:pPr>
            <a:r>
              <a:rPr lang="en-US" i="1">
                <a:latin typeface="Calibri" pitchFamily="34" charset="0"/>
              </a:rPr>
              <a:t>Monterey</a:t>
            </a:r>
          </a:p>
          <a:p>
            <a:pPr marL="574675" lvl="3" indent="-234950">
              <a:lnSpc>
                <a:spcPct val="85000"/>
              </a:lnSpc>
              <a:buFont typeface="Courier New" pitchFamily="49" charset="0"/>
              <a:buChar char="o"/>
            </a:pPr>
            <a:r>
              <a:rPr lang="en-US" i="1">
                <a:latin typeface="Calibri" pitchFamily="34" charset="0"/>
              </a:rPr>
              <a:t>Eureka</a:t>
            </a:r>
          </a:p>
          <a:p>
            <a:pPr marL="574675" lvl="3" indent="-234950">
              <a:lnSpc>
                <a:spcPct val="85000"/>
              </a:lnSpc>
              <a:buFont typeface="Courier New" pitchFamily="49" charset="0"/>
              <a:buChar char="o"/>
            </a:pPr>
            <a:r>
              <a:rPr lang="en-US" i="1">
                <a:latin typeface="Calibri" pitchFamily="34" charset="0"/>
              </a:rPr>
              <a:t>Medford</a:t>
            </a:r>
          </a:p>
          <a:p>
            <a:pPr marL="233363" lvl="2" indent="-1158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200" i="1">
                <a:latin typeface="Calibri" pitchFamily="34" charset="0"/>
              </a:rPr>
              <a:t>Interest from other users including OPC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46451</TotalTime>
  <Words>1076</Words>
  <Application>Microsoft Office PowerPoint</Application>
  <PresentationFormat>On-screen Show (4:3)</PresentationFormat>
  <Paragraphs>273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Times New Roman</vt:lpstr>
      <vt:lpstr>Courier New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Ocean Surface Vector Winds - WindSat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JedloGJ</cp:lastModifiedBy>
  <cp:revision>2616</cp:revision>
  <cp:lastPrinted>2012-02-23T18:47:30Z</cp:lastPrinted>
  <dcterms:created xsi:type="dcterms:W3CDTF">2009-10-14T04:03:29Z</dcterms:created>
  <dcterms:modified xsi:type="dcterms:W3CDTF">2012-02-29T14:02:25Z</dcterms:modified>
</cp:coreProperties>
</file>