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4"/>
  </p:notesMasterIdLst>
  <p:sldIdLst>
    <p:sldId id="281" r:id="rId2"/>
    <p:sldId id="300" r:id="rId3"/>
    <p:sldId id="296" r:id="rId4"/>
    <p:sldId id="284" r:id="rId5"/>
    <p:sldId id="294" r:id="rId6"/>
    <p:sldId id="297" r:id="rId7"/>
    <p:sldId id="288" r:id="rId8"/>
    <p:sldId id="291" r:id="rId9"/>
    <p:sldId id="290" r:id="rId10"/>
    <p:sldId id="293" r:id="rId11"/>
    <p:sldId id="282" r:id="rId12"/>
    <p:sldId id="299" r:id="rId1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003399"/>
    <a:srgbClr val="0000FF"/>
    <a:srgbClr val="F9F9F9"/>
    <a:srgbClr val="FBFBFB"/>
    <a:srgbClr val="FAFAFA"/>
    <a:srgbClr val="FCFCFC"/>
    <a:srgbClr val="A50021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72" autoAdjust="0"/>
    <p:restoredTop sz="94660"/>
  </p:normalViewPr>
  <p:slideViewPr>
    <p:cSldViewPr snapToGrid="0">
      <p:cViewPr>
        <p:scale>
          <a:sx n="120" d="100"/>
          <a:sy n="120" d="100"/>
        </p:scale>
        <p:origin x="-3312" y="-9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eroy\Documents\SPoRT%20Assessment\CIRA%20LPW%20NESDIS%20GOES-R%20QPE\QPE%20LPW%20AK%20SJU%20Assessment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eroy\Documents\SPoRT%20Assessment\CIRA%20LPW%20NESDIS%20GOES-R%20QPE\QPE%20LPW%20AK%20SJU%20Assessment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eroy\Documents\SPoRT%20Assessment\CIRA%20LPW%20NESDIS%20GOES-R%20QPE\QPE%20LPW%20AK%20SJU%20Assessment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eroy\Documents\SPoRT%20Assessment\UAH%20GOES-R%20CI\UAH%20GOES-R%20CI%20Assessment%202013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eroy\Documents\SPoRT%20Assessment\UAH%20GOES-R%20CI\UAH%20GOES-R%20CI%20Assessment%202013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eroy\Documents\SPoRT%20Assessment\UAH%20GOES-R%20CI\UAH%20GOES-R%20CI%20Assessment%20201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QPE</a:t>
            </a:r>
            <a:r>
              <a:rPr lang="en-US" baseline="0" dirty="0" smtClean="0"/>
              <a:t> </a:t>
            </a:r>
            <a:r>
              <a:rPr lang="en-US" baseline="0" dirty="0"/>
              <a:t>- SJU</a:t>
            </a:r>
            <a:endParaRPr lang="en-US" dirty="0"/>
          </a:p>
        </c:rich>
      </c:tx>
      <c:layout/>
      <c:overlay val="1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Sheet2!$X$2</c:f>
              <c:strCache>
                <c:ptCount val="1"/>
                <c:pt idx="0">
                  <c:v>Terrain-Influenced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c:spPr>
          <c:invertIfNegative val="0"/>
          <c:cat>
            <c:strRef>
              <c:f>Sheet2!$Y$1:$AC$1</c:f>
              <c:strCache>
                <c:ptCount val="5"/>
                <c:pt idx="0">
                  <c:v>&lt;-50%</c:v>
                </c:pt>
                <c:pt idx="1">
                  <c:v>-25%</c:v>
                </c:pt>
                <c:pt idx="2">
                  <c:v>0%</c:v>
                </c:pt>
                <c:pt idx="3">
                  <c:v>50%</c:v>
                </c:pt>
                <c:pt idx="4">
                  <c:v>&gt;100%</c:v>
                </c:pt>
              </c:strCache>
            </c:strRef>
          </c:cat>
          <c:val>
            <c:numRef>
              <c:f>Sheet2!$Y$2:$AC$2</c:f>
              <c:numCache>
                <c:formatCode>General</c:formatCode>
                <c:ptCount val="5"/>
                <c:pt idx="0">
                  <c:v>7</c:v>
                </c:pt>
                <c:pt idx="1">
                  <c:v>3</c:v>
                </c:pt>
                <c:pt idx="2">
                  <c:v>0</c:v>
                </c:pt>
                <c:pt idx="3">
                  <c:v>1</c:v>
                </c:pt>
                <c:pt idx="4">
                  <c:v>3</c:v>
                </c:pt>
              </c:numCache>
            </c:numRef>
          </c:val>
        </c:ser>
        <c:ser>
          <c:idx val="1"/>
          <c:order val="1"/>
          <c:tx>
            <c:strRef>
              <c:f>Sheet2!$X$3</c:f>
              <c:strCache>
                <c:ptCount val="1"/>
                <c:pt idx="0">
                  <c:v>Convection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c:spPr>
          <c:invertIfNegative val="0"/>
          <c:cat>
            <c:strRef>
              <c:f>Sheet2!$Y$1:$AC$1</c:f>
              <c:strCache>
                <c:ptCount val="5"/>
                <c:pt idx="0">
                  <c:v>&lt;-50%</c:v>
                </c:pt>
                <c:pt idx="1">
                  <c:v>-25%</c:v>
                </c:pt>
                <c:pt idx="2">
                  <c:v>0%</c:v>
                </c:pt>
                <c:pt idx="3">
                  <c:v>50%</c:v>
                </c:pt>
                <c:pt idx="4">
                  <c:v>&gt;100%</c:v>
                </c:pt>
              </c:strCache>
            </c:strRef>
          </c:cat>
          <c:val>
            <c:numRef>
              <c:f>Sheet2!$Y$3:$AC$3</c:f>
              <c:numCache>
                <c:formatCode>General</c:formatCode>
                <c:ptCount val="5"/>
                <c:pt idx="0">
                  <c:v>21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6</c:v>
                </c:pt>
              </c:numCache>
            </c:numRef>
          </c:val>
        </c:ser>
        <c:ser>
          <c:idx val="2"/>
          <c:order val="2"/>
          <c:tx>
            <c:strRef>
              <c:f>Sheet2!$X$4</c:f>
              <c:strCache>
                <c:ptCount val="1"/>
                <c:pt idx="0">
                  <c:v>Stratiform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c:spPr>
          <c:invertIfNegative val="0"/>
          <c:cat>
            <c:strRef>
              <c:f>Sheet2!$Y$1:$AC$1</c:f>
              <c:strCache>
                <c:ptCount val="5"/>
                <c:pt idx="0">
                  <c:v>&lt;-50%</c:v>
                </c:pt>
                <c:pt idx="1">
                  <c:v>-25%</c:v>
                </c:pt>
                <c:pt idx="2">
                  <c:v>0%</c:v>
                </c:pt>
                <c:pt idx="3">
                  <c:v>50%</c:v>
                </c:pt>
                <c:pt idx="4">
                  <c:v>&gt;100%</c:v>
                </c:pt>
              </c:strCache>
            </c:strRef>
          </c:cat>
          <c:val>
            <c:numRef>
              <c:f>Sheet2!$Y$4:$AC$4</c:f>
              <c:numCache>
                <c:formatCode>General</c:formatCode>
                <c:ptCount val="5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3"/>
          <c:order val="3"/>
          <c:tx>
            <c:strRef>
              <c:f>Sheet2!$X$5</c:f>
              <c:strCache>
                <c:ptCount val="1"/>
                <c:pt idx="0">
                  <c:v>Frontal Boundary</c:v>
                </c:pt>
              </c:strCache>
            </c:strRef>
          </c:tx>
          <c:invertIfNegative val="0"/>
          <c:cat>
            <c:strRef>
              <c:f>Sheet2!$Y$1:$AC$1</c:f>
              <c:strCache>
                <c:ptCount val="5"/>
                <c:pt idx="0">
                  <c:v>&lt;-50%</c:v>
                </c:pt>
                <c:pt idx="1">
                  <c:v>-25%</c:v>
                </c:pt>
                <c:pt idx="2">
                  <c:v>0%</c:v>
                </c:pt>
                <c:pt idx="3">
                  <c:v>50%</c:v>
                </c:pt>
                <c:pt idx="4">
                  <c:v>&gt;100%</c:v>
                </c:pt>
              </c:strCache>
            </c:strRef>
          </c:cat>
          <c:val>
            <c:numRef>
              <c:f>Sheet2!$Y$5:$AC$5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4"/>
          <c:order val="4"/>
          <c:tx>
            <c:strRef>
              <c:f>Sheet2!$X$6</c:f>
              <c:strCache>
                <c:ptCount val="1"/>
                <c:pt idx="0">
                  <c:v>Offshore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c:spPr>
          <c:invertIfNegative val="0"/>
          <c:cat>
            <c:strRef>
              <c:f>Sheet2!$Y$1:$AC$1</c:f>
              <c:strCache>
                <c:ptCount val="5"/>
                <c:pt idx="0">
                  <c:v>&lt;-50%</c:v>
                </c:pt>
                <c:pt idx="1">
                  <c:v>-25%</c:v>
                </c:pt>
                <c:pt idx="2">
                  <c:v>0%</c:v>
                </c:pt>
                <c:pt idx="3">
                  <c:v>50%</c:v>
                </c:pt>
                <c:pt idx="4">
                  <c:v>&gt;100%</c:v>
                </c:pt>
              </c:strCache>
            </c:strRef>
          </c:cat>
          <c:val>
            <c:numRef>
              <c:f>Sheet2!$Y$6:$AC$6</c:f>
              <c:numCache>
                <c:formatCode>General</c:formatCode>
                <c:ptCount val="5"/>
                <c:pt idx="0">
                  <c:v>3</c:v>
                </c:pt>
                <c:pt idx="1">
                  <c:v>2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</c:numCache>
            </c:numRef>
          </c:val>
        </c:ser>
        <c:ser>
          <c:idx val="5"/>
          <c:order val="5"/>
          <c:tx>
            <c:strRef>
              <c:f>Sheet2!$X$7</c:f>
              <c:strCache>
                <c:ptCount val="1"/>
                <c:pt idx="0">
                  <c:v>Atmospheric River</c:v>
                </c:pt>
              </c:strCache>
            </c:strRef>
          </c:tx>
          <c:invertIfNegative val="0"/>
          <c:cat>
            <c:strRef>
              <c:f>Sheet2!$Y$1:$AC$1</c:f>
              <c:strCache>
                <c:ptCount val="5"/>
                <c:pt idx="0">
                  <c:v>&lt;-50%</c:v>
                </c:pt>
                <c:pt idx="1">
                  <c:v>-25%</c:v>
                </c:pt>
                <c:pt idx="2">
                  <c:v>0%</c:v>
                </c:pt>
                <c:pt idx="3">
                  <c:v>50%</c:v>
                </c:pt>
                <c:pt idx="4">
                  <c:v>&gt;100%</c:v>
                </c:pt>
              </c:strCache>
            </c:strRef>
          </c:cat>
          <c:val>
            <c:numRef>
              <c:f>Sheet2!$Y$7:$AC$7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6"/>
          <c:order val="6"/>
          <c:tx>
            <c:strRef>
              <c:f>Sheet2!$X$8</c:f>
              <c:strCache>
                <c:ptCount val="1"/>
                <c:pt idx="0">
                  <c:v>1-Hr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c:spPr>
          <c:invertIfNegative val="0"/>
          <c:cat>
            <c:strRef>
              <c:f>Sheet2!$Y$1:$AC$1</c:f>
              <c:strCache>
                <c:ptCount val="5"/>
                <c:pt idx="0">
                  <c:v>&lt;-50%</c:v>
                </c:pt>
                <c:pt idx="1">
                  <c:v>-25%</c:v>
                </c:pt>
                <c:pt idx="2">
                  <c:v>0%</c:v>
                </c:pt>
                <c:pt idx="3">
                  <c:v>50%</c:v>
                </c:pt>
                <c:pt idx="4">
                  <c:v>&gt;100%</c:v>
                </c:pt>
              </c:strCache>
            </c:strRef>
          </c:cat>
          <c:val>
            <c:numRef>
              <c:f>Sheet2!$Y$8:$AC$8</c:f>
              <c:numCache>
                <c:formatCode>General</c:formatCode>
                <c:ptCount val="5"/>
                <c:pt idx="0">
                  <c:v>13</c:v>
                </c:pt>
                <c:pt idx="1">
                  <c:v>3</c:v>
                </c:pt>
                <c:pt idx="2">
                  <c:v>0</c:v>
                </c:pt>
                <c:pt idx="3">
                  <c:v>1</c:v>
                </c:pt>
                <c:pt idx="4">
                  <c:v>3</c:v>
                </c:pt>
              </c:numCache>
            </c:numRef>
          </c:val>
        </c:ser>
        <c:ser>
          <c:idx val="7"/>
          <c:order val="7"/>
          <c:tx>
            <c:strRef>
              <c:f>Sheet2!$X$9</c:f>
              <c:strCache>
                <c:ptCount val="1"/>
                <c:pt idx="0">
                  <c:v>3-Hr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c:spPr>
          <c:invertIfNegative val="0"/>
          <c:cat>
            <c:strRef>
              <c:f>Sheet2!$Y$1:$AC$1</c:f>
              <c:strCache>
                <c:ptCount val="5"/>
                <c:pt idx="0">
                  <c:v>&lt;-50%</c:v>
                </c:pt>
                <c:pt idx="1">
                  <c:v>-25%</c:v>
                </c:pt>
                <c:pt idx="2">
                  <c:v>0%</c:v>
                </c:pt>
                <c:pt idx="3">
                  <c:v>50%</c:v>
                </c:pt>
                <c:pt idx="4">
                  <c:v>&gt;100%</c:v>
                </c:pt>
              </c:strCache>
            </c:strRef>
          </c:cat>
          <c:val>
            <c:numRef>
              <c:f>Sheet2!$Y$9:$AC$9</c:f>
              <c:numCache>
                <c:formatCode>General</c:formatCode>
                <c:ptCount val="5"/>
                <c:pt idx="0">
                  <c:v>16</c:v>
                </c:pt>
                <c:pt idx="1">
                  <c:v>2</c:v>
                </c:pt>
                <c:pt idx="2">
                  <c:v>0</c:v>
                </c:pt>
                <c:pt idx="3">
                  <c:v>0</c:v>
                </c:pt>
                <c:pt idx="4">
                  <c:v>3</c:v>
                </c:pt>
              </c:numCache>
            </c:numRef>
          </c:val>
        </c:ser>
        <c:ser>
          <c:idx val="8"/>
          <c:order val="8"/>
          <c:tx>
            <c:strRef>
              <c:f>Sheet2!$X$10</c:f>
              <c:strCache>
                <c:ptCount val="1"/>
                <c:pt idx="0">
                  <c:v>6-Hr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c:spPr>
          <c:invertIfNegative val="0"/>
          <c:cat>
            <c:strRef>
              <c:f>Sheet2!$Y$1:$AC$1</c:f>
              <c:strCache>
                <c:ptCount val="5"/>
                <c:pt idx="0">
                  <c:v>&lt;-50%</c:v>
                </c:pt>
                <c:pt idx="1">
                  <c:v>-25%</c:v>
                </c:pt>
                <c:pt idx="2">
                  <c:v>0%</c:v>
                </c:pt>
                <c:pt idx="3">
                  <c:v>50%</c:v>
                </c:pt>
                <c:pt idx="4">
                  <c:v>&gt;100%</c:v>
                </c:pt>
              </c:strCache>
            </c:strRef>
          </c:cat>
          <c:val>
            <c:numRef>
              <c:f>Sheet2!$Y$10:$AC$10</c:f>
              <c:numCache>
                <c:formatCode>General</c:formatCode>
                <c:ptCount val="5"/>
                <c:pt idx="0">
                  <c:v>19</c:v>
                </c:pt>
                <c:pt idx="1">
                  <c:v>4</c:v>
                </c:pt>
                <c:pt idx="2">
                  <c:v>0</c:v>
                </c:pt>
                <c:pt idx="3">
                  <c:v>0</c:v>
                </c:pt>
                <c:pt idx="4">
                  <c:v>3</c:v>
                </c:pt>
              </c:numCache>
            </c:numRef>
          </c:val>
        </c:ser>
        <c:ser>
          <c:idx val="9"/>
          <c:order val="9"/>
          <c:tx>
            <c:strRef>
              <c:f>Sheet2!$X$11</c:f>
              <c:strCache>
                <c:ptCount val="1"/>
                <c:pt idx="0">
                  <c:v>24-Hr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c:spPr>
          <c:invertIfNegative val="0"/>
          <c:cat>
            <c:strRef>
              <c:f>Sheet2!$Y$1:$AC$1</c:f>
              <c:strCache>
                <c:ptCount val="5"/>
                <c:pt idx="0">
                  <c:v>&lt;-50%</c:v>
                </c:pt>
                <c:pt idx="1">
                  <c:v>-25%</c:v>
                </c:pt>
                <c:pt idx="2">
                  <c:v>0%</c:v>
                </c:pt>
                <c:pt idx="3">
                  <c:v>50%</c:v>
                </c:pt>
                <c:pt idx="4">
                  <c:v>&gt;100%</c:v>
                </c:pt>
              </c:strCache>
            </c:strRef>
          </c:cat>
          <c:val>
            <c:numRef>
              <c:f>Sheet2!$Y$11:$AC$11</c:f>
              <c:numCache>
                <c:formatCode>General</c:formatCode>
                <c:ptCount val="5"/>
                <c:pt idx="0">
                  <c:v>10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10"/>
          <c:order val="10"/>
          <c:tx>
            <c:strRef>
              <c:f>Sheet2!$X$12</c:f>
              <c:strCache>
                <c:ptCount val="1"/>
                <c:pt idx="0">
                  <c:v>72-Hr</c:v>
                </c:pt>
              </c:strCache>
            </c:strRef>
          </c:tx>
          <c:invertIfNegative val="0"/>
          <c:cat>
            <c:strRef>
              <c:f>Sheet2!$Y$1:$AC$1</c:f>
              <c:strCache>
                <c:ptCount val="5"/>
                <c:pt idx="0">
                  <c:v>&lt;-50%</c:v>
                </c:pt>
                <c:pt idx="1">
                  <c:v>-25%</c:v>
                </c:pt>
                <c:pt idx="2">
                  <c:v>0%</c:v>
                </c:pt>
                <c:pt idx="3">
                  <c:v>50%</c:v>
                </c:pt>
                <c:pt idx="4">
                  <c:v>&gt;100%</c:v>
                </c:pt>
              </c:strCache>
            </c:strRef>
          </c:cat>
          <c:val>
            <c:numRef>
              <c:f>Sheet2!$Y$12:$AC$12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11"/>
          <c:order val="11"/>
          <c:tx>
            <c:strRef>
              <c:f>Sheet2!$X$13</c:f>
              <c:strCache>
                <c:ptCount val="1"/>
                <c:pt idx="0">
                  <c:v>168-Hr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c:spPr>
          <c:invertIfNegative val="0"/>
          <c:cat>
            <c:strRef>
              <c:f>Sheet2!$Y$1:$AC$1</c:f>
              <c:strCache>
                <c:ptCount val="5"/>
                <c:pt idx="0">
                  <c:v>&lt;-50%</c:v>
                </c:pt>
                <c:pt idx="1">
                  <c:v>-25%</c:v>
                </c:pt>
                <c:pt idx="2">
                  <c:v>0%</c:v>
                </c:pt>
                <c:pt idx="3">
                  <c:v>50%</c:v>
                </c:pt>
                <c:pt idx="4">
                  <c:v>&gt;100%</c:v>
                </c:pt>
              </c:strCache>
            </c:strRef>
          </c:cat>
          <c:val>
            <c:numRef>
              <c:f>Sheet2!$Y$13:$AC$13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7887616"/>
        <c:axId val="107906176"/>
      </c:barChart>
      <c:catAx>
        <c:axId val="1078876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Amount</a:t>
                </a:r>
                <a:r>
                  <a:rPr lang="en-US" baseline="0"/>
                  <a:t> of Underestimate/Overestimate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107906176"/>
        <c:crosses val="autoZero"/>
        <c:auto val="1"/>
        <c:lblAlgn val="ctr"/>
        <c:lblOffset val="100"/>
        <c:noMultiLvlLbl val="0"/>
      </c:catAx>
      <c:valAx>
        <c:axId val="10790617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No.</a:t>
                </a:r>
                <a:r>
                  <a:rPr lang="en-US" baseline="0"/>
                  <a:t> of Responses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78876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607999653413324"/>
          <c:y val="6.3743821998383842E-3"/>
          <c:w val="0.25741381364468369"/>
          <c:h val="0.96338488715163584"/>
        </c:manualLayout>
      </c:layout>
      <c:overlay val="0"/>
    </c:legend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QPE</a:t>
            </a:r>
            <a:r>
              <a:rPr lang="en-US" baseline="0" dirty="0" smtClean="0"/>
              <a:t> </a:t>
            </a:r>
            <a:r>
              <a:rPr lang="en-US" baseline="0" dirty="0"/>
              <a:t>- </a:t>
            </a:r>
            <a:r>
              <a:rPr lang="en-US" baseline="0" dirty="0" smtClean="0"/>
              <a:t>AK</a:t>
            </a:r>
            <a:endParaRPr lang="en-US" baseline="0" dirty="0"/>
          </a:p>
        </c:rich>
      </c:tx>
      <c:layout/>
      <c:overlay val="1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Sheet2!$Q$2</c:f>
              <c:strCache>
                <c:ptCount val="1"/>
                <c:pt idx="0">
                  <c:v>Terrain-Influenced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c:spPr>
          <c:invertIfNegative val="0"/>
          <c:cat>
            <c:strRef>
              <c:f>Sheet2!$R$1:$V$1</c:f>
              <c:strCache>
                <c:ptCount val="5"/>
                <c:pt idx="0">
                  <c:v>&lt;-50%</c:v>
                </c:pt>
                <c:pt idx="1">
                  <c:v>-25%</c:v>
                </c:pt>
                <c:pt idx="2">
                  <c:v>0%</c:v>
                </c:pt>
                <c:pt idx="3">
                  <c:v>50%</c:v>
                </c:pt>
                <c:pt idx="4">
                  <c:v>&gt;100%</c:v>
                </c:pt>
              </c:strCache>
            </c:strRef>
          </c:cat>
          <c:val>
            <c:numRef>
              <c:f>Sheet2!$R$2:$V$2</c:f>
              <c:numCache>
                <c:formatCode>General</c:formatCode>
                <c:ptCount val="5"/>
                <c:pt idx="0">
                  <c:v>9</c:v>
                </c:pt>
                <c:pt idx="1">
                  <c:v>2</c:v>
                </c:pt>
                <c:pt idx="2">
                  <c:v>2</c:v>
                </c:pt>
                <c:pt idx="3">
                  <c:v>3</c:v>
                </c:pt>
                <c:pt idx="4">
                  <c:v>2</c:v>
                </c:pt>
              </c:numCache>
            </c:numRef>
          </c:val>
        </c:ser>
        <c:ser>
          <c:idx val="1"/>
          <c:order val="1"/>
          <c:tx>
            <c:strRef>
              <c:f>Sheet2!$Q$3</c:f>
              <c:strCache>
                <c:ptCount val="1"/>
                <c:pt idx="0">
                  <c:v>Convection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c:spPr>
          <c:invertIfNegative val="0"/>
          <c:cat>
            <c:strRef>
              <c:f>Sheet2!$R$1:$V$1</c:f>
              <c:strCache>
                <c:ptCount val="5"/>
                <c:pt idx="0">
                  <c:v>&lt;-50%</c:v>
                </c:pt>
                <c:pt idx="1">
                  <c:v>-25%</c:v>
                </c:pt>
                <c:pt idx="2">
                  <c:v>0%</c:v>
                </c:pt>
                <c:pt idx="3">
                  <c:v>50%</c:v>
                </c:pt>
                <c:pt idx="4">
                  <c:v>&gt;100%</c:v>
                </c:pt>
              </c:strCache>
            </c:strRef>
          </c:cat>
          <c:val>
            <c:numRef>
              <c:f>Sheet2!$R$3:$V$3</c:f>
              <c:numCache>
                <c:formatCode>General</c:formatCode>
                <c:ptCount val="5"/>
                <c:pt idx="0">
                  <c:v>6</c:v>
                </c:pt>
                <c:pt idx="1">
                  <c:v>2</c:v>
                </c:pt>
                <c:pt idx="2">
                  <c:v>1</c:v>
                </c:pt>
                <c:pt idx="3">
                  <c:v>3</c:v>
                </c:pt>
                <c:pt idx="4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Sheet2!$Q$4</c:f>
              <c:strCache>
                <c:ptCount val="1"/>
                <c:pt idx="0">
                  <c:v>Stratiform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c:spPr>
          <c:invertIfNegative val="0"/>
          <c:cat>
            <c:strRef>
              <c:f>Sheet2!$R$1:$V$1</c:f>
              <c:strCache>
                <c:ptCount val="5"/>
                <c:pt idx="0">
                  <c:v>&lt;-50%</c:v>
                </c:pt>
                <c:pt idx="1">
                  <c:v>-25%</c:v>
                </c:pt>
                <c:pt idx="2">
                  <c:v>0%</c:v>
                </c:pt>
                <c:pt idx="3">
                  <c:v>50%</c:v>
                </c:pt>
                <c:pt idx="4">
                  <c:v>&gt;100%</c:v>
                </c:pt>
              </c:strCache>
            </c:strRef>
          </c:cat>
          <c:val>
            <c:numRef>
              <c:f>Sheet2!$R$4:$V$4</c:f>
              <c:numCache>
                <c:formatCode>General</c:formatCode>
                <c:ptCount val="5"/>
                <c:pt idx="0">
                  <c:v>4</c:v>
                </c:pt>
                <c:pt idx="1">
                  <c:v>0</c:v>
                </c:pt>
                <c:pt idx="2">
                  <c:v>0</c:v>
                </c:pt>
                <c:pt idx="3">
                  <c:v>4</c:v>
                </c:pt>
                <c:pt idx="4">
                  <c:v>3</c:v>
                </c:pt>
              </c:numCache>
            </c:numRef>
          </c:val>
        </c:ser>
        <c:ser>
          <c:idx val="3"/>
          <c:order val="3"/>
          <c:tx>
            <c:strRef>
              <c:f>Sheet2!$Q$5</c:f>
              <c:strCache>
                <c:ptCount val="1"/>
                <c:pt idx="0">
                  <c:v>Frontal Boundary</c:v>
                </c:pt>
              </c:strCache>
            </c:strRef>
          </c:tx>
          <c:invertIfNegative val="0"/>
          <c:cat>
            <c:strRef>
              <c:f>Sheet2!$R$1:$V$1</c:f>
              <c:strCache>
                <c:ptCount val="5"/>
                <c:pt idx="0">
                  <c:v>&lt;-50%</c:v>
                </c:pt>
                <c:pt idx="1">
                  <c:v>-25%</c:v>
                </c:pt>
                <c:pt idx="2">
                  <c:v>0%</c:v>
                </c:pt>
                <c:pt idx="3">
                  <c:v>50%</c:v>
                </c:pt>
                <c:pt idx="4">
                  <c:v>&gt;100%</c:v>
                </c:pt>
              </c:strCache>
            </c:strRef>
          </c:cat>
          <c:val>
            <c:numRef>
              <c:f>Sheet2!$R$5:$V$5</c:f>
              <c:numCache>
                <c:formatCode>General</c:formatCode>
                <c:ptCount val="5"/>
                <c:pt idx="0">
                  <c:v>2</c:v>
                </c:pt>
                <c:pt idx="1">
                  <c:v>0</c:v>
                </c:pt>
                <c:pt idx="2">
                  <c:v>0</c:v>
                </c:pt>
                <c:pt idx="3">
                  <c:v>3</c:v>
                </c:pt>
                <c:pt idx="4">
                  <c:v>1</c:v>
                </c:pt>
              </c:numCache>
            </c:numRef>
          </c:val>
        </c:ser>
        <c:ser>
          <c:idx val="4"/>
          <c:order val="4"/>
          <c:tx>
            <c:strRef>
              <c:f>Sheet2!$Q$6</c:f>
              <c:strCache>
                <c:ptCount val="1"/>
                <c:pt idx="0">
                  <c:v>Offshore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c:spPr>
          <c:invertIfNegative val="0"/>
          <c:cat>
            <c:strRef>
              <c:f>Sheet2!$R$1:$V$1</c:f>
              <c:strCache>
                <c:ptCount val="5"/>
                <c:pt idx="0">
                  <c:v>&lt;-50%</c:v>
                </c:pt>
                <c:pt idx="1">
                  <c:v>-25%</c:v>
                </c:pt>
                <c:pt idx="2">
                  <c:v>0%</c:v>
                </c:pt>
                <c:pt idx="3">
                  <c:v>50%</c:v>
                </c:pt>
                <c:pt idx="4">
                  <c:v>&gt;100%</c:v>
                </c:pt>
              </c:strCache>
            </c:strRef>
          </c:cat>
          <c:val>
            <c:numRef>
              <c:f>Sheet2!$R$6:$V$6</c:f>
              <c:numCache>
                <c:formatCode>General</c:formatCode>
                <c:ptCount val="5"/>
                <c:pt idx="0">
                  <c:v>5</c:v>
                </c:pt>
                <c:pt idx="1">
                  <c:v>1</c:v>
                </c:pt>
                <c:pt idx="2">
                  <c:v>0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</c:ser>
        <c:ser>
          <c:idx val="5"/>
          <c:order val="5"/>
          <c:tx>
            <c:strRef>
              <c:f>Sheet2!$Q$7</c:f>
              <c:strCache>
                <c:ptCount val="1"/>
                <c:pt idx="0">
                  <c:v>Atmospheric River</c:v>
                </c:pt>
              </c:strCache>
            </c:strRef>
          </c:tx>
          <c:invertIfNegative val="0"/>
          <c:cat>
            <c:strRef>
              <c:f>Sheet2!$R$1:$V$1</c:f>
              <c:strCache>
                <c:ptCount val="5"/>
                <c:pt idx="0">
                  <c:v>&lt;-50%</c:v>
                </c:pt>
                <c:pt idx="1">
                  <c:v>-25%</c:v>
                </c:pt>
                <c:pt idx="2">
                  <c:v>0%</c:v>
                </c:pt>
                <c:pt idx="3">
                  <c:v>50%</c:v>
                </c:pt>
                <c:pt idx="4">
                  <c:v>&gt;100%</c:v>
                </c:pt>
              </c:strCache>
            </c:strRef>
          </c:cat>
          <c:val>
            <c:numRef>
              <c:f>Sheet2!$R$7:$V$7</c:f>
              <c:numCache>
                <c:formatCode>General</c:formatCode>
                <c:ptCount val="5"/>
                <c:pt idx="0">
                  <c:v>2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6"/>
          <c:order val="6"/>
          <c:tx>
            <c:strRef>
              <c:f>Sheet2!$Q$8</c:f>
              <c:strCache>
                <c:ptCount val="1"/>
                <c:pt idx="0">
                  <c:v>1-Hr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c:spPr>
          <c:invertIfNegative val="0"/>
          <c:cat>
            <c:strRef>
              <c:f>Sheet2!$R$1:$V$1</c:f>
              <c:strCache>
                <c:ptCount val="5"/>
                <c:pt idx="0">
                  <c:v>&lt;-50%</c:v>
                </c:pt>
                <c:pt idx="1">
                  <c:v>-25%</c:v>
                </c:pt>
                <c:pt idx="2">
                  <c:v>0%</c:v>
                </c:pt>
                <c:pt idx="3">
                  <c:v>50%</c:v>
                </c:pt>
                <c:pt idx="4">
                  <c:v>&gt;100%</c:v>
                </c:pt>
              </c:strCache>
            </c:strRef>
          </c:cat>
          <c:val>
            <c:numRef>
              <c:f>Sheet2!$R$8:$V$8</c:f>
              <c:numCache>
                <c:formatCode>General</c:formatCode>
                <c:ptCount val="5"/>
                <c:pt idx="0">
                  <c:v>5</c:v>
                </c:pt>
                <c:pt idx="1">
                  <c:v>0</c:v>
                </c:pt>
                <c:pt idx="2">
                  <c:v>3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</c:ser>
        <c:ser>
          <c:idx val="7"/>
          <c:order val="7"/>
          <c:tx>
            <c:strRef>
              <c:f>Sheet2!$Q$9</c:f>
              <c:strCache>
                <c:ptCount val="1"/>
                <c:pt idx="0">
                  <c:v>3-Hr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c:spPr>
          <c:invertIfNegative val="0"/>
          <c:cat>
            <c:strRef>
              <c:f>Sheet2!$R$1:$V$1</c:f>
              <c:strCache>
                <c:ptCount val="5"/>
                <c:pt idx="0">
                  <c:v>&lt;-50%</c:v>
                </c:pt>
                <c:pt idx="1">
                  <c:v>-25%</c:v>
                </c:pt>
                <c:pt idx="2">
                  <c:v>0%</c:v>
                </c:pt>
                <c:pt idx="3">
                  <c:v>50%</c:v>
                </c:pt>
                <c:pt idx="4">
                  <c:v>&gt;100%</c:v>
                </c:pt>
              </c:strCache>
            </c:strRef>
          </c:cat>
          <c:val>
            <c:numRef>
              <c:f>Sheet2!$R$9:$V$9</c:f>
              <c:numCache>
                <c:formatCode>General</c:formatCode>
                <c:ptCount val="5"/>
                <c:pt idx="0">
                  <c:v>3</c:v>
                </c:pt>
                <c:pt idx="1">
                  <c:v>1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</c:ser>
        <c:ser>
          <c:idx val="8"/>
          <c:order val="8"/>
          <c:tx>
            <c:strRef>
              <c:f>Sheet2!$Q$10</c:f>
              <c:strCache>
                <c:ptCount val="1"/>
                <c:pt idx="0">
                  <c:v>6-Hr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c:spPr>
          <c:invertIfNegative val="0"/>
          <c:cat>
            <c:strRef>
              <c:f>Sheet2!$R$1:$V$1</c:f>
              <c:strCache>
                <c:ptCount val="5"/>
                <c:pt idx="0">
                  <c:v>&lt;-50%</c:v>
                </c:pt>
                <c:pt idx="1">
                  <c:v>-25%</c:v>
                </c:pt>
                <c:pt idx="2">
                  <c:v>0%</c:v>
                </c:pt>
                <c:pt idx="3">
                  <c:v>50%</c:v>
                </c:pt>
                <c:pt idx="4">
                  <c:v>&gt;100%</c:v>
                </c:pt>
              </c:strCache>
            </c:strRef>
          </c:cat>
          <c:val>
            <c:numRef>
              <c:f>Sheet2!$R$10:$V$10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1</c:v>
                </c:pt>
                <c:pt idx="3">
                  <c:v>5</c:v>
                </c:pt>
                <c:pt idx="4">
                  <c:v>1</c:v>
                </c:pt>
              </c:numCache>
            </c:numRef>
          </c:val>
        </c:ser>
        <c:ser>
          <c:idx val="9"/>
          <c:order val="9"/>
          <c:tx>
            <c:strRef>
              <c:f>Sheet2!$Q$11</c:f>
              <c:strCache>
                <c:ptCount val="1"/>
                <c:pt idx="0">
                  <c:v>24-Hr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c:spPr>
          <c:invertIfNegative val="0"/>
          <c:cat>
            <c:strRef>
              <c:f>Sheet2!$R$1:$V$1</c:f>
              <c:strCache>
                <c:ptCount val="5"/>
                <c:pt idx="0">
                  <c:v>&lt;-50%</c:v>
                </c:pt>
                <c:pt idx="1">
                  <c:v>-25%</c:v>
                </c:pt>
                <c:pt idx="2">
                  <c:v>0%</c:v>
                </c:pt>
                <c:pt idx="3">
                  <c:v>50%</c:v>
                </c:pt>
                <c:pt idx="4">
                  <c:v>&gt;100%</c:v>
                </c:pt>
              </c:strCache>
            </c:strRef>
          </c:cat>
          <c:val>
            <c:numRef>
              <c:f>Sheet2!$R$11:$V$11</c:f>
              <c:numCache>
                <c:formatCode>General</c:formatCode>
                <c:ptCount val="5"/>
                <c:pt idx="0">
                  <c:v>4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1</c:v>
                </c:pt>
              </c:numCache>
            </c:numRef>
          </c:val>
        </c:ser>
        <c:ser>
          <c:idx val="10"/>
          <c:order val="10"/>
          <c:tx>
            <c:strRef>
              <c:f>Sheet2!$Q$12</c:f>
              <c:strCache>
                <c:ptCount val="1"/>
                <c:pt idx="0">
                  <c:v>72-Hr</c:v>
                </c:pt>
              </c:strCache>
            </c:strRef>
          </c:tx>
          <c:invertIfNegative val="0"/>
          <c:cat>
            <c:strRef>
              <c:f>Sheet2!$R$1:$V$1</c:f>
              <c:strCache>
                <c:ptCount val="5"/>
                <c:pt idx="0">
                  <c:v>&lt;-50%</c:v>
                </c:pt>
                <c:pt idx="1">
                  <c:v>-25%</c:v>
                </c:pt>
                <c:pt idx="2">
                  <c:v>0%</c:v>
                </c:pt>
                <c:pt idx="3">
                  <c:v>50%</c:v>
                </c:pt>
                <c:pt idx="4">
                  <c:v>&gt;100%</c:v>
                </c:pt>
              </c:strCache>
            </c:strRef>
          </c:cat>
          <c:val>
            <c:numRef>
              <c:f>Sheet2!$R$12:$V$12</c:f>
              <c:numCache>
                <c:formatCode>General</c:formatCode>
                <c:ptCount val="5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11"/>
          <c:order val="11"/>
          <c:tx>
            <c:strRef>
              <c:f>Sheet2!$Q$13</c:f>
              <c:strCache>
                <c:ptCount val="1"/>
                <c:pt idx="0">
                  <c:v>168-Hr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c:spPr>
          <c:invertIfNegative val="0"/>
          <c:cat>
            <c:strRef>
              <c:f>Sheet2!$R$1:$V$1</c:f>
              <c:strCache>
                <c:ptCount val="5"/>
                <c:pt idx="0">
                  <c:v>&lt;-50%</c:v>
                </c:pt>
                <c:pt idx="1">
                  <c:v>-25%</c:v>
                </c:pt>
                <c:pt idx="2">
                  <c:v>0%</c:v>
                </c:pt>
                <c:pt idx="3">
                  <c:v>50%</c:v>
                </c:pt>
                <c:pt idx="4">
                  <c:v>&gt;100%</c:v>
                </c:pt>
              </c:strCache>
            </c:strRef>
          </c:cat>
          <c:val>
            <c:numRef>
              <c:f>Sheet2!$R$13:$V$13</c:f>
              <c:numCache>
                <c:formatCode>General</c:formatCode>
                <c:ptCount val="5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8312832"/>
        <c:axId val="108315008"/>
      </c:barChart>
      <c:catAx>
        <c:axId val="1083128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Amount</a:t>
                </a:r>
                <a:r>
                  <a:rPr lang="en-US" baseline="0"/>
                  <a:t> of Underestimate/Overestimate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108315008"/>
        <c:crosses val="autoZero"/>
        <c:auto val="1"/>
        <c:lblAlgn val="ctr"/>
        <c:lblOffset val="100"/>
        <c:noMultiLvlLbl val="0"/>
      </c:catAx>
      <c:valAx>
        <c:axId val="10831500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No.</a:t>
                </a:r>
                <a:r>
                  <a:rPr lang="en-US" baseline="0"/>
                  <a:t> of Responses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83128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607999653413324"/>
          <c:y val="6.3743821998383842E-3"/>
          <c:w val="0.25741381364468369"/>
          <c:h val="0.99362561780016156"/>
        </c:manualLayout>
      </c:layout>
      <c:overlay val="0"/>
    </c:legend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QPE </a:t>
            </a:r>
            <a:r>
              <a:rPr lang="en-US" dirty="0" smtClean="0"/>
              <a:t>-</a:t>
            </a:r>
            <a:r>
              <a:rPr lang="en-US" baseline="0" dirty="0" smtClean="0"/>
              <a:t> </a:t>
            </a:r>
            <a:r>
              <a:rPr lang="en-US" baseline="0" dirty="0"/>
              <a:t>WC</a:t>
            </a:r>
            <a:endParaRPr lang="en-US" dirty="0"/>
          </a:p>
        </c:rich>
      </c:tx>
      <c:layout/>
      <c:overlay val="1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Sheet2!$AE$2</c:f>
              <c:strCache>
                <c:ptCount val="1"/>
                <c:pt idx="0">
                  <c:v>Terrain-influenced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c:spPr>
          <c:invertIfNegative val="0"/>
          <c:cat>
            <c:strRef>
              <c:f>Sheet2!$AF$1:$AJ$1</c:f>
              <c:strCache>
                <c:ptCount val="5"/>
                <c:pt idx="0">
                  <c:v>&lt;-50%</c:v>
                </c:pt>
                <c:pt idx="1">
                  <c:v>-25%</c:v>
                </c:pt>
                <c:pt idx="2">
                  <c:v>0%</c:v>
                </c:pt>
                <c:pt idx="3">
                  <c:v>50%</c:v>
                </c:pt>
                <c:pt idx="4">
                  <c:v>&gt;100%</c:v>
                </c:pt>
              </c:strCache>
            </c:strRef>
          </c:cat>
          <c:val>
            <c:numRef>
              <c:f>Sheet2!$AF$2:$AJ$2</c:f>
              <c:numCache>
                <c:formatCode>General</c:formatCode>
                <c:ptCount val="5"/>
                <c:pt idx="2">
                  <c:v>1</c:v>
                </c:pt>
              </c:numCache>
            </c:numRef>
          </c:val>
        </c:ser>
        <c:ser>
          <c:idx val="1"/>
          <c:order val="1"/>
          <c:tx>
            <c:strRef>
              <c:f>Sheet2!$AE$3</c:f>
              <c:strCache>
                <c:ptCount val="1"/>
                <c:pt idx="0">
                  <c:v>Convective</c:v>
                </c:pt>
              </c:strCache>
            </c:strRef>
          </c:tx>
          <c:invertIfNegative val="0"/>
          <c:cat>
            <c:strRef>
              <c:f>Sheet2!$AF$1:$AJ$1</c:f>
              <c:strCache>
                <c:ptCount val="5"/>
                <c:pt idx="0">
                  <c:v>&lt;-50%</c:v>
                </c:pt>
                <c:pt idx="1">
                  <c:v>-25%</c:v>
                </c:pt>
                <c:pt idx="2">
                  <c:v>0%</c:v>
                </c:pt>
                <c:pt idx="3">
                  <c:v>50%</c:v>
                </c:pt>
                <c:pt idx="4">
                  <c:v>&gt;100%</c:v>
                </c:pt>
              </c:strCache>
            </c:strRef>
          </c:cat>
          <c:val>
            <c:numRef>
              <c:f>Sheet2!$AF$3:$AJ$3</c:f>
              <c:numCache>
                <c:formatCode>General</c:formatCode>
                <c:ptCount val="5"/>
                <c:pt idx="0">
                  <c:v>2</c:v>
                </c:pt>
              </c:numCache>
            </c:numRef>
          </c:val>
        </c:ser>
        <c:ser>
          <c:idx val="2"/>
          <c:order val="2"/>
          <c:tx>
            <c:strRef>
              <c:f>Sheet2!$AE$4</c:f>
              <c:strCache>
                <c:ptCount val="1"/>
                <c:pt idx="0">
                  <c:v>Stratiform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cat>
            <c:strRef>
              <c:f>Sheet2!$AF$1:$AJ$1</c:f>
              <c:strCache>
                <c:ptCount val="5"/>
                <c:pt idx="0">
                  <c:v>&lt;-50%</c:v>
                </c:pt>
                <c:pt idx="1">
                  <c:v>-25%</c:v>
                </c:pt>
                <c:pt idx="2">
                  <c:v>0%</c:v>
                </c:pt>
                <c:pt idx="3">
                  <c:v>50%</c:v>
                </c:pt>
                <c:pt idx="4">
                  <c:v>&gt;100%</c:v>
                </c:pt>
              </c:strCache>
            </c:strRef>
          </c:cat>
          <c:val>
            <c:numRef>
              <c:f>Sheet2!$AF$4:$AJ$4</c:f>
              <c:numCache>
                <c:formatCode>General</c:formatCode>
                <c:ptCount val="5"/>
              </c:numCache>
            </c:numRef>
          </c:val>
        </c:ser>
        <c:ser>
          <c:idx val="3"/>
          <c:order val="3"/>
          <c:tx>
            <c:strRef>
              <c:f>Sheet2!$AE$5</c:f>
              <c:strCache>
                <c:ptCount val="1"/>
                <c:pt idx="0">
                  <c:v>Frontal Boundary</c:v>
                </c:pt>
              </c:strCache>
            </c:strRef>
          </c:tx>
          <c:invertIfNegative val="0"/>
          <c:cat>
            <c:strRef>
              <c:f>Sheet2!$AF$1:$AJ$1</c:f>
              <c:strCache>
                <c:ptCount val="5"/>
                <c:pt idx="0">
                  <c:v>&lt;-50%</c:v>
                </c:pt>
                <c:pt idx="1">
                  <c:v>-25%</c:v>
                </c:pt>
                <c:pt idx="2">
                  <c:v>0%</c:v>
                </c:pt>
                <c:pt idx="3">
                  <c:v>50%</c:v>
                </c:pt>
                <c:pt idx="4">
                  <c:v>&gt;100%</c:v>
                </c:pt>
              </c:strCache>
            </c:strRef>
          </c:cat>
          <c:val>
            <c:numRef>
              <c:f>Sheet2!$AF$5:$AJ$5</c:f>
              <c:numCache>
                <c:formatCode>General</c:formatCode>
                <c:ptCount val="5"/>
                <c:pt idx="0">
                  <c:v>1</c:v>
                </c:pt>
              </c:numCache>
            </c:numRef>
          </c:val>
        </c:ser>
        <c:ser>
          <c:idx val="4"/>
          <c:order val="4"/>
          <c:tx>
            <c:strRef>
              <c:f>Sheet2!$AE$6</c:f>
              <c:strCache>
                <c:ptCount val="1"/>
                <c:pt idx="0">
                  <c:v>Offshore/Incoming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</c:spPr>
          <c:invertIfNegative val="0"/>
          <c:cat>
            <c:strRef>
              <c:f>Sheet2!$AF$1:$AJ$1</c:f>
              <c:strCache>
                <c:ptCount val="5"/>
                <c:pt idx="0">
                  <c:v>&lt;-50%</c:v>
                </c:pt>
                <c:pt idx="1">
                  <c:v>-25%</c:v>
                </c:pt>
                <c:pt idx="2">
                  <c:v>0%</c:v>
                </c:pt>
                <c:pt idx="3">
                  <c:v>50%</c:v>
                </c:pt>
                <c:pt idx="4">
                  <c:v>&gt;100%</c:v>
                </c:pt>
              </c:strCache>
            </c:strRef>
          </c:cat>
          <c:val>
            <c:numRef>
              <c:f>Sheet2!$AF$6:$AJ$6</c:f>
              <c:numCache>
                <c:formatCode>General</c:formatCode>
                <c:ptCount val="5"/>
              </c:numCache>
            </c:numRef>
          </c:val>
        </c:ser>
        <c:ser>
          <c:idx val="5"/>
          <c:order val="5"/>
          <c:tx>
            <c:strRef>
              <c:f>Sheet2!$AE$7</c:f>
              <c:strCache>
                <c:ptCount val="1"/>
                <c:pt idx="0">
                  <c:v>Atmospheric River</c:v>
                </c:pt>
              </c:strCache>
            </c:strRef>
          </c:tx>
          <c:invertIfNegative val="0"/>
          <c:cat>
            <c:strRef>
              <c:f>Sheet2!$AF$1:$AJ$1</c:f>
              <c:strCache>
                <c:ptCount val="5"/>
                <c:pt idx="0">
                  <c:v>&lt;-50%</c:v>
                </c:pt>
                <c:pt idx="1">
                  <c:v>-25%</c:v>
                </c:pt>
                <c:pt idx="2">
                  <c:v>0%</c:v>
                </c:pt>
                <c:pt idx="3">
                  <c:v>50%</c:v>
                </c:pt>
                <c:pt idx="4">
                  <c:v>&gt;100%</c:v>
                </c:pt>
              </c:strCache>
            </c:strRef>
          </c:cat>
          <c:val>
            <c:numRef>
              <c:f>Sheet2!$AF$7:$AJ$7</c:f>
              <c:numCache>
                <c:formatCode>General</c:formatCode>
                <c:ptCount val="5"/>
              </c:numCache>
            </c:numRef>
          </c:val>
        </c:ser>
        <c:ser>
          <c:idx val="6"/>
          <c:order val="6"/>
          <c:tx>
            <c:strRef>
              <c:f>Sheet2!$AE$8</c:f>
              <c:strCache>
                <c:ptCount val="1"/>
                <c:pt idx="0">
                  <c:v>1-hr</c:v>
                </c:pt>
              </c:strCache>
            </c:strRef>
          </c:tx>
          <c:spPr>
            <a:solidFill>
              <a:schemeClr val="tx1"/>
            </a:solidFill>
            <a:ln>
              <a:solidFill>
                <a:sysClr val="windowText" lastClr="000000"/>
              </a:solidFill>
            </a:ln>
          </c:spPr>
          <c:invertIfNegative val="0"/>
          <c:cat>
            <c:strRef>
              <c:f>Sheet2!$AF$1:$AJ$1</c:f>
              <c:strCache>
                <c:ptCount val="5"/>
                <c:pt idx="0">
                  <c:v>&lt;-50%</c:v>
                </c:pt>
                <c:pt idx="1">
                  <c:v>-25%</c:v>
                </c:pt>
                <c:pt idx="2">
                  <c:v>0%</c:v>
                </c:pt>
                <c:pt idx="3">
                  <c:v>50%</c:v>
                </c:pt>
                <c:pt idx="4">
                  <c:v>&gt;100%</c:v>
                </c:pt>
              </c:strCache>
            </c:strRef>
          </c:cat>
          <c:val>
            <c:numRef>
              <c:f>Sheet2!$AF$8:$AJ$8</c:f>
              <c:numCache>
                <c:formatCode>General</c:formatCode>
                <c:ptCount val="5"/>
                <c:pt idx="0">
                  <c:v>3</c:v>
                </c:pt>
                <c:pt idx="2">
                  <c:v>1</c:v>
                </c:pt>
              </c:numCache>
            </c:numRef>
          </c:val>
        </c:ser>
        <c:ser>
          <c:idx val="7"/>
          <c:order val="7"/>
          <c:tx>
            <c:strRef>
              <c:f>Sheet2!$AE$9</c:f>
              <c:strCache>
                <c:ptCount val="1"/>
                <c:pt idx="0">
                  <c:v>3-hr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c:spPr>
          <c:invertIfNegative val="0"/>
          <c:cat>
            <c:strRef>
              <c:f>Sheet2!$AF$1:$AJ$1</c:f>
              <c:strCache>
                <c:ptCount val="5"/>
                <c:pt idx="0">
                  <c:v>&lt;-50%</c:v>
                </c:pt>
                <c:pt idx="1">
                  <c:v>-25%</c:v>
                </c:pt>
                <c:pt idx="2">
                  <c:v>0%</c:v>
                </c:pt>
                <c:pt idx="3">
                  <c:v>50%</c:v>
                </c:pt>
                <c:pt idx="4">
                  <c:v>&gt;100%</c:v>
                </c:pt>
              </c:strCache>
            </c:strRef>
          </c:cat>
          <c:val>
            <c:numRef>
              <c:f>Sheet2!$AF$9:$AJ$9</c:f>
              <c:numCache>
                <c:formatCode>General</c:formatCode>
                <c:ptCount val="5"/>
                <c:pt idx="0">
                  <c:v>1</c:v>
                </c:pt>
                <c:pt idx="2">
                  <c:v>1</c:v>
                </c:pt>
                <c:pt idx="4">
                  <c:v>1</c:v>
                </c:pt>
              </c:numCache>
            </c:numRef>
          </c:val>
        </c:ser>
        <c:ser>
          <c:idx val="8"/>
          <c:order val="8"/>
          <c:tx>
            <c:strRef>
              <c:f>Sheet2!$AE$10</c:f>
              <c:strCache>
                <c:ptCount val="1"/>
                <c:pt idx="0">
                  <c:v>6-hr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c:spPr>
          <c:invertIfNegative val="0"/>
          <c:cat>
            <c:strRef>
              <c:f>Sheet2!$AF$1:$AJ$1</c:f>
              <c:strCache>
                <c:ptCount val="5"/>
                <c:pt idx="0">
                  <c:v>&lt;-50%</c:v>
                </c:pt>
                <c:pt idx="1">
                  <c:v>-25%</c:v>
                </c:pt>
                <c:pt idx="2">
                  <c:v>0%</c:v>
                </c:pt>
                <c:pt idx="3">
                  <c:v>50%</c:v>
                </c:pt>
                <c:pt idx="4">
                  <c:v>&gt;100%</c:v>
                </c:pt>
              </c:strCache>
            </c:strRef>
          </c:cat>
          <c:val>
            <c:numRef>
              <c:f>Sheet2!$AF$10:$AJ$10</c:f>
              <c:numCache>
                <c:formatCode>General</c:formatCode>
                <c:ptCount val="5"/>
                <c:pt idx="0">
                  <c:v>2</c:v>
                </c:pt>
                <c:pt idx="2">
                  <c:v>1</c:v>
                </c:pt>
                <c:pt idx="4">
                  <c:v>1</c:v>
                </c:pt>
              </c:numCache>
            </c:numRef>
          </c:val>
        </c:ser>
        <c:ser>
          <c:idx val="9"/>
          <c:order val="9"/>
          <c:tx>
            <c:strRef>
              <c:f>Sheet2!$AE$11</c:f>
              <c:strCache>
                <c:ptCount val="1"/>
                <c:pt idx="0">
                  <c:v>24-hr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c:spPr>
          <c:invertIfNegative val="0"/>
          <c:cat>
            <c:strRef>
              <c:f>Sheet2!$AF$1:$AJ$1</c:f>
              <c:strCache>
                <c:ptCount val="5"/>
                <c:pt idx="0">
                  <c:v>&lt;-50%</c:v>
                </c:pt>
                <c:pt idx="1">
                  <c:v>-25%</c:v>
                </c:pt>
                <c:pt idx="2">
                  <c:v>0%</c:v>
                </c:pt>
                <c:pt idx="3">
                  <c:v>50%</c:v>
                </c:pt>
                <c:pt idx="4">
                  <c:v>&gt;100%</c:v>
                </c:pt>
              </c:strCache>
            </c:strRef>
          </c:cat>
          <c:val>
            <c:numRef>
              <c:f>Sheet2!$AF$11:$AJ$11</c:f>
              <c:numCache>
                <c:formatCode>General</c:formatCode>
                <c:ptCount val="5"/>
                <c:pt idx="2">
                  <c:v>1</c:v>
                </c:pt>
              </c:numCache>
            </c:numRef>
          </c:val>
        </c:ser>
        <c:ser>
          <c:idx val="10"/>
          <c:order val="10"/>
          <c:tx>
            <c:strRef>
              <c:f>Sheet2!$AE$12</c:f>
              <c:strCache>
                <c:ptCount val="1"/>
                <c:pt idx="0">
                  <c:v>72-hr</c:v>
                </c:pt>
              </c:strCache>
            </c:strRef>
          </c:tx>
          <c:invertIfNegative val="0"/>
          <c:cat>
            <c:strRef>
              <c:f>Sheet2!$AF$1:$AJ$1</c:f>
              <c:strCache>
                <c:ptCount val="5"/>
                <c:pt idx="0">
                  <c:v>&lt;-50%</c:v>
                </c:pt>
                <c:pt idx="1">
                  <c:v>-25%</c:v>
                </c:pt>
                <c:pt idx="2">
                  <c:v>0%</c:v>
                </c:pt>
                <c:pt idx="3">
                  <c:v>50%</c:v>
                </c:pt>
                <c:pt idx="4">
                  <c:v>&gt;100%</c:v>
                </c:pt>
              </c:strCache>
            </c:strRef>
          </c:cat>
          <c:val>
            <c:numRef>
              <c:f>Sheet2!$AF$12:$AJ$12</c:f>
              <c:numCache>
                <c:formatCode>General</c:formatCode>
                <c:ptCount val="5"/>
              </c:numCache>
            </c:numRef>
          </c:val>
        </c:ser>
        <c:ser>
          <c:idx val="11"/>
          <c:order val="11"/>
          <c:tx>
            <c:strRef>
              <c:f>Sheet2!$AE$13</c:f>
              <c:strCache>
                <c:ptCount val="1"/>
                <c:pt idx="0">
                  <c:v>168-hr</c:v>
                </c:pt>
              </c:strCache>
            </c:strRef>
          </c:tx>
          <c:invertIfNegative val="0"/>
          <c:cat>
            <c:strRef>
              <c:f>Sheet2!$AF$1:$AJ$1</c:f>
              <c:strCache>
                <c:ptCount val="5"/>
                <c:pt idx="0">
                  <c:v>&lt;-50%</c:v>
                </c:pt>
                <c:pt idx="1">
                  <c:v>-25%</c:v>
                </c:pt>
                <c:pt idx="2">
                  <c:v>0%</c:v>
                </c:pt>
                <c:pt idx="3">
                  <c:v>50%</c:v>
                </c:pt>
                <c:pt idx="4">
                  <c:v>&gt;100%</c:v>
                </c:pt>
              </c:strCache>
            </c:strRef>
          </c:cat>
          <c:val>
            <c:numRef>
              <c:f>Sheet2!$AF$13:$AJ$13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8049920"/>
        <c:axId val="108051840"/>
      </c:barChart>
      <c:catAx>
        <c:axId val="1080499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Amount of Underestimate/Overestimate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108051840"/>
        <c:crosses val="autoZero"/>
        <c:auto val="1"/>
        <c:lblAlgn val="ctr"/>
        <c:lblOffset val="100"/>
        <c:noMultiLvlLbl val="0"/>
      </c:catAx>
      <c:valAx>
        <c:axId val="10805184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No.</a:t>
                </a:r>
                <a:r>
                  <a:rPr lang="en-US" baseline="0"/>
                  <a:t> of Responses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8049920"/>
        <c:crosses val="autoZero"/>
        <c:crossBetween val="between"/>
        <c:majorUnit val="1"/>
      </c:valAx>
    </c:plotArea>
    <c:legend>
      <c:legendPos val="r"/>
      <c:layout/>
      <c:overlay val="0"/>
    </c:legend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Estimated lead</a:t>
            </a:r>
            <a:r>
              <a:rPr lang="en-US" baseline="0" dirty="0" smtClean="0"/>
              <a:t> time on 35 </a:t>
            </a:r>
            <a:r>
              <a:rPr lang="en-US" baseline="0" dirty="0" err="1" smtClean="0"/>
              <a:t>dBZ</a:t>
            </a:r>
            <a:r>
              <a:rPr lang="en-US" baseline="0" dirty="0" smtClean="0"/>
              <a:t> echoes provided by CI </a:t>
            </a:r>
            <a:endParaRPr lang="en-US" dirty="0"/>
          </a:p>
        </c:rich>
      </c:tx>
      <c:layout>
        <c:manualLayout>
          <c:xMode val="edge"/>
          <c:yMode val="edge"/>
          <c:x val="0.12007633420822397"/>
          <c:y val="2.7777777777777776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'Lead Time'!$E$2:$E$6</c:f>
              <c:strCache>
                <c:ptCount val="5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60+</c:v>
                </c:pt>
              </c:strCache>
            </c:strRef>
          </c:cat>
          <c:val>
            <c:numRef>
              <c:f>'Lead Time'!$F$2:$F$6</c:f>
              <c:numCache>
                <c:formatCode>General</c:formatCode>
                <c:ptCount val="5"/>
                <c:pt idx="0">
                  <c:v>4</c:v>
                </c:pt>
                <c:pt idx="1">
                  <c:v>1</c:v>
                </c:pt>
                <c:pt idx="2">
                  <c:v>3</c:v>
                </c:pt>
                <c:pt idx="3">
                  <c:v>2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8105088"/>
        <c:axId val="108107264"/>
      </c:barChart>
      <c:catAx>
        <c:axId val="1081050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Minutes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108107264"/>
        <c:crosses val="autoZero"/>
        <c:auto val="1"/>
        <c:lblAlgn val="ctr"/>
        <c:lblOffset val="100"/>
        <c:noMultiLvlLbl val="0"/>
      </c:catAx>
      <c:valAx>
        <c:axId val="108107264"/>
        <c:scaling>
          <c:orientation val="minMax"/>
          <c:max val="5"/>
          <c:min val="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crossAx val="108105088"/>
        <c:crosses val="autoZero"/>
        <c:crossBetween val="between"/>
        <c:majorUnit val="1"/>
      </c:valAx>
    </c:plotArea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Rate your confidence in the product's identification of CI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Confidence!$C$2:$C$6</c:f>
              <c:strCache>
                <c:ptCount val="5"/>
                <c:pt idx="0">
                  <c:v>Very Low Confidence</c:v>
                </c:pt>
                <c:pt idx="1">
                  <c:v>Low Confidence</c:v>
                </c:pt>
                <c:pt idx="2">
                  <c:v>Medium Confidence</c:v>
                </c:pt>
                <c:pt idx="3">
                  <c:v>High Confidence</c:v>
                </c:pt>
                <c:pt idx="4">
                  <c:v>Very High Confidence</c:v>
                </c:pt>
              </c:strCache>
            </c:strRef>
          </c:cat>
          <c:val>
            <c:numRef>
              <c:f>Confidence!$D$2:$D$6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6</c:v>
                </c:pt>
                <c:pt idx="3">
                  <c:v>3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8123264"/>
        <c:axId val="108124800"/>
      </c:barChart>
      <c:catAx>
        <c:axId val="108123264"/>
        <c:scaling>
          <c:orientation val="minMax"/>
        </c:scaling>
        <c:delete val="0"/>
        <c:axPos val="b"/>
        <c:majorTickMark val="out"/>
        <c:minorTickMark val="none"/>
        <c:tickLblPos val="nextTo"/>
        <c:crossAx val="108124800"/>
        <c:crosses val="autoZero"/>
        <c:auto val="1"/>
        <c:lblAlgn val="ctr"/>
        <c:lblOffset val="100"/>
        <c:noMultiLvlLbl val="0"/>
      </c:catAx>
      <c:valAx>
        <c:axId val="1081248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8123264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Impact on operational </a:t>
            </a:r>
            <a:r>
              <a:rPr lang="en-US" dirty="0" err="1" smtClean="0"/>
              <a:t>nowcast</a:t>
            </a:r>
            <a:r>
              <a:rPr lang="en-US" dirty="0" smtClean="0"/>
              <a:t>/forecast process</a:t>
            </a:r>
            <a:endParaRPr lang="en-US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Impact!$C$2:$C$6</c:f>
              <c:strCache>
                <c:ptCount val="5"/>
                <c:pt idx="0">
                  <c:v>Very Small</c:v>
                </c:pt>
                <c:pt idx="1">
                  <c:v>Small</c:v>
                </c:pt>
                <c:pt idx="2">
                  <c:v>Some</c:v>
                </c:pt>
                <c:pt idx="3">
                  <c:v>Large</c:v>
                </c:pt>
                <c:pt idx="4">
                  <c:v>Very Large</c:v>
                </c:pt>
              </c:strCache>
            </c:strRef>
          </c:cat>
          <c:val>
            <c:numRef>
              <c:f>Impact!$D$2:$D$6</c:f>
              <c:numCache>
                <c:formatCode>General</c:formatCode>
                <c:ptCount val="5"/>
                <c:pt idx="0">
                  <c:v>0</c:v>
                </c:pt>
                <c:pt idx="1">
                  <c:v>4</c:v>
                </c:pt>
                <c:pt idx="2">
                  <c:v>6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8210432"/>
        <c:axId val="108220416"/>
      </c:barChart>
      <c:catAx>
        <c:axId val="108210432"/>
        <c:scaling>
          <c:orientation val="minMax"/>
        </c:scaling>
        <c:delete val="0"/>
        <c:axPos val="b"/>
        <c:majorTickMark val="out"/>
        <c:minorTickMark val="none"/>
        <c:tickLblPos val="nextTo"/>
        <c:crossAx val="108220416"/>
        <c:crosses val="autoZero"/>
        <c:auto val="1"/>
        <c:lblAlgn val="ctr"/>
        <c:lblOffset val="100"/>
        <c:noMultiLvlLbl val="0"/>
      </c:catAx>
      <c:valAx>
        <c:axId val="1082204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8210432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CF6EC9-02BF-4D7F-AADD-60D2539153E7}" type="datetimeFigureOut">
              <a:rPr lang="en-US" smtClean="0"/>
              <a:t>8/26/2014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D14112-87FF-4C8C-A9C2-90542C89A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136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Final Assessment</a:t>
            </a:r>
            <a:r>
              <a:rPr lang="en-US" baseline="0" dirty="0" smtClean="0"/>
              <a:t> Reports available on our website.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14112-87FF-4C8C-A9C2-90542C89A31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196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Case example from Luis Rosa</a:t>
            </a:r>
            <a:r>
              <a:rPr lang="en-US" baseline="0" dirty="0" smtClean="0"/>
              <a:t> (WFO-SJU), adapted from the World Wide of </a:t>
            </a:r>
            <a:r>
              <a:rPr lang="en-US" baseline="0" dirty="0" err="1" smtClean="0"/>
              <a:t>SPoRT</a:t>
            </a:r>
            <a:r>
              <a:rPr lang="en-US" baseline="0" dirty="0" smtClean="0"/>
              <a:t> Blog.</a:t>
            </a:r>
          </a:p>
          <a:p>
            <a:r>
              <a:rPr lang="en-US" baseline="0" dirty="0" smtClean="0"/>
              <a:t>GOES-R QPE, in its proxy form, failed to detect a storm due to current GOES resolution.  Likely a common occurrence in SJU and could impact validation studies,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14112-87FF-4C8C-A9C2-90542C89A31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31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Final Assessment Reports available</a:t>
            </a:r>
            <a:r>
              <a:rPr lang="en-US" baseline="0" dirty="0" smtClean="0"/>
              <a:t> on our website.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14112-87FF-4C8C-A9C2-90542C89A31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548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SPoRT</a:t>
            </a:r>
            <a:r>
              <a:rPr lang="en-US" dirty="0" smtClean="0"/>
              <a:t> </a:t>
            </a:r>
            <a:r>
              <a:rPr lang="en-US" baseline="0" dirty="0" smtClean="0"/>
              <a:t>PARADIGM: </a:t>
            </a:r>
            <a:r>
              <a:rPr lang="en-US" dirty="0" smtClean="0"/>
              <a:t>John </a:t>
            </a:r>
            <a:r>
              <a:rPr lang="en-US" dirty="0" err="1" smtClean="0"/>
              <a:t>Mecikalski’s</a:t>
            </a:r>
            <a:r>
              <a:rPr lang="en-US" dirty="0" smtClean="0"/>
              <a:t> team could observe,</a:t>
            </a:r>
            <a:r>
              <a:rPr lang="en-US" baseline="0" dirty="0" smtClean="0"/>
              <a:t> with the guidance of forecasters, the strengths and weaknesses of each version of the product over numerous operational cases, making improvements in preparation for GOES-R.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14112-87FF-4C8C-A9C2-90542C89A31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2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FAE721-E6FF-4258-A1F3-6287E2C5ADEA}" type="datetimeFigureOut">
              <a:rPr lang="en-US" smtClean="0"/>
              <a:pPr>
                <a:defRPr/>
              </a:pPr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A682CB-8025-4FD1-8D55-9B30DFEB780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84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17128E-6A68-4C2B-89ED-D4FFF03F1524}" type="datetimeFigureOut">
              <a:rPr lang="en-US" smtClean="0"/>
              <a:pPr>
                <a:defRPr/>
              </a:pPr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9F6EB9-C80D-43F4-B003-4045C139A08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355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4AE43D-53AD-4B68-8026-6B9F0AC8637C}" type="datetimeFigureOut">
              <a:rPr lang="en-US" smtClean="0"/>
              <a:pPr>
                <a:defRPr/>
              </a:pPr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6D74E-A5AC-4936-BFF3-CFD9751C4A2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891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322DCC-21B8-4EEA-8942-75DA38DBA4C3}" type="datetimeFigureOut">
              <a:rPr lang="en-US" smtClean="0"/>
              <a:pPr>
                <a:defRPr/>
              </a:pPr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2FBB58-39FA-464B-96E3-E35FD6AC4B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780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145D43-F24A-4D46-826B-18C693D5822A}" type="datetimeFigureOut">
              <a:rPr lang="en-US" smtClean="0"/>
              <a:pPr>
                <a:defRPr/>
              </a:pPr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B79E-5407-4F16-BD69-0D39332844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10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128DCD-F51D-4558-97AC-752219F41B53}" type="datetimeFigureOut">
              <a:rPr lang="en-US" smtClean="0"/>
              <a:pPr>
                <a:defRPr/>
              </a:pPr>
              <a:t>8/26/2014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9630DF-F9B4-4BD2-92C0-5583E931E3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386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CB52E1-8E30-413E-8304-DCF5F4742E6D}" type="datetimeFigureOut">
              <a:rPr lang="en-US" smtClean="0"/>
              <a:pPr>
                <a:defRPr/>
              </a:pPr>
              <a:t>8/26/2014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A082A1-5790-4F29-AABC-07432F03557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905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C501A8-E59D-4EF0-9F8E-25EC6B2D11F0}" type="datetimeFigureOut">
              <a:rPr lang="en-US" smtClean="0"/>
              <a:pPr>
                <a:defRPr/>
              </a:pPr>
              <a:t>8/26/2014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7A653A-A0E9-418E-9169-9A02522126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26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EB83AA-077D-4BE6-A73F-572688D56511}" type="datetimeFigureOut">
              <a:rPr lang="en-US" smtClean="0"/>
              <a:pPr>
                <a:defRPr/>
              </a:pPr>
              <a:t>8/26/2014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C93A8E-5C69-498E-8EBD-DCFB0F89982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944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78AE6C-68FD-4659-B16B-AD87A02F2901}" type="datetimeFigureOut">
              <a:rPr lang="en-US" smtClean="0"/>
              <a:pPr>
                <a:defRPr/>
              </a:pPr>
              <a:t>8/26/2014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CD5138-64A4-403B-A111-D86EEC46165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26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59031-7E24-43C9-B482-34824FF741C7}" type="datetimeFigureOut">
              <a:rPr lang="en-US" smtClean="0"/>
              <a:pPr>
                <a:defRPr/>
              </a:pPr>
              <a:t>8/26/2014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3C5B79-8A9E-41B0-8598-F7B45E8E51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578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1B373B-1D7C-4542-876E-DD490A466162}" type="datetimeFigureOut">
              <a:rPr lang="en-US" smtClean="0"/>
              <a:pPr>
                <a:defRPr/>
              </a:pPr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C626B9-AB1F-476A-BB91-1FADFDA5BC7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70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hyperlink" Target="http://weather.msfc.nasa.gov/sport/evaluations/" TargetMode="External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gif"/><Relationship Id="rId9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9.png"/><Relationship Id="rId7" Type="http://schemas.openxmlformats.org/officeDocument/2006/relationships/image" Target="../media/image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eather.msfc.nasa.gov/sport/evaluations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.gif"/><Relationship Id="rId7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jpeg"/><Relationship Id="rId4" Type="http://schemas.openxmlformats.org/officeDocument/2006/relationships/image" Target="../media/image10.gif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4.png"/><Relationship Id="rId7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itle 1"/>
          <p:cNvSpPr>
            <a:spLocks noGrp="1"/>
          </p:cNvSpPr>
          <p:nvPr>
            <p:ph type="ctrTitle"/>
          </p:nvPr>
        </p:nvSpPr>
        <p:spPr>
          <a:xfrm>
            <a:off x="990600" y="1493838"/>
            <a:ext cx="7162800" cy="2370796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Assessment and Transition of AWG Products: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GOES-R QPE and CI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572000"/>
            <a:ext cx="84582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600" smtClean="0">
                <a:solidFill>
                  <a:schemeClr val="tx1"/>
                </a:solidFill>
              </a:rPr>
              <a:t>Science Advisory Committee Meeting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800" smtClean="0">
                <a:solidFill>
                  <a:schemeClr val="tx1"/>
                </a:solidFill>
              </a:rPr>
              <a:t>26 – 28 August, 2014</a:t>
            </a:r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00200" y="5486400"/>
            <a:ext cx="59023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National Space Science and Technology Center, Huntsville, AL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25" name="Group 2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2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26" name="Picture 25" descr="sport_redblue_lg_trans.gif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27" name="Picture 26" descr="NASA_Lg.PNG"/>
            <p:cNvPicPr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176255" y="1550504"/>
            <a:ext cx="4904628" cy="238539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GOES-R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 Quantitative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1" y="1647908"/>
            <a:ext cx="4827757" cy="2287987"/>
          </a:xfrm>
        </p:spPr>
        <p:txBody>
          <a:bodyPr>
            <a:normAutofit fontScale="92500" lnSpcReduction="20000"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600" dirty="0"/>
              <a:t>Confidence and Impact </a:t>
            </a:r>
            <a:r>
              <a:rPr lang="en-US" sz="2600" dirty="0" smtClean="0"/>
              <a:t>suggests</a:t>
            </a:r>
          </a:p>
          <a:p>
            <a:pPr lvl="1"/>
            <a:r>
              <a:rPr lang="en-US" sz="1900" dirty="0" smtClean="0"/>
              <a:t>Positive </a:t>
            </a:r>
            <a:r>
              <a:rPr lang="en-US" sz="1900" dirty="0"/>
              <a:t>impact on situational awareness</a:t>
            </a:r>
          </a:p>
          <a:p>
            <a:pPr lvl="1"/>
            <a:r>
              <a:rPr lang="en-US" sz="1900" dirty="0" smtClean="0"/>
              <a:t>Room for improvement</a:t>
            </a:r>
            <a:endParaRPr lang="en-US" sz="19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600" dirty="0"/>
              <a:t>Generally effective lead times</a:t>
            </a:r>
          </a:p>
          <a:p>
            <a:pPr lvl="1"/>
            <a:r>
              <a:rPr lang="en-US" sz="1900" dirty="0"/>
              <a:t>Error detected in GOES-West </a:t>
            </a:r>
            <a:r>
              <a:rPr lang="en-US" sz="1900" dirty="0" smtClean="0"/>
              <a:t>algorithm</a:t>
            </a:r>
          </a:p>
          <a:p>
            <a:r>
              <a:rPr lang="en-US" sz="2600" dirty="0">
                <a:hlinkClick r:id="rId3"/>
              </a:rPr>
              <a:t>http://weather.msfc.nasa.gov/sport/evaluations/</a:t>
            </a:r>
            <a:endParaRPr lang="en-US" sz="2600" dirty="0"/>
          </a:p>
        </p:txBody>
      </p:sp>
      <p:grpSp>
        <p:nvGrpSpPr>
          <p:cNvPr id="4" name="Group 3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5" name="Group 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6" name="Picture 5" descr="sport_redblue_lg_trans.gif"/>
            <p:cNvPicPr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7" name="Picture 6" descr="NASA_Lg.PNG"/>
            <p:cNvPicPr>
              <a:picLocks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176255" y="1170943"/>
            <a:ext cx="8093102" cy="8668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1516300592"/>
              </p:ext>
            </p:extLst>
          </p:nvPr>
        </p:nvGraphicFramePr>
        <p:xfrm>
          <a:off x="1113300" y="4033934"/>
          <a:ext cx="3327365" cy="2012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2634229"/>
              </p:ext>
            </p:extLst>
          </p:nvPr>
        </p:nvGraphicFramePr>
        <p:xfrm>
          <a:off x="5212463" y="1574358"/>
          <a:ext cx="3433908" cy="2138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8816195" y="64567"/>
            <a:ext cx="327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9</a:t>
            </a:r>
            <a:endParaRPr lang="en-US" dirty="0">
              <a:latin typeface="+mn-lt"/>
            </a:endParaRPr>
          </a:p>
        </p:txBody>
      </p:sp>
      <p:graphicFrame>
        <p:nvGraphicFramePr>
          <p:cNvPr id="16" name="Char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0053317"/>
              </p:ext>
            </p:extLst>
          </p:nvPr>
        </p:nvGraphicFramePr>
        <p:xfrm>
          <a:off x="5229960" y="3959807"/>
          <a:ext cx="3433908" cy="2060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62105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CI_Fcst_example_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631" y="2076614"/>
            <a:ext cx="2488842" cy="190514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304335" y="3905412"/>
            <a:ext cx="26026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n-lt"/>
              </a:rPr>
              <a:t>Transition Problems: </a:t>
            </a:r>
            <a:r>
              <a:rPr lang="en-US" dirty="0" smtClean="0">
                <a:latin typeface="+mn-lt"/>
              </a:rPr>
              <a:t>Inconsistently available</a:t>
            </a:r>
          </a:p>
          <a:p>
            <a:r>
              <a:rPr lang="en-US" b="1" dirty="0" smtClean="0">
                <a:latin typeface="+mn-lt"/>
              </a:rPr>
              <a:t>Forecaster Feedback:</a:t>
            </a:r>
            <a:r>
              <a:rPr lang="en-US" dirty="0" smtClean="0">
                <a:latin typeface="+mn-lt"/>
              </a:rPr>
              <a:t> Binary output is inaccurate, not very detailed</a:t>
            </a:r>
            <a:endParaRPr lang="en-US" dirty="0">
              <a:latin typeface="+mn-lt"/>
            </a:endParaRPr>
          </a:p>
        </p:txBody>
      </p:sp>
      <p:pic>
        <p:nvPicPr>
          <p:cNvPr id="27" name="Picture 16" descr="CI_Fcst_example_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807" y="2076613"/>
            <a:ext cx="2486927" cy="1905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145665" y="3905412"/>
            <a:ext cx="26812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n-lt"/>
              </a:rPr>
              <a:t>Product Changes:</a:t>
            </a:r>
            <a:r>
              <a:rPr lang="en-US" dirty="0" smtClean="0">
                <a:latin typeface="+mn-lt"/>
              </a:rPr>
              <a:t> Product available year-round; “Strength of Signal” Product</a:t>
            </a:r>
            <a:endParaRPr lang="en-US" b="1" dirty="0" smtClean="0">
              <a:latin typeface="+mn-lt"/>
            </a:endParaRPr>
          </a:p>
          <a:p>
            <a:r>
              <a:rPr lang="en-US" b="1" dirty="0" smtClean="0">
                <a:latin typeface="+mn-lt"/>
              </a:rPr>
              <a:t>Forecaster Feedback: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SoS</a:t>
            </a:r>
            <a:r>
              <a:rPr lang="en-US" dirty="0" smtClean="0">
                <a:latin typeface="+mn-lt"/>
              </a:rPr>
              <a:t> MUCH better; lead times improve; no environment</a:t>
            </a:r>
            <a:endParaRPr lang="en-US" dirty="0">
              <a:latin typeface="+mn-lt"/>
            </a:endParaRPr>
          </a:p>
        </p:txBody>
      </p:sp>
      <p:pic>
        <p:nvPicPr>
          <p:cNvPr id="29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903" y="2076612"/>
            <a:ext cx="2770832" cy="1905145"/>
          </a:xfrm>
          <a:prstGeom prst="rect">
            <a:avLst/>
          </a:prstGeom>
        </p:spPr>
      </p:pic>
      <p:sp>
        <p:nvSpPr>
          <p:cNvPr id="31" name="Pentagon 30"/>
          <p:cNvSpPr/>
          <p:nvPr/>
        </p:nvSpPr>
        <p:spPr>
          <a:xfrm>
            <a:off x="331631" y="1316711"/>
            <a:ext cx="2534397" cy="684117"/>
          </a:xfrm>
          <a:prstGeom prst="homePlate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tx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tx2">
                  <a:lumMod val="40000"/>
                  <a:lumOff val="60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2010: Yes/No Product</a:t>
            </a:r>
            <a:endParaRPr lang="en-US" dirty="0"/>
          </a:p>
        </p:txBody>
      </p:sp>
      <p:sp>
        <p:nvSpPr>
          <p:cNvPr id="32" name="Pentagon 31"/>
          <p:cNvSpPr/>
          <p:nvPr/>
        </p:nvSpPr>
        <p:spPr>
          <a:xfrm>
            <a:off x="3241666" y="1316711"/>
            <a:ext cx="2477068" cy="684117"/>
          </a:xfrm>
          <a:prstGeom prst="homePlate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2011/12: </a:t>
            </a:r>
            <a:r>
              <a:rPr lang="en-US" dirty="0" err="1" smtClean="0"/>
              <a:t>SoS</a:t>
            </a:r>
            <a:r>
              <a:rPr lang="en-US" dirty="0" smtClean="0"/>
              <a:t> Product</a:t>
            </a:r>
            <a:endParaRPr lang="en-US" dirty="0"/>
          </a:p>
        </p:txBody>
      </p:sp>
      <p:sp>
        <p:nvSpPr>
          <p:cNvPr id="33" name="Pentagon 32"/>
          <p:cNvSpPr/>
          <p:nvPr/>
        </p:nvSpPr>
        <p:spPr>
          <a:xfrm>
            <a:off x="6089035" y="1314612"/>
            <a:ext cx="2877544" cy="684117"/>
          </a:xfrm>
          <a:prstGeom prst="homePlate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2013: Probabilistic Product (</a:t>
            </a:r>
            <a:r>
              <a:rPr lang="en-US" dirty="0" err="1" smtClean="0"/>
              <a:t>sat+model</a:t>
            </a:r>
            <a:r>
              <a:rPr lang="en-US" dirty="0" smtClean="0"/>
              <a:t> fields)</a:t>
            </a:r>
            <a:endParaRPr lang="en-US" dirty="0"/>
          </a:p>
        </p:txBody>
      </p:sp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67" y="3695160"/>
            <a:ext cx="2465786" cy="273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36" name="Group 35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40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37" name="Picture 36" descr="sport_redblue_lg_trans.gif"/>
            <p:cNvPicPr>
              <a:picLocks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38" name="Picture 37" descr="NASA_Lg.PNG"/>
            <p:cNvPicPr>
              <a:picLocks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176255" y="1170943"/>
            <a:ext cx="8093102" cy="8668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020794" y="3905412"/>
            <a:ext cx="31232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n-lt"/>
              </a:rPr>
              <a:t>Product Changes: </a:t>
            </a:r>
            <a:r>
              <a:rPr lang="en-US" dirty="0" smtClean="0">
                <a:latin typeface="+mn-lt"/>
              </a:rPr>
              <a:t>new transitions dataflow and process</a:t>
            </a:r>
            <a:r>
              <a:rPr lang="en-US" b="1" dirty="0" smtClean="0">
                <a:latin typeface="+mn-lt"/>
              </a:rPr>
              <a:t>; </a:t>
            </a:r>
            <a:r>
              <a:rPr lang="en-US" dirty="0" smtClean="0">
                <a:latin typeface="+mn-lt"/>
              </a:rPr>
              <a:t>Probabilistic product includes environment via model data</a:t>
            </a:r>
            <a:endParaRPr lang="en-US" b="1" dirty="0" smtClean="0">
              <a:latin typeface="+mn-lt"/>
            </a:endParaRPr>
          </a:p>
          <a:p>
            <a:r>
              <a:rPr lang="en-US" b="1" dirty="0" smtClean="0">
                <a:latin typeface="+mn-lt"/>
              </a:rPr>
              <a:t>Forecaster Feedback:</a:t>
            </a:r>
            <a:r>
              <a:rPr lang="en-US" dirty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Better lead times</a:t>
            </a:r>
            <a:r>
              <a:rPr lang="en-US" dirty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and situational awareness; GOES-West problems</a:t>
            </a:r>
            <a:endParaRPr lang="en-US" dirty="0">
              <a:latin typeface="+mn-lt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GOES-R CI Iterative Development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686800" y="64567"/>
            <a:ext cx="457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10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8939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err="1" smtClean="0"/>
              <a:t>SPoRT’s</a:t>
            </a:r>
            <a:r>
              <a:rPr lang="en-US" sz="2400" dirty="0" smtClean="0"/>
              <a:t> core competencies:</a:t>
            </a:r>
          </a:p>
          <a:p>
            <a:pPr lvl="1"/>
            <a:r>
              <a:rPr lang="en-US" sz="2000" dirty="0" smtClean="0"/>
              <a:t>Transitioning experimental products to end-user DSS</a:t>
            </a:r>
          </a:p>
          <a:p>
            <a:pPr lvl="1"/>
            <a:r>
              <a:rPr lang="en-US" sz="2000" dirty="0" smtClean="0"/>
              <a:t>Multi-faceted training </a:t>
            </a:r>
          </a:p>
          <a:p>
            <a:pPr lvl="1"/>
            <a:r>
              <a:rPr lang="en-US" sz="2000" dirty="0" smtClean="0"/>
              <a:t>Robust </a:t>
            </a:r>
            <a:r>
              <a:rPr lang="en-US" sz="2000" smtClean="0"/>
              <a:t>quantitative assessments</a:t>
            </a:r>
            <a:endParaRPr lang="en-US" sz="2000" dirty="0" smtClean="0"/>
          </a:p>
          <a:p>
            <a:r>
              <a:rPr lang="en-US" sz="2400" dirty="0" err="1" smtClean="0"/>
              <a:t>SPoRT’s</a:t>
            </a:r>
            <a:r>
              <a:rPr lang="en-US" sz="2400" dirty="0" smtClean="0"/>
              <a:t> role in transitioning and assessing AWGs:</a:t>
            </a:r>
            <a:endParaRPr lang="en-US" sz="2400" dirty="0" smtClean="0"/>
          </a:p>
          <a:p>
            <a:pPr lvl="1"/>
            <a:r>
              <a:rPr lang="en-US" sz="1800" dirty="0" smtClean="0"/>
              <a:t>Better understand the utility of AWGs in operations</a:t>
            </a:r>
          </a:p>
          <a:p>
            <a:pPr lvl="1"/>
            <a:r>
              <a:rPr lang="en-US" sz="1800" dirty="0" smtClean="0"/>
              <a:t>Gather vital feedback from forecasters for the development of AWGs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6255" y="1170943"/>
            <a:ext cx="8093102" cy="8668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704054" y="64567"/>
            <a:ext cx="439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11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8822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NOAA PG Intro – AWG Support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0" y="1073955"/>
            <a:ext cx="4040188" cy="639762"/>
          </a:xfrm>
        </p:spPr>
        <p:txBody>
          <a:bodyPr/>
          <a:lstStyle/>
          <a:p>
            <a:r>
              <a:rPr lang="en-US" dirty="0"/>
              <a:t>Where we’ve been …..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0" y="1689863"/>
            <a:ext cx="4497388" cy="5553793"/>
          </a:xfrm>
        </p:spPr>
        <p:txBody>
          <a:bodyPr>
            <a:noAutofit/>
          </a:bodyPr>
          <a:lstStyle/>
          <a:p>
            <a:r>
              <a:rPr lang="en-US" dirty="0"/>
              <a:t>Co-located with UAH developers of official GOES-R Convective Initiation product</a:t>
            </a:r>
          </a:p>
          <a:p>
            <a:pPr lvl="1"/>
            <a:r>
              <a:rPr lang="en-US" dirty="0"/>
              <a:t>Support transition (training) of product and user DSS integration</a:t>
            </a:r>
          </a:p>
          <a:p>
            <a:pPr lvl="1"/>
            <a:r>
              <a:rPr lang="en-US" dirty="0"/>
              <a:t>Conducted assessment and provided feedback to developers</a:t>
            </a:r>
          </a:p>
          <a:p>
            <a:r>
              <a:rPr lang="en-US" dirty="0"/>
              <a:t>Collaborated with QPE AWG to transition and assess product</a:t>
            </a:r>
          </a:p>
          <a:p>
            <a:pPr lvl="1"/>
            <a:r>
              <a:rPr lang="en-US" dirty="0"/>
              <a:t>West Coast, Alaska, and Puerto Rico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5" y="1081906"/>
            <a:ext cx="4041775" cy="639762"/>
          </a:xfrm>
        </p:spPr>
        <p:txBody>
          <a:bodyPr/>
          <a:lstStyle/>
          <a:p>
            <a:r>
              <a:rPr lang="en-US" dirty="0"/>
              <a:t>What we’re doing </a:t>
            </a:r>
            <a:r>
              <a:rPr lang="en-US" dirty="0" smtClean="0"/>
              <a:t>….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5" y="1650109"/>
            <a:ext cx="4498975" cy="5060812"/>
          </a:xfrm>
        </p:spPr>
        <p:txBody>
          <a:bodyPr>
            <a:noAutofit/>
          </a:bodyPr>
          <a:lstStyle/>
          <a:p>
            <a:r>
              <a:rPr lang="en-US" dirty="0"/>
              <a:t>Continuing to make Convective Initiation product available to WFOs and NCs</a:t>
            </a:r>
          </a:p>
          <a:p>
            <a:r>
              <a:rPr lang="en-US" dirty="0"/>
              <a:t>Collaborating with Pacific Region for QPE Assessment in Fall 2014</a:t>
            </a:r>
          </a:p>
          <a:p>
            <a:r>
              <a:rPr lang="en-US" dirty="0"/>
              <a:t>Planning with QPE developers for eventual use of </a:t>
            </a:r>
            <a:r>
              <a:rPr lang="en-US" dirty="0" err="1"/>
              <a:t>Himawari</a:t>
            </a:r>
            <a:r>
              <a:rPr lang="en-US" dirty="0"/>
              <a:t> version of product</a:t>
            </a:r>
          </a:p>
          <a:p>
            <a:r>
              <a:rPr lang="en-US" dirty="0"/>
              <a:t>Participating in Air Quality AWG transition </a:t>
            </a:r>
            <a:r>
              <a:rPr lang="en-US" dirty="0" smtClean="0"/>
              <a:t>planning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76255" y="1170943"/>
            <a:ext cx="8093102" cy="8668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12" name="Group 11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16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3" name="Picture 12" descr="sport_redblue_lg_trans.gif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14" name="Picture 13" descr="NASA_Lg.PNG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8811008" y="64567"/>
            <a:ext cx="233524" cy="3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1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766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108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NASA-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SPoRT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Transitions and Assesses AWG Products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57626"/>
            <a:ext cx="9144000" cy="5600374"/>
          </a:xfrm>
        </p:spPr>
        <p:txBody>
          <a:bodyPr>
            <a:noAutofit/>
          </a:bodyPr>
          <a:lstStyle/>
          <a:p>
            <a:r>
              <a:rPr lang="en-US" sz="2400" dirty="0"/>
              <a:t>I</a:t>
            </a:r>
            <a:r>
              <a:rPr lang="en-US" sz="2400" dirty="0" smtClean="0"/>
              <a:t>s a leader in transitioning experimental products to operations</a:t>
            </a:r>
          </a:p>
          <a:p>
            <a:r>
              <a:rPr lang="en-US" sz="2400" dirty="0" smtClean="0"/>
              <a:t>Has a proven paradigm for training, transitioning, and assessing experimental products</a:t>
            </a:r>
          </a:p>
          <a:p>
            <a:r>
              <a:rPr lang="en-US" sz="2400" dirty="0" smtClean="0"/>
              <a:t>Recall </a:t>
            </a:r>
            <a:r>
              <a:rPr lang="en-US" sz="2400" dirty="0" err="1" smtClean="0"/>
              <a:t>SPoRT</a:t>
            </a:r>
            <a:r>
              <a:rPr lang="en-US" sz="2400" dirty="0" smtClean="0"/>
              <a:t> </a:t>
            </a:r>
            <a:r>
              <a:rPr lang="en-US" sz="2400" dirty="0"/>
              <a:t>Assessment Paradigm aims to:</a:t>
            </a:r>
          </a:p>
          <a:p>
            <a:pPr lvl="1"/>
            <a:r>
              <a:rPr lang="en-US" sz="1800" dirty="0"/>
              <a:t>Provide efficient and effective forum for forecasters’ feedback</a:t>
            </a:r>
          </a:p>
          <a:p>
            <a:pPr lvl="1"/>
            <a:r>
              <a:rPr lang="en-US" sz="1800" dirty="0"/>
              <a:t>Gather </a:t>
            </a:r>
            <a:r>
              <a:rPr lang="en-US" sz="1800" dirty="0" smtClean="0"/>
              <a:t>detailed, actionable </a:t>
            </a:r>
            <a:r>
              <a:rPr lang="en-US" sz="1800" dirty="0"/>
              <a:t>information for product developers, program managers, etc.</a:t>
            </a:r>
          </a:p>
          <a:p>
            <a:r>
              <a:rPr lang="en-US" sz="2200" dirty="0"/>
              <a:t>Assessment Characteristics</a:t>
            </a:r>
          </a:p>
          <a:p>
            <a:pPr lvl="1"/>
            <a:r>
              <a:rPr lang="en-US" sz="1800" dirty="0" smtClean="0"/>
              <a:t>Does not take the place of AWG-led validation studies</a:t>
            </a:r>
          </a:p>
          <a:p>
            <a:pPr lvl="1"/>
            <a:r>
              <a:rPr lang="en-US" sz="1800" dirty="0" smtClean="0"/>
              <a:t>5-point </a:t>
            </a:r>
            <a:r>
              <a:rPr lang="en-US" sz="1800" dirty="0"/>
              <a:t>Likert scales</a:t>
            </a:r>
          </a:p>
          <a:p>
            <a:pPr lvl="1"/>
            <a:r>
              <a:rPr lang="en-US" sz="1800" dirty="0"/>
              <a:t>Use of/confidence in training, confidence in product, product utility in meeting forecast </a:t>
            </a:r>
            <a:r>
              <a:rPr lang="en-US" sz="1800" dirty="0" smtClean="0"/>
              <a:t>challenge</a:t>
            </a:r>
          </a:p>
          <a:p>
            <a:r>
              <a:rPr lang="en-US" sz="2200" dirty="0" smtClean="0"/>
              <a:t>NESDIS GOES-R QPE: Bob </a:t>
            </a:r>
            <a:r>
              <a:rPr lang="en-US" sz="2200" dirty="0" err="1" smtClean="0"/>
              <a:t>Kulgowski</a:t>
            </a:r>
            <a:endParaRPr lang="en-US" sz="2200" dirty="0" smtClean="0"/>
          </a:p>
          <a:p>
            <a:r>
              <a:rPr lang="en-US" sz="2200" dirty="0" smtClean="0"/>
              <a:t>UAH GOES-R CI: John Mecikalski</a:t>
            </a:r>
          </a:p>
          <a:p>
            <a:r>
              <a:rPr lang="en-US" sz="2200" dirty="0" smtClean="0"/>
              <a:t>Can work with other AWGs through the PG to transition and assess</a:t>
            </a:r>
            <a:endParaRPr lang="en-US" sz="2200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6255" y="1170943"/>
            <a:ext cx="8093102" cy="8668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811008" y="64567"/>
            <a:ext cx="233524" cy="3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2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50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988193" y="1288383"/>
            <a:ext cx="3999959" cy="21535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69008" y="1332193"/>
            <a:ext cx="4839288" cy="487020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430" y="3506291"/>
            <a:ext cx="3237288" cy="27132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10462" y="5803316"/>
            <a:ext cx="19188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NESDIS GOES-R QPE</a:t>
            </a:r>
            <a:endParaRPr lang="en-US" sz="1400" i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2318" y="1332193"/>
            <a:ext cx="4869769" cy="4875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GOES-R ABI baseline product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Satellite-based rain </a:t>
            </a:r>
            <a:r>
              <a:rPr lang="en-US" sz="2400" dirty="0">
                <a:latin typeface="+mn-lt"/>
              </a:rPr>
              <a:t>rate estimates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dirty="0">
                <a:latin typeface="+mn-lt"/>
              </a:rPr>
              <a:t>based on IR data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dirty="0">
                <a:latin typeface="+mn-lt"/>
              </a:rPr>
              <a:t>calibrated using microwave rain rates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Input data: </a:t>
            </a:r>
            <a:endParaRPr lang="en-US" sz="2400" dirty="0" smtClean="0">
              <a:latin typeface="+mn-lt"/>
            </a:endParaRP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dirty="0">
                <a:latin typeface="+mn-lt"/>
              </a:rPr>
              <a:t>IR channels from GOES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dirty="0">
                <a:latin typeface="+mn-lt"/>
              </a:rPr>
              <a:t>Microwave from TRMM TMI, MHS on NOAA 18/19 and METOP-A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Current GOES: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dirty="0">
                <a:latin typeface="+mn-lt"/>
              </a:rPr>
              <a:t>4km spatial resolution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dirty="0">
                <a:latin typeface="+mn-lt"/>
              </a:rPr>
              <a:t>15 minute temporal resolution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Domains: GOES-East, GOES-West (including </a:t>
            </a:r>
            <a:r>
              <a:rPr lang="en-US" sz="2400" dirty="0">
                <a:latin typeface="+mn-lt"/>
              </a:rPr>
              <a:t>AK, HI, and </a:t>
            </a:r>
            <a:r>
              <a:rPr lang="en-US" sz="2400" dirty="0" smtClean="0">
                <a:latin typeface="+mn-lt"/>
              </a:rPr>
              <a:t>SJU)</a:t>
            </a:r>
            <a:endParaRPr lang="en-US" sz="2400" dirty="0">
              <a:latin typeface="+mn-l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12" name="Group 11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16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3" name="Picture 12" descr="sport_redblue_lg_trans.gif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14" name="Picture 13" descr="NASA_Lg.PNG"/>
            <p:cNvPicPr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176255" y="1170943"/>
            <a:ext cx="8093102" cy="8668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QPE Product and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Purpose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8811008" y="64567"/>
            <a:ext cx="233524" cy="3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3</a:t>
            </a:r>
            <a:endParaRPr lang="en-US" dirty="0"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05445" y="1319828"/>
            <a:ext cx="4303280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Forecast challenge: high </a:t>
            </a:r>
            <a:r>
              <a:rPr lang="en-US" sz="2400" dirty="0">
                <a:latin typeface="Calibri" panose="020F0502020204030204" pitchFamily="34" charset="0"/>
              </a:rPr>
              <a:t>impact rain events in data-sparse </a:t>
            </a:r>
            <a:r>
              <a:rPr lang="en-US" sz="2400" dirty="0" smtClean="0">
                <a:latin typeface="Calibri" panose="020F0502020204030204" pitchFamily="34" charset="0"/>
              </a:rPr>
              <a:t>regions (AK, SJU, WC)</a:t>
            </a:r>
            <a:endParaRPr lang="en-US" sz="2400" dirty="0">
              <a:latin typeface="Calibri" panose="020F0502020204030204" pitchFamily="34" charset="0"/>
            </a:endParaRP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90 </a:t>
            </a:r>
            <a:r>
              <a:rPr lang="en-US" sz="2400" dirty="0">
                <a:latin typeface="Calibri" panose="020F0502020204030204" pitchFamily="34" charset="0"/>
              </a:rPr>
              <a:t>surveys from a variety of operational </a:t>
            </a:r>
            <a:r>
              <a:rPr lang="en-US" sz="2400" dirty="0" smtClean="0">
                <a:latin typeface="Calibri" panose="020F0502020204030204" pitchFamily="34" charset="0"/>
              </a:rPr>
              <a:t>cases/conditions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5886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5" t="14305" r="47857" b="13195"/>
          <a:stretch/>
        </p:blipFill>
        <p:spPr bwMode="auto">
          <a:xfrm>
            <a:off x="3874080" y="1272208"/>
            <a:ext cx="4147690" cy="33411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GOES-R QPE Training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6255" y="1170943"/>
            <a:ext cx="8093102" cy="8668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90831" y="1852625"/>
            <a:ext cx="3824578" cy="320437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0831" y="2018027"/>
            <a:ext cx="386300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 err="1" smtClean="0">
                <a:latin typeface="+mj-lt"/>
              </a:rPr>
              <a:t>Teletraining</a:t>
            </a:r>
            <a:r>
              <a:rPr lang="en-US" sz="2200" b="1" dirty="0" smtClean="0">
                <a:latin typeface="+mj-lt"/>
              </a:rPr>
              <a:t> Sessions</a:t>
            </a:r>
            <a:r>
              <a:rPr lang="en-US" sz="2200" dirty="0" smtClean="0">
                <a:latin typeface="+mj-lt"/>
              </a:rPr>
              <a:t> March 6</a:t>
            </a:r>
            <a:r>
              <a:rPr lang="en-US" sz="2200" baseline="30000" dirty="0" smtClean="0">
                <a:latin typeface="+mj-lt"/>
              </a:rPr>
              <a:t>th</a:t>
            </a:r>
            <a:r>
              <a:rPr lang="en-US" sz="2200" dirty="0" smtClean="0">
                <a:latin typeface="+mj-lt"/>
              </a:rPr>
              <a:t> 2013 and July 9</a:t>
            </a:r>
            <a:r>
              <a:rPr lang="en-US" sz="2200" baseline="30000" dirty="0" smtClean="0">
                <a:latin typeface="+mj-lt"/>
              </a:rPr>
              <a:t>th</a:t>
            </a:r>
            <a:r>
              <a:rPr lang="en-US" sz="2200" dirty="0" smtClean="0">
                <a:latin typeface="+mj-lt"/>
              </a:rPr>
              <a:t> and 11</a:t>
            </a:r>
            <a:r>
              <a:rPr lang="en-US" sz="2200" baseline="30000" dirty="0" smtClean="0">
                <a:latin typeface="+mj-lt"/>
              </a:rPr>
              <a:t>th</a:t>
            </a:r>
            <a:r>
              <a:rPr lang="en-US" sz="2200" dirty="0" smtClean="0">
                <a:latin typeface="+mj-lt"/>
              </a:rPr>
              <a:t>, 2013 for WFO SOOs and staff with product developer Bob </a:t>
            </a:r>
            <a:r>
              <a:rPr lang="en-US" sz="2200" dirty="0" err="1" smtClean="0">
                <a:latin typeface="+mj-lt"/>
              </a:rPr>
              <a:t>Kuligowski</a:t>
            </a:r>
            <a:endParaRPr lang="en-US" sz="22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+mj-lt"/>
              </a:rPr>
              <a:t>Region-Specific </a:t>
            </a:r>
            <a:r>
              <a:rPr lang="en-US" sz="2200" b="1" dirty="0" smtClean="0">
                <a:latin typeface="+mj-lt"/>
              </a:rPr>
              <a:t>Quick Guides</a:t>
            </a:r>
            <a:r>
              <a:rPr lang="en-US" sz="2200" dirty="0" smtClean="0">
                <a:latin typeface="+mj-lt"/>
              </a:rPr>
              <a:t>: CONUS, AK, and SJU/HI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 smtClean="0">
                <a:latin typeface="+mj-lt"/>
              </a:rPr>
              <a:t>Site Visits</a:t>
            </a:r>
            <a:r>
              <a:rPr lang="en-US" sz="2200" dirty="0" smtClean="0">
                <a:latin typeface="+mj-lt"/>
              </a:rPr>
              <a:t> to AFC, AFG, and AJK in July 2013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 smtClean="0">
              <a:latin typeface="+mj-lt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771" y="2166780"/>
            <a:ext cx="2986553" cy="387801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142" y="2622467"/>
            <a:ext cx="2837528" cy="36779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11" name="Group 10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15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2" name="Picture 11" descr="sport_redblue_lg_trans.gif"/>
            <p:cNvPicPr>
              <a:picLocks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13" name="Picture 12" descr="NASA_Lg.PNG"/>
            <p:cNvPicPr>
              <a:picLocks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8811008" y="64567"/>
            <a:ext cx="233524" cy="3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4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74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13468" y="1598212"/>
            <a:ext cx="4071068" cy="220603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GOES-R QPE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Quantitative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2238555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GOES-R QPE:</a:t>
            </a:r>
          </a:p>
          <a:p>
            <a:pPr lvl="1"/>
            <a:r>
              <a:rPr lang="en-US" sz="1800" dirty="0" smtClean="0"/>
              <a:t>Underestimates in SJU</a:t>
            </a:r>
          </a:p>
          <a:p>
            <a:pPr lvl="1"/>
            <a:r>
              <a:rPr lang="en-US" sz="1800" dirty="0" smtClean="0"/>
              <a:t>Overestimates rainfall on the coast and underestimates in the mountains along the WC</a:t>
            </a:r>
          </a:p>
          <a:p>
            <a:pPr lvl="1"/>
            <a:r>
              <a:rPr lang="en-US" sz="1800" dirty="0" smtClean="0"/>
              <a:t>Performed inconsistently in AK</a:t>
            </a:r>
          </a:p>
          <a:p>
            <a:r>
              <a:rPr lang="en-US" sz="2200" dirty="0">
                <a:hlinkClick r:id="rId3"/>
              </a:rPr>
              <a:t>http://weather.msfc.nasa.gov/sport/evaluations/</a:t>
            </a:r>
            <a:r>
              <a:rPr lang="en-US" sz="2200" dirty="0"/>
              <a:t> </a:t>
            </a:r>
            <a:r>
              <a:rPr lang="en-US" sz="2200" dirty="0" smtClean="0"/>
              <a:t>  </a:t>
            </a:r>
          </a:p>
          <a:p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176255" y="1170943"/>
            <a:ext cx="8093102" cy="8668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811008" y="64567"/>
            <a:ext cx="233524" cy="3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5</a:t>
            </a:r>
            <a:endParaRPr lang="en-US" dirty="0">
              <a:latin typeface="+mn-lt"/>
            </a:endParaRPr>
          </a:p>
        </p:txBody>
      </p:sp>
      <p:graphicFrame>
        <p:nvGraphicFramePr>
          <p:cNvPr id="8" name="Char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7417039"/>
              </p:ext>
            </p:extLst>
          </p:nvPr>
        </p:nvGraphicFramePr>
        <p:xfrm>
          <a:off x="4753155" y="1472650"/>
          <a:ext cx="4291377" cy="2448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3209916"/>
              </p:ext>
            </p:extLst>
          </p:nvPr>
        </p:nvGraphicFramePr>
        <p:xfrm>
          <a:off x="176255" y="4236752"/>
          <a:ext cx="4451307" cy="2539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Char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768005"/>
              </p:ext>
            </p:extLst>
          </p:nvPr>
        </p:nvGraphicFramePr>
        <p:xfrm>
          <a:off x="4770408" y="4238808"/>
          <a:ext cx="4298828" cy="2552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17407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1257626"/>
            <a:ext cx="3455648" cy="5043355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Tstorms</a:t>
            </a:r>
            <a:r>
              <a:rPr lang="en-US" sz="2400" dirty="0" smtClean="0"/>
              <a:t> over NE PR 15 July 2013 producing moderate flooding</a:t>
            </a:r>
          </a:p>
          <a:p>
            <a:pPr lvl="1"/>
            <a:r>
              <a:rPr lang="en-US" sz="1800" dirty="0" smtClean="0"/>
              <a:t>Dual-Pol shows ~1in/</a:t>
            </a:r>
            <a:r>
              <a:rPr lang="en-US" sz="1800" dirty="0" err="1" smtClean="0"/>
              <a:t>hr</a:t>
            </a:r>
            <a:endParaRPr lang="en-US" sz="1800" dirty="0" smtClean="0"/>
          </a:p>
          <a:p>
            <a:r>
              <a:rPr lang="en-US" sz="2400" dirty="0" smtClean="0"/>
              <a:t>GOES-13 2040-2145 UTC shows </a:t>
            </a:r>
            <a:r>
              <a:rPr lang="en-US" sz="2400" b="1" dirty="0" smtClean="0"/>
              <a:t>warm cloud tops</a:t>
            </a:r>
            <a:r>
              <a:rPr lang="en-US" sz="2400" dirty="0" smtClean="0"/>
              <a:t> (-49C offshore min) vs 0.5km res DMSP F-16 OLS IR shows  </a:t>
            </a:r>
            <a:r>
              <a:rPr lang="en-US" sz="2400" b="1" dirty="0" smtClean="0"/>
              <a:t>overshooting tops</a:t>
            </a:r>
            <a:r>
              <a:rPr lang="en-US" sz="2400" dirty="0" smtClean="0"/>
              <a:t> (-80C)</a:t>
            </a:r>
          </a:p>
          <a:p>
            <a:r>
              <a:rPr lang="en-US" sz="2400" dirty="0" smtClean="0"/>
              <a:t>GOES-R QPE reported trace rainfall</a:t>
            </a:r>
          </a:p>
          <a:p>
            <a:endParaRPr lang="en-US" sz="2200" dirty="0"/>
          </a:p>
        </p:txBody>
      </p:sp>
      <p:pic>
        <p:nvPicPr>
          <p:cNvPr id="6" name="Picture 2" descr="C:\Users\aleroy\Documents\AMS\AMS 2013\Warm Rain Exampl\radar_20130715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953" y="1491209"/>
            <a:ext cx="2683321" cy="225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leroy\Documents\AMS\AMS 2013\Warm Rain Exampl\new_ir_20130715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242" y="4003566"/>
            <a:ext cx="2662478" cy="223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leroy\Documents\AMS\AMS 2013\Warm Rain Exampl\20130715-0521-f-16-ols-ir-northamerica-conus-east_puertorico-x-x-comp_201307152125_day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8" y="3958645"/>
            <a:ext cx="3060652" cy="234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leroy\Documents\AMS\AMS 2013\Warm Rain Exampl\20130716_0000_sport_nesdis_srp_qpe_003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026" y="1379762"/>
            <a:ext cx="2864523" cy="247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614212" y="3081482"/>
            <a:ext cx="5313558" cy="175432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chemeClr val="bg1"/>
                </a:solidFill>
              </a:rPr>
              <a:t>“Thanks </a:t>
            </a:r>
            <a:r>
              <a:rPr lang="en-US" dirty="0">
                <a:solidFill>
                  <a:schemeClr val="bg1"/>
                </a:solidFill>
              </a:rPr>
              <a:t>for putting this case together--this is exactly the kind of thing I need to know about.  My validation focuses primarily on large-scale performance and I don't often catch events like these because I'm not looking at everything so close-up</a:t>
            </a:r>
            <a:r>
              <a:rPr lang="en-US" dirty="0" smtClean="0">
                <a:solidFill>
                  <a:schemeClr val="bg1"/>
                </a:solidFill>
              </a:rPr>
              <a:t>.” –Bob </a:t>
            </a:r>
            <a:r>
              <a:rPr lang="en-US" dirty="0" err="1" smtClean="0">
                <a:solidFill>
                  <a:schemeClr val="bg1"/>
                </a:solidFill>
              </a:rPr>
              <a:t>Kuligowski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13" name="Group 12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17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4" name="Picture 13" descr="sport_redblue_lg_trans.gif"/>
            <p:cNvPicPr>
              <a:picLocks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15" name="Picture 14" descr="NASA_Lg.PNG"/>
            <p:cNvPicPr>
              <a:picLocks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GOES-R QPE Forecaster Feedback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76255" y="1170943"/>
            <a:ext cx="8093102" cy="8668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811008" y="64567"/>
            <a:ext cx="233524" cy="3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6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741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82880" y="1257627"/>
            <a:ext cx="4397071" cy="490068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 and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Purpose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93416" y="1264458"/>
            <a:ext cx="4294229" cy="508932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3400" dirty="0" smtClean="0"/>
              <a:t>GOES-R ABI Future Capabilities—high priority</a:t>
            </a:r>
          </a:p>
          <a:p>
            <a:pPr fontAlgn="auto">
              <a:spcAft>
                <a:spcPts val="0"/>
              </a:spcAft>
            </a:pPr>
            <a:r>
              <a:rPr lang="en-US" sz="3400" dirty="0" smtClean="0"/>
              <a:t>Satellite </a:t>
            </a:r>
            <a:r>
              <a:rPr lang="en-US" sz="3400" dirty="0" err="1" smtClean="0"/>
              <a:t>nowcasting</a:t>
            </a:r>
            <a:r>
              <a:rPr lang="en-US" sz="3400" dirty="0" smtClean="0"/>
              <a:t> for convective initiation</a:t>
            </a:r>
          </a:p>
          <a:p>
            <a:pPr fontAlgn="auto">
              <a:spcAft>
                <a:spcPts val="0"/>
              </a:spcAft>
            </a:pPr>
            <a:r>
              <a:rPr lang="en-US" sz="3400" dirty="0" smtClean="0"/>
              <a:t>Spatial </a:t>
            </a:r>
            <a:r>
              <a:rPr lang="en-US" sz="3400" dirty="0"/>
              <a:t>Resolution: 1km on current GOES (4km at night)</a:t>
            </a:r>
          </a:p>
          <a:p>
            <a:pPr fontAlgn="auto">
              <a:spcAft>
                <a:spcPts val="0"/>
              </a:spcAft>
            </a:pPr>
            <a:r>
              <a:rPr lang="en-US" sz="3400" dirty="0"/>
              <a:t>Temporal Resolution: 15 min</a:t>
            </a:r>
          </a:p>
          <a:p>
            <a:pPr fontAlgn="auto">
              <a:spcAft>
                <a:spcPts val="0"/>
              </a:spcAft>
            </a:pPr>
            <a:r>
              <a:rPr lang="en-US" sz="3400" dirty="0" smtClean="0"/>
              <a:t>Current Domain: </a:t>
            </a:r>
            <a:r>
              <a:rPr lang="en-US" sz="3400" dirty="0"/>
              <a:t>GOES-East, </a:t>
            </a:r>
            <a:r>
              <a:rPr lang="en-US" sz="3400" dirty="0" smtClean="0"/>
              <a:t>GOES-West (CONUS)</a:t>
            </a:r>
            <a:endParaRPr lang="en-US" sz="3400" dirty="0"/>
          </a:p>
          <a:p>
            <a:pPr fontAlgn="auto">
              <a:spcAft>
                <a:spcPts val="0"/>
              </a:spcAft>
            </a:pPr>
            <a:r>
              <a:rPr lang="en-US" sz="3400" dirty="0"/>
              <a:t>Input:</a:t>
            </a:r>
          </a:p>
          <a:p>
            <a:pPr lvl="1" fontAlgn="auto">
              <a:spcAft>
                <a:spcPts val="0"/>
              </a:spcAft>
            </a:pPr>
            <a:r>
              <a:rPr lang="en-US" sz="2600" dirty="0"/>
              <a:t>9 interest fields from GOES</a:t>
            </a:r>
          </a:p>
          <a:p>
            <a:pPr lvl="1" fontAlgn="auto">
              <a:spcAft>
                <a:spcPts val="0"/>
              </a:spcAft>
            </a:pPr>
            <a:r>
              <a:rPr lang="en-US" sz="2600" dirty="0"/>
              <a:t>15 NWP fields from RAP</a:t>
            </a:r>
          </a:p>
          <a:p>
            <a:pPr lvl="1" fontAlgn="auto">
              <a:spcAft>
                <a:spcPts val="0"/>
              </a:spcAft>
            </a:pPr>
            <a:r>
              <a:rPr lang="en-US" sz="2600" dirty="0"/>
              <a:t>Ground snow cover (SNODAS)</a:t>
            </a:r>
          </a:p>
          <a:p>
            <a:pPr fontAlgn="auto">
              <a:spcAft>
                <a:spcPts val="0"/>
              </a:spcAft>
            </a:pPr>
            <a:r>
              <a:rPr lang="en-US" sz="3400" dirty="0"/>
              <a:t>Output:</a:t>
            </a:r>
          </a:p>
          <a:p>
            <a:pPr lvl="1" fontAlgn="auto">
              <a:spcAft>
                <a:spcPts val="0"/>
              </a:spcAft>
            </a:pPr>
            <a:r>
              <a:rPr lang="en-US" sz="2600" dirty="0"/>
              <a:t>Probability of 0-2hr </a:t>
            </a:r>
            <a:r>
              <a:rPr lang="en-US" sz="2600" dirty="0" smtClean="0"/>
              <a:t>CI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1249" y="1388590"/>
            <a:ext cx="1114425" cy="771525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4945049" y="2693515"/>
            <a:ext cx="1304925" cy="1932700"/>
            <a:chOff x="5019675" y="2667000"/>
            <a:chExt cx="1762125" cy="2609850"/>
          </a:xfrm>
        </p:grpSpPr>
        <p:pic>
          <p:nvPicPr>
            <p:cNvPr id="8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9675" y="2667000"/>
              <a:ext cx="1762125" cy="2609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Arrow Connector 8"/>
            <p:cNvCxnSpPr/>
            <p:nvPr/>
          </p:nvCxnSpPr>
          <p:spPr>
            <a:xfrm rot="5400000" flipH="1" flipV="1">
              <a:off x="4762501" y="4000500"/>
              <a:ext cx="2209800" cy="3175"/>
            </a:xfrm>
            <a:prstGeom prst="straightConnector1">
              <a:avLst/>
            </a:prstGeom>
            <a:ln w="50800">
              <a:solidFill>
                <a:schemeClr val="tx1">
                  <a:lumMod val="85000"/>
                  <a:lumOff val="1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6316649" y="3255409"/>
            <a:ext cx="253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NWP Model: CAPE, CIN, LI…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02374" y="1374964"/>
            <a:ext cx="2352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GOES: Cloud motion, growth, glaciation, and height</a:t>
            </a:r>
            <a:endParaRPr lang="en-US" dirty="0">
              <a:latin typeface="Calibri" panose="020F05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564049" y="4979515"/>
            <a:ext cx="1981200" cy="1094531"/>
            <a:chOff x="4572000" y="5257800"/>
            <a:chExt cx="1981200" cy="1094531"/>
          </a:xfrm>
        </p:grpSpPr>
        <p:pic>
          <p:nvPicPr>
            <p:cNvPr id="13" name="Picture 4" descr="http://www.clker.com/cliparts/M/d/P/M/g/n/desktop-computer-hi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604" y="5614450"/>
              <a:ext cx="983841" cy="737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4572000" y="5257800"/>
              <a:ext cx="198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alibri" panose="020F0502020204030204" pitchFamily="34" charset="0"/>
                </a:rPr>
                <a:t>Logistic Regression</a:t>
              </a:r>
              <a:endParaRPr 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154849" y="2399976"/>
            <a:ext cx="838200" cy="76944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+</a:t>
            </a:r>
            <a:endParaRPr lang="en-US" sz="4400" dirty="0"/>
          </a:p>
        </p:txBody>
      </p:sp>
      <p:sp>
        <p:nvSpPr>
          <p:cNvPr id="16" name="TextBox 15"/>
          <p:cNvSpPr txBox="1"/>
          <p:nvPr/>
        </p:nvSpPr>
        <p:spPr>
          <a:xfrm>
            <a:off x="7137849" y="3958442"/>
            <a:ext cx="855200" cy="76944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=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607865" y="4869993"/>
            <a:ext cx="1932167" cy="13744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Little bitty old CI image</a:t>
            </a:r>
            <a:endParaRPr lang="en-US" dirty="0"/>
          </a:p>
        </p:txBody>
      </p:sp>
      <p:pic>
        <p:nvPicPr>
          <p:cNvPr id="19" name="Picture 32" descr="C:\Users\Anita\Documents\Satcast\Training\MLB0723_ThinCirrus\2012_0723_1725__SATCASTv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218" y="4976109"/>
            <a:ext cx="1620986" cy="116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22" name="Group 21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26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23" name="Picture 22" descr="sport_redblue_lg_trans.gif"/>
            <p:cNvPicPr>
              <a:picLocks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24" name="Picture 23" descr="NASA_Lg.PNG"/>
            <p:cNvPicPr>
              <a:picLocks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sp>
        <p:nvSpPr>
          <p:cNvPr id="29" name="Rectangle 28"/>
          <p:cNvSpPr/>
          <p:nvPr/>
        </p:nvSpPr>
        <p:spPr>
          <a:xfrm>
            <a:off x="176255" y="1170943"/>
            <a:ext cx="8093102" cy="8668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8848249" y="64567"/>
            <a:ext cx="295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7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5719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5" t="14305" r="47857" b="13195"/>
          <a:stretch/>
        </p:blipFill>
        <p:spPr bwMode="auto">
          <a:xfrm>
            <a:off x="4927811" y="1375725"/>
            <a:ext cx="4147690" cy="33411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41906" y="1590261"/>
            <a:ext cx="4134678" cy="375301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GOES-R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 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30703" cy="3820013"/>
          </a:xfrm>
        </p:spPr>
        <p:txBody>
          <a:bodyPr>
            <a:normAutofit/>
          </a:bodyPr>
          <a:lstStyle/>
          <a:p>
            <a:r>
              <a:rPr lang="en-US" sz="2400" b="1" dirty="0" err="1" smtClean="0"/>
              <a:t>Teletraining</a:t>
            </a:r>
            <a:r>
              <a:rPr lang="en-US" sz="2400" b="1" dirty="0" smtClean="0"/>
              <a:t> Sessions </a:t>
            </a:r>
            <a:r>
              <a:rPr lang="en-US" sz="2400" dirty="0" smtClean="0"/>
              <a:t>prior to assessments</a:t>
            </a:r>
          </a:p>
          <a:p>
            <a:r>
              <a:rPr lang="en-US" sz="2400" b="1" dirty="0" smtClean="0"/>
              <a:t>Quick Guide </a:t>
            </a:r>
            <a:r>
              <a:rPr lang="en-US" sz="2400" dirty="0" smtClean="0"/>
              <a:t>updated with product changes</a:t>
            </a:r>
          </a:p>
          <a:p>
            <a:r>
              <a:rPr lang="en-US" sz="2400" b="1" dirty="0" smtClean="0"/>
              <a:t>Articulate Module</a:t>
            </a:r>
            <a:r>
              <a:rPr lang="en-US" sz="2400" dirty="0" smtClean="0"/>
              <a:t> for self-paced training </a:t>
            </a:r>
          </a:p>
          <a:p>
            <a:r>
              <a:rPr lang="en-US" sz="2400" b="1" dirty="0" smtClean="0"/>
              <a:t>Site Visits</a:t>
            </a:r>
            <a:r>
              <a:rPr lang="en-US" sz="2400" dirty="0" smtClean="0"/>
              <a:t> to facilitate collaborations and peer-to-peer training</a:t>
            </a: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6" name="Group 5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10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7" name="Picture 6" descr="sport_redblue_lg_trans.gif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8" name="Picture 7" descr="NASA_Lg.PNG"/>
            <p:cNvPicPr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176255" y="1170943"/>
            <a:ext cx="8093102" cy="8668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2" t="10417" r="51518" b="3750"/>
          <a:stretch/>
        </p:blipFill>
        <p:spPr bwMode="auto">
          <a:xfrm>
            <a:off x="4509039" y="2268747"/>
            <a:ext cx="2930784" cy="37039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0" t="25000" r="58236" b="23403"/>
          <a:stretch/>
        </p:blipFill>
        <p:spPr bwMode="auto">
          <a:xfrm>
            <a:off x="5419918" y="3046322"/>
            <a:ext cx="3776499" cy="23738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816195" y="64567"/>
            <a:ext cx="327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8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0908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template_slide</Template>
  <TotalTime>11326</TotalTime>
  <Words>931</Words>
  <Application>Microsoft Office PowerPoint</Application>
  <PresentationFormat>On-screen Show (4:3)</PresentationFormat>
  <Paragraphs>141</Paragraphs>
  <Slides>12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Assessment and Transition of AWG Products: GOES-R QPE and CI</vt:lpstr>
      <vt:lpstr>NOAA PG Intro – AWG Support</vt:lpstr>
      <vt:lpstr>Why NASA-SPoRT Transitions and Assesses AWG Products</vt:lpstr>
      <vt:lpstr>QPE Product and Purpose</vt:lpstr>
      <vt:lpstr>GOES-R QPE Training</vt:lpstr>
      <vt:lpstr>GOES-R QPE Quantitative Results</vt:lpstr>
      <vt:lpstr>GOES-R QPE Forecaster Feedback</vt:lpstr>
      <vt:lpstr>CI Product and Purpose</vt:lpstr>
      <vt:lpstr>GOES-R CI Training</vt:lpstr>
      <vt:lpstr>GOES-R CI Quantitative Results</vt:lpstr>
      <vt:lpstr>PowerPoint Presentation</vt:lpstr>
      <vt:lpstr>In Conclusion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 / NWS Coordination Call</dc:title>
  <dc:creator>fuell</dc:creator>
  <cp:lastModifiedBy>LeRoy, Anita (MSFC-ZP11)[UAH]</cp:lastModifiedBy>
  <cp:revision>628</cp:revision>
  <dcterms:created xsi:type="dcterms:W3CDTF">2009-10-14T04:03:29Z</dcterms:created>
  <dcterms:modified xsi:type="dcterms:W3CDTF">2014-08-26T12:17:06Z</dcterms:modified>
</cp:coreProperties>
</file>