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65" r:id="rId3"/>
    <p:sldId id="282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99"/>
    <a:srgbClr val="0000FF"/>
    <a:srgbClr val="F9F9F9"/>
    <a:srgbClr val="FBFBFB"/>
    <a:srgbClr val="FAFAFA"/>
    <a:srgbClr val="FCFCF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4660"/>
  </p:normalViewPr>
  <p:slideViewPr>
    <p:cSldViewPr snapToGrid="0">
      <p:cViewPr>
        <p:scale>
          <a:sx n="75" d="100"/>
          <a:sy n="75" d="100"/>
        </p:scale>
        <p:origin x="-216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E721-E6FF-4258-A1F3-6287E2C5ADEA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82CB-8025-4FD1-8D55-9B30DFEB78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7128E-6A68-4C2B-89ED-D4FFF03F1524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F6EB9-C80D-43F4-B003-4045C139A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AE43D-53AD-4B68-8026-6B9F0AC8637C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D74E-A5AC-4936-BFF3-CFD9751C4A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22DCC-21B8-4EEA-8942-75DA38DBA4C3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45D43-F24A-4D46-826B-18C693D5822A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B79E-5407-4F16-BD69-0D3933284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28DCD-F51D-4558-97AC-752219F41B53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52E1-8E30-413E-8304-DCF5F4742E6D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501A8-E59D-4EF0-9F8E-25EC6B2D11F0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A653A-A0E9-418E-9169-9A0252212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B83AA-077D-4BE6-A73F-572688D56511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3A8E-5C69-498E-8EBD-DCFB0F8998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8AE6C-68FD-4659-B16B-AD87A02F2901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D5138-64A4-403B-A111-D86EEC461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59031-7E24-43C9-B482-34824FF741C7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C5B79-8A9E-41B0-8598-F7B45E8E5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B373B-1D7C-4542-876E-DD490A466162}" type="datetimeFigureOut">
              <a:rPr lang="en-US" smtClean="0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626B9-AB1F-476A-BB91-1FADFDA5B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721187" y="1493838"/>
            <a:ext cx="7753175" cy="151878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2: Product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Science Advisory Committee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26 – 28 August,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Team Objectives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200710"/>
            <a:ext cx="8418786" cy="4635069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Mission: Develop experimental products for satellite missions to assess the impact on forecast needs in operations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Primary role: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Integrate user forecast needs with available </a:t>
            </a:r>
            <a:r>
              <a:rPr lang="en-US" sz="2000" dirty="0" err="1" smtClean="0"/>
              <a:t>SPoRT</a:t>
            </a:r>
            <a:r>
              <a:rPr lang="en-US" sz="2000" dirty="0" smtClean="0"/>
              <a:t> capabilities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Multiple avenues for information: Assessments, site visits, science sharing, etc.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Relevance to the </a:t>
            </a:r>
            <a:r>
              <a:rPr lang="en-US" sz="2400" dirty="0" err="1" smtClean="0"/>
              <a:t>SPoRT</a:t>
            </a:r>
            <a:r>
              <a:rPr lang="en-US" sz="2400" dirty="0" smtClean="0"/>
              <a:t> Paradigm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 Emphasize </a:t>
            </a:r>
            <a:r>
              <a:rPr lang="en-US" sz="2000" dirty="0" err="1" smtClean="0"/>
              <a:t>SPoRT’s</a:t>
            </a:r>
            <a:r>
              <a:rPr lang="en-US" sz="2000" dirty="0" smtClean="0"/>
              <a:t> expertise with remote sensing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Products Group takes feedback from partner interactions and assessments to develop means to address forecast concerns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Close interaction with end users and other </a:t>
            </a:r>
            <a:r>
              <a:rPr lang="en-US" sz="2000" dirty="0" err="1" smtClean="0"/>
              <a:t>SPoRT</a:t>
            </a:r>
            <a:r>
              <a:rPr lang="en-US" sz="2000" dirty="0" smtClean="0"/>
              <a:t>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of Activities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279168"/>
            <a:ext cx="8418786" cy="4451445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err="1" smtClean="0"/>
              <a:t>SPoRT</a:t>
            </a:r>
            <a:r>
              <a:rPr lang="en-US" sz="2400" dirty="0" smtClean="0"/>
              <a:t> has a diverse suite of products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Remote sensing expertise (satellite, lightning)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NASA Missions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err="1" smtClean="0"/>
              <a:t>SPoRT</a:t>
            </a:r>
            <a:r>
              <a:rPr lang="en-US" sz="2000" dirty="0" smtClean="0"/>
              <a:t> initially began with and continues support of NASA missions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Examples: MODIS, North Alabama Lightning, GPM, etc.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err="1" smtClean="0"/>
              <a:t>SPoRT’s</a:t>
            </a:r>
            <a:r>
              <a:rPr lang="en-US" sz="2400" dirty="0" smtClean="0"/>
              <a:t> Expanded Role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Recent collaborations have greatly expanded the number of platforms from which data are received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Primarily through NOAA Proving </a:t>
            </a:r>
            <a:r>
              <a:rPr lang="en-US" sz="2000" dirty="0" smtClean="0"/>
              <a:t>Grounds, but also new NASA missions</a:t>
            </a:r>
            <a:endParaRPr lang="en-US" sz="20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Recognizes </a:t>
            </a:r>
            <a:r>
              <a:rPr lang="en-US" sz="2000" dirty="0" err="1" smtClean="0"/>
              <a:t>SPoRT’s</a:t>
            </a:r>
            <a:r>
              <a:rPr lang="en-US" sz="2000" dirty="0" smtClean="0"/>
              <a:t> expertise in remote sensing applications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Activities now incorporate VIIRS, passive microwave, ozone products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7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Suite and Collaborations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127234"/>
            <a:ext cx="8573046" cy="5179781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Through interaction with </a:t>
            </a:r>
            <a:r>
              <a:rPr lang="en-US" sz="2400" dirty="0" err="1" smtClean="0"/>
              <a:t>SPoRT</a:t>
            </a:r>
            <a:r>
              <a:rPr lang="en-US" sz="2400" dirty="0" smtClean="0"/>
              <a:t> Groups, over 3 dozen collaborators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Weather Forecast Offices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National Centers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Center Weather Service Units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Spaceflight Meteorology Group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Proving Ground (via Hazardous Weather, Aviation, Tropical, and High Latitude Test Beds)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Expanding and flourishing in new regions (e.g., Alaska and Pacific)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Emphasizing </a:t>
            </a:r>
            <a:r>
              <a:rPr lang="en-US" sz="2400" dirty="0" err="1" smtClean="0"/>
              <a:t>SPoRT’s</a:t>
            </a:r>
            <a:r>
              <a:rPr lang="en-US" sz="2400" dirty="0" smtClean="0"/>
              <a:t> continued efforts to assess solutions to various forecast issues with remote sensing background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Numerous individual product suites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7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Highlights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127234"/>
            <a:ext cx="8418786" cy="4635069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Not every product will be covered during this session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Several highlights of products without formal presentation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pic>
        <p:nvPicPr>
          <p:cNvPr id="1026" name="Picture 2" descr="C:\Users\gstano\Documents\Data_Transfer\forSAC\abq_dnbref_14aug14_08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9" y="3239432"/>
            <a:ext cx="3225163" cy="27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stano\Documents\Data_Transfer\forSAC\hi_sst_18aug14_0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5" y="4262334"/>
            <a:ext cx="2026505" cy="17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stano\Documents\Data_Transfer\forSAC\gulf_sst_17aug14_06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01" y="4270737"/>
            <a:ext cx="2026505" cy="17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82737" y="2556324"/>
            <a:ext cx="187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VIIRS Day-Night Band:</a:t>
            </a:r>
          </a:p>
          <a:p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Reflectance</a:t>
            </a:r>
            <a:endParaRPr lang="en-US" sz="14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3638" y="2185504"/>
            <a:ext cx="194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Sea Surface Temperature Composite</a:t>
            </a:r>
            <a:endParaRPr lang="en-US" sz="14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9" name="Picture 5" descr="C:\Users\gstano\Documents\Data_Transfer\forSAC\ak_sst_16aug14_18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56" y="2841678"/>
            <a:ext cx="2026505" cy="17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8932" y="178280"/>
            <a:ext cx="8590827" cy="6474619"/>
            <a:chOff x="7914916" y="121471"/>
            <a:chExt cx="8590827" cy="6474619"/>
          </a:xfrm>
        </p:grpSpPr>
        <p:grpSp>
          <p:nvGrpSpPr>
            <p:cNvPr id="3" name="Group 2"/>
            <p:cNvGrpSpPr/>
            <p:nvPr/>
          </p:nvGrpSpPr>
          <p:grpSpPr>
            <a:xfrm>
              <a:off x="7914916" y="121471"/>
              <a:ext cx="8590827" cy="6474619"/>
              <a:chOff x="321398" y="145170"/>
              <a:chExt cx="8590827" cy="6474619"/>
            </a:xfrm>
          </p:grpSpPr>
          <p:pic>
            <p:nvPicPr>
              <p:cNvPr id="1033" name="Picture 9" descr="C:\Users\gstano\Documents\Data_Transfer\forSAC\hi_sst_18aug14_0600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98" y="2779227"/>
                <a:ext cx="4463780" cy="3840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 descr="C:\Users\gstano\Documents\Data_Transfer\forSAC\gulf_sst_17aug14_0600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8445" y="2779227"/>
                <a:ext cx="4463780" cy="3840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C:\Users\gstano\Documents\Data_Transfer\forSAC\ak_sst_16aug14_180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928" y="145170"/>
                <a:ext cx="4463780" cy="3840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10262036" y="608494"/>
              <a:ext cx="1601719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+mn-lt"/>
                </a:rPr>
                <a:t>SSTs: Alaska Region</a:t>
              </a:r>
              <a:endParaRPr lang="en-US" sz="14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08503" y="3433456"/>
              <a:ext cx="1601719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+mn-lt"/>
                </a:rPr>
                <a:t>SSTs: Pacific Region</a:t>
              </a:r>
              <a:endParaRPr lang="en-US" sz="14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67918" y="3433456"/>
              <a:ext cx="1601719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+mn-lt"/>
                </a:rPr>
                <a:t>SSTs: Southeast</a:t>
              </a:r>
              <a:endParaRPr lang="en-US" sz="1400" i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755" y="178280"/>
            <a:ext cx="7479359" cy="6435115"/>
            <a:chOff x="825331" y="214027"/>
            <a:chExt cx="7479359" cy="6435115"/>
          </a:xfrm>
        </p:grpSpPr>
        <p:grpSp>
          <p:nvGrpSpPr>
            <p:cNvPr id="11" name="Group 10"/>
            <p:cNvGrpSpPr/>
            <p:nvPr/>
          </p:nvGrpSpPr>
          <p:grpSpPr>
            <a:xfrm>
              <a:off x="825331" y="214027"/>
              <a:ext cx="7479359" cy="6435115"/>
              <a:chOff x="-5774427" y="-176721"/>
              <a:chExt cx="7479359" cy="6435115"/>
            </a:xfrm>
          </p:grpSpPr>
          <p:pic>
            <p:nvPicPr>
              <p:cNvPr id="1027" name="Picture 3" descr="C:\Users\gstano\Documents\Data_Transfer\forSAC\abq_dnbref_14aug14_0831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774427" y="-176721"/>
                <a:ext cx="7479359" cy="6435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-3971537" y="935746"/>
                <a:ext cx="1216614" cy="7386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chemeClr val="bg1"/>
                    </a:solidFill>
                    <a:latin typeface="+mn-lt"/>
                  </a:rPr>
                  <a:t>VIIRS Day-Night Band Reflectance</a:t>
                </a:r>
                <a:endParaRPr lang="en-US" sz="1400" i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cxnSp>
          <p:nvCxnSpPr>
            <p:cNvPr id="4" name="Straight Arrow Connector 3"/>
            <p:cNvCxnSpPr>
              <a:stCxn id="42" idx="0"/>
            </p:cNvCxnSpPr>
            <p:nvPr/>
          </p:nvCxnSpPr>
          <p:spPr>
            <a:xfrm flipH="1" flipV="1">
              <a:off x="2812783" y="3697477"/>
              <a:ext cx="112616" cy="659103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2" idx="0"/>
            </p:cNvCxnSpPr>
            <p:nvPr/>
          </p:nvCxnSpPr>
          <p:spPr>
            <a:xfrm flipV="1">
              <a:off x="2925399" y="3944082"/>
              <a:ext cx="1303233" cy="412498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3" idx="1"/>
            </p:cNvCxnSpPr>
            <p:nvPr/>
          </p:nvCxnSpPr>
          <p:spPr>
            <a:xfrm flipH="1" flipV="1">
              <a:off x="4511213" y="5787007"/>
              <a:ext cx="1003366" cy="45984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23026" y="4356580"/>
              <a:ext cx="1004745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+mn-lt"/>
                </a:rPr>
                <a:t>City Lights</a:t>
              </a:r>
              <a:endParaRPr lang="en-US" sz="14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14579" y="5679102"/>
              <a:ext cx="1004745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+mn-lt"/>
                </a:rPr>
                <a:t>Lightning</a:t>
              </a:r>
              <a:endParaRPr lang="en-US" sz="14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27631" y="5870096"/>
              <a:ext cx="1004745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+mn-lt"/>
                </a:rPr>
                <a:t>0831 UTC</a:t>
              </a:r>
              <a:endParaRPr lang="en-US" sz="1400" i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Speakers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84409" y="2721407"/>
            <a:ext cx="8960124" cy="2130316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Passive Microwave and Upcoming GPM Activities (Frank LaFontaine)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Red-Green-Blue Composites (Kevin Fuell)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Ozone and Ozone Anomaly Products (Emily Berndt)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1008" y="64567"/>
            <a:ext cx="233524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5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366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Session 2: Product Development</vt:lpstr>
      <vt:lpstr>Products Team Objectives</vt:lpstr>
      <vt:lpstr>Range of Activities</vt:lpstr>
      <vt:lpstr>Product Suite and Collaborations</vt:lpstr>
      <vt:lpstr>Product Highlights</vt:lpstr>
      <vt:lpstr>Introduction of Speakers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Stano, Geoffrey T. (MSFC-ZP11)[ENSCO INC]</cp:lastModifiedBy>
  <cp:revision>552</cp:revision>
  <dcterms:created xsi:type="dcterms:W3CDTF">2009-10-14T04:03:29Z</dcterms:created>
  <dcterms:modified xsi:type="dcterms:W3CDTF">2014-08-26T03:37:21Z</dcterms:modified>
</cp:coreProperties>
</file>