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65" r:id="rId4"/>
    <p:sldId id="257" r:id="rId5"/>
    <p:sldId id="266" r:id="rId6"/>
    <p:sldId id="268" r:id="rId7"/>
    <p:sldId id="260" r:id="rId8"/>
    <p:sldId id="263" r:id="rId9"/>
    <p:sldId id="267" r:id="rId10"/>
    <p:sldId id="262" r:id="rId11"/>
    <p:sldId id="258" r:id="rId12"/>
    <p:sldId id="261" r:id="rId13"/>
    <p:sldId id="259" r:id="rId14"/>
    <p:sldId id="274" r:id="rId15"/>
    <p:sldId id="269" r:id="rId16"/>
    <p:sldId id="264" r:id="rId17"/>
    <p:sldId id="270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75" y="3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11EB-75CB-49BD-8F2E-6B2D4DE4B547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B4A1-6778-4BFE-A24E-F110EE75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http://www.wfas.net/index.php/lightning-efficiency-fire-potential--danger-33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B4A1-6778-4BFE-A24E-F110EE758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B4A1-6778-4BFE-A24E-F110EE758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CCCA-2A88-4D02-8961-28DD5959A00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0"/>
            <a:ext cx="9150350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2" descr="nasa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649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7490-2D1D-4A7A-A8F7-84DB98D106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050C-E94D-43DB-B5D4-76832B639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33" descr="world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9150350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STO symbo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54" y="53976"/>
            <a:ext cx="93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4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3" descr="world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577"/>
            <a:ext cx="9150350" cy="599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0"/>
          <p:cNvSpPr>
            <a:spLocks noChangeArrowheads="1"/>
          </p:cNvSpPr>
          <p:nvPr userDrawn="1"/>
        </p:nvSpPr>
        <p:spPr bwMode="auto">
          <a:xfrm>
            <a:off x="0" y="-1"/>
            <a:ext cx="9150350" cy="928578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2" descr="nasa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644"/>
            <a:ext cx="762000" cy="64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019738" y="175302"/>
            <a:ext cx="1124262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1400" b="1" dirty="0" smtClean="0">
                <a:solidFill>
                  <a:prstClr val="white"/>
                </a:solidFill>
                <a:latin typeface="Broadway" panose="04040905080B02020502" pitchFamily="82" charset="0"/>
              </a:rPr>
              <a:t>Earth Science Office</a:t>
            </a:r>
            <a:endParaRPr lang="en-US" sz="1400" b="1" dirty="0">
              <a:solidFill>
                <a:prstClr val="white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2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2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6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99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7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5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9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0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19F5-96A9-4E6C-9906-8A050A55B2D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10B3878-E6FB-7241-A97D-492250331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53A21E-CB9E-C344-BF37-36AF73A1C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www.wfas.net/images/firedanger/ltng_pi.png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6239"/>
            <a:ext cx="7875588" cy="2852737"/>
          </a:xfrm>
        </p:spPr>
        <p:txBody>
          <a:bodyPr>
            <a:normAutofit/>
          </a:bodyPr>
          <a:lstStyle/>
          <a:p>
            <a:r>
              <a:rPr lang="en-US" dirty="0" smtClean="0"/>
              <a:t>SPoRT Future Lightning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3598864"/>
            <a:ext cx="7875588" cy="20685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Christopher </a:t>
            </a:r>
            <a:r>
              <a:rPr lang="en-US" dirty="0" smtClean="0"/>
              <a:t>J. </a:t>
            </a:r>
            <a:r>
              <a:rPr lang="en-US" dirty="0" smtClean="0"/>
              <a:t>Schultz</a:t>
            </a:r>
          </a:p>
          <a:p>
            <a:r>
              <a:rPr lang="en-US" dirty="0" smtClean="0"/>
              <a:t>Geoffrey </a:t>
            </a:r>
            <a:r>
              <a:rPr lang="en-US" dirty="0" smtClean="0"/>
              <a:t>T. </a:t>
            </a:r>
            <a:r>
              <a:rPr lang="en-US" dirty="0" smtClean="0"/>
              <a:t>Stano</a:t>
            </a:r>
          </a:p>
          <a:p>
            <a:r>
              <a:rPr lang="en-US" dirty="0" smtClean="0"/>
              <a:t>Paul Meyer</a:t>
            </a:r>
          </a:p>
          <a:p>
            <a:r>
              <a:rPr lang="en-US" dirty="0" smtClean="0"/>
              <a:t>Kevin McGrath</a:t>
            </a:r>
          </a:p>
          <a:p>
            <a:r>
              <a:rPr lang="en-US" dirty="0" smtClean="0"/>
              <a:t>Kevin Fuell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Lightning Initiated Wildfire Potential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6944" y="1284514"/>
            <a:ext cx="3417139" cy="496388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Current methods for wildfire detection from lightning have not really changed since the 1990s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www.wfas.net/images/firedanger/ltng_pi.png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Combines surface conditions and basic lightning parameters</a:t>
            </a:r>
          </a:p>
          <a:p>
            <a:pPr lvl="1"/>
            <a:r>
              <a:rPr lang="en-US" sz="2000" dirty="0" smtClean="0"/>
              <a:t>Empirically driven.</a:t>
            </a:r>
          </a:p>
          <a:p>
            <a:r>
              <a:rPr lang="en-US" sz="2400" dirty="0" smtClean="0"/>
              <a:t>Vision: develop a probabilistic product which utilizes modeling, surface conditions and atmospheric remote sensing (e.g., lightning, radar) to aid forecasters to real-time events.</a:t>
            </a:r>
          </a:p>
          <a:p>
            <a:pPr lvl="1"/>
            <a:r>
              <a:rPr lang="en-US" sz="2000" dirty="0" smtClean="0"/>
              <a:t>Extend to sub flash properties (GLM/ISS-LIS events, radiances)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r="6748"/>
          <a:stretch/>
        </p:blipFill>
        <p:spPr>
          <a:xfrm>
            <a:off x="3638812" y="564448"/>
            <a:ext cx="5505188" cy="5327394"/>
          </a:xfrm>
        </p:spPr>
      </p:pic>
      <p:sp>
        <p:nvSpPr>
          <p:cNvPr id="7" name="Oval 6"/>
          <p:cNvSpPr/>
          <p:nvPr/>
        </p:nvSpPr>
        <p:spPr>
          <a:xfrm>
            <a:off x="5551637" y="2168645"/>
            <a:ext cx="526212" cy="517585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8633" y="2781301"/>
            <a:ext cx="821667" cy="790036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59980" y="1837808"/>
            <a:ext cx="1207620" cy="2553217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3850" y="5934670"/>
            <a:ext cx="501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showing the comparison of the Land Information System Model 0-10 cm relative soil moisture and National Lightning Detection Network Data.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75907" y="2818039"/>
            <a:ext cx="185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Fire-starting flashes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24325" y="3190875"/>
            <a:ext cx="1340304" cy="14015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3"/>
          </p:cNvCxnSpPr>
          <p:nvPr/>
        </p:nvCxnSpPr>
        <p:spPr>
          <a:xfrm flipV="1">
            <a:off x="4419600" y="2610431"/>
            <a:ext cx="1209099" cy="36136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70" y="3648075"/>
            <a:ext cx="23691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68274"/>
            <a:ext cx="9029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Intern Wildfire Project, James Coy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12" y="1838325"/>
            <a:ext cx="3905488" cy="391630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" y="1825822"/>
            <a:ext cx="3914776" cy="3925620"/>
          </a:xfrm>
        </p:spPr>
      </p:pic>
      <p:sp>
        <p:nvSpPr>
          <p:cNvPr id="11" name="TextBox 10"/>
          <p:cNvSpPr txBox="1"/>
          <p:nvPr/>
        </p:nvSpPr>
        <p:spPr>
          <a:xfrm>
            <a:off x="381000" y="89535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first look combines NASA Land Information System information with NLDN data to assess lightning flash properties with 4 model output fields: 0-10 cm soil moisture, 0-10 cm relative soil moisture, total column soil moisture, and green vegetation fraction.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9625" y="1943100"/>
            <a:ext cx="1743075" cy="36290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14625" y="1952626"/>
            <a:ext cx="1733550" cy="3619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43475" y="1943100"/>
            <a:ext cx="1743075" cy="36290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48475" y="1952626"/>
            <a:ext cx="1733550" cy="3619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9625" y="5248275"/>
            <a:ext cx="1733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Neg. flashes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25" y="5248275"/>
            <a:ext cx="1733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Pos. flashes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3950" y="2181225"/>
            <a:ext cx="1733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Neg. flashes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8950" y="2181225"/>
            <a:ext cx="1733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Pos. flashes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" y="5686425"/>
            <a:ext cx="3657599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GVF (%)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33951" y="57054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0-10 cm Relative soil moisture (%)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218" y="218822"/>
            <a:ext cx="835990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Physicall</a:t>
            </a:r>
            <a:r>
              <a:rPr lang="en-US" b="1" dirty="0" smtClean="0">
                <a:solidFill>
                  <a:srgbClr val="0070C0"/>
                </a:solidFill>
              </a:rPr>
              <a:t>y based lightning jump algorithm for hazardous storm identification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Flashes are arbitrary definitions of a storms electrical output</a:t>
            </a:r>
          </a:p>
          <a:p>
            <a:r>
              <a:rPr lang="en-US" dirty="0" smtClean="0"/>
              <a:t>Goal: utilize sub flash properties (events, radiances) to estimate storm intensity from GLM and ISS-LIS</a:t>
            </a:r>
          </a:p>
          <a:p>
            <a:r>
              <a:rPr lang="en-US" dirty="0" smtClean="0"/>
              <a:t>Fuse this information with current techniques for severe storm analysis</a:t>
            </a:r>
            <a:endParaRPr lang="en-US" dirty="0"/>
          </a:p>
        </p:txBody>
      </p:sp>
      <p:pic>
        <p:nvPicPr>
          <p:cNvPr id="8" name="Content Placeholder 7" descr="C:\Users\schultz\Desktop\TSSN\20110110_0431_wnldn.pn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8544" y="1143000"/>
            <a:ext cx="4207712" cy="49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93" y="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Lightning Initiation/Cessation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393" y="1237796"/>
            <a:ext cx="3886200" cy="4351338"/>
          </a:xfrm>
        </p:spPr>
        <p:txBody>
          <a:bodyPr/>
          <a:lstStyle/>
          <a:p>
            <a:r>
              <a:rPr lang="en-US" dirty="0" smtClean="0"/>
              <a:t>Utilize the satellite LI algorithm to develop and implement methods for real-time monitoring of developing thunderstorms</a:t>
            </a:r>
          </a:p>
          <a:p>
            <a:pPr lvl="1"/>
            <a:r>
              <a:rPr lang="en-US" dirty="0" smtClean="0"/>
              <a:t>FAA, DOLWG, NASA lightning safety </a:t>
            </a:r>
            <a:endParaRPr lang="en-US" dirty="0"/>
          </a:p>
        </p:txBody>
      </p:sp>
      <p:pic>
        <p:nvPicPr>
          <p:cNvPr id="4100" name="Picture 4" descr="http://thumbs3.jigidi.com/thumbs/DW06LXYY/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545771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36" y="1365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Lightning NOx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Production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Future science applications to the TEMPO mission</a:t>
            </a:r>
          </a:p>
          <a:p>
            <a:pPr lvl="1"/>
            <a:r>
              <a:rPr lang="en-US" dirty="0" smtClean="0"/>
              <a:t>Flash/radiance NOx Estimation</a:t>
            </a:r>
          </a:p>
          <a:p>
            <a:pPr lvl="1"/>
            <a:r>
              <a:rPr lang="en-US" dirty="0" smtClean="0"/>
              <a:t>Regional air quality monitoring</a:t>
            </a:r>
          </a:p>
          <a:p>
            <a:pPr lvl="1"/>
            <a:r>
              <a:rPr lang="en-US" dirty="0" smtClean="0"/>
              <a:t>Utilized by EPA and local EMA officials.</a:t>
            </a:r>
          </a:p>
          <a:p>
            <a:r>
              <a:rPr lang="en-US" dirty="0" smtClean="0"/>
              <a:t>Can expand these applications globally.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5981" y="104504"/>
            <a:ext cx="3886200" cy="2350721"/>
          </a:xfrm>
          <a:prstGeom prst="rect">
            <a:avLst/>
          </a:prstGeom>
        </p:spPr>
      </p:pic>
      <p:pic>
        <p:nvPicPr>
          <p:cNvPr id="2050" name="Picture 2" descr="http://tempo.si.edu/images/no2_global_overl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1" y="3172095"/>
            <a:ext cx="3883025" cy="24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20343" y="2405743"/>
            <a:ext cx="40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Estimated increase in ozone due to Lightning </a:t>
            </a:r>
            <a:r>
              <a:rPr lang="en-US" sz="1400" dirty="0" err="1" smtClean="0"/>
              <a:t>Nox</a:t>
            </a:r>
            <a:r>
              <a:rPr lang="en-US" sz="1400" dirty="0" smtClean="0"/>
              <a:t>, Koshak et al. (2014)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27172" y="5651640"/>
            <a:ext cx="3624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output of a combined TEMPO/Sentinel/GMS satellites monitoring air pollution (NASA/SAO)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30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3999" cy="14573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Electrification Modeling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225550"/>
            <a:ext cx="3886200" cy="49466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emerging field in the modeling community</a:t>
            </a:r>
          </a:p>
          <a:p>
            <a:r>
              <a:rPr lang="en-US" dirty="0" smtClean="0"/>
              <a:t>Currently leveraging efforts through ROSES Calls</a:t>
            </a:r>
          </a:p>
          <a:p>
            <a:pPr lvl="1"/>
            <a:r>
              <a:rPr lang="en-US" dirty="0" smtClean="0"/>
              <a:t>A.13 MAP Proposal with Goddard and U. Toulouse (collaborating)</a:t>
            </a:r>
          </a:p>
          <a:p>
            <a:pPr lvl="1"/>
            <a:r>
              <a:rPr lang="en-US" dirty="0" smtClean="0"/>
              <a:t>A.23 Weather (September)</a:t>
            </a:r>
          </a:p>
          <a:p>
            <a:r>
              <a:rPr lang="en-US" dirty="0" smtClean="0"/>
              <a:t>Future implementations for short-term lightning prediction.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pic>
        <p:nvPicPr>
          <p:cNvPr id="7" name="Image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2" t="4832" r="18889" b="55350"/>
          <a:stretch/>
        </p:blipFill>
        <p:spPr>
          <a:xfrm>
            <a:off x="5133974" y="1039024"/>
            <a:ext cx="3590926" cy="3999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5715000"/>
            <a:ext cx="381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Simulated radiances from lightning and brightness temperatures for storms over the Congo basin during a 2.5 hour simulation in MesoNH (Courtesy C. Bovalo, U. Toulouse).</a:t>
            </a:r>
            <a:endParaRPr lang="en-US" sz="1400" dirty="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2" t="46316" r="18889" b="45700"/>
          <a:stretch/>
        </p:blipFill>
        <p:spPr>
          <a:xfrm>
            <a:off x="5333999" y="4981575"/>
            <a:ext cx="3313749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146502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7676" y="138341"/>
            <a:ext cx="58048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GOES-R training and assessments.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 our international partners.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new relationships with Government partners.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 our product development into new areas.</a:t>
            </a:r>
            <a:endParaRPr lang="en-US" dirty="0"/>
          </a:p>
        </p:txBody>
      </p:sp>
      <p:pic>
        <p:nvPicPr>
          <p:cNvPr id="5122" name="Picture 2" descr="https://farm6.staticflickr.com/5458/18867503412_299eb309dd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4" y="1028700"/>
            <a:ext cx="291921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/>
          <a:stretch/>
        </p:blipFill>
        <p:spPr>
          <a:xfrm>
            <a:off x="5654533" y="3436447"/>
            <a:ext cx="2923410" cy="3203840"/>
          </a:xfrm>
          <a:prstGeom prst="rect">
            <a:avLst/>
          </a:prstGeom>
        </p:spPr>
      </p:pic>
      <p:pic>
        <p:nvPicPr>
          <p:cNvPr id="5126" name="Picture 6" descr="http://d2ioe7v385j9xr.cloudfront.net/70_bfee50b6-3715-4f76-b6b7-b951ce10f110/c52a14fc-c3a1-4323-ac55-8a6f5aef86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18" y="3305629"/>
            <a:ext cx="27800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285" y="2993572"/>
            <a:ext cx="2928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the Hazardous Weather </a:t>
            </a:r>
            <a:r>
              <a:rPr lang="en-US" sz="1000" dirty="0" err="1" smtClean="0"/>
              <a:t>Testbed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5743" y="6193972"/>
            <a:ext cx="2928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the Jennifer Smith, Florence, AL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Extra Slides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37" y="910140"/>
            <a:ext cx="6467763" cy="493635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2"/>
                </a:solidFill>
              </a:rPr>
              <a:t>Lightning Jump Conceptual Model</a:t>
            </a:r>
          </a:p>
        </p:txBody>
      </p:sp>
      <p:pic>
        <p:nvPicPr>
          <p:cNvPr id="2050" name="Picture 2" descr="C:\Users\schultz\Desktop\Dissertation_related\xycross_DD_MAXDB_6000_1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5735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056" name="Picture 8" descr="C:\Users\schultz\Desktop\Dissertation_related\xycross_DD_MAXDB_6000_17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165735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14750" y="1371600"/>
            <a:ext cx="1943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Jump Time</a:t>
            </a:r>
          </a:p>
        </p:txBody>
      </p:sp>
      <p:pic>
        <p:nvPicPr>
          <p:cNvPr id="2057" name="Picture 9" descr="C:\Users\schultz\Desktop\Dissertation_related\xycross_DD_MAXDB_6000_17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450" y="165735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Picture 4" descr="C:\Users\schultz\Desktop\Dissertation_related\xycross_DD_MAXDB_2000_17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6450" y="3714750"/>
            <a:ext cx="2057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143000" y="1610053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3300" y="159822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86450" y="159822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9014" y="4080990"/>
            <a:ext cx="422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 to B – </a:t>
            </a:r>
            <a:r>
              <a:rPr lang="en-US" sz="1350" dirty="0">
                <a:solidFill>
                  <a:prstClr val="black"/>
                </a:solidFill>
              </a:rPr>
              <a:t>Mixed phase updraft volume, updraft speed and graupel mass increase and a lightning jump occurs</a:t>
            </a:r>
          </a:p>
          <a:p>
            <a:endParaRPr lang="en-US" sz="1350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B to C – </a:t>
            </a:r>
            <a:r>
              <a:rPr lang="en-US" sz="1350" dirty="0">
                <a:solidFill>
                  <a:prstClr val="black"/>
                </a:solidFill>
              </a:rPr>
              <a:t>As flash rates continue to increase, increases in intensity metrics (e.g., MESH, azimuthal shear) are observed resulting in enhanced severe weather potential.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6450" y="3714750"/>
            <a:ext cx="514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028950" y="1371600"/>
            <a:ext cx="685800" cy="285750"/>
            <a:chOff x="2514600" y="685800"/>
            <a:chExt cx="914400" cy="38100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514600" y="685800"/>
              <a:ext cx="0" cy="381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29000" y="685800"/>
              <a:ext cx="0" cy="381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4600" y="685800"/>
              <a:ext cx="914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29250" y="1371600"/>
            <a:ext cx="685800" cy="285750"/>
            <a:chOff x="2514600" y="685800"/>
            <a:chExt cx="914400" cy="3810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514600" y="685800"/>
              <a:ext cx="0" cy="381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429000" y="685800"/>
              <a:ext cx="0" cy="381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14600" y="685800"/>
              <a:ext cx="914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28950" y="137160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en-US" sz="13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9250" y="137160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en-US" sz="13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D096-42F0-418E-B23D-96F3719BD4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0151" y="5600700"/>
            <a:ext cx="15719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Schultz et al. (2015)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59832" y="3780039"/>
            <a:ext cx="2214245" cy="358881"/>
            <a:chOff x="7543800" y="1226852"/>
            <a:chExt cx="2466469" cy="678148"/>
          </a:xfrm>
          <a:noFill/>
        </p:grpSpPr>
        <p:sp>
          <p:nvSpPr>
            <p:cNvPr id="36" name="Rectangle 35"/>
            <p:cNvSpPr/>
            <p:nvPr/>
          </p:nvSpPr>
          <p:spPr>
            <a:xfrm>
              <a:off x="7543800" y="1226852"/>
              <a:ext cx="2209800" cy="678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682641" y="1226852"/>
              <a:ext cx="2327628" cy="479804"/>
              <a:chOff x="7677021" y="1226852"/>
              <a:chExt cx="2632104" cy="479804"/>
            </a:xfrm>
            <a:grpFill/>
          </p:grpSpPr>
          <p:sp>
            <p:nvSpPr>
              <p:cNvPr id="38" name="TextBox 37"/>
              <p:cNvSpPr txBox="1"/>
              <p:nvPr/>
            </p:nvSpPr>
            <p:spPr>
              <a:xfrm>
                <a:off x="8103998" y="1226852"/>
                <a:ext cx="2205127" cy="4798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</a:rPr>
                  <a:t>W = 10, 20, 30, 40, 50 m s</a:t>
                </a:r>
                <a:r>
                  <a:rPr lang="en-US" sz="1050" b="1" baseline="30000" dirty="0">
                    <a:solidFill>
                      <a:prstClr val="black"/>
                    </a:solidFill>
                  </a:rPr>
                  <a:t>-1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7677021" y="1466264"/>
                <a:ext cx="447850" cy="0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439653" y="3769156"/>
            <a:ext cx="1620179" cy="276999"/>
            <a:chOff x="5148064" y="5625244"/>
            <a:chExt cx="2160239" cy="369332"/>
          </a:xfrm>
        </p:grpSpPr>
        <p:sp>
          <p:nvSpPr>
            <p:cNvPr id="41" name="Oval 40"/>
            <p:cNvSpPr/>
            <p:nvPr/>
          </p:nvSpPr>
          <p:spPr>
            <a:xfrm>
              <a:off x="5148064" y="57332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6076" y="5625244"/>
              <a:ext cx="205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LMA flash initiation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6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of </a:t>
            </a:r>
            <a:r>
              <a:rPr lang="en-US" dirty="0"/>
              <a:t>current activities and </a:t>
            </a:r>
            <a:r>
              <a:rPr lang="en-US" dirty="0" smtClean="0"/>
              <a:t>partnerships for assessment and training for GOES-R’s GLM.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Vision for future lightning products in SPoRT.</a:t>
            </a:r>
          </a:p>
          <a:p>
            <a:endParaRPr lang="en-US" dirty="0"/>
          </a:p>
          <a:p>
            <a:r>
              <a:rPr lang="en-US" dirty="0" smtClean="0"/>
              <a:t>New product development using SPoRT Core resources and other funding sources.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156" y="14946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Vision for future Lightning Products and Collaborations in SPoRT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145" y="1540953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advantage of the synergy between NASA, USRA, UAH, NWS Huntsville and other local partners</a:t>
            </a:r>
          </a:p>
          <a:p>
            <a:pPr lvl="1"/>
            <a:r>
              <a:rPr lang="en-US" dirty="0" smtClean="0"/>
              <a:t>Work performed here spans from instrument development to basic science and applications of that science for atmospheric electrification to real-time use of data for operational decision making</a:t>
            </a:r>
          </a:p>
          <a:p>
            <a:endParaRPr lang="en-US" dirty="0" smtClean="0"/>
          </a:p>
          <a:p>
            <a:r>
              <a:rPr lang="en-US" dirty="0" smtClean="0"/>
              <a:t>Ultimately, integrate lightning into algorithm development and forecast processes.</a:t>
            </a:r>
          </a:p>
          <a:p>
            <a:endParaRPr lang="en-US" dirty="0"/>
          </a:p>
          <a:p>
            <a:r>
              <a:rPr lang="en-US" dirty="0"/>
              <a:t>Become the world </a:t>
            </a:r>
            <a:r>
              <a:rPr lang="en-US" dirty="0" smtClean="0"/>
              <a:t>renown </a:t>
            </a:r>
            <a:r>
              <a:rPr lang="en-US" dirty="0"/>
              <a:t>leader for applying lightning measurements to real-world </a:t>
            </a:r>
            <a:r>
              <a:rPr lang="en-US" dirty="0" smtClean="0"/>
              <a:t>problems.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00025"/>
            <a:ext cx="9144001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Continuation of GOES-R GLM work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250" y="807811"/>
            <a:ext cx="4030436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GOES-R funding to maintain engagement with forecasters as GOES-R becomes operational in 2017.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Continue to develop training for GLM and utilizing lightning data in the forecast process</a:t>
            </a:r>
          </a:p>
          <a:p>
            <a:pPr lvl="1"/>
            <a:r>
              <a:rPr lang="en-US" sz="2000" dirty="0" smtClean="0"/>
              <a:t>Quick guides</a:t>
            </a:r>
          </a:p>
          <a:p>
            <a:pPr lvl="1"/>
            <a:r>
              <a:rPr lang="en-US" sz="2000" dirty="0" smtClean="0"/>
              <a:t>STAT training modules</a:t>
            </a:r>
          </a:p>
          <a:p>
            <a:pPr lvl="1"/>
            <a:r>
              <a:rPr lang="en-US" sz="2000" dirty="0" smtClean="0"/>
              <a:t>Journal publications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438250"/>
            <a:ext cx="5114925" cy="2723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4441368"/>
            <a:ext cx="1360714" cy="136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5" y="4455305"/>
            <a:ext cx="2043405" cy="1303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6" y="5961258"/>
            <a:ext cx="672206" cy="557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32" y="6082874"/>
            <a:ext cx="1472540" cy="314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058" y="62157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PGLM and NLDN in AWIPS2 at HWT highlighting lightning safety applications</a:t>
            </a:r>
            <a:endParaRPr lang="en-US" dirty="0"/>
          </a:p>
        </p:txBody>
      </p:sp>
      <p:pic>
        <p:nvPicPr>
          <p:cNvPr id="3074" name="Picture 2" descr="https://farm6.staticflickr.com/5456/17721799280_3667c2f1f5_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85" y="781685"/>
            <a:ext cx="3421515" cy="24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152400" y="92675"/>
            <a:ext cx="8850312" cy="5334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Collaboration with National Hurricane Center</a:t>
            </a:r>
            <a:endParaRPr lang="en-US" sz="32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344" t="43322" r="51572" b="22752"/>
          <a:stretch/>
        </p:blipFill>
        <p:spPr>
          <a:xfrm>
            <a:off x="152400" y="848702"/>
            <a:ext cx="3489961" cy="387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53" y="4827785"/>
            <a:ext cx="3523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Example of WWLLN lightning (dots) overlaid on IR observations for Hurricane Earl at 0300 UTC, 29 August 2010. Range rings every 100 km. (Stevenson et al. 2014)</a:t>
            </a:r>
            <a:endParaRPr lang="en-US" sz="1600" i="1" dirty="0"/>
          </a:p>
        </p:txBody>
      </p:sp>
      <p:sp>
        <p:nvSpPr>
          <p:cNvPr id="7" name="Content Placeholder 16"/>
          <p:cNvSpPr txBox="1">
            <a:spLocks/>
          </p:cNvSpPr>
          <p:nvPr/>
        </p:nvSpPr>
        <p:spPr>
          <a:xfrm>
            <a:off x="4069080" y="852900"/>
            <a:ext cx="5074920" cy="575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Initial effort in discussion between SPoRT and CIRA via satellite liaisons (for GLM and NHC, respectively)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Identify training and applications of GLM over existing ground-based networks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Tropical meteorology limited to primarily cloud-to-ground observations from long-range networks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Project will train on differences and investigate changes to the cyclone Rapid Intensification Index when GLM observations are used.</a:t>
            </a:r>
          </a:p>
        </p:txBody>
      </p:sp>
    </p:spTree>
    <p:extLst>
      <p:ext uri="{BB962C8B-B14F-4D97-AF65-F5344CB8AC3E}">
        <p14:creationId xmlns:p14="http://schemas.microsoft.com/office/powerpoint/2010/main" val="31754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93676"/>
            <a:ext cx="4112683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International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Applications and Partnerships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1257" y="1666421"/>
            <a:ext cx="469174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 the next 10 years, there should be global coverage of total lightning from space</a:t>
            </a:r>
          </a:p>
          <a:p>
            <a:r>
              <a:rPr lang="en-US" dirty="0" smtClean="0"/>
              <a:t>We can utilize the lightning information for decision support in data sparse areas</a:t>
            </a:r>
          </a:p>
          <a:p>
            <a:pPr lvl="1"/>
            <a:r>
              <a:rPr lang="en-US" dirty="0" smtClean="0"/>
              <a:t>Serve as subject matter experts for SEVIR hubs</a:t>
            </a:r>
          </a:p>
          <a:p>
            <a:pPr lvl="1"/>
            <a:r>
              <a:rPr lang="en-US" dirty="0" smtClean="0"/>
              <a:t>Extension of current partnerships (e.g., EUMETSAT, University of Toulouse)</a:t>
            </a:r>
          </a:p>
          <a:p>
            <a:pPr lvl="1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00081" y="88025"/>
            <a:ext cx="4159251" cy="3050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5286" y="3156857"/>
            <a:ext cx="420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Footprints for GLM (above) and MTG-LI (below)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8939" y="3555680"/>
            <a:ext cx="3345462" cy="3302320"/>
            <a:chOff x="5284189" y="3555680"/>
            <a:chExt cx="3345462" cy="33023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89" y="3555680"/>
              <a:ext cx="3345462" cy="3302320"/>
            </a:xfrm>
            <a:prstGeom prst="rect">
              <a:avLst/>
            </a:prstGeom>
          </p:spPr>
        </p:pic>
        <p:sp>
          <p:nvSpPr>
            <p:cNvPr id="10" name="5-Point Star 9"/>
            <p:cNvSpPr/>
            <p:nvPr/>
          </p:nvSpPr>
          <p:spPr>
            <a:xfrm>
              <a:off x="6619875" y="4823732"/>
              <a:ext cx="228600" cy="19594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821386" y="5170714"/>
              <a:ext cx="228600" cy="19594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78" y="-76203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future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partnerships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168399"/>
            <a:ext cx="3886200" cy="4937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Utilize our expertise for FAA applications</a:t>
            </a:r>
          </a:p>
          <a:p>
            <a:pPr lvl="1"/>
            <a:r>
              <a:rPr lang="en-US" dirty="0" smtClean="0"/>
              <a:t>Safety criteria for ground crews</a:t>
            </a:r>
          </a:p>
          <a:p>
            <a:pPr lvl="1"/>
            <a:r>
              <a:rPr lang="en-US" dirty="0" smtClean="0"/>
              <a:t>Product development for monitoring lightning/turbulence threats along air routes</a:t>
            </a:r>
          </a:p>
          <a:p>
            <a:r>
              <a:rPr lang="en-US" dirty="0" smtClean="0"/>
              <a:t>Engagement with the Day of Launch Working Group</a:t>
            </a:r>
          </a:p>
          <a:p>
            <a:r>
              <a:rPr lang="en-US" dirty="0" smtClean="0"/>
              <a:t>US Forest Service/National Park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QhAF_qtaBrQSlF9ivwBIP5qp2K0aWjXlOTcfg2nPQIC4gPnJs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69" y="4113211"/>
            <a:ext cx="1763641" cy="18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0/0d/USFS_Logo.svg/965px-USF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6" y="5142668"/>
            <a:ext cx="1534431" cy="16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Y2D6gJDxmV2OE2VNuHgYN06QDsxOaYY-mva4ST7XZHiIupoWh5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9" y="3866418"/>
            <a:ext cx="1506311" cy="19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"/>
            <a:ext cx="5014336" cy="3348527"/>
          </a:xfrm>
        </p:spPr>
      </p:pic>
      <p:sp>
        <p:nvSpPr>
          <p:cNvPr id="7" name="TextBox 6"/>
          <p:cNvSpPr txBox="1"/>
          <p:nvPr/>
        </p:nvSpPr>
        <p:spPr>
          <a:xfrm>
            <a:off x="4103914" y="3418114"/>
            <a:ext cx="4931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Photograph of a lightning flash over the Central Pacific from a commercial airline passenger – Image courtesy The Washington Post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3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152400" y="92675"/>
            <a:ext cx="8850312" cy="5334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Lightning Safety Proposal with NASA SERVIR</a:t>
            </a:r>
            <a:endParaRPr lang="en-US" sz="32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7" y="852900"/>
            <a:ext cx="2252420" cy="26366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4687544" y="852900"/>
            <a:ext cx="4456456" cy="5751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Proposal for NASA SERVIR’s ROSES applied science call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Coordinate with East Africa hub located in Nairobi, Kenya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Globally: 24,000 killed by lightning with 10 times that injured (conservative estimate)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err="1" smtClean="0"/>
              <a:t>Kisii</a:t>
            </a:r>
            <a:r>
              <a:rPr lang="en-US" sz="2400" dirty="0" smtClean="0"/>
              <a:t>, Kenya east of Lake Victoria has 30 deaths per year and Uganda has had 365 from 2012-2014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Integrate NASA Light Forecast Algorithm with WMS from MSFC project over East Africa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Include training and preparation to use EUMETSAT Lightning Imager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Goal to reduce lightning fatalities / injuries in East Africa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902" r="7646" b="3179"/>
          <a:stretch/>
        </p:blipFill>
        <p:spPr bwMode="auto">
          <a:xfrm>
            <a:off x="1628616" y="3534741"/>
            <a:ext cx="2948940" cy="2633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53" y="4020065"/>
            <a:ext cx="1509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(Right) Example of Lightning Forecast Algorithm over Lake Victoria (1400 UTC, 3 March 2015)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43870" y="976470"/>
            <a:ext cx="1892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(Left) Flash rate density over eastern and southern Africa from the very high resolution TRMM-LIS climatology from 1998-2013 at 0.1° resolution. (Albrecht et al. 2016)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003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New Product Development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Lightning Initiated Wildfire </a:t>
            </a:r>
            <a:r>
              <a:rPr lang="en-US" dirty="0"/>
              <a:t>P</a:t>
            </a:r>
            <a:r>
              <a:rPr lang="en-US" dirty="0" smtClean="0"/>
              <a:t>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Physically Based Lightning Jump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Lightning NOx activities for future TEMPO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Electrification Modeling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8116</TotalTime>
  <Words>1073</Words>
  <Application>Microsoft Office PowerPoint</Application>
  <PresentationFormat>On-screen Show (4:3)</PresentationFormat>
  <Paragraphs>127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Broadway</vt:lpstr>
      <vt:lpstr>Calibri</vt:lpstr>
      <vt:lpstr>Calibri Light</vt:lpstr>
      <vt:lpstr>Office Theme</vt:lpstr>
      <vt:lpstr>1_Office Theme</vt:lpstr>
      <vt:lpstr>SPoRT Future Lightning Activities</vt:lpstr>
      <vt:lpstr>Overview</vt:lpstr>
      <vt:lpstr>Vision for future Lightning Products and Collaborations in SPoRT </vt:lpstr>
      <vt:lpstr>Continuation of GOES-R GLM work</vt:lpstr>
      <vt:lpstr>Collaboration with National Hurricane Center</vt:lpstr>
      <vt:lpstr>International Applications and Partnerships</vt:lpstr>
      <vt:lpstr>Other future  partnerships</vt:lpstr>
      <vt:lpstr>Lightning Safety Proposal with NASA SERVIR</vt:lpstr>
      <vt:lpstr>New Product Development</vt:lpstr>
      <vt:lpstr>Lightning Initiated Wildfire Potential</vt:lpstr>
      <vt:lpstr>Intern Wildfire Project, James Coy</vt:lpstr>
      <vt:lpstr>Physically based lightning jump algorithm for hazardous storm identification</vt:lpstr>
      <vt:lpstr>Lightning Initiation/Cessation</vt:lpstr>
      <vt:lpstr>Lightning NOx  Production </vt:lpstr>
      <vt:lpstr>Electrification Modeling</vt:lpstr>
      <vt:lpstr>Summary</vt:lpstr>
      <vt:lpstr>Extra Slides</vt:lpstr>
      <vt:lpstr>Lightning Jump Conceptual Model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Jordan R. (MSFC-ZP11)[UAH]</dc:creator>
  <cp:lastModifiedBy>SCHULTZ, CHRISTOPHER J. (MSFC-ZP11)</cp:lastModifiedBy>
  <cp:revision>66</cp:revision>
  <dcterms:created xsi:type="dcterms:W3CDTF">2016-07-13T13:16:21Z</dcterms:created>
  <dcterms:modified xsi:type="dcterms:W3CDTF">2016-07-26T16:00:37Z</dcterms:modified>
</cp:coreProperties>
</file>