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9" r:id="rId3"/>
    <p:sldMasterId id="2147483721" r:id="rId4"/>
    <p:sldMasterId id="2147483733" r:id="rId5"/>
  </p:sldMasterIdLst>
  <p:notesMasterIdLst>
    <p:notesMasterId r:id="rId58"/>
  </p:notesMasterIdLst>
  <p:sldIdLst>
    <p:sldId id="338" r:id="rId6"/>
    <p:sldId id="347" r:id="rId7"/>
    <p:sldId id="310" r:id="rId8"/>
    <p:sldId id="320" r:id="rId9"/>
    <p:sldId id="321" r:id="rId10"/>
    <p:sldId id="311" r:id="rId11"/>
    <p:sldId id="349" r:id="rId12"/>
    <p:sldId id="350" r:id="rId13"/>
    <p:sldId id="356" r:id="rId14"/>
    <p:sldId id="363" r:id="rId15"/>
    <p:sldId id="312" r:id="rId16"/>
    <p:sldId id="330" r:id="rId17"/>
    <p:sldId id="331" r:id="rId18"/>
    <p:sldId id="332" r:id="rId19"/>
    <p:sldId id="333" r:id="rId20"/>
    <p:sldId id="371" r:id="rId21"/>
    <p:sldId id="313" r:id="rId22"/>
    <p:sldId id="368" r:id="rId23"/>
    <p:sldId id="369" r:id="rId24"/>
    <p:sldId id="314" r:id="rId25"/>
    <p:sldId id="327" r:id="rId26"/>
    <p:sldId id="328" r:id="rId27"/>
    <p:sldId id="315" r:id="rId28"/>
    <p:sldId id="324" r:id="rId29"/>
    <p:sldId id="325" r:id="rId30"/>
    <p:sldId id="316" r:id="rId31"/>
    <p:sldId id="335" r:id="rId32"/>
    <p:sldId id="317" r:id="rId33"/>
    <p:sldId id="341" r:id="rId34"/>
    <p:sldId id="318" r:id="rId35"/>
    <p:sldId id="348" r:id="rId36"/>
    <p:sldId id="319" r:id="rId37"/>
    <p:sldId id="342" r:id="rId38"/>
    <p:sldId id="339" r:id="rId39"/>
    <p:sldId id="340" r:id="rId40"/>
    <p:sldId id="351" r:id="rId41"/>
    <p:sldId id="352" r:id="rId42"/>
    <p:sldId id="353" r:id="rId43"/>
    <p:sldId id="354" r:id="rId44"/>
    <p:sldId id="355" r:id="rId45"/>
    <p:sldId id="357" r:id="rId46"/>
    <p:sldId id="359" r:id="rId47"/>
    <p:sldId id="360" r:id="rId48"/>
    <p:sldId id="361" r:id="rId49"/>
    <p:sldId id="362" r:id="rId50"/>
    <p:sldId id="364" r:id="rId51"/>
    <p:sldId id="370" r:id="rId52"/>
    <p:sldId id="336" r:id="rId53"/>
    <p:sldId id="337" r:id="rId54"/>
    <p:sldId id="365" r:id="rId55"/>
    <p:sldId id="366" r:id="rId56"/>
    <p:sldId id="367"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a:srgbClr val="003399"/>
    <a:srgbClr val="F9F9F9"/>
    <a:srgbClr val="FBFBFB"/>
    <a:srgbClr val="FAFAFA"/>
    <a:srgbClr val="FCFCFC"/>
    <a:srgbClr val="A5002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53" autoAdjust="0"/>
    <p:restoredTop sz="89652" autoAdjust="0"/>
  </p:normalViewPr>
  <p:slideViewPr>
    <p:cSldViewPr snapToGrid="0">
      <p:cViewPr>
        <p:scale>
          <a:sx n="120" d="100"/>
          <a:sy n="120" d="100"/>
        </p:scale>
        <p:origin x="-146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42D5C4-BDB2-4545-9DC5-F0102EFD60A1}" type="datetimeFigureOut">
              <a:rPr lang="en-US" smtClean="0"/>
              <a:t>7/27/2016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4E622D-619B-4B87-9E07-A905444E1C2A}" type="slidenum">
              <a:rPr lang="en-US" smtClean="0"/>
              <a:t>‹#›</a:t>
            </a:fld>
            <a:endParaRPr lang="en-US" dirty="0"/>
          </a:p>
        </p:txBody>
      </p:sp>
    </p:spTree>
    <p:extLst>
      <p:ext uri="{BB962C8B-B14F-4D97-AF65-F5344CB8AC3E}">
        <p14:creationId xmlns:p14="http://schemas.microsoft.com/office/powerpoint/2010/main" val="319853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 is where we should provide Kris White with percentile GRIB2 files so he can drop them into AWIPS II and generate screen captures for us.  We should assemble a brief list of impactful cases that we can show in 2-3 slides.  My first suggested case is to show the example of the SC drought to flooding and the corresponding percentile change.</a:t>
            </a:r>
            <a:r>
              <a:rPr lang="en-US" baseline="0" dirty="0" smtClean="0"/>
              <a:t>  Kris – please add other cases you’d like to see – they can be historical and/or recent, although I prefer more recent events with AWIPS II screen captures zoomed into the region of interest.  Thanks!</a:t>
            </a:r>
            <a:r>
              <a:rPr lang="en-US" dirty="0" smtClean="0"/>
              <a:t>)</a:t>
            </a:r>
            <a:endParaRPr lang="en-US" dirty="0"/>
          </a:p>
        </p:txBody>
      </p:sp>
      <p:sp>
        <p:nvSpPr>
          <p:cNvPr id="4" name="Slide Number Placeholder 3"/>
          <p:cNvSpPr>
            <a:spLocks noGrp="1"/>
          </p:cNvSpPr>
          <p:nvPr>
            <p:ph type="sldNum" sz="quarter" idx="10"/>
          </p:nvPr>
        </p:nvSpPr>
        <p:spPr/>
        <p:txBody>
          <a:bodyPr/>
          <a:lstStyle/>
          <a:p>
            <a:fld id="{A4CDCD75-3D50-6A4C-961D-62135AC4DE38}" type="slidenum">
              <a:rPr lang="en-US" smtClean="0"/>
              <a:t>10</a:t>
            </a:fld>
            <a:endParaRPr lang="en-US" dirty="0"/>
          </a:p>
        </p:txBody>
      </p:sp>
    </p:spTree>
    <p:extLst>
      <p:ext uri="{BB962C8B-B14F-4D97-AF65-F5344CB8AC3E}">
        <p14:creationId xmlns:p14="http://schemas.microsoft.com/office/powerpoint/2010/main" val="1670530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a:t>
            </a:r>
            <a:r>
              <a:rPr lang="en-US" baseline="0" dirty="0" smtClean="0"/>
              <a:t> rain content and therefore rainfall in MOZART as larger aerosol concentration leads to enhanced CCN and cloud droplet number which delays droplet growth and rainfall.</a:t>
            </a:r>
            <a:endParaRPr lang="en-US" dirty="0"/>
          </a:p>
        </p:txBody>
      </p:sp>
      <p:sp>
        <p:nvSpPr>
          <p:cNvPr id="4" name="Slide Number Placeholder 3"/>
          <p:cNvSpPr>
            <a:spLocks noGrp="1"/>
          </p:cNvSpPr>
          <p:nvPr>
            <p:ph type="sldNum" sz="quarter" idx="10"/>
          </p:nvPr>
        </p:nvSpPr>
        <p:spPr/>
        <p:txBody>
          <a:bodyPr/>
          <a:lstStyle/>
          <a:p>
            <a:fld id="{13452BE8-79A3-46F2-857D-EFDF92BFBAA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130098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1"/>
          <p:cNvSpPr>
            <a:spLocks noGrp="1" noChangeArrowheads="1"/>
          </p:cNvSpPr>
          <p:nvPr>
            <p:ph type="sldNum" sz="quarter"/>
          </p:nvPr>
        </p:nvSpPr>
        <p:spPr>
          <a:noFill/>
        </p:spPr>
        <p:txBody>
          <a:bodyPr/>
          <a:lstStyle/>
          <a:p>
            <a:fld id="{24B73A3A-EE8A-456B-BD82-6B5A67665CE9}" type="slidenum">
              <a:rPr lang="en-US"/>
              <a:pPr/>
              <a:t>25</a:t>
            </a:fld>
            <a:endParaRPr lang="en-US" dirty="0"/>
          </a:p>
        </p:txBody>
      </p:sp>
      <p:sp>
        <p:nvSpPr>
          <p:cNvPr id="4099"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n-US" dirty="0">
              <a:ea typeface="DejaVu LGC Sans" charset="0"/>
              <a:cs typeface="DejaVu LGC Sans" charset="0"/>
            </a:endParaRPr>
          </a:p>
        </p:txBody>
      </p:sp>
      <p:sp>
        <p:nvSpPr>
          <p:cNvPr id="4100" name="Rectangle 2"/>
          <p:cNvSpPr txBox="1">
            <a:spLocks noGrp="1" noChangeArrowheads="1"/>
          </p:cNvSpPr>
          <p:nvPr>
            <p:ph type="body"/>
          </p:nvPr>
        </p:nvSpPr>
        <p:spPr>
          <a:xfrm>
            <a:off x="686361" y="4342535"/>
            <a:ext cx="5479676" cy="4107295"/>
          </a:xfrm>
          <a:noFill/>
          <a:ln/>
        </p:spPr>
        <p:txBody>
          <a:bodyPr wrap="none" anchor="ctr"/>
          <a:lstStyle/>
          <a:p>
            <a:endParaRPr lang="en-US" dirty="0" smtClean="0"/>
          </a:p>
        </p:txBody>
      </p:sp>
    </p:spTree>
    <p:extLst>
      <p:ext uri="{BB962C8B-B14F-4D97-AF65-F5344CB8AC3E}">
        <p14:creationId xmlns:p14="http://schemas.microsoft.com/office/powerpoint/2010/main" val="669225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dirty="0" smtClean="0"/>
              <a:t>The first of 3 simulation sets will use 6 out of the 20 randomly perturbed NCEP Global Ensemble Forecast System (GEFS) members with GEFS surface fields</a:t>
            </a:r>
          </a:p>
          <a:p>
            <a:pPr marL="342900" indent="-342900" algn="l">
              <a:buFont typeface="Arial" panose="020B0604020202020204" pitchFamily="34" charset="0"/>
              <a:buChar char="•"/>
            </a:pPr>
            <a:r>
              <a:rPr lang="en-US" dirty="0" smtClean="0"/>
              <a:t>The second set of simulations will use the same 6 GEFS perturbed members with 3-km Land Information System Land Surface Model (LIS LSM) output for the surface fields.</a:t>
            </a:r>
          </a:p>
          <a:p>
            <a:pPr marL="342900" indent="-342900" algn="l">
              <a:buFont typeface="Arial" panose="020B0604020202020204" pitchFamily="34" charset="0"/>
              <a:buChar char="•"/>
            </a:pPr>
            <a:r>
              <a:rPr lang="en-US" dirty="0" smtClean="0"/>
              <a:t>The third set of simulations will use the same 6 GEFS perturbed members with 3-km LIS LSM data and 4-km </a:t>
            </a:r>
            <a:r>
              <a:rPr lang="en-US" i="1" dirty="0" smtClean="0"/>
              <a:t>Visible Infrared Imaging Radiometer Suite</a:t>
            </a:r>
            <a:r>
              <a:rPr lang="en-US" dirty="0" smtClean="0"/>
              <a:t> (VIIRS) green vegetation fraction (GVF) data to represent the land surface.  </a:t>
            </a:r>
          </a:p>
        </p:txBody>
      </p:sp>
      <p:sp>
        <p:nvSpPr>
          <p:cNvPr id="4" name="Slide Number Placeholder 3"/>
          <p:cNvSpPr>
            <a:spLocks noGrp="1"/>
          </p:cNvSpPr>
          <p:nvPr>
            <p:ph type="sldNum" sz="quarter" idx="10"/>
          </p:nvPr>
        </p:nvSpPr>
        <p:spPr/>
        <p:txBody>
          <a:bodyPr/>
          <a:lstStyle/>
          <a:p>
            <a:fld id="{C6EB39ED-D045-4188-8F05-2273EA14B4AE}" type="slidenum">
              <a:rPr lang="en-US" smtClean="0"/>
              <a:t>29</a:t>
            </a:fld>
            <a:endParaRPr lang="en-US" dirty="0"/>
          </a:p>
        </p:txBody>
      </p:sp>
    </p:spTree>
    <p:extLst>
      <p:ext uri="{BB962C8B-B14F-4D97-AF65-F5344CB8AC3E}">
        <p14:creationId xmlns:p14="http://schemas.microsoft.com/office/powerpoint/2010/main" val="3761367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C84FDBD-9F9D-4F75-A619-4A84630A724E}" type="slidenum">
              <a:rPr lang="en-US">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2632656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a:t>
            </a:r>
            <a:r>
              <a:rPr lang="en-US" baseline="0" dirty="0" smtClean="0"/>
              <a:t> images on this slide show the SPoRT-LIS percentile map from the 21</a:t>
            </a:r>
            <a:r>
              <a:rPr lang="en-US" baseline="30000" dirty="0" smtClean="0"/>
              <a:t>st</a:t>
            </a:r>
            <a:r>
              <a:rPr lang="en-US" baseline="0" dirty="0" smtClean="0"/>
              <a:t> of August 2007, during the height of the exceptional drought in the Southeastern U.S.  The percentile map shows good spatial correspondence to the U.S. Drought Monitor drought categories in the eastern half of the U.S., albeit with much greater spatial detail compared to the broader U.S. Drought Monitor product.  The LIS percentile suggests more exceptionally dry soil moisture extending up to near St. Louis, and over the western Great Lakes region.  Over the inter-mountain West, the relative soil moisture percentile is much noisier looking, given the more complex terrain and high-resolution of the product.  Other factors play an important role in determining drought in the West besides anomalous soil moisture, such as snowpack and reservoir levels.  The highlighted sub-regions in the left chart were used to validate the proxy relative soil moisture percentile as shown in the next slide.</a:t>
            </a:r>
            <a:endParaRPr lang="en-US" dirty="0"/>
          </a:p>
        </p:txBody>
      </p:sp>
      <p:sp>
        <p:nvSpPr>
          <p:cNvPr id="4" name="Slide Number Placeholder 3"/>
          <p:cNvSpPr>
            <a:spLocks noGrp="1"/>
          </p:cNvSpPr>
          <p:nvPr>
            <p:ph type="sldNum" sz="quarter" idx="10"/>
          </p:nvPr>
        </p:nvSpPr>
        <p:spPr/>
        <p:txBody>
          <a:bodyPr/>
          <a:lstStyle/>
          <a:p>
            <a:fld id="{A4CDCD75-3D50-6A4C-961D-62135AC4DE38}" type="slidenum">
              <a:rPr lang="en-US" smtClean="0"/>
              <a:t>43</a:t>
            </a:fld>
            <a:endParaRPr lang="en-US" dirty="0"/>
          </a:p>
        </p:txBody>
      </p:sp>
    </p:spTree>
    <p:extLst>
      <p:ext uri="{BB962C8B-B14F-4D97-AF65-F5344CB8AC3E}">
        <p14:creationId xmlns:p14="http://schemas.microsoft.com/office/powerpoint/2010/main" val="842873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slide compares a decade-long time series from Summer</a:t>
            </a:r>
            <a:r>
              <a:rPr lang="en-US" baseline="0" dirty="0" smtClean="0"/>
              <a:t> 2006 to Summer 2015 </a:t>
            </a:r>
            <a:r>
              <a:rPr lang="en-US" dirty="0" smtClean="0"/>
              <a:t>of the LIS</a:t>
            </a:r>
            <a:r>
              <a:rPr lang="en-US" baseline="0" dirty="0" smtClean="0"/>
              <a:t> proxy percentile drought categories in the top row and the official U.S. Drought Monitor categories in the bottom row.  Each time series denotes the area coverage of the five drought categories over the Southeastern U.S. in the left column, the Southern Great Plains in the middle row, and the Northwestern U.S. in the right column.  It is evident that major drought episodes are captured quite well by the LIS percentile, particularly over the Southeast U.S. during 2007 to 2008, and the Southern Great Plains between 2011 and 2014.  Over the Northwestern U.S. sub-region, the correspondence during this decade is not as strong, with the LIS percentile tending to underestimate areal coverage of low-end drought categories while simultaneously over-estimating the areal coverage of the more extreme D3 and D4 categories.  This validation result further suggests the importance of other factors besides soil moisture anomalies when official drought categories are established in the Western United States.</a:t>
            </a:r>
            <a:endParaRPr lang="en-US" dirty="0"/>
          </a:p>
        </p:txBody>
      </p:sp>
      <p:sp>
        <p:nvSpPr>
          <p:cNvPr id="4" name="Slide Number Placeholder 3"/>
          <p:cNvSpPr>
            <a:spLocks noGrp="1"/>
          </p:cNvSpPr>
          <p:nvPr>
            <p:ph type="sldNum" sz="quarter" idx="10"/>
          </p:nvPr>
        </p:nvSpPr>
        <p:spPr/>
        <p:txBody>
          <a:bodyPr/>
          <a:lstStyle/>
          <a:p>
            <a:fld id="{A4CDCD75-3D50-6A4C-961D-62135AC4DE38}" type="slidenum">
              <a:rPr lang="en-US" smtClean="0"/>
              <a:t>44</a:t>
            </a:fld>
            <a:endParaRPr lang="en-US" dirty="0"/>
          </a:p>
        </p:txBody>
      </p:sp>
    </p:spTree>
    <p:extLst>
      <p:ext uri="{BB962C8B-B14F-4D97-AF65-F5344CB8AC3E}">
        <p14:creationId xmlns:p14="http://schemas.microsoft.com/office/powerpoint/2010/main" val="151998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a:t>
            </a:r>
            <a:r>
              <a:rPr lang="en-US" baseline="0" dirty="0" smtClean="0"/>
              <a:t> bias and correlation of the LIS percentile drought categories were generated against the U.S. Drought Monitor product for each sub-region, using rasterized versions of the weekly archived U.S. Drought Monitor maps.  The bias results in the top table indicate the tendency for the LIS percentile product to under-represent the lower-level drought categories, mainly over the Southern Great Plains and Northwest U.S., while slightly over-estimating the areal coverage of higher drought categories in the Southeastern and Northwestern U.S.  The strongest correlations between 0.8 and 0.9 are found for the lower drought categories and for the Southeastern U.S. and Southern Great Plains sub-regions.  The best overall statistics occurred in the Southeastern U.S. region, suggesting that the U.S. Drought Monitor categories can be represented well by the LIS objective soil moisture percentiles.</a:t>
            </a:r>
            <a:endParaRPr lang="en-US" dirty="0"/>
          </a:p>
        </p:txBody>
      </p:sp>
      <p:sp>
        <p:nvSpPr>
          <p:cNvPr id="4" name="Slide Number Placeholder 3"/>
          <p:cNvSpPr>
            <a:spLocks noGrp="1"/>
          </p:cNvSpPr>
          <p:nvPr>
            <p:ph type="sldNum" sz="quarter" idx="10"/>
          </p:nvPr>
        </p:nvSpPr>
        <p:spPr/>
        <p:txBody>
          <a:bodyPr/>
          <a:lstStyle/>
          <a:p>
            <a:fld id="{A4CDCD75-3D50-6A4C-961D-62135AC4DE38}" type="slidenum">
              <a:rPr lang="en-US" smtClean="0"/>
              <a:t>45</a:t>
            </a:fld>
            <a:endParaRPr lang="en-US" dirty="0"/>
          </a:p>
        </p:txBody>
      </p:sp>
    </p:spTree>
    <p:extLst>
      <p:ext uri="{BB962C8B-B14F-4D97-AF65-F5344CB8AC3E}">
        <p14:creationId xmlns:p14="http://schemas.microsoft.com/office/powerpoint/2010/main" val="125587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8DC23-4D04-1143-93D3-CA47B95132A1}" type="slidenum">
              <a:rPr lang="en-US" smtClean="0"/>
              <a:t>49</a:t>
            </a:fld>
            <a:endParaRPr lang="en-US" dirty="0"/>
          </a:p>
        </p:txBody>
      </p:sp>
    </p:spTree>
    <p:extLst>
      <p:ext uri="{BB962C8B-B14F-4D97-AF65-F5344CB8AC3E}">
        <p14:creationId xmlns:p14="http://schemas.microsoft.com/office/powerpoint/2010/main" val="394660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on this bias correction methodology:</a:t>
            </a:r>
          </a:p>
          <a:p>
            <a:pPr marL="228600" indent="-228600">
              <a:buAutoNum type="arabicParenR"/>
            </a:pPr>
            <a:r>
              <a:rPr lang="en-US" baseline="0" dirty="0" smtClean="0"/>
              <a:t>Details of bias correction method amount to second-order corrections which are small relative to size of observation errors, errors relative to validation datasets, etc.</a:t>
            </a:r>
          </a:p>
          <a:p>
            <a:pPr marL="228600" indent="-228600">
              <a:buAutoNum type="arabicParenR"/>
            </a:pPr>
            <a:r>
              <a:rPr lang="en-US" baseline="0" dirty="0" smtClean="0"/>
              <a:t>Pointwise corrections can never correct for geographic model biases or processes such as irrigation or bad forcing data</a:t>
            </a:r>
          </a:p>
          <a:p>
            <a:pPr marL="228600" indent="-228600">
              <a:buAutoNum type="arabicParenR"/>
            </a:pPr>
            <a:r>
              <a:rPr lang="en-US" baseline="0" dirty="0" smtClean="0"/>
              <a:t>Patterned after NWP bias correction which is generally location-agnostic</a:t>
            </a:r>
          </a:p>
          <a:p>
            <a:pPr marL="228600" indent="-228600">
              <a:buAutoNum type="arabicParenR"/>
            </a:pPr>
            <a:r>
              <a:rPr lang="en-US" baseline="0" dirty="0" smtClean="0"/>
              <a:t>Jackson et al. (2012) suggested using a single first-order correction globally</a:t>
            </a:r>
          </a:p>
          <a:p>
            <a:pPr marL="228600" indent="-228600">
              <a:buAutoNum type="arabicParenR"/>
            </a:pPr>
            <a:r>
              <a:rPr lang="en-US" baseline="0" dirty="0" smtClean="0"/>
              <a:t>Allows implementation of DA without multi-year time series.</a:t>
            </a:r>
            <a:endParaRPr lang="en-US" dirty="0"/>
          </a:p>
        </p:txBody>
      </p:sp>
      <p:sp>
        <p:nvSpPr>
          <p:cNvPr id="4" name="Slide Number Placeholder 3"/>
          <p:cNvSpPr>
            <a:spLocks noGrp="1"/>
          </p:cNvSpPr>
          <p:nvPr>
            <p:ph type="sldNum" sz="quarter" idx="10"/>
          </p:nvPr>
        </p:nvSpPr>
        <p:spPr/>
        <p:txBody>
          <a:bodyPr/>
          <a:lstStyle/>
          <a:p>
            <a:fld id="{45334426-E6A2-514E-81C7-6B1FD1F769A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2503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4. Time series of in 5 cm in situ soil moisture (black) and collocated model 0-10 cm soil moisture (open loop in blue, SMOS DA in red) from 1 Mar 2011 to 30 Sep 2011.  a) Prairie State Park, Missouri; b) Stillwater, Oklahoma; c) Pittsfield, Illinois.</a:t>
            </a:r>
          </a:p>
          <a:p>
            <a:endParaRPr lang="en-US" dirty="0"/>
          </a:p>
        </p:txBody>
      </p:sp>
      <p:sp>
        <p:nvSpPr>
          <p:cNvPr id="4" name="Slide Number Placeholder 3"/>
          <p:cNvSpPr>
            <a:spLocks noGrp="1"/>
          </p:cNvSpPr>
          <p:nvPr>
            <p:ph type="sldNum" sz="quarter" idx="10"/>
          </p:nvPr>
        </p:nvSpPr>
        <p:spPr/>
        <p:txBody>
          <a:bodyPr/>
          <a:lstStyle/>
          <a:p>
            <a:fld id="{A4CDCD75-3D50-6A4C-961D-62135AC4DE3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94873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5.  Changes in validation statistics (SMOS data assimilation run minus control run) at field stations for 1 Mar 2011 to 30 Sep 2011.  a)  0-10 cm correlation; b) root zone correlation; c) 0-10 cm error standard deviation (cm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/cm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d) root zone error standard deviation (cm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/cm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In each case, red indicates improvement and blue indicates degradation when compared to the station measurements.</a:t>
            </a:r>
          </a:p>
          <a:p>
            <a:endParaRPr lang="en-US" dirty="0"/>
          </a:p>
        </p:txBody>
      </p:sp>
      <p:sp>
        <p:nvSpPr>
          <p:cNvPr id="4" name="Slide Number Placeholder 3"/>
          <p:cNvSpPr>
            <a:spLocks noGrp="1"/>
          </p:cNvSpPr>
          <p:nvPr>
            <p:ph type="sldNum" sz="quarter" idx="10"/>
          </p:nvPr>
        </p:nvSpPr>
        <p:spPr/>
        <p:txBody>
          <a:bodyPr/>
          <a:lstStyle/>
          <a:p>
            <a:fld id="{A4CDCD75-3D50-6A4C-961D-62135AC4DE3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0345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Ongoing Work:</a:t>
            </a:r>
          </a:p>
          <a:p>
            <a:r>
              <a:rPr lang="en-US" sz="1200" dirty="0" smtClean="0"/>
              <a:t>*Near-real-time SMAP data assimilation planned this month (July 2016)</a:t>
            </a:r>
          </a:p>
          <a:p>
            <a:r>
              <a:rPr lang="en-US" sz="1200" dirty="0" smtClean="0"/>
              <a:t>*Implementing soil-type-based bias correction as described in Blankenship et al. 2016 (IEEE TGRS in press)</a:t>
            </a:r>
          </a:p>
          <a:p>
            <a:r>
              <a:rPr lang="en-US" sz="1200" dirty="0" smtClean="0"/>
              <a:t>*Plan to investigate use of upcoming higher-resolution soil moisture products from SMAP science team</a:t>
            </a:r>
          </a:p>
          <a:p>
            <a:endParaRPr lang="en-US" dirty="0"/>
          </a:p>
        </p:txBody>
      </p:sp>
      <p:sp>
        <p:nvSpPr>
          <p:cNvPr id="4" name="Slide Number Placeholder 3"/>
          <p:cNvSpPr>
            <a:spLocks noGrp="1"/>
          </p:cNvSpPr>
          <p:nvPr>
            <p:ph type="sldNum" sz="quarter" idx="10"/>
          </p:nvPr>
        </p:nvSpPr>
        <p:spPr/>
        <p:txBody>
          <a:bodyPr/>
          <a:lstStyle/>
          <a:p>
            <a:fld id="{934C0EA0-613B-8440-86DF-F998C01A9900}"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941596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Ongoing Work:</a:t>
            </a:r>
          </a:p>
          <a:p>
            <a:r>
              <a:rPr lang="en-US" sz="1200" dirty="0" smtClean="0"/>
              <a:t>*Near-real-time SMAP data assimilation planned this month (July 2016)</a:t>
            </a:r>
          </a:p>
          <a:p>
            <a:r>
              <a:rPr lang="en-US" sz="1200" dirty="0" smtClean="0"/>
              <a:t>*Implementing soil-type-based bias correction as described in Blankenship et al. 2016 (IEEE TGRS in press)</a:t>
            </a:r>
          </a:p>
          <a:p>
            <a:r>
              <a:rPr lang="en-US" sz="1200" dirty="0" smtClean="0"/>
              <a:t>*Plan to investigate use of upcoming higher-resolution soil moisture products from SMAP science team</a:t>
            </a:r>
          </a:p>
          <a:p>
            <a:endParaRPr lang="en-US" dirty="0"/>
          </a:p>
        </p:txBody>
      </p:sp>
      <p:sp>
        <p:nvSpPr>
          <p:cNvPr id="4" name="Slide Number Placeholder 3"/>
          <p:cNvSpPr>
            <a:spLocks noGrp="1"/>
          </p:cNvSpPr>
          <p:nvPr>
            <p:ph type="sldNum" sz="quarter" idx="10"/>
          </p:nvPr>
        </p:nvSpPr>
        <p:spPr/>
        <p:txBody>
          <a:bodyPr/>
          <a:lstStyle/>
          <a:p>
            <a:fld id="{934C0EA0-613B-8440-86DF-F998C01A9900}"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941596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4942E25-D84A-47C2-9D57-2EA118D74DF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3117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This slide presents some details</a:t>
            </a:r>
            <a:r>
              <a:rPr lang="en-US" baseline="0" dirty="0" smtClean="0"/>
              <a:t> on plans by the Short-term Prediction Research and Transition (SPoRT) Center at NASA/Marshall Space Flight Center to determine ways in which NASA datasets can be integrated into WRF-Hydro and the National Water Model (NWM).  In partnership with Christa Peters-Lidard of NASA/Goddard Space Flight Center (GSFC), SPoRT has developed a real-time, daily, 3-km resolution CONUS run of the NASA Land Information System (LIS; hereafter “SPoRT-LIS)).  NASA’s Modeling, Analysis, and Prediction (MAP) program has funded a collaborative project between Joe Santanello (NASA/GSFC) and Dave Gochis (NCAR)—the author of WRF-Hydro—to couple LIS and WRF-Hydro in the Earth Science Modeling Framework (ESMF), which will enable operational linking of these two systems.  LIS is attractive in this sense because it contains a built in Ensemble Kalman Filter (EnKF) that enables assimilation of satellite-based observations.  These observations include soil moisture from ESA’s Soil Moisture Ocean Salinity (SMOS) and NASA’s Soil Moisture Active Passive (SMAP), snow cover from infrared sensors (e.g., Moderate Resolution Spectroradiometer (MODIS) and Visible Infrared Imaging Radiometer Suite (VIIRS)), and snow water equivalent from passive microwave sensors (e.g., </a:t>
            </a:r>
            <a:r>
              <a:rPr lang="en-US" sz="1200" b="0" i="0" kern="1200" dirty="0" smtClean="0">
                <a:solidFill>
                  <a:schemeClr val="tx1"/>
                </a:solidFill>
                <a:effectLst/>
                <a:latin typeface="+mn-lt"/>
                <a:ea typeface="+mn-ea"/>
                <a:cs typeface="+mn-cs"/>
              </a:rPr>
              <a:t>Advanced Microwave Scanning Radiometer 2 (</a:t>
            </a:r>
            <a:r>
              <a:rPr lang="en-US" baseline="0" dirty="0" smtClean="0"/>
              <a:t>AMSR2)) to improve the initial soil moisture and land surface model conditions in both atmospheric and hydrologic models.  Currently, the NWM does not have a system or strategy for assimilating land surface satellite observations related to soil moisture; the LIS system is a strong candidate given both the long history of the LIS and its linkage through the ESMF.</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sz="1200" b="0" i="0" kern="1200" dirty="0" smtClean="0">
                <a:solidFill>
                  <a:schemeClr val="tx1"/>
                </a:solidFill>
                <a:effectLst/>
                <a:latin typeface="+mn-lt"/>
                <a:ea typeface="+mn-ea"/>
                <a:cs typeface="+mn-cs"/>
              </a:rPr>
              <a:t>Nicholas</a:t>
            </a:r>
            <a:r>
              <a:rPr lang="en-US" sz="1200" b="0" i="0" kern="1200" baseline="0" dirty="0" smtClean="0">
                <a:solidFill>
                  <a:schemeClr val="tx1"/>
                </a:solidFill>
                <a:effectLst/>
                <a:latin typeface="+mn-lt"/>
                <a:ea typeface="+mn-ea"/>
                <a:cs typeface="+mn-cs"/>
              </a:rPr>
              <a:t> Elmer, a PhD candidate at the University of Alabama at Huntsville (UAH), is funded by SPoRT to perform some preliminary demonstrations to show impacts of initializing the NWM with LIS fields.  Because of the real-time, high spatial resolution of our SPoRT-LIS, we are working with that dataset in an attempt to satisfy 1) the operational needs for real-time data and 2) the aims of the NWM to resolve “street-level” hydrological features.  For the example of a significant flooding event in North Alabama on Christmas Day 2015 shown on this slide, a version of WRF-Hydro was configured using the NWM namelist obtained through collaborative visits between SPoRT and the NWM implementers at the National Water Center (NWC) in Tuscaloosa, Alabama.  This WRF-Hydro run is performed using the NoahMP Land Surface Model initialized with LIS soil moisture, soil temperature, surface skin temperature</a:t>
            </a:r>
            <a:r>
              <a:rPr lang="en-US" dirty="0" smtClean="0"/>
              <a:t>, and vegetation fraction.  Precipitation comes from the Multi Sensor Multi Radar (MRMS) operational NCEP product;</a:t>
            </a:r>
            <a:r>
              <a:rPr lang="en-US" baseline="0" dirty="0" smtClean="0"/>
              <a:t> 1-hr gauge corrected accumulated precipitation (mm/hr) are shown as the transparent background field in the animation.  </a:t>
            </a:r>
            <a:r>
              <a:rPr lang="en-US" dirty="0" smtClean="0"/>
              <a:t>All other NoahMP fields were initialized from WRF pre-processing system (WPS) geogrid file.  As stated above,</a:t>
            </a:r>
            <a:r>
              <a:rPr lang="en-US" baseline="0" dirty="0" smtClean="0"/>
              <a:t> the N</a:t>
            </a:r>
            <a:r>
              <a:rPr lang="en-US" dirty="0" smtClean="0"/>
              <a:t>oahMP parameterization options used for this case match those currently used by NWM</a:t>
            </a:r>
            <a:r>
              <a:rPr lang="en-US" baseline="0" dirty="0" smtClean="0"/>
              <a:t> in order to provide consistency and ease of transition for any techniques developed at SPoRT into operations.  The color and width of the streams indicate streamflow (m</a:t>
            </a:r>
            <a:r>
              <a:rPr lang="en-US" baseline="30000" dirty="0" smtClean="0"/>
              <a:t>3</a:t>
            </a:r>
            <a:r>
              <a:rPr lang="en-US" baseline="0" dirty="0" smtClean="0"/>
              <a:t>/s).  One caveat to this animation is that this WRF-Hydro simulation uses a “cold start” of the hydrological model with no spin-up of the stream characteristics (i.e., the streambeds are initially dry) since this is a demonstration of the ability to link WRF-Hydro to LIS.  Work is ongoing to learn more about the NWC strategy for cycling the model to ensure that the initial streambed conditions are brought in from a previous model run.  As a result of this cold start (i.e., dry streambed) initialization, the magnitude of the streamflow shown here does not match the magnitude of the highest streamflow during this event.  However, the relative impacts of where precipitation fell and then the increased streamflow/routing of the water is apparent in this simulation.  This can be noted as bands of heavy precipitation fall across Madison County and responses from Indian Creek and the Flint River swell with that rain and drain into the Tennessee River.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Additional testing is ongoing to evaluate a control simulation that does not include the LIS soil moisture to determine specific impacts from initializing the model with real-time soil moisture from LIS.  Near-future work will determine the streamflow impacts on the assimilation of the SMOS and SMAP observations into SPoRT-LIS and initialization of these fields into WRF-Hydro.  Additional future work will focus on an attempt to work with NASA to identify ways to assimilate or integrate its fleet of current and near future instruments related to ground and surface water (e.g., Gravity Recovery and Climate Experiment (GRACE), GRACE Follow On (GRACE-FO), Surface Water Ocean Topography (SWOT)) and land use (e.g., Ice, Cloud,and land Elevation Satellite-2 (ICESat-2), NASA-ISRO Synthetic Aperture Radar (SAR) Mission (NISAR), and LandSat-8/9).  NASA/SPoRT plans to perform offline simulations that mimic the NWM to determine optimal assimilation strategies and evaluate data impacts to support NWC operations in collaborations with the model implementers at the NWC, model developers at NCAR, and collaborators at GSFC.</a:t>
            </a:r>
            <a:endParaRPr lang="en-US" dirty="0"/>
          </a:p>
        </p:txBody>
      </p:sp>
      <p:sp>
        <p:nvSpPr>
          <p:cNvPr id="4" name="Slide Number Placeholder 3"/>
          <p:cNvSpPr>
            <a:spLocks noGrp="1"/>
          </p:cNvSpPr>
          <p:nvPr>
            <p:ph type="sldNum" sz="quarter" idx="10"/>
          </p:nvPr>
        </p:nvSpPr>
        <p:spPr/>
        <p:txBody>
          <a:bodyPr/>
          <a:lstStyle/>
          <a:p>
            <a:fld id="{04942E25-D84A-47C2-9D57-2EA118D74DF9}"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65046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drought</a:t>
            </a:r>
            <a:r>
              <a:rPr lang="en-US" baseline="0" dirty="0" smtClean="0"/>
              <a:t> year</a:t>
            </a:r>
          </a:p>
          <a:p>
            <a:r>
              <a:rPr lang="en-US" baseline="0" dirty="0" smtClean="0"/>
              <a:t>Aerosols tend to decrease precip efficiency for warm-rain processes through increased CCN; however, CalWater results suggested the increased ice nuclei at higher elev. may *increase* snowfall.</a:t>
            </a:r>
          </a:p>
          <a:p>
            <a:endParaRPr lang="en-US" dirty="0"/>
          </a:p>
        </p:txBody>
      </p:sp>
      <p:sp>
        <p:nvSpPr>
          <p:cNvPr id="4" name="Slide Number Placeholder 3"/>
          <p:cNvSpPr>
            <a:spLocks noGrp="1"/>
          </p:cNvSpPr>
          <p:nvPr>
            <p:ph type="sldNum" sz="quarter" idx="10"/>
          </p:nvPr>
        </p:nvSpPr>
        <p:spPr/>
        <p:txBody>
          <a:bodyPr/>
          <a:lstStyle/>
          <a:p>
            <a:fld id="{314E622D-619B-4B87-9E07-A905444E1C2A}" type="slidenum">
              <a:rPr lang="en-US" smtClean="0"/>
              <a:t>21</a:t>
            </a:fld>
            <a:endParaRPr lang="en-US" dirty="0"/>
          </a:p>
        </p:txBody>
      </p:sp>
    </p:spTree>
    <p:extLst>
      <p:ext uri="{BB962C8B-B14F-4D97-AF65-F5344CB8AC3E}">
        <p14:creationId xmlns:p14="http://schemas.microsoft.com/office/powerpoint/2010/main" val="267509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AFAE721-E6FF-4258-A1F3-6287E2C5ADEA}" type="datetimeFigureOut">
              <a:rPr lang="en-US" smtClean="0"/>
              <a:pPr>
                <a:defRPr/>
              </a:pPr>
              <a:t>7/27/2016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AA682CB-8025-4FD1-8D55-9B30DFEB7808}" type="slidenum">
              <a:rPr lang="en-US" smtClean="0"/>
              <a:pPr>
                <a:defRPr/>
              </a:pPr>
              <a:t>‹#›</a:t>
            </a:fld>
            <a:endParaRPr lang="en-US" dirty="0"/>
          </a:p>
        </p:txBody>
      </p:sp>
    </p:spTree>
    <p:extLst>
      <p:ext uri="{BB962C8B-B14F-4D97-AF65-F5344CB8AC3E}">
        <p14:creationId xmlns:p14="http://schemas.microsoft.com/office/powerpoint/2010/main" val="127968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317128E-6A68-4C2B-89ED-D4FFF03F1524}" type="datetimeFigureOut">
              <a:rPr lang="en-US" smtClean="0"/>
              <a:pPr>
                <a:defRPr/>
              </a:pPr>
              <a:t>7/27/2016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09F6EB9-C80D-43F4-B003-4045C139A082}" type="slidenum">
              <a:rPr lang="en-US" smtClean="0"/>
              <a:pPr>
                <a:defRPr/>
              </a:pPr>
              <a:t>‹#›</a:t>
            </a:fld>
            <a:endParaRPr lang="en-US" dirty="0"/>
          </a:p>
        </p:txBody>
      </p:sp>
    </p:spTree>
    <p:extLst>
      <p:ext uri="{BB962C8B-B14F-4D97-AF65-F5344CB8AC3E}">
        <p14:creationId xmlns:p14="http://schemas.microsoft.com/office/powerpoint/2010/main" val="1647355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C4AE43D-53AD-4B68-8026-6B9F0AC8637C}" type="datetimeFigureOut">
              <a:rPr lang="en-US" smtClean="0"/>
              <a:pPr>
                <a:defRPr/>
              </a:pPr>
              <a:t>7/27/2016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0E6D74E-A5AC-4936-BFF3-CFD9751C4A22}" type="slidenum">
              <a:rPr lang="en-US" smtClean="0"/>
              <a:pPr>
                <a:defRPr/>
              </a:pPr>
              <a:t>‹#›</a:t>
            </a:fld>
            <a:endParaRPr lang="en-US" dirty="0"/>
          </a:p>
        </p:txBody>
      </p:sp>
    </p:spTree>
    <p:extLst>
      <p:ext uri="{BB962C8B-B14F-4D97-AF65-F5344CB8AC3E}">
        <p14:creationId xmlns:p14="http://schemas.microsoft.com/office/powerpoint/2010/main" val="305089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19520" cy="113628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dirty="0"/>
          </a:p>
        </p:txBody>
      </p:sp>
      <p:sp>
        <p:nvSpPr>
          <p:cNvPr id="4" name="Rectangle 4"/>
          <p:cNvSpPr>
            <a:spLocks noGrp="1" noChangeArrowheads="1"/>
          </p:cNvSpPr>
          <p:nvPr>
            <p:ph type="ftr" idx="11"/>
          </p:nvPr>
        </p:nvSpPr>
        <p:spPr>
          <a:ln/>
        </p:spPr>
        <p:txBody>
          <a:bodyPr/>
          <a:lstStyle>
            <a:lvl1pPr>
              <a:defRPr/>
            </a:lvl1pPr>
          </a:lstStyle>
          <a:p>
            <a:pPr>
              <a:defRPr/>
            </a:pPr>
            <a:endParaRPr lang="en-US" dirty="0"/>
          </a:p>
        </p:txBody>
      </p:sp>
      <p:sp>
        <p:nvSpPr>
          <p:cNvPr id="5" name="Rectangle 5"/>
          <p:cNvSpPr>
            <a:spLocks noGrp="1" noChangeArrowheads="1"/>
          </p:cNvSpPr>
          <p:nvPr>
            <p:ph type="sldNum" idx="12"/>
          </p:nvPr>
        </p:nvSpPr>
        <p:spPr>
          <a:ln/>
        </p:spPr>
        <p:txBody>
          <a:bodyPr/>
          <a:lstStyle>
            <a:lvl1pPr>
              <a:defRPr/>
            </a:lvl1pPr>
          </a:lstStyle>
          <a:p>
            <a:pPr>
              <a:defRPr/>
            </a:pPr>
            <a:fld id="{28E53FD9-9D3E-4A0A-B874-84081B9C6FA1}" type="slidenum">
              <a:rPr lang="en-US"/>
              <a:pPr>
                <a:defRPr/>
              </a:pPr>
              <a:t>‹#›</a:t>
            </a:fld>
            <a:endParaRPr lang="en-US" dirty="0"/>
          </a:p>
        </p:txBody>
      </p:sp>
    </p:spTree>
    <p:extLst>
      <p:ext uri="{BB962C8B-B14F-4D97-AF65-F5344CB8AC3E}">
        <p14:creationId xmlns:p14="http://schemas.microsoft.com/office/powerpoint/2010/main" val="884796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688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988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1862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2292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451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0926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98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6322DCC-21B8-4EEA-8942-75DA38DBA4C3}" type="datetimeFigureOut">
              <a:rPr lang="en-US" smtClean="0"/>
              <a:pPr>
                <a:defRPr/>
              </a:pPr>
              <a:t>7/27/2016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C2FBB58-39FA-464B-96E3-E35FD6AC4BF3}" type="slidenum">
              <a:rPr lang="en-US" smtClean="0"/>
              <a:pPr>
                <a:defRPr/>
              </a:pPr>
              <a:t>‹#›</a:t>
            </a:fld>
            <a:endParaRPr lang="en-US" dirty="0"/>
          </a:p>
        </p:txBody>
      </p:sp>
    </p:spTree>
    <p:extLst>
      <p:ext uri="{BB962C8B-B14F-4D97-AF65-F5344CB8AC3E}">
        <p14:creationId xmlns:p14="http://schemas.microsoft.com/office/powerpoint/2010/main" val="3985780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8518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1610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6561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8031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6757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614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3688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8813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3452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872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4145D43-F24A-4D46-826B-18C693D5822A}" type="datetimeFigureOut">
              <a:rPr lang="en-US" smtClean="0"/>
              <a:pPr>
                <a:defRPr/>
              </a:pPr>
              <a:t>7/27/2016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6A4B79E-5407-4F16-BD69-0D3933284464}" type="slidenum">
              <a:rPr lang="en-US" smtClean="0"/>
              <a:pPr>
                <a:defRPr/>
              </a:pPr>
              <a:t>‹#›</a:t>
            </a:fld>
            <a:endParaRPr lang="en-US" dirty="0"/>
          </a:p>
        </p:txBody>
      </p:sp>
    </p:spTree>
    <p:extLst>
      <p:ext uri="{BB962C8B-B14F-4D97-AF65-F5344CB8AC3E}">
        <p14:creationId xmlns:p14="http://schemas.microsoft.com/office/powerpoint/2010/main" val="36021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7773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5255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0399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3826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D43EAC-213D-BF4C-8212-79A0B37C6C8D}"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AF4988-E6D4-5741-A7C0-499F8E37261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1835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2024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48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6518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2139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247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63128DCD-F51D-4558-97AC-752219F41B53}" type="datetimeFigureOut">
              <a:rPr lang="en-US" smtClean="0"/>
              <a:pPr>
                <a:defRPr/>
              </a:pPr>
              <a:t>7/27/2016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39630DF-F9B4-4BD2-92C0-5583E931E3EF}" type="slidenum">
              <a:rPr lang="en-US" smtClean="0"/>
              <a:pPr>
                <a:defRPr/>
              </a:pPr>
              <a:t>‹#›</a:t>
            </a:fld>
            <a:endParaRPr lang="en-US" dirty="0"/>
          </a:p>
        </p:txBody>
      </p:sp>
    </p:spTree>
    <p:extLst>
      <p:ext uri="{BB962C8B-B14F-4D97-AF65-F5344CB8AC3E}">
        <p14:creationId xmlns:p14="http://schemas.microsoft.com/office/powerpoint/2010/main" val="4016386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0184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6996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93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1279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8274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solidFill>
                  <a:prstClr val="black">
                    <a:tint val="75000"/>
                  </a:prstClr>
                </a:solidFill>
              </a:rPr>
              <a:pPr/>
              <a:t>7/27/2016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D5C340-F408-45CA-8532-AD29D075F3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00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9E6CF2E-FBFE-492F-84DB-335FD8F4C8A3}" type="datetimeFigureOut">
              <a:rPr lang="en-US">
                <a:solidFill>
                  <a:prstClr val="black"/>
                </a:solidFill>
              </a:rPr>
              <a:pPr>
                <a:defRPr/>
              </a:pPr>
              <a:t>7/27/2016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81166BD-6FD8-4BC7-A275-79476E8F211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94958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1FAA0B6-D7F0-4CEE-9132-32587F769687}" type="datetimeFigureOut">
              <a:rPr lang="en-US">
                <a:solidFill>
                  <a:prstClr val="black"/>
                </a:solidFill>
              </a:rPr>
              <a:pPr>
                <a:defRPr/>
              </a:pPr>
              <a:t>7/27/2016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8742951-3243-4D81-906F-F60C443C7A7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34641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DFA0743-1619-40C9-AB1A-2966AE27442D}" type="datetimeFigureOut">
              <a:rPr lang="en-US">
                <a:solidFill>
                  <a:prstClr val="black"/>
                </a:solidFill>
              </a:rPr>
              <a:pPr>
                <a:defRPr/>
              </a:pPr>
              <a:t>7/27/2016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9ACE9BC-3040-4E85-86DD-80E0D4ABA06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73332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1081C6-5D20-4173-97F7-B83AA66F286E}" type="datetimeFigureOut">
              <a:rPr lang="en-US">
                <a:solidFill>
                  <a:prstClr val="black"/>
                </a:solidFill>
              </a:rPr>
              <a:pPr>
                <a:defRPr/>
              </a:pPr>
              <a:t>7/27/2016</a:t>
            </a:fld>
            <a:endParaRPr lang="en-US"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CFBCD82-F078-4758-8DD4-29112B5EE47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5767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6CB52E1-8E30-413E-8304-DCF5F4742E6D}" type="datetimeFigureOut">
              <a:rPr lang="en-US" smtClean="0"/>
              <a:pPr>
                <a:defRPr/>
              </a:pPr>
              <a:t>7/27/2016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C4A082A1-5790-4F29-AABC-07432F035573}" type="slidenum">
              <a:rPr lang="en-US" smtClean="0"/>
              <a:pPr>
                <a:defRPr/>
              </a:pPr>
              <a:t>‹#›</a:t>
            </a:fld>
            <a:endParaRPr lang="en-US" dirty="0"/>
          </a:p>
        </p:txBody>
      </p:sp>
    </p:spTree>
    <p:extLst>
      <p:ext uri="{BB962C8B-B14F-4D97-AF65-F5344CB8AC3E}">
        <p14:creationId xmlns:p14="http://schemas.microsoft.com/office/powerpoint/2010/main" val="1715905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D932464-D736-4C43-AE6A-6FC906306C62}" type="datetimeFigureOut">
              <a:rPr lang="en-US">
                <a:solidFill>
                  <a:prstClr val="black"/>
                </a:solidFill>
              </a:rPr>
              <a:pPr>
                <a:defRPr/>
              </a:pPr>
              <a:t>7/27/2016</a:t>
            </a:fld>
            <a:endParaRPr lang="en-US" dirty="0">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A1FF532-8FA4-4516-AFC1-82AD69657DF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836750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A0EA135-2CC0-4C99-9A36-22D168FC4C31}" type="datetimeFigureOut">
              <a:rPr lang="en-US">
                <a:solidFill>
                  <a:prstClr val="black"/>
                </a:solidFill>
              </a:rPr>
              <a:pPr>
                <a:defRPr/>
              </a:pPr>
              <a:t>7/27/2016</a:t>
            </a:fld>
            <a:endParaRPr lang="en-US" dirty="0">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C9EE436-C2F4-43FD-BF9E-B0BBA424B3F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17728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8FDD6BD-318E-4F3D-9E09-323CB1CF365D}" type="datetimeFigureOut">
              <a:rPr lang="en-US">
                <a:solidFill>
                  <a:prstClr val="black"/>
                </a:solidFill>
              </a:rPr>
              <a:pPr>
                <a:defRPr/>
              </a:pPr>
              <a:t>7/27/2016</a:t>
            </a:fld>
            <a:endParaRPr lang="en-US" dirty="0">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1F69F46-9FBB-45DE-9B6B-E80748A37FE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20485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48633E7-2959-4A5D-8515-6FB0CA864B66}" type="datetimeFigureOut">
              <a:rPr lang="en-US">
                <a:solidFill>
                  <a:prstClr val="black"/>
                </a:solidFill>
              </a:rPr>
              <a:pPr>
                <a:defRPr/>
              </a:pPr>
              <a:t>7/27/2016</a:t>
            </a:fld>
            <a:endParaRPr lang="en-US"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D952F2-01C6-459D-93D9-03F6D8DC098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061675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D4D7292-6890-406C-B04F-5ACADFAAC666}" type="datetimeFigureOut">
              <a:rPr lang="en-US">
                <a:solidFill>
                  <a:prstClr val="black"/>
                </a:solidFill>
              </a:rPr>
              <a:pPr>
                <a:defRPr/>
              </a:pPr>
              <a:t>7/27/2016</a:t>
            </a:fld>
            <a:endParaRPr lang="en-US"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65AF0FB-F266-4F53-9EF9-97A560112E1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54318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702A177-528F-4CC6-AEF5-19B78AF54A7A}" type="datetimeFigureOut">
              <a:rPr lang="en-US">
                <a:solidFill>
                  <a:prstClr val="black"/>
                </a:solidFill>
              </a:rPr>
              <a:pPr>
                <a:defRPr/>
              </a:pPr>
              <a:t>7/27/2016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F19108B-BDAF-4979-B695-7913BF9EB52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71112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5E26660-6C59-43FE-8EB4-CB2ABFB14A0D}" type="datetimeFigureOut">
              <a:rPr lang="en-US">
                <a:solidFill>
                  <a:prstClr val="black"/>
                </a:solidFill>
              </a:rPr>
              <a:pPr>
                <a:defRPr/>
              </a:pPr>
              <a:t>7/27/2016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79514D7-A592-4648-941C-EC240B8D5E1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7989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7C501A8-E59D-4EF0-9F8E-25EC6B2D11F0}" type="datetimeFigureOut">
              <a:rPr lang="en-US" smtClean="0"/>
              <a:pPr>
                <a:defRPr/>
              </a:pPr>
              <a:t>7/27/2016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E7A653A-A0E9-418E-9169-9A02522126DE}" type="slidenum">
              <a:rPr lang="en-US" smtClean="0"/>
              <a:pPr>
                <a:defRPr/>
              </a:pPr>
              <a:t>‹#›</a:t>
            </a:fld>
            <a:endParaRPr lang="en-US" dirty="0"/>
          </a:p>
        </p:txBody>
      </p:sp>
    </p:spTree>
    <p:extLst>
      <p:ext uri="{BB962C8B-B14F-4D97-AF65-F5344CB8AC3E}">
        <p14:creationId xmlns:p14="http://schemas.microsoft.com/office/powerpoint/2010/main" val="21502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7EB83AA-077D-4BE6-A73F-572688D56511}" type="datetimeFigureOut">
              <a:rPr lang="en-US" smtClean="0"/>
              <a:pPr>
                <a:defRPr/>
              </a:pPr>
              <a:t>7/27/2016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ADC93A8E-5C69-498E-8EBD-DCFB0F899822}" type="slidenum">
              <a:rPr lang="en-US" smtClean="0"/>
              <a:pPr>
                <a:defRPr/>
              </a:pPr>
              <a:t>‹#›</a:t>
            </a:fld>
            <a:endParaRPr lang="en-US" dirty="0"/>
          </a:p>
        </p:txBody>
      </p:sp>
    </p:spTree>
    <p:extLst>
      <p:ext uri="{BB962C8B-B14F-4D97-AF65-F5344CB8AC3E}">
        <p14:creationId xmlns:p14="http://schemas.microsoft.com/office/powerpoint/2010/main" val="166294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778AE6C-68FD-4659-B16B-AD87A02F2901}" type="datetimeFigureOut">
              <a:rPr lang="en-US" smtClean="0"/>
              <a:pPr>
                <a:defRPr/>
              </a:pPr>
              <a:t>7/27/2016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3CD5138-64A4-403B-A111-D86EEC461654}" type="slidenum">
              <a:rPr lang="en-US" smtClean="0"/>
              <a:pPr>
                <a:defRPr/>
              </a:pPr>
              <a:t>‹#›</a:t>
            </a:fld>
            <a:endParaRPr lang="en-US" dirty="0"/>
          </a:p>
        </p:txBody>
      </p:sp>
    </p:spTree>
    <p:extLst>
      <p:ext uri="{BB962C8B-B14F-4D97-AF65-F5344CB8AC3E}">
        <p14:creationId xmlns:p14="http://schemas.microsoft.com/office/powerpoint/2010/main" val="34952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DC59031-7E24-43C9-B482-34824FF741C7}" type="datetimeFigureOut">
              <a:rPr lang="en-US" smtClean="0"/>
              <a:pPr>
                <a:defRPr/>
              </a:pPr>
              <a:t>7/27/2016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FC3C5B79-8A9E-41B0-8598-F7B45E8E5151}" type="slidenum">
              <a:rPr lang="en-US" smtClean="0"/>
              <a:pPr>
                <a:defRPr/>
              </a:pPr>
              <a:t>‹#›</a:t>
            </a:fld>
            <a:endParaRPr lang="en-US" dirty="0"/>
          </a:p>
        </p:txBody>
      </p:sp>
    </p:spTree>
    <p:extLst>
      <p:ext uri="{BB962C8B-B14F-4D97-AF65-F5344CB8AC3E}">
        <p14:creationId xmlns:p14="http://schemas.microsoft.com/office/powerpoint/2010/main" val="161157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61B373B-1D7C-4542-876E-DD490A466162}" type="datetimeFigureOut">
              <a:rPr lang="en-US" smtClean="0"/>
              <a:pPr>
                <a:defRPr/>
              </a:pPr>
              <a:t>7/27/2016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3C626B9-AB1F-476A-BB91-1FADFDA5BC74}" type="slidenum">
              <a:rPr lang="en-US" smtClean="0"/>
              <a:pPr>
                <a:defRPr/>
              </a:pPr>
              <a:t>‹#›</a:t>
            </a:fld>
            <a:endParaRPr lang="en-US" dirty="0"/>
          </a:p>
        </p:txBody>
      </p:sp>
    </p:spTree>
    <p:extLst>
      <p:ext uri="{BB962C8B-B14F-4D97-AF65-F5344CB8AC3E}">
        <p14:creationId xmlns:p14="http://schemas.microsoft.com/office/powerpoint/2010/main" val="2897701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F8C19F5-96A9-4E6C-9906-8A050A55B2D0}" type="datetimeFigureOut">
              <a:rPr lang="en-US" smtClean="0">
                <a:solidFill>
                  <a:prstClr val="black">
                    <a:tint val="75000"/>
                  </a:prstClr>
                </a:solidFill>
                <a:latin typeface="Calibri" panose="020F0502020204030204"/>
              </a:rPr>
              <a:pPr fontAlgn="auto">
                <a:spcBef>
                  <a:spcPts val="0"/>
                </a:spcBef>
                <a:spcAft>
                  <a:spcPts val="0"/>
                </a:spcAft>
              </a:pPr>
              <a:t>7/27/2016</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DD5C340-F408-45CA-8532-AD29D075F3F0}" type="slidenum">
              <a:rPr lang="en-US" smtClean="0">
                <a:solidFill>
                  <a:prstClr val="black">
                    <a:tint val="75000"/>
                  </a:prstClr>
                </a:solidFill>
                <a:latin typeface="Calibri" panose="020F0502020204030204"/>
              </a:rPr>
              <a:pPr fontAlgn="auto">
                <a:spcBef>
                  <a:spcPts val="0"/>
                </a:spcBef>
                <a:spcAft>
                  <a:spcPts val="0"/>
                </a:spcAft>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838161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D43EAC-213D-BF4C-8212-79A0B37C6C8D}" type="datetimeFigureOut">
              <a:rPr lang="en-US" smtClean="0">
                <a:solidFill>
                  <a:prstClr val="black">
                    <a:tint val="75000"/>
                  </a:prstClr>
                </a:solidFill>
                <a:latin typeface="Calibri"/>
              </a:rPr>
              <a:pPr defTabSz="457200" fontAlgn="auto">
                <a:spcBef>
                  <a:spcPts val="0"/>
                </a:spcBef>
                <a:spcAft>
                  <a:spcPts val="0"/>
                </a:spcAft>
              </a:pPr>
              <a:t>7/27/2016</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8AF4988-E6D4-5741-A7C0-499F8E372612}" type="slidenum">
              <a:rPr lang="en-US" smtClean="0">
                <a:solidFill>
                  <a:prstClr val="black">
                    <a:tint val="75000"/>
                  </a:prstClr>
                </a:solidFill>
                <a:latin typeface="Calibri"/>
              </a:rPr>
              <a:pPr defTabSz="457200"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62602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F8C19F5-96A9-4E6C-9906-8A050A55B2D0}" type="datetimeFigureOut">
              <a:rPr lang="en-US" smtClean="0">
                <a:solidFill>
                  <a:prstClr val="black">
                    <a:tint val="75000"/>
                  </a:prstClr>
                </a:solidFill>
                <a:latin typeface="Calibri" panose="020F0502020204030204"/>
              </a:rPr>
              <a:pPr fontAlgn="auto">
                <a:spcBef>
                  <a:spcPts val="0"/>
                </a:spcBef>
                <a:spcAft>
                  <a:spcPts val="0"/>
                </a:spcAft>
              </a:pPr>
              <a:t>7/27/2016</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DD5C340-F408-45CA-8532-AD29D075F3F0}" type="slidenum">
              <a:rPr lang="en-US" smtClean="0">
                <a:solidFill>
                  <a:prstClr val="black">
                    <a:tint val="75000"/>
                  </a:prstClr>
                </a:solidFill>
                <a:latin typeface="Calibri" panose="020F0502020204030204"/>
              </a:rPr>
              <a:pPr fontAlgn="auto">
                <a:spcBef>
                  <a:spcPts val="0"/>
                </a:spcBef>
                <a:spcAft>
                  <a:spcPts val="0"/>
                </a:spcAft>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2910871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46752"/>
          </a:xfrm>
          <a:prstGeom prst="rect">
            <a:avLst/>
          </a:prstGeom>
          <a:solidFill>
            <a:schemeClr val="tx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userDrawn="1"/>
        </p:nvPicPr>
        <p:blipFill rotWithShape="1">
          <a:blip r:embed="rId13" cstate="print">
            <a:lum bright="70000" contrast="-70000"/>
            <a:extLst>
              <a:ext uri="{28A0092B-C50C-407E-A947-70E740481C1C}">
                <a14:useLocalDpi xmlns:a14="http://schemas.microsoft.com/office/drawing/2010/main" val="0"/>
              </a:ext>
            </a:extLst>
          </a:blip>
          <a:srcRect t="8356" b="4246"/>
          <a:stretch/>
        </p:blipFill>
        <p:spPr>
          <a:xfrm>
            <a:off x="1125582" y="17418"/>
            <a:ext cx="6957202" cy="6829334"/>
          </a:xfrm>
          <a:prstGeom prst="rect">
            <a:avLst/>
          </a:prstGeom>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1"/>
            <a:ext cx="82296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6358982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package" Target="../embeddings/Microsoft_Word_Document2.docx"/><Relationship Id="rId5" Type="http://schemas.openxmlformats.org/officeDocument/2006/relationships/image" Target="../media/image14.emf"/><Relationship Id="rId4" Type="http://schemas.openxmlformats.org/officeDocument/2006/relationships/package" Target="../embeddings/Microsoft_Word_Document1.docx"/><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1.gif"/><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3.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4.gif"/></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png"/><Relationship Id="rId2" Type="http://schemas.openxmlformats.org/officeDocument/2006/relationships/image" Target="../media/image61.png"/><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8.gif"/></Relationships>
</file>

<file path=ppt/slides/_rels/slide4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0.gif"/></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82.tiff"/></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0" y="291275"/>
            <a:ext cx="7875588" cy="3636201"/>
          </a:xfrm>
        </p:spPr>
        <p:txBody>
          <a:bodyPr/>
          <a:lstStyle/>
          <a:p>
            <a:r>
              <a:rPr lang="en-US" dirty="0">
                <a:effectLst>
                  <a:outerShdw blurRad="38100" dist="38100" dir="2700000" algn="tl">
                    <a:srgbClr val="000000">
                      <a:alpha val="43137"/>
                    </a:srgbClr>
                  </a:outerShdw>
                </a:effectLst>
              </a:rPr>
              <a:t>SPoRT Modeling and Data Assimilation Activities Portfolio: </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2014 </a:t>
            </a:r>
            <a:r>
              <a:rPr lang="en-US" dirty="0">
                <a:effectLst>
                  <a:outerShdw blurRad="38100" dist="38100" dir="2700000" algn="tl">
                    <a:srgbClr val="000000">
                      <a:alpha val="43137"/>
                    </a:srgbClr>
                  </a:outerShdw>
                </a:effectLst>
              </a:rPr>
              <a:t>– 2016</a:t>
            </a:r>
            <a:endParaRPr lang="en-US" dirty="0"/>
          </a:p>
        </p:txBody>
      </p:sp>
      <p:sp>
        <p:nvSpPr>
          <p:cNvPr id="5" name="Text Placeholder 4"/>
          <p:cNvSpPr>
            <a:spLocks noGrp="1"/>
          </p:cNvSpPr>
          <p:nvPr>
            <p:ph type="body" idx="1"/>
          </p:nvPr>
        </p:nvSpPr>
        <p:spPr>
          <a:xfrm>
            <a:off x="0" y="4081464"/>
            <a:ext cx="7875588" cy="1706023"/>
          </a:xfrm>
        </p:spPr>
        <p:txBody>
          <a:bodyPr anchor="b"/>
          <a:lstStyle/>
          <a:p>
            <a:pPr fontAlgn="auto">
              <a:spcAft>
                <a:spcPts val="0"/>
              </a:spcAft>
              <a:defRPr/>
            </a:pPr>
            <a:r>
              <a:rPr lang="en-US" sz="2800" dirty="0"/>
              <a:t>Jonathan Case* (ENSCO, Inc</a:t>
            </a:r>
            <a:r>
              <a:rPr lang="en-US" sz="2800" dirty="0" smtClean="0"/>
              <a:t>.)</a:t>
            </a:r>
            <a:endParaRPr lang="en-US" u="sng" dirty="0"/>
          </a:p>
          <a:p>
            <a:pPr fontAlgn="auto">
              <a:spcAft>
                <a:spcPts val="0"/>
              </a:spcAft>
              <a:defRPr/>
            </a:pPr>
            <a:r>
              <a:rPr lang="en-US" u="sng" dirty="0"/>
              <a:t>Other SPoRT contributors</a:t>
            </a:r>
            <a:r>
              <a:rPr lang="en-US" dirty="0"/>
              <a:t>:</a:t>
            </a:r>
          </a:p>
          <a:p>
            <a:pPr fontAlgn="auto">
              <a:spcBef>
                <a:spcPts val="600"/>
              </a:spcBef>
              <a:spcAft>
                <a:spcPts val="0"/>
              </a:spcAft>
              <a:defRPr/>
            </a:pPr>
            <a:r>
              <a:rPr lang="en-US" sz="2200" dirty="0"/>
              <a:t>Bradley Zavodsky, Andrew Molthan, Clay Blankenship, Nicholas Elmer, Aaron Naeger, Emily Berndt, Xuanli Li, Jayanthi Srikishen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382622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p:cNvSpPr>
            <a:spLocks noGrp="1"/>
          </p:cNvSpPr>
          <p:nvPr>
            <p:ph type="title"/>
          </p:nvPr>
        </p:nvSpPr>
        <p:spPr>
          <a:xfrm>
            <a:off x="301488" y="146877"/>
            <a:ext cx="8610599" cy="814641"/>
          </a:xfrm>
        </p:spPr>
        <p:txBody>
          <a:bodyPr>
            <a:normAutofit fontScale="90000"/>
          </a:bodyPr>
          <a:lstStyle/>
          <a:p>
            <a:pPr algn="ctr" eaLnBrk="1" hangingPunct="1">
              <a:defRPr/>
            </a:pPr>
            <a:r>
              <a:rPr lang="en-US" sz="3600" b="1" dirty="0" smtClean="0">
                <a:effectLst>
                  <a:outerShdw blurRad="38100" dist="38100" dir="2700000" algn="tl">
                    <a:srgbClr val="000000">
                      <a:alpha val="43137"/>
                    </a:srgbClr>
                  </a:outerShdw>
                </a:effectLst>
                <a:latin typeface="+mn-lt"/>
              </a:rPr>
              <a:t>Land Surface Modeling Applications (4):</a:t>
            </a:r>
            <a:br>
              <a:rPr lang="en-US" sz="3600" b="1" dirty="0" smtClean="0">
                <a:effectLst>
                  <a:outerShdw blurRad="38100" dist="38100" dir="2700000" algn="tl">
                    <a:srgbClr val="000000">
                      <a:alpha val="43137"/>
                    </a:srgbClr>
                  </a:outerShdw>
                </a:effectLst>
                <a:latin typeface="+mn-lt"/>
              </a:rPr>
            </a:br>
            <a:r>
              <a:rPr lang="en-US" sz="2800" b="1" i="1" dirty="0" smtClean="0">
                <a:effectLst>
                  <a:outerShdw blurRad="38100" dist="38100" dir="2700000" algn="tl">
                    <a:srgbClr val="000000">
                      <a:alpha val="43137"/>
                    </a:srgbClr>
                  </a:outerShdw>
                </a:effectLst>
                <a:latin typeface="+mn-lt"/>
              </a:rPr>
              <a:t>Soil moisture percentile application</a:t>
            </a:r>
            <a:endParaRPr lang="en-US" sz="2800" b="1" i="1" dirty="0">
              <a:effectLst>
                <a:outerShdw blurRad="38100" dist="38100" dir="2700000" algn="tl">
                  <a:srgbClr val="000000">
                    <a:alpha val="43137"/>
                  </a:srgbClr>
                </a:outerShdw>
              </a:effectLst>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4" y="1771211"/>
            <a:ext cx="5265349" cy="4350189"/>
          </a:xfrm>
          <a:prstGeom prst="rect">
            <a:avLst/>
          </a:prstGeom>
        </p:spPr>
      </p:pic>
      <p:sp>
        <p:nvSpPr>
          <p:cNvPr id="6" name="TextBox 5"/>
          <p:cNvSpPr txBox="1"/>
          <p:nvPr/>
        </p:nvSpPr>
        <p:spPr>
          <a:xfrm>
            <a:off x="62361" y="1191769"/>
            <a:ext cx="5195439" cy="584765"/>
          </a:xfrm>
          <a:prstGeom prst="rect">
            <a:avLst/>
          </a:prstGeom>
          <a:noFill/>
        </p:spPr>
        <p:txBody>
          <a:bodyPr wrap="square" lIns="91429" tIns="45715" rIns="91429" bIns="45715" rtlCol="0">
            <a:spAutoFit/>
          </a:bodyPr>
          <a:lstStyle/>
          <a:p>
            <a:pPr marL="0" lvl="1" algn="ctr"/>
            <a:r>
              <a:rPr lang="en-US" sz="1600" b="1" i="1" dirty="0">
                <a:solidFill>
                  <a:srgbClr val="C00000"/>
                </a:solidFill>
                <a:latin typeface="+mn-lt"/>
              </a:rPr>
              <a:t>SPoRT-LIS Percentile Product in </a:t>
            </a:r>
            <a:r>
              <a:rPr lang="en-US" sz="1600" b="1" i="1" dirty="0" smtClean="0">
                <a:solidFill>
                  <a:srgbClr val="C00000"/>
                </a:solidFill>
                <a:latin typeface="+mn-lt"/>
              </a:rPr>
              <a:t>NWS AWIPS-II </a:t>
            </a:r>
            <a:r>
              <a:rPr lang="en-US" sz="1600" b="1" i="1" dirty="0">
                <a:solidFill>
                  <a:srgbClr val="C00000"/>
                </a:solidFill>
                <a:latin typeface="+mn-lt"/>
              </a:rPr>
              <a:t>decision support system for 22 November 2015</a:t>
            </a:r>
          </a:p>
        </p:txBody>
      </p:sp>
      <p:sp>
        <p:nvSpPr>
          <p:cNvPr id="2" name="TextBox 1"/>
          <p:cNvSpPr txBox="1"/>
          <p:nvPr/>
        </p:nvSpPr>
        <p:spPr>
          <a:xfrm>
            <a:off x="5257800" y="1226443"/>
            <a:ext cx="3818252" cy="5555357"/>
          </a:xfrm>
          <a:prstGeom prst="rect">
            <a:avLst/>
          </a:prstGeom>
          <a:noFill/>
        </p:spPr>
        <p:txBody>
          <a:bodyPr wrap="square" lIns="91429" tIns="45715" rIns="91429" bIns="45715" rtlCol="0">
            <a:spAutoFit/>
          </a:bodyPr>
          <a:lstStyle/>
          <a:p>
            <a:pPr marL="233336" indent="-233336">
              <a:lnSpc>
                <a:spcPts val="2200"/>
              </a:lnSpc>
              <a:buFont typeface="Arial" panose="020B0604020202020204" pitchFamily="34" charset="0"/>
              <a:buChar char="•"/>
            </a:pPr>
            <a:r>
              <a:rPr lang="en-US" sz="2000" b="1" dirty="0">
                <a:latin typeface="+mn-lt"/>
              </a:rPr>
              <a:t>Near real-time soil moisture percentiles provide proper climatological context and allow for more thorough, accurate operational analysis</a:t>
            </a:r>
          </a:p>
          <a:p>
            <a:pPr marL="233336" indent="-233336">
              <a:lnSpc>
                <a:spcPts val="2200"/>
              </a:lnSpc>
              <a:spcBef>
                <a:spcPts val="600"/>
              </a:spcBef>
              <a:buFont typeface="Arial" panose="020B0604020202020204" pitchFamily="34" charset="0"/>
              <a:buChar char="•"/>
            </a:pPr>
            <a:r>
              <a:rPr lang="en-US" sz="2000" b="1" dirty="0">
                <a:latin typeface="+mn-lt"/>
              </a:rPr>
              <a:t>Drought diagnosis especially important during times of </a:t>
            </a:r>
            <a:r>
              <a:rPr lang="en-US" sz="2000" b="1" dirty="0" smtClean="0">
                <a:latin typeface="+mn-lt"/>
              </a:rPr>
              <a:t/>
            </a:r>
            <a:br>
              <a:rPr lang="en-US" sz="2000" b="1" dirty="0" smtClean="0">
                <a:latin typeface="+mn-lt"/>
              </a:rPr>
            </a:br>
            <a:r>
              <a:rPr lang="en-US" sz="2000" b="1" dirty="0" smtClean="0">
                <a:latin typeface="+mn-lt"/>
              </a:rPr>
              <a:t>“</a:t>
            </a:r>
            <a:r>
              <a:rPr lang="en-US" sz="2000" b="1" dirty="0">
                <a:latin typeface="+mn-lt"/>
              </a:rPr>
              <a:t>flash drought”</a:t>
            </a:r>
          </a:p>
          <a:p>
            <a:pPr marL="400050" lvl="1" indent="-169863">
              <a:lnSpc>
                <a:spcPts val="2000"/>
              </a:lnSpc>
              <a:buSzPct val="80000"/>
              <a:buFont typeface="Courier New" panose="02070309020205020404" pitchFamily="49" charset="0"/>
              <a:buChar char="o"/>
            </a:pPr>
            <a:r>
              <a:rPr lang="en-US" dirty="0" smtClean="0">
                <a:latin typeface="+mn-lt"/>
              </a:rPr>
              <a:t>NWS contributes to the USDM and has made sub-county scale modifications based on </a:t>
            </a:r>
            <a:br>
              <a:rPr lang="en-US" dirty="0" smtClean="0">
                <a:latin typeface="+mn-lt"/>
              </a:rPr>
            </a:br>
            <a:r>
              <a:rPr lang="en-US" dirty="0" smtClean="0">
                <a:latin typeface="+mn-lt"/>
              </a:rPr>
              <a:t>LIS output</a:t>
            </a:r>
          </a:p>
          <a:p>
            <a:pPr marL="233336" indent="-233336">
              <a:lnSpc>
                <a:spcPts val="2200"/>
              </a:lnSpc>
              <a:spcBef>
                <a:spcPts val="600"/>
              </a:spcBef>
              <a:buFont typeface="Arial" panose="020B0604020202020204" pitchFamily="34" charset="0"/>
              <a:buChar char="•"/>
            </a:pPr>
            <a:r>
              <a:rPr lang="en-US" sz="2000" b="1" dirty="0">
                <a:latin typeface="+mn-lt"/>
              </a:rPr>
              <a:t>Flood threat analysis</a:t>
            </a:r>
          </a:p>
          <a:p>
            <a:pPr marL="400050" lvl="1" indent="-169863">
              <a:lnSpc>
                <a:spcPts val="2100"/>
              </a:lnSpc>
              <a:buSzPct val="80000"/>
              <a:buFont typeface="Courier New" panose="02070309020205020404" pitchFamily="49" charset="0"/>
              <a:buChar char="o"/>
            </a:pPr>
            <a:r>
              <a:rPr lang="en-US" dirty="0" smtClean="0">
                <a:latin typeface="+mn-lt"/>
              </a:rPr>
              <a:t>Flood guidance provided by RFCs</a:t>
            </a:r>
          </a:p>
          <a:p>
            <a:pPr marL="400050" lvl="1" indent="-169863">
              <a:lnSpc>
                <a:spcPts val="2100"/>
              </a:lnSpc>
              <a:buSzPct val="80000"/>
              <a:buFont typeface="Courier New" panose="02070309020205020404" pitchFamily="49" charset="0"/>
              <a:buChar char="o"/>
            </a:pPr>
            <a:r>
              <a:rPr lang="en-US" dirty="0" smtClean="0">
                <a:latin typeface="+mn-lt"/>
              </a:rPr>
              <a:t>NWS forecast offices issues flood watches and warnings </a:t>
            </a:r>
          </a:p>
          <a:p>
            <a:pPr marL="400050" lvl="1" indent="-169863">
              <a:lnSpc>
                <a:spcPts val="2100"/>
              </a:lnSpc>
              <a:buSzPct val="80000"/>
              <a:buFont typeface="Courier New" panose="02070309020205020404" pitchFamily="49" charset="0"/>
              <a:buChar char="o"/>
            </a:pPr>
            <a:r>
              <a:rPr lang="en-US" dirty="0" smtClean="0">
                <a:latin typeface="+mn-lt"/>
              </a:rPr>
              <a:t>Soil moisture over SC still exceeds 98</a:t>
            </a:r>
            <a:r>
              <a:rPr lang="en-US" baseline="30000" dirty="0" smtClean="0">
                <a:latin typeface="+mn-lt"/>
              </a:rPr>
              <a:t>th</a:t>
            </a:r>
            <a:r>
              <a:rPr lang="en-US" dirty="0" smtClean="0">
                <a:latin typeface="+mn-lt"/>
              </a:rPr>
              <a:t> percentile over a month after major flooding in early OCT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504164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b="1" dirty="0" smtClean="0">
                <a:effectLst>
                  <a:outerShdw blurRad="38100" dist="38100" dir="2700000" algn="tl">
                    <a:srgbClr val="000000">
                      <a:alpha val="43137"/>
                    </a:srgbClr>
                  </a:outerShdw>
                </a:effectLst>
              </a:rPr>
              <a:t>Soil moisture data assimilation research</a:t>
            </a:r>
          </a:p>
          <a:p>
            <a:r>
              <a:rPr lang="en-US" dirty="0" smtClean="0"/>
              <a:t>WRF-Hydro/National Water Center</a:t>
            </a:r>
          </a:p>
          <a:p>
            <a:r>
              <a:rPr lang="en-US" dirty="0"/>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dirty="0" smtClean="0"/>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5"/>
          <p:cNvSpPr txBox="1">
            <a:spLocks/>
          </p:cNvSpPr>
          <p:nvPr/>
        </p:nvSpPr>
        <p:spPr>
          <a:xfrm>
            <a:off x="268014" y="0"/>
            <a:ext cx="872160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prstClr val="black"/>
                </a:solidFill>
                <a:effectLst>
                  <a:outerShdw blurRad="38100" dist="38100" dir="2700000" algn="tl">
                    <a:srgbClr val="000000">
                      <a:alpha val="43137"/>
                    </a:srgbClr>
                  </a:outerShdw>
                </a:effectLst>
              </a:rPr>
              <a:t>Soil Moisture Data Assimilation: Summary (1)</a:t>
            </a:r>
            <a:endParaRPr lang="en-US" sz="1600" dirty="0">
              <a:solidFill>
                <a:prstClr val="black"/>
              </a:solidFill>
              <a:effectLst>
                <a:outerShdw blurRad="38100" dist="38100" dir="2700000" algn="tl">
                  <a:srgbClr val="000000">
                    <a:alpha val="43137"/>
                  </a:srgbClr>
                </a:outerShdw>
              </a:effectLst>
            </a:endParaRPr>
          </a:p>
        </p:txBody>
      </p:sp>
      <p:sp>
        <p:nvSpPr>
          <p:cNvPr id="5" name="Content Placeholder 16"/>
          <p:cNvSpPr txBox="1">
            <a:spLocks/>
          </p:cNvSpPr>
          <p:nvPr/>
        </p:nvSpPr>
        <p:spPr>
          <a:xfrm>
            <a:off x="268014" y="1141487"/>
            <a:ext cx="8418786" cy="527906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800" dirty="0" smtClean="0">
                <a:solidFill>
                  <a:prstClr val="black"/>
                </a:solidFill>
              </a:rPr>
              <a:t>Tested and implemented data assimilation of SMOS soil moisture retrievals</a:t>
            </a:r>
          </a:p>
          <a:p>
            <a:pPr lvl="1" fontAlgn="auto">
              <a:spcAft>
                <a:spcPts val="0"/>
              </a:spcAft>
            </a:pPr>
            <a:r>
              <a:rPr lang="en-US" sz="2200" dirty="0" smtClean="0">
                <a:solidFill>
                  <a:prstClr val="black"/>
                </a:solidFill>
              </a:rPr>
              <a:t>Developed custom bias correction aggregating points by soil type to develop Cumulative Distribution Functions for CDF Matching—does not require multi-year data record.</a:t>
            </a:r>
          </a:p>
          <a:p>
            <a:pPr lvl="1" fontAlgn="auto">
              <a:spcAft>
                <a:spcPts val="0"/>
              </a:spcAft>
            </a:pPr>
            <a:r>
              <a:rPr lang="en-US" sz="2200" dirty="0" smtClean="0">
                <a:solidFill>
                  <a:prstClr val="black"/>
                </a:solidFill>
              </a:rPr>
              <a:t>Improved correlations and improved dynamic range, relative to station measurements</a:t>
            </a:r>
          </a:p>
          <a:p>
            <a:pPr lvl="1" fontAlgn="auto">
              <a:spcAft>
                <a:spcPts val="0"/>
              </a:spcAft>
            </a:pPr>
            <a:r>
              <a:rPr lang="en-US" sz="2200" dirty="0" smtClean="0">
                <a:solidFill>
                  <a:prstClr val="black"/>
                </a:solidFill>
              </a:rPr>
              <a:t>Publication: Blankenship et al. 2016, </a:t>
            </a:r>
            <a:r>
              <a:rPr lang="en-US" sz="2200" i="1" dirty="0" smtClean="0">
                <a:solidFill>
                  <a:prstClr val="black"/>
                </a:solidFill>
              </a:rPr>
              <a:t>IEEE TGRS, in press</a:t>
            </a:r>
          </a:p>
          <a:p>
            <a:pPr marL="0" indent="0" fontAlgn="auto">
              <a:spcAft>
                <a:spcPts val="0"/>
              </a:spcAft>
              <a:buFont typeface="Arial"/>
              <a:buNone/>
            </a:pPr>
            <a:r>
              <a:rPr lang="en-US" sz="2800" dirty="0" smtClean="0">
                <a:solidFill>
                  <a:prstClr val="black"/>
                </a:solidFill>
              </a:rPr>
              <a:t>Tested and implemented data assimilation of SMAP soil moisture retrievals</a:t>
            </a:r>
          </a:p>
          <a:p>
            <a:pPr lvl="1" fontAlgn="auto">
              <a:spcAft>
                <a:spcPts val="0"/>
              </a:spcAft>
            </a:pPr>
            <a:r>
              <a:rPr lang="en-US" sz="2200" dirty="0" smtClean="0">
                <a:solidFill>
                  <a:prstClr val="black"/>
                </a:solidFill>
              </a:rPr>
              <a:t>Beginning near real time SMAP assimilation with soil-type-based bias correction for CONUS domain</a:t>
            </a:r>
          </a:p>
          <a:p>
            <a:pPr lvl="1" fontAlgn="auto">
              <a:spcAft>
                <a:spcPts val="0"/>
              </a:spcAft>
            </a:pPr>
            <a:r>
              <a:rPr lang="en-US" sz="2200" dirty="0" smtClean="0">
                <a:solidFill>
                  <a:prstClr val="black"/>
                </a:solidFill>
              </a:rPr>
              <a:t>Received ROSES funding to investigate impact SMAP DA on short-term weather forecasts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182047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effectLst>
                  <a:outerShdw blurRad="50800" dist="38100" dir="2700000" algn="tl" rotWithShape="0">
                    <a:prstClr val="black">
                      <a:alpha val="40000"/>
                    </a:prstClr>
                  </a:outerShdw>
                </a:effectLst>
              </a:rPr>
              <a:t>SMOS Data Assimilation Validation (2)</a:t>
            </a:r>
            <a:endParaRPr lang="en-US" sz="3600" dirty="0">
              <a:effectLst>
                <a:outerShdw blurRad="50800" dist="38100" dir="2700000" algn="tl" rotWithShape="0">
                  <a:prstClr val="black">
                    <a:alpha val="40000"/>
                  </a:prstClr>
                </a:outerShdw>
              </a:effectLst>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8277" y="823324"/>
            <a:ext cx="5943600" cy="205740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40647" y="2743353"/>
            <a:ext cx="5943600" cy="2057400"/>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49476" y="4747839"/>
            <a:ext cx="5943600" cy="2057400"/>
          </a:xfrm>
          <a:prstGeom prst="rect">
            <a:avLst/>
          </a:prstGeom>
        </p:spPr>
      </p:pic>
      <p:sp>
        <p:nvSpPr>
          <p:cNvPr id="3" name="TextBox 2"/>
          <p:cNvSpPr txBox="1"/>
          <p:nvPr/>
        </p:nvSpPr>
        <p:spPr>
          <a:xfrm>
            <a:off x="5860089" y="3441207"/>
            <a:ext cx="3241047" cy="2939266"/>
          </a:xfrm>
          <a:prstGeom prst="rect">
            <a:avLst/>
          </a:prstGeom>
          <a:noFill/>
        </p:spPr>
        <p:txBody>
          <a:bodyPr wrap="square" rtlCol="0">
            <a:spAutoFit/>
          </a:bodyPr>
          <a:lstStyle/>
          <a:p>
            <a:pPr marL="114300" indent="-114300" defTabSz="457200" fontAlgn="auto">
              <a:spcBef>
                <a:spcPts val="0"/>
              </a:spcBef>
              <a:spcAft>
                <a:spcPts val="0"/>
              </a:spcAft>
              <a:buFont typeface="Arial"/>
              <a:buChar char="•"/>
            </a:pPr>
            <a:r>
              <a:rPr lang="en-US" sz="2000" dirty="0">
                <a:solidFill>
                  <a:prstClr val="black"/>
                </a:solidFill>
                <a:latin typeface="Calibri"/>
              </a:rPr>
              <a:t>0-10 cm model soil moisture</a:t>
            </a:r>
          </a:p>
          <a:p>
            <a:pPr marL="114300" indent="-114300" defTabSz="457200" fontAlgn="auto">
              <a:spcBef>
                <a:spcPts val="0"/>
              </a:spcBef>
              <a:spcAft>
                <a:spcPts val="0"/>
              </a:spcAft>
              <a:buFont typeface="Arial"/>
              <a:buChar char="•"/>
            </a:pPr>
            <a:r>
              <a:rPr lang="en-US" sz="2000" dirty="0">
                <a:solidFill>
                  <a:prstClr val="black"/>
                </a:solidFill>
                <a:latin typeface="Calibri"/>
              </a:rPr>
              <a:t>Compared open loop run to SMOS DA </a:t>
            </a:r>
            <a:r>
              <a:rPr lang="en-US" sz="2000" dirty="0" smtClean="0">
                <a:solidFill>
                  <a:prstClr val="black"/>
                </a:solidFill>
                <a:latin typeface="Calibri"/>
              </a:rPr>
              <a:t>run</a:t>
            </a:r>
            <a:endParaRPr lang="en-US" sz="2000" dirty="0">
              <a:solidFill>
                <a:prstClr val="black"/>
              </a:solidFill>
              <a:latin typeface="Calibri"/>
            </a:endParaRPr>
          </a:p>
          <a:p>
            <a:pPr defTabSz="457200" fontAlgn="auto">
              <a:spcBef>
                <a:spcPts val="600"/>
              </a:spcBef>
              <a:spcAft>
                <a:spcPts val="0"/>
              </a:spcAft>
            </a:pPr>
            <a:r>
              <a:rPr lang="en-US" sz="2000" dirty="0" smtClean="0">
                <a:solidFill>
                  <a:prstClr val="black"/>
                </a:solidFill>
                <a:latin typeface="Calibri"/>
              </a:rPr>
              <a:t>Results validated against soil moisture networks in U.S.</a:t>
            </a:r>
          </a:p>
          <a:p>
            <a:pPr marL="285750" indent="-285750" defTabSz="457200" fontAlgn="auto">
              <a:spcBef>
                <a:spcPts val="0"/>
              </a:spcBef>
              <a:spcAft>
                <a:spcPts val="0"/>
              </a:spcAft>
              <a:buFont typeface="Arial"/>
              <a:buChar char="•"/>
            </a:pPr>
            <a:r>
              <a:rPr lang="en-US" sz="2000" dirty="0" smtClean="0">
                <a:solidFill>
                  <a:prstClr val="black"/>
                </a:solidFill>
                <a:latin typeface="Calibri"/>
              </a:rPr>
              <a:t>North America Soil Moisture Database</a:t>
            </a:r>
          </a:p>
          <a:p>
            <a:pPr marL="285750" indent="-285750" defTabSz="457200" fontAlgn="auto">
              <a:spcBef>
                <a:spcPts val="0"/>
              </a:spcBef>
              <a:spcAft>
                <a:spcPts val="0"/>
              </a:spcAft>
              <a:buFont typeface="Arial"/>
              <a:buChar char="•"/>
            </a:pPr>
            <a:r>
              <a:rPr lang="en-US" sz="2000" dirty="0" smtClean="0">
                <a:solidFill>
                  <a:prstClr val="black"/>
                </a:solidFill>
                <a:latin typeface="Calibri"/>
              </a:rPr>
              <a:t>Better correlations</a:t>
            </a:r>
          </a:p>
          <a:p>
            <a:pPr marL="285750" indent="-285750" defTabSz="457200" fontAlgn="auto">
              <a:spcBef>
                <a:spcPts val="0"/>
              </a:spcBef>
              <a:spcAft>
                <a:spcPts val="0"/>
              </a:spcAft>
              <a:buFont typeface="Arial"/>
              <a:buChar char="•"/>
            </a:pPr>
            <a:r>
              <a:rPr lang="en-US" sz="2000" dirty="0" smtClean="0">
                <a:solidFill>
                  <a:prstClr val="black"/>
                </a:solidFill>
                <a:latin typeface="Calibri"/>
              </a:rPr>
              <a:t>Improved dynamic range</a:t>
            </a:r>
          </a:p>
        </p:txBody>
      </p:sp>
      <p:sp>
        <p:nvSpPr>
          <p:cNvPr id="8" name="TextBox 7"/>
          <p:cNvSpPr txBox="1"/>
          <p:nvPr/>
        </p:nvSpPr>
        <p:spPr>
          <a:xfrm>
            <a:off x="3868673" y="1143000"/>
            <a:ext cx="1727558"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1.Prairie SP, MO</a:t>
            </a:r>
            <a:endParaRPr lang="en-US" dirty="0">
              <a:solidFill>
                <a:prstClr val="black"/>
              </a:solidFill>
              <a:latin typeface="Calibri"/>
            </a:endParaRPr>
          </a:p>
        </p:txBody>
      </p:sp>
      <p:sp>
        <p:nvSpPr>
          <p:cNvPr id="9" name="TextBox 8"/>
          <p:cNvSpPr txBox="1"/>
          <p:nvPr/>
        </p:nvSpPr>
        <p:spPr>
          <a:xfrm>
            <a:off x="3868673" y="3172409"/>
            <a:ext cx="1727556"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 Stillwater, OK</a:t>
            </a:r>
            <a:endParaRPr lang="en-US" dirty="0">
              <a:solidFill>
                <a:prstClr val="black"/>
              </a:solidFill>
              <a:latin typeface="Calibri"/>
            </a:endParaRPr>
          </a:p>
        </p:txBody>
      </p:sp>
      <p:sp>
        <p:nvSpPr>
          <p:cNvPr id="10" name="TextBox 9"/>
          <p:cNvSpPr txBox="1"/>
          <p:nvPr/>
        </p:nvSpPr>
        <p:spPr>
          <a:xfrm>
            <a:off x="3930327" y="5201818"/>
            <a:ext cx="1562934"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3. Pittsfield, IL</a:t>
            </a:r>
            <a:endParaRPr lang="en-US" dirty="0">
              <a:solidFill>
                <a:prstClr val="black"/>
              </a:solidFill>
              <a:latin typeface="Calibri"/>
            </a:endParaRPr>
          </a:p>
        </p:txBody>
      </p:sp>
      <p:grpSp>
        <p:nvGrpSpPr>
          <p:cNvPr id="14" name="Group 13"/>
          <p:cNvGrpSpPr/>
          <p:nvPr/>
        </p:nvGrpSpPr>
        <p:grpSpPr>
          <a:xfrm>
            <a:off x="5792719" y="1115001"/>
            <a:ext cx="3351281" cy="2269054"/>
            <a:chOff x="5705399" y="1115001"/>
            <a:chExt cx="3351281" cy="2269054"/>
          </a:xfrm>
        </p:grpSpPr>
        <p:pic>
          <p:nvPicPr>
            <p:cNvPr id="11" name="Picture 10"/>
            <p:cNvPicPr/>
            <p:nvPr/>
          </p:nvPicPr>
          <p:blipFill rotWithShape="1">
            <a:blip r:embed="rId6" cstate="print">
              <a:extLst>
                <a:ext uri="{28A0092B-C50C-407E-A947-70E740481C1C}">
                  <a14:useLocalDpi xmlns:a14="http://schemas.microsoft.com/office/drawing/2010/main" val="0"/>
                </a:ext>
              </a:extLst>
            </a:blip>
            <a:srcRect l="17741" t="24871" r="8134"/>
            <a:stretch/>
          </p:blipFill>
          <p:spPr bwMode="auto">
            <a:xfrm rot="5400000">
              <a:off x="6246513" y="573887"/>
              <a:ext cx="2269054" cy="3351281"/>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xmlns=""/>
              </a:ext>
            </a:extLst>
          </p:spPr>
        </p:pic>
        <p:sp>
          <p:nvSpPr>
            <p:cNvPr id="4" name="TextBox 3"/>
            <p:cNvSpPr txBox="1"/>
            <p:nvPr/>
          </p:nvSpPr>
          <p:spPr>
            <a:xfrm>
              <a:off x="6608491" y="1634396"/>
              <a:ext cx="599703" cy="369332"/>
            </a:xfrm>
            <a:prstGeom prst="rect">
              <a:avLst/>
            </a:prstGeom>
            <a:solidFill>
              <a:schemeClr val="bg1">
                <a:alpha val="75000"/>
              </a:schemeClr>
            </a:solid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1</a:t>
              </a:r>
              <a:endParaRPr lang="en-US" b="1" dirty="0">
                <a:solidFill>
                  <a:prstClr val="black"/>
                </a:solidFill>
                <a:latin typeface="Calibri"/>
              </a:endParaRPr>
            </a:p>
          </p:txBody>
        </p:sp>
        <p:sp>
          <p:nvSpPr>
            <p:cNvPr id="12" name="TextBox 11"/>
            <p:cNvSpPr txBox="1"/>
            <p:nvPr/>
          </p:nvSpPr>
          <p:spPr>
            <a:xfrm>
              <a:off x="6226326" y="1830366"/>
              <a:ext cx="599703" cy="369332"/>
            </a:xfrm>
            <a:prstGeom prst="rect">
              <a:avLst/>
            </a:prstGeom>
            <a:solidFill>
              <a:schemeClr val="bg1">
                <a:alpha val="75000"/>
              </a:schemeClr>
            </a:solid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2</a:t>
              </a:r>
              <a:endParaRPr lang="en-US" b="1" dirty="0">
                <a:solidFill>
                  <a:prstClr val="black"/>
                </a:solidFill>
                <a:latin typeface="Calibri"/>
              </a:endParaRPr>
            </a:p>
          </p:txBody>
        </p:sp>
        <p:sp>
          <p:nvSpPr>
            <p:cNvPr id="13" name="TextBox 12"/>
            <p:cNvSpPr txBox="1"/>
            <p:nvPr/>
          </p:nvSpPr>
          <p:spPr>
            <a:xfrm>
              <a:off x="6908342" y="1461034"/>
              <a:ext cx="599703" cy="369332"/>
            </a:xfrm>
            <a:prstGeom prst="rect">
              <a:avLst/>
            </a:prstGeom>
            <a:solidFill>
              <a:schemeClr val="bg1">
                <a:alpha val="75000"/>
              </a:schemeClr>
            </a:solid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3</a:t>
              </a:r>
              <a:endParaRPr lang="en-US" b="1" dirty="0">
                <a:solidFill>
                  <a:prstClr val="black"/>
                </a:solidFill>
                <a:latin typeface="Calibri"/>
              </a:endParaRPr>
            </a:p>
          </p:txBody>
        </p:sp>
      </p:grpSp>
    </p:spTree>
    <p:extLst>
      <p:ext uri="{BB962C8B-B14F-4D97-AF65-F5344CB8AC3E}">
        <p14:creationId xmlns:p14="http://schemas.microsoft.com/office/powerpoint/2010/main" val="3662152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9092" y="1343861"/>
          <a:ext cx="9410539" cy="3378142"/>
        </p:xfrm>
        <a:graphic>
          <a:graphicData uri="http://schemas.openxmlformats.org/presentationml/2006/ole">
            <mc:AlternateContent xmlns:mc="http://schemas.openxmlformats.org/markup-compatibility/2006">
              <mc:Choice xmlns:v="urn:schemas-microsoft-com:vml" Requires="v">
                <p:oleObj spid="_x0000_s1312" name="Document" r:id="rId4" imgW="5943600" imgH="2133600" progId="Word.Document.12">
                  <p:embed/>
                </p:oleObj>
              </mc:Choice>
              <mc:Fallback>
                <p:oleObj name="Document" r:id="rId4" imgW="5943600" imgH="2133600" progId="Word.Document.12">
                  <p:embed/>
                  <p:pic>
                    <p:nvPicPr>
                      <p:cNvPr id="0" name=""/>
                      <p:cNvPicPr/>
                      <p:nvPr/>
                    </p:nvPicPr>
                    <p:blipFill>
                      <a:blip r:embed="rId5"/>
                      <a:stretch>
                        <a:fillRect/>
                      </a:stretch>
                    </p:blipFill>
                    <p:spPr>
                      <a:xfrm>
                        <a:off x="19092" y="1343861"/>
                        <a:ext cx="9410539" cy="3378142"/>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691117" y="4715436"/>
          <a:ext cx="7761766" cy="1279027"/>
        </p:xfrm>
        <a:graphic>
          <a:graphicData uri="http://schemas.openxmlformats.org/presentationml/2006/ole">
            <mc:AlternateContent xmlns:mc="http://schemas.openxmlformats.org/markup-compatibility/2006">
              <mc:Choice xmlns:v="urn:schemas-microsoft-com:vml" Requires="v">
                <p:oleObj spid="_x0000_s1313" name="Document" r:id="rId6" imgW="5626100" imgH="927100" progId="Word.Document.12">
                  <p:embed/>
                </p:oleObj>
              </mc:Choice>
              <mc:Fallback>
                <p:oleObj name="Document" r:id="rId6" imgW="5626100" imgH="927100" progId="Word.Document.12">
                  <p:embed/>
                  <p:pic>
                    <p:nvPicPr>
                      <p:cNvPr id="0" name=""/>
                      <p:cNvPicPr/>
                      <p:nvPr/>
                    </p:nvPicPr>
                    <p:blipFill>
                      <a:blip r:embed="rId7"/>
                      <a:stretch>
                        <a:fillRect/>
                      </a:stretch>
                    </p:blipFill>
                    <p:spPr>
                      <a:xfrm>
                        <a:off x="691117" y="4715436"/>
                        <a:ext cx="7761766" cy="1279027"/>
                      </a:xfrm>
                      <a:prstGeom prst="rect">
                        <a:avLst/>
                      </a:prstGeom>
                    </p:spPr>
                  </p:pic>
                </p:oleObj>
              </mc:Fallback>
            </mc:AlternateContent>
          </a:graphicData>
        </a:graphic>
      </p:graphicFrame>
      <p:sp>
        <p:nvSpPr>
          <p:cNvPr id="7" name="Title 1"/>
          <p:cNvSpPr>
            <a:spLocks noGrp="1"/>
          </p:cNvSpPr>
          <p:nvPr>
            <p:ph type="title"/>
          </p:nvPr>
        </p:nvSpPr>
        <p:spPr>
          <a:xfrm>
            <a:off x="457200" y="0"/>
            <a:ext cx="8229600" cy="1143000"/>
          </a:xfrm>
        </p:spPr>
        <p:txBody>
          <a:bodyPr>
            <a:normAutofit/>
          </a:bodyPr>
          <a:lstStyle/>
          <a:p>
            <a:r>
              <a:rPr lang="en-US" sz="3600" dirty="0" smtClean="0">
                <a:effectLst>
                  <a:outerShdw blurRad="50800" dist="38100" dir="2700000" algn="tl" rotWithShape="0">
                    <a:prstClr val="black">
                      <a:alpha val="40000"/>
                    </a:prstClr>
                  </a:outerShdw>
                </a:effectLst>
              </a:rPr>
              <a:t>SMOS Data Assimilation Validation (3)</a:t>
            </a:r>
            <a:endParaRPr lang="en-US" sz="3600" dirty="0">
              <a:effectLst>
                <a:outerShdw blurRad="50800" dist="38100" dir="2700000" algn="tl" rotWithShape="0">
                  <a:prstClr val="black">
                    <a:alpha val="40000"/>
                  </a:prstClr>
                </a:outerShdw>
              </a:effectLst>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1282271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bkgd.png"/>
          <p:cNvPicPr>
            <a:picLocks noChangeAspect="1"/>
          </p:cNvPicPr>
          <p:nvPr/>
        </p:nvPicPr>
        <p:blipFill rotWithShape="1">
          <a:blip r:embed="rId3">
            <a:extLst>
              <a:ext uri="{28A0092B-C50C-407E-A947-70E740481C1C}">
                <a14:useLocalDpi xmlns:a14="http://schemas.microsoft.com/office/drawing/2010/main" val="0"/>
              </a:ext>
            </a:extLst>
          </a:blip>
          <a:srcRect l="15880" t="1515" r="8651" b="9381"/>
          <a:stretch/>
        </p:blipFill>
        <p:spPr>
          <a:xfrm>
            <a:off x="254009" y="1011945"/>
            <a:ext cx="2915261" cy="2661240"/>
          </a:xfrm>
          <a:prstGeom prst="rect">
            <a:avLst/>
          </a:prstGeom>
        </p:spPr>
      </p:pic>
      <p:pic>
        <p:nvPicPr>
          <p:cNvPr id="17" name="Picture 16" descr="incr.png"/>
          <p:cNvPicPr>
            <a:picLocks noChangeAspect="1"/>
          </p:cNvPicPr>
          <p:nvPr/>
        </p:nvPicPr>
        <p:blipFill rotWithShape="1">
          <a:blip r:embed="rId4">
            <a:extLst>
              <a:ext uri="{28A0092B-C50C-407E-A947-70E740481C1C}">
                <a14:useLocalDpi xmlns:a14="http://schemas.microsoft.com/office/drawing/2010/main" val="0"/>
              </a:ext>
            </a:extLst>
          </a:blip>
          <a:srcRect l="16468" r="6517" b="7798"/>
          <a:stretch/>
        </p:blipFill>
        <p:spPr>
          <a:xfrm>
            <a:off x="265543" y="3524352"/>
            <a:ext cx="2866243" cy="2653100"/>
          </a:xfrm>
          <a:prstGeom prst="rect">
            <a:avLst/>
          </a:prstGeom>
        </p:spPr>
      </p:pic>
      <p:pic>
        <p:nvPicPr>
          <p:cNvPr id="19" name="Picture 18" descr="analysis.png"/>
          <p:cNvPicPr>
            <a:picLocks noChangeAspect="1"/>
          </p:cNvPicPr>
          <p:nvPr/>
        </p:nvPicPr>
        <p:blipFill rotWithShape="1">
          <a:blip r:embed="rId5">
            <a:extLst>
              <a:ext uri="{28A0092B-C50C-407E-A947-70E740481C1C}">
                <a14:useLocalDpi xmlns:a14="http://schemas.microsoft.com/office/drawing/2010/main" val="0"/>
              </a:ext>
            </a:extLst>
          </a:blip>
          <a:srcRect l="15210" r="5045" b="9142"/>
          <a:stretch/>
        </p:blipFill>
        <p:spPr>
          <a:xfrm>
            <a:off x="3163455" y="3485151"/>
            <a:ext cx="2989949" cy="2633924"/>
          </a:xfrm>
          <a:prstGeom prst="rect">
            <a:avLst/>
          </a:prstGeom>
        </p:spPr>
      </p:pic>
      <p:pic>
        <p:nvPicPr>
          <p:cNvPr id="16" name="Picture 15" descr="obs.png"/>
          <p:cNvPicPr>
            <a:picLocks noChangeAspect="1"/>
          </p:cNvPicPr>
          <p:nvPr/>
        </p:nvPicPr>
        <p:blipFill rotWithShape="1">
          <a:blip r:embed="rId6">
            <a:extLst>
              <a:ext uri="{28A0092B-C50C-407E-A947-70E740481C1C}">
                <a14:useLocalDpi xmlns:a14="http://schemas.microsoft.com/office/drawing/2010/main" val="0"/>
              </a:ext>
            </a:extLst>
          </a:blip>
          <a:srcRect l="12784" r="7383" b="8922"/>
          <a:stretch/>
        </p:blipFill>
        <p:spPr>
          <a:xfrm>
            <a:off x="3074156" y="979201"/>
            <a:ext cx="2948229" cy="2600551"/>
          </a:xfrm>
          <a:prstGeom prst="rect">
            <a:avLst/>
          </a:prstGeom>
        </p:spPr>
      </p:pic>
      <p:pic>
        <p:nvPicPr>
          <p:cNvPr id="18" name="Picture 17" descr="innov.png"/>
          <p:cNvPicPr>
            <a:picLocks noChangeAspect="1"/>
          </p:cNvPicPr>
          <p:nvPr/>
        </p:nvPicPr>
        <p:blipFill rotWithShape="1">
          <a:blip r:embed="rId7" cstate="print">
            <a:extLst>
              <a:ext uri="{28A0092B-C50C-407E-A947-70E740481C1C}">
                <a14:useLocalDpi xmlns:a14="http://schemas.microsoft.com/office/drawing/2010/main" val="0"/>
              </a:ext>
            </a:extLst>
          </a:blip>
          <a:srcRect l="11299" r="4469" b="5013"/>
          <a:stretch/>
        </p:blipFill>
        <p:spPr>
          <a:xfrm>
            <a:off x="6223006" y="1020453"/>
            <a:ext cx="2708842" cy="2361824"/>
          </a:xfrm>
          <a:prstGeom prst="rect">
            <a:avLst/>
          </a:prstGeom>
        </p:spPr>
      </p:pic>
      <p:sp>
        <p:nvSpPr>
          <p:cNvPr id="20" name="TextBox 19"/>
          <p:cNvSpPr txBox="1"/>
          <p:nvPr/>
        </p:nvSpPr>
        <p:spPr>
          <a:xfrm>
            <a:off x="6242704" y="4146800"/>
            <a:ext cx="2717146" cy="2185214"/>
          </a:xfrm>
          <a:prstGeom prst="rect">
            <a:avLst/>
          </a:prstGeom>
          <a:solidFill>
            <a:schemeClr val="accent1">
              <a:lumMod val="40000"/>
              <a:lumOff val="60000"/>
            </a:schemeClr>
          </a:solidFill>
        </p:spPr>
        <p:txBody>
          <a:bodyPr wrap="square" rtlCol="0">
            <a:spAutoFit/>
          </a:bodyPr>
          <a:lstStyle/>
          <a:p>
            <a:pPr marL="342900" indent="-342900" defTabSz="457200" fontAlgn="auto">
              <a:spcBef>
                <a:spcPts val="0"/>
              </a:spcBef>
              <a:spcAft>
                <a:spcPts val="0"/>
              </a:spcAft>
              <a:buFontTx/>
              <a:buAutoNum type="arabicPeriod"/>
            </a:pPr>
            <a:r>
              <a:rPr lang="en-US" dirty="0" smtClean="0">
                <a:solidFill>
                  <a:prstClr val="black"/>
                </a:solidFill>
                <a:latin typeface="Calibri"/>
              </a:rPr>
              <a:t>LIS Background Soil Moisture (0-10 cm)</a:t>
            </a:r>
          </a:p>
          <a:p>
            <a:pPr marL="342900" indent="-342900" defTabSz="457200" fontAlgn="auto">
              <a:spcBef>
                <a:spcPts val="0"/>
              </a:spcBef>
              <a:spcAft>
                <a:spcPts val="0"/>
              </a:spcAft>
              <a:buFontTx/>
              <a:buAutoNum type="arabicPeriod"/>
            </a:pPr>
            <a:r>
              <a:rPr lang="en-US" dirty="0" smtClean="0">
                <a:solidFill>
                  <a:prstClr val="black"/>
                </a:solidFill>
                <a:latin typeface="Calibri"/>
              </a:rPr>
              <a:t>SMAP Observed SM </a:t>
            </a:r>
            <a:br>
              <a:rPr lang="en-US" dirty="0" smtClean="0">
                <a:solidFill>
                  <a:prstClr val="black"/>
                </a:solidFill>
                <a:latin typeface="Calibri"/>
              </a:rPr>
            </a:br>
            <a:r>
              <a:rPr lang="en-US" sz="1400" i="1" dirty="0" smtClean="0">
                <a:solidFill>
                  <a:prstClr val="black"/>
                </a:solidFill>
                <a:latin typeface="Calibri"/>
              </a:rPr>
              <a:t>(after QC and bias correction)</a:t>
            </a:r>
          </a:p>
          <a:p>
            <a:pPr marL="342900" indent="-342900" defTabSz="457200" fontAlgn="auto">
              <a:spcBef>
                <a:spcPts val="0"/>
              </a:spcBef>
              <a:spcAft>
                <a:spcPts val="0"/>
              </a:spcAft>
              <a:buFontTx/>
              <a:buAutoNum type="arabicPeriod"/>
            </a:pPr>
            <a:r>
              <a:rPr lang="en-US" dirty="0" smtClean="0">
                <a:solidFill>
                  <a:prstClr val="black"/>
                </a:solidFill>
                <a:latin typeface="Calibri"/>
              </a:rPr>
              <a:t>Innovation </a:t>
            </a:r>
            <a:r>
              <a:rPr lang="en-US" sz="1400" i="1" dirty="0" smtClean="0">
                <a:solidFill>
                  <a:prstClr val="black"/>
                </a:solidFill>
                <a:latin typeface="Calibri"/>
              </a:rPr>
              <a:t>(</a:t>
            </a:r>
            <a:r>
              <a:rPr lang="en-US" sz="1400" i="1" dirty="0">
                <a:solidFill>
                  <a:prstClr val="black"/>
                </a:solidFill>
                <a:latin typeface="Calibri"/>
              </a:rPr>
              <a:t>o</a:t>
            </a:r>
            <a:r>
              <a:rPr lang="en-US" sz="1400" i="1" dirty="0" smtClean="0">
                <a:solidFill>
                  <a:prstClr val="black"/>
                </a:solidFill>
                <a:latin typeface="Calibri"/>
              </a:rPr>
              <a:t>bs minus BG)</a:t>
            </a:r>
          </a:p>
          <a:p>
            <a:pPr marL="342900" indent="-342900" defTabSz="457200" fontAlgn="auto">
              <a:spcBef>
                <a:spcPts val="0"/>
              </a:spcBef>
              <a:spcAft>
                <a:spcPts val="0"/>
              </a:spcAft>
              <a:buFontTx/>
              <a:buAutoNum type="arabicPeriod"/>
            </a:pPr>
            <a:r>
              <a:rPr lang="en-US" dirty="0" smtClean="0">
                <a:solidFill>
                  <a:prstClr val="black"/>
                </a:solidFill>
                <a:latin typeface="Calibri"/>
              </a:rPr>
              <a:t>Model Increment</a:t>
            </a:r>
          </a:p>
          <a:p>
            <a:pPr marL="342900" indent="-342900" defTabSz="457200" fontAlgn="auto">
              <a:spcBef>
                <a:spcPts val="0"/>
              </a:spcBef>
              <a:spcAft>
                <a:spcPts val="0"/>
              </a:spcAft>
              <a:buFontTx/>
              <a:buAutoNum type="arabicPeriod"/>
            </a:pPr>
            <a:r>
              <a:rPr lang="en-US" dirty="0" smtClean="0">
                <a:solidFill>
                  <a:prstClr val="black"/>
                </a:solidFill>
                <a:latin typeface="Calibri"/>
              </a:rPr>
              <a:t>Model Analysis</a:t>
            </a:r>
            <a:br>
              <a:rPr lang="en-US" dirty="0" smtClean="0">
                <a:solidFill>
                  <a:prstClr val="black"/>
                </a:solidFill>
                <a:latin typeface="Calibri"/>
              </a:rPr>
            </a:br>
            <a:r>
              <a:rPr lang="en-US" sz="1400" i="1" dirty="0" smtClean="0">
                <a:solidFill>
                  <a:prstClr val="black"/>
                </a:solidFill>
                <a:latin typeface="Calibri"/>
              </a:rPr>
              <a:t>(blending background &amp; obs)</a:t>
            </a:r>
            <a:endParaRPr lang="en-US" sz="1400" i="1" dirty="0">
              <a:solidFill>
                <a:prstClr val="black"/>
              </a:solidFill>
              <a:latin typeface="Calibri"/>
            </a:endParaRPr>
          </a:p>
        </p:txBody>
      </p:sp>
      <p:sp>
        <p:nvSpPr>
          <p:cNvPr id="21" name="TextBox 20"/>
          <p:cNvSpPr txBox="1"/>
          <p:nvPr/>
        </p:nvSpPr>
        <p:spPr>
          <a:xfrm>
            <a:off x="46183" y="1158736"/>
            <a:ext cx="415636" cy="369332"/>
          </a:xfrm>
          <a:prstGeom prst="rect">
            <a:avLst/>
          </a:prstGeom>
          <a:no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1.</a:t>
            </a:r>
            <a:endParaRPr lang="en-US" b="1" dirty="0">
              <a:solidFill>
                <a:prstClr val="black"/>
              </a:solidFill>
              <a:latin typeface="Calibri"/>
            </a:endParaRPr>
          </a:p>
        </p:txBody>
      </p:sp>
      <p:sp>
        <p:nvSpPr>
          <p:cNvPr id="22" name="TextBox 21"/>
          <p:cNvSpPr txBox="1"/>
          <p:nvPr/>
        </p:nvSpPr>
        <p:spPr>
          <a:xfrm>
            <a:off x="2955637" y="1138015"/>
            <a:ext cx="415636" cy="369332"/>
          </a:xfrm>
          <a:prstGeom prst="rect">
            <a:avLst/>
          </a:prstGeom>
          <a:no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2.</a:t>
            </a:r>
            <a:endParaRPr lang="en-US" b="1" dirty="0">
              <a:solidFill>
                <a:prstClr val="black"/>
              </a:solidFill>
              <a:latin typeface="Calibri"/>
            </a:endParaRPr>
          </a:p>
        </p:txBody>
      </p:sp>
      <p:sp>
        <p:nvSpPr>
          <p:cNvPr id="26" name="TextBox 25"/>
          <p:cNvSpPr txBox="1"/>
          <p:nvPr/>
        </p:nvSpPr>
        <p:spPr>
          <a:xfrm>
            <a:off x="5945586" y="1142778"/>
            <a:ext cx="415636" cy="369332"/>
          </a:xfrm>
          <a:prstGeom prst="rect">
            <a:avLst/>
          </a:prstGeom>
          <a:no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3.</a:t>
            </a:r>
            <a:endParaRPr lang="en-US" b="1" dirty="0">
              <a:solidFill>
                <a:prstClr val="black"/>
              </a:solidFill>
              <a:latin typeface="Calibri"/>
            </a:endParaRPr>
          </a:p>
        </p:txBody>
      </p:sp>
      <p:sp>
        <p:nvSpPr>
          <p:cNvPr id="27" name="TextBox 26"/>
          <p:cNvSpPr txBox="1"/>
          <p:nvPr/>
        </p:nvSpPr>
        <p:spPr>
          <a:xfrm>
            <a:off x="45855" y="3590640"/>
            <a:ext cx="415636" cy="369332"/>
          </a:xfrm>
          <a:prstGeom prst="rect">
            <a:avLst/>
          </a:prstGeom>
          <a:no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4.</a:t>
            </a:r>
            <a:endParaRPr lang="en-US" b="1" dirty="0">
              <a:solidFill>
                <a:prstClr val="black"/>
              </a:solidFill>
              <a:latin typeface="Calibri"/>
            </a:endParaRPr>
          </a:p>
        </p:txBody>
      </p:sp>
      <p:sp>
        <p:nvSpPr>
          <p:cNvPr id="28" name="TextBox 27"/>
          <p:cNvSpPr txBox="1"/>
          <p:nvPr/>
        </p:nvSpPr>
        <p:spPr>
          <a:xfrm>
            <a:off x="2921006" y="3594480"/>
            <a:ext cx="415636" cy="369332"/>
          </a:xfrm>
          <a:prstGeom prst="rect">
            <a:avLst/>
          </a:prstGeom>
          <a:no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5.</a:t>
            </a:r>
            <a:endParaRPr lang="en-US" b="1" dirty="0">
              <a:solidFill>
                <a:prstClr val="black"/>
              </a:solidFill>
              <a:latin typeface="Calibri"/>
            </a:endParaRPr>
          </a:p>
        </p:txBody>
      </p:sp>
      <p:sp>
        <p:nvSpPr>
          <p:cNvPr id="2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effectLst>
                  <a:outerShdw blurRad="50800" dist="38100" dir="2700000" algn="tl" rotWithShape="0">
                    <a:prstClr val="black">
                      <a:alpha val="40000"/>
                    </a:prstClr>
                  </a:outerShdw>
                </a:effectLst>
              </a:rPr>
              <a:t>SMAP Data Assimilation in LIS (4)</a:t>
            </a:r>
            <a:endParaRPr lang="en-US" sz="3600" dirty="0">
              <a:effectLst>
                <a:outerShdw blurRad="50800" dist="38100" dir="2700000" algn="tl" rotWithShape="0">
                  <a:prstClr val="black">
                    <a:alpha val="40000"/>
                  </a:prstClr>
                </a:outerShdw>
              </a:effectLst>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049607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18752" y="190827"/>
            <a:ext cx="8937783" cy="9965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effectLst>
                  <a:outerShdw blurRad="50800" dist="38100" dir="2700000" algn="tl" rotWithShape="0">
                    <a:prstClr val="black">
                      <a:alpha val="40000"/>
                    </a:prstClr>
                  </a:outerShdw>
                </a:effectLst>
              </a:rPr>
              <a:t>SMAP Data Assimilation Preliminary Result (5):</a:t>
            </a:r>
          </a:p>
          <a:p>
            <a:pPr fontAlgn="auto">
              <a:lnSpc>
                <a:spcPts val="2600"/>
              </a:lnSpc>
              <a:spcAft>
                <a:spcPts val="0"/>
              </a:spcAft>
            </a:pPr>
            <a:r>
              <a:rPr lang="en-US" sz="2800" i="1" dirty="0" smtClean="0">
                <a:effectLst>
                  <a:outerShdw blurRad="50800" dist="38100" dir="2700000" algn="tl" rotWithShape="0">
                    <a:prstClr val="black">
                      <a:alpha val="40000"/>
                    </a:prstClr>
                  </a:outerShdw>
                </a:effectLst>
              </a:rPr>
              <a:t>Positive impact on soil moisture artifacts due to poor forcing</a:t>
            </a:r>
            <a:endParaRPr lang="en-US" sz="2800" i="1" dirty="0">
              <a:effectLst>
                <a:outerShdw blurRad="50800" dist="38100" dir="2700000" algn="tl" rotWithShape="0">
                  <a:prstClr val="black">
                    <a:alpha val="40000"/>
                  </a:prstClr>
                </a:outerShdw>
              </a:effectLst>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16" y="1503682"/>
            <a:ext cx="6156831" cy="4400061"/>
          </a:xfrm>
          <a:prstGeom prst="rect">
            <a:avLst/>
          </a:prstGeom>
        </p:spPr>
      </p:pic>
      <p:sp>
        <p:nvSpPr>
          <p:cNvPr id="29" name="TextBox 28"/>
          <p:cNvSpPr txBox="1"/>
          <p:nvPr/>
        </p:nvSpPr>
        <p:spPr>
          <a:xfrm>
            <a:off x="6156841" y="1750163"/>
            <a:ext cx="2875841" cy="4052391"/>
          </a:xfrm>
          <a:prstGeom prst="rect">
            <a:avLst/>
          </a:prstGeom>
          <a:noFill/>
        </p:spPr>
        <p:txBody>
          <a:bodyPr wrap="square" rtlCol="0">
            <a:spAutoFit/>
          </a:bodyPr>
          <a:lstStyle/>
          <a:p>
            <a:pPr marL="114300" indent="-114300" defTabSz="457200" fontAlgn="auto">
              <a:lnSpc>
                <a:spcPts val="2000"/>
              </a:lnSpc>
              <a:spcBef>
                <a:spcPts val="1200"/>
              </a:spcBef>
              <a:spcAft>
                <a:spcPts val="0"/>
              </a:spcAft>
              <a:buFont typeface="Arial"/>
              <a:buChar char="•"/>
            </a:pPr>
            <a:r>
              <a:rPr lang="en-US" dirty="0" smtClean="0">
                <a:solidFill>
                  <a:prstClr val="black"/>
                </a:solidFill>
                <a:latin typeface="Calibri"/>
              </a:rPr>
              <a:t>Problem with gauge QC at NCEP/CPC resulted in dry </a:t>
            </a:r>
            <a:r>
              <a:rPr lang="en-US" dirty="0" err="1" smtClean="0">
                <a:solidFill>
                  <a:prstClr val="black"/>
                </a:solidFill>
                <a:latin typeface="Calibri"/>
              </a:rPr>
              <a:t>precip</a:t>
            </a:r>
            <a:r>
              <a:rPr lang="en-US" dirty="0" smtClean="0">
                <a:solidFill>
                  <a:prstClr val="black"/>
                </a:solidFill>
                <a:latin typeface="Calibri"/>
              </a:rPr>
              <a:t> “bulls-eyes” in NLDAS-2 forcing input to SPoRT-LIS during 2015</a:t>
            </a:r>
          </a:p>
          <a:p>
            <a:pPr marL="114300" indent="-114300" defTabSz="457200" fontAlgn="auto">
              <a:spcBef>
                <a:spcPts val="1200"/>
              </a:spcBef>
              <a:spcAft>
                <a:spcPts val="0"/>
              </a:spcAft>
              <a:buFont typeface="Arial"/>
              <a:buChar char="•"/>
            </a:pPr>
            <a:r>
              <a:rPr lang="en-US" dirty="0" smtClean="0">
                <a:solidFill>
                  <a:prstClr val="black"/>
                </a:solidFill>
                <a:latin typeface="Calibri"/>
              </a:rPr>
              <a:t>Notable dry bulls-eye in southern AR (left)</a:t>
            </a:r>
          </a:p>
          <a:p>
            <a:pPr marL="114300" indent="-114300" defTabSz="457200" fontAlgn="auto">
              <a:spcBef>
                <a:spcPts val="1200"/>
              </a:spcBef>
              <a:spcAft>
                <a:spcPts val="0"/>
              </a:spcAft>
              <a:buFont typeface="Arial"/>
              <a:buChar char="•"/>
            </a:pPr>
            <a:r>
              <a:rPr lang="en-US" dirty="0" smtClean="0">
                <a:solidFill>
                  <a:prstClr val="black"/>
                </a:solidFill>
                <a:latin typeface="Calibri"/>
              </a:rPr>
              <a:t>Three months of daily assimilation of SMAP retrievals removes artifact</a:t>
            </a:r>
          </a:p>
          <a:p>
            <a:pPr marL="114300" indent="-114300" defTabSz="457200" fontAlgn="auto">
              <a:spcBef>
                <a:spcPts val="1200"/>
              </a:spcBef>
              <a:spcAft>
                <a:spcPts val="0"/>
              </a:spcAft>
              <a:buFont typeface="Arial"/>
              <a:buChar char="•"/>
            </a:pPr>
            <a:r>
              <a:rPr lang="en-US" dirty="0" smtClean="0">
                <a:solidFill>
                  <a:prstClr val="black"/>
                </a:solidFill>
                <a:latin typeface="Calibri"/>
              </a:rPr>
              <a:t>Likely due to soil-texture-based bias correction methodology</a:t>
            </a:r>
          </a:p>
        </p:txBody>
      </p:sp>
    </p:spTree>
    <p:extLst>
      <p:ext uri="{BB962C8B-B14F-4D97-AF65-F5344CB8AC3E}">
        <p14:creationId xmlns:p14="http://schemas.microsoft.com/office/powerpoint/2010/main" val="2870717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dirty="0" smtClean="0"/>
              <a:t>Soil moisture data assimilation research</a:t>
            </a:r>
          </a:p>
          <a:p>
            <a:r>
              <a:rPr lang="en-US" b="1" dirty="0" smtClean="0">
                <a:effectLst>
                  <a:outerShdw blurRad="38100" dist="38100" dir="2700000" algn="tl">
                    <a:srgbClr val="000000">
                      <a:alpha val="43137"/>
                    </a:srgbClr>
                  </a:outerShdw>
                </a:effectLst>
              </a:rPr>
              <a:t>WRF-Hydro/National Water Center (NWC)</a:t>
            </a:r>
          </a:p>
          <a:p>
            <a:r>
              <a:rPr lang="en-US" dirty="0" smtClean="0"/>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dirty="0" smtClean="0"/>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 y="219194"/>
            <a:ext cx="9055865"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defRPr>
            </a:lvl2pPr>
            <a:lvl3pPr algn="l" rtl="0" fontAlgn="base">
              <a:spcBef>
                <a:spcPct val="0"/>
              </a:spcBef>
              <a:spcAft>
                <a:spcPct val="0"/>
              </a:spcAft>
              <a:defRPr sz="2400" b="1">
                <a:solidFill>
                  <a:schemeClr val="tx1"/>
                </a:solidFill>
                <a:latin typeface="Arial" charset="0"/>
              </a:defRPr>
            </a:lvl3pPr>
            <a:lvl4pPr algn="l" rtl="0" fontAlgn="base">
              <a:spcBef>
                <a:spcPct val="0"/>
              </a:spcBef>
              <a:spcAft>
                <a:spcPct val="0"/>
              </a:spcAft>
              <a:defRPr sz="2400" b="1">
                <a:solidFill>
                  <a:schemeClr val="tx1"/>
                </a:solidFill>
                <a:latin typeface="Arial" charset="0"/>
              </a:defRPr>
            </a:lvl4pPr>
            <a:lvl5pPr algn="l" rtl="0" fontAlgn="base">
              <a:spcBef>
                <a:spcPct val="0"/>
              </a:spcBef>
              <a:spcAft>
                <a:spcPct val="0"/>
              </a:spcAft>
              <a:defRPr sz="2400" b="1">
                <a:solidFill>
                  <a:schemeClr val="tx1"/>
                </a:solidFill>
                <a:latin typeface="Arial" charset="0"/>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a:lstStyle>
          <a:p>
            <a:pPr algn="ctr"/>
            <a:r>
              <a:rPr lang="en-US" sz="3200" b="0" kern="0" dirty="0" smtClean="0">
                <a:solidFill>
                  <a:prstClr val="black"/>
                </a:solidFill>
                <a:effectLst>
                  <a:outerShdw blurRad="38100" dist="38100" dir="2700000" algn="tl">
                    <a:srgbClr val="000000">
                      <a:alpha val="43137"/>
                    </a:srgbClr>
                  </a:outerShdw>
                </a:effectLst>
              </a:rPr>
              <a:t>Evaluating NASA Data in National Water Model (1)</a:t>
            </a:r>
            <a:endParaRPr lang="en-US" sz="3200" b="0" kern="0" dirty="0">
              <a:solidFill>
                <a:prstClr val="black"/>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237067" y="1010919"/>
            <a:ext cx="8818798" cy="4977425"/>
          </a:xfrm>
        </p:spPr>
        <p:txBody>
          <a:bodyPr>
            <a:normAutofit fontScale="92500" lnSpcReduction="10000"/>
          </a:bodyPr>
          <a:lstStyle/>
          <a:p>
            <a:r>
              <a:rPr lang="en-US" sz="2800" dirty="0" smtClean="0"/>
              <a:t>SPoRT plans to integrate NASA mission datasets into WRF-Hydro and NOAA’s National Water Model (NWM)</a:t>
            </a:r>
          </a:p>
          <a:p>
            <a:pPr lvl="1"/>
            <a:r>
              <a:rPr lang="en-US" sz="2400" dirty="0" smtClean="0"/>
              <a:t>Build upon SPoRT-LIS capabilities and GSFC/NCAR joint project to couple LIS and WRF-Hydro systems</a:t>
            </a:r>
          </a:p>
          <a:p>
            <a:pPr lvl="1"/>
            <a:r>
              <a:rPr lang="en-US" sz="2400" dirty="0" smtClean="0"/>
              <a:t>Utilize LIS EnKF to improve land surface initial conditions</a:t>
            </a:r>
          </a:p>
          <a:p>
            <a:pPr lvl="2">
              <a:lnSpc>
                <a:spcPct val="110000"/>
              </a:lnSpc>
              <a:spcBef>
                <a:spcPts val="0"/>
              </a:spcBef>
            </a:pPr>
            <a:r>
              <a:rPr lang="en-US" sz="2000" dirty="0" smtClean="0"/>
              <a:t>Soil moisture (SMAP/SMOS)</a:t>
            </a:r>
          </a:p>
          <a:p>
            <a:pPr lvl="2">
              <a:lnSpc>
                <a:spcPct val="110000"/>
              </a:lnSpc>
              <a:spcBef>
                <a:spcPts val="0"/>
              </a:spcBef>
            </a:pPr>
            <a:r>
              <a:rPr lang="en-US" sz="2000" dirty="0" smtClean="0"/>
              <a:t>Snow cover (MODIS/VIIRS) and snow water equivalent (AMSR2)</a:t>
            </a:r>
          </a:p>
          <a:p>
            <a:pPr lvl="2">
              <a:lnSpc>
                <a:spcPct val="110000"/>
              </a:lnSpc>
              <a:spcBef>
                <a:spcPts val="0"/>
              </a:spcBef>
            </a:pPr>
            <a:r>
              <a:rPr lang="en-US" sz="2000" dirty="0" smtClean="0"/>
              <a:t>Total terrestrial/ground water (GRACE/GRACE-Follow On)</a:t>
            </a:r>
          </a:p>
          <a:p>
            <a:pPr lvl="2">
              <a:lnSpc>
                <a:spcPct val="110000"/>
              </a:lnSpc>
              <a:spcBef>
                <a:spcPts val="0"/>
              </a:spcBef>
            </a:pPr>
            <a:r>
              <a:rPr lang="en-US" sz="2000" dirty="0" smtClean="0"/>
              <a:t>Other future NASA missions (ICESat-2, NISAR, Landsat-9)</a:t>
            </a:r>
          </a:p>
          <a:p>
            <a:pPr lvl="1"/>
            <a:r>
              <a:rPr lang="en-US" sz="2400" dirty="0" smtClean="0"/>
              <a:t>Assimilation of hydro-focused NASA missions (e.g., SWOT) directly into channel routing component of WRF-Hydro model</a:t>
            </a:r>
            <a:endParaRPr lang="en-US" sz="2000" dirty="0" smtClean="0"/>
          </a:p>
          <a:p>
            <a:r>
              <a:rPr lang="en-US" sz="2800" dirty="0" smtClean="0"/>
              <a:t>Nicholas Elmer, PhD candidate funded by SPoRT</a:t>
            </a:r>
          </a:p>
          <a:p>
            <a:pPr lvl="1"/>
            <a:r>
              <a:rPr lang="en-US" sz="2400" dirty="0" smtClean="0"/>
              <a:t>Initializing WRF-Hydro/NWM with SPoRT-LIS fields</a:t>
            </a:r>
          </a:p>
          <a:p>
            <a:pPr lvl="1"/>
            <a:r>
              <a:rPr lang="en-US" sz="2400" dirty="0" smtClean="0"/>
              <a:t>Fostering collaborations with National Water Center-Tuscaloosa</a:t>
            </a:r>
            <a:endParaRPr lang="en-US" sz="24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3356426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 y="219194"/>
            <a:ext cx="9055865"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defRPr>
            </a:lvl2pPr>
            <a:lvl3pPr algn="l" rtl="0" fontAlgn="base">
              <a:spcBef>
                <a:spcPct val="0"/>
              </a:spcBef>
              <a:spcAft>
                <a:spcPct val="0"/>
              </a:spcAft>
              <a:defRPr sz="2400" b="1">
                <a:solidFill>
                  <a:schemeClr val="tx1"/>
                </a:solidFill>
                <a:latin typeface="Arial" charset="0"/>
              </a:defRPr>
            </a:lvl3pPr>
            <a:lvl4pPr algn="l" rtl="0" fontAlgn="base">
              <a:spcBef>
                <a:spcPct val="0"/>
              </a:spcBef>
              <a:spcAft>
                <a:spcPct val="0"/>
              </a:spcAft>
              <a:defRPr sz="2400" b="1">
                <a:solidFill>
                  <a:schemeClr val="tx1"/>
                </a:solidFill>
                <a:latin typeface="Arial" charset="0"/>
              </a:defRPr>
            </a:lvl4pPr>
            <a:lvl5pPr algn="l" rtl="0" fontAlgn="base">
              <a:spcBef>
                <a:spcPct val="0"/>
              </a:spcBef>
              <a:spcAft>
                <a:spcPct val="0"/>
              </a:spcAft>
              <a:defRPr sz="2400" b="1">
                <a:solidFill>
                  <a:schemeClr val="tx1"/>
                </a:solidFill>
                <a:latin typeface="Arial" charset="0"/>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a:lstStyle>
          <a:p>
            <a:pPr algn="ctr"/>
            <a:r>
              <a:rPr lang="en-US" sz="3200" b="0" kern="0" dirty="0" smtClean="0">
                <a:solidFill>
                  <a:prstClr val="black"/>
                </a:solidFill>
                <a:effectLst>
                  <a:outerShdw blurRad="38100" dist="38100" dir="2700000" algn="tl">
                    <a:srgbClr val="000000">
                      <a:alpha val="43137"/>
                    </a:srgbClr>
                  </a:outerShdw>
                </a:effectLst>
              </a:rPr>
              <a:t>Evaluating NASA Data in National Water Model (2)</a:t>
            </a:r>
            <a:endParaRPr lang="en-US" sz="3200" b="0" kern="0" dirty="0">
              <a:solidFill>
                <a:prstClr val="black"/>
              </a:solidFill>
              <a:effectLst>
                <a:outerShdw blurRad="38100" dist="38100" dir="2700000" algn="tl">
                  <a:srgbClr val="000000">
                    <a:alpha val="43137"/>
                  </a:srgbClr>
                </a:outerShdw>
              </a:effectLst>
            </a:endParaRPr>
          </a:p>
        </p:txBody>
      </p:sp>
      <p:grpSp>
        <p:nvGrpSpPr>
          <p:cNvPr id="2" name="Group 1"/>
          <p:cNvGrpSpPr/>
          <p:nvPr/>
        </p:nvGrpSpPr>
        <p:grpSpPr>
          <a:xfrm>
            <a:off x="3648456" y="827578"/>
            <a:ext cx="5495544" cy="4828032"/>
            <a:chOff x="3648456" y="1191373"/>
            <a:chExt cx="5495544" cy="4828032"/>
          </a:xfrm>
        </p:grpSpPr>
        <p:pic>
          <p:nvPicPr>
            <p:cNvPr id="30" name="Picture 29"/>
            <p:cNvPicPr>
              <a:picLocks/>
            </p:cNvPicPr>
            <p:nvPr/>
          </p:nvPicPr>
          <p:blipFill>
            <a:blip r:embed="rId3">
              <a:extLst>
                <a:ext uri="{28A0092B-C50C-407E-A947-70E740481C1C}">
                  <a14:useLocalDpi xmlns:a14="http://schemas.microsoft.com/office/drawing/2010/main" val="0"/>
                </a:ext>
              </a:extLst>
            </a:blip>
            <a:stretch>
              <a:fillRect/>
            </a:stretch>
          </p:blipFill>
          <p:spPr>
            <a:xfrm>
              <a:off x="3648456" y="1191373"/>
              <a:ext cx="5495544" cy="4828032"/>
            </a:xfrm>
            <a:prstGeom prst="rect">
              <a:avLst/>
            </a:prstGeom>
          </p:spPr>
        </p:pic>
        <p:sp>
          <p:nvSpPr>
            <p:cNvPr id="13" name="TextBox 12"/>
            <p:cNvSpPr txBox="1"/>
            <p:nvPr/>
          </p:nvSpPr>
          <p:spPr>
            <a:xfrm>
              <a:off x="6938709" y="1534210"/>
              <a:ext cx="1614487" cy="307975"/>
            </a:xfrm>
            <a:prstGeom prst="rect">
              <a:avLst/>
            </a:prstGeom>
            <a:noFill/>
          </p:spPr>
          <p:txBody>
            <a:bodyPr>
              <a:spAutoFit/>
            </a:bodyPr>
            <a:lstStyle/>
            <a:p>
              <a:pPr defTabSz="457200" fontAlgn="auto">
                <a:spcBef>
                  <a:spcPts val="0"/>
                </a:spcBef>
                <a:spcAft>
                  <a:spcPts val="0"/>
                </a:spcAft>
                <a:defRPr/>
              </a:pPr>
              <a:r>
                <a:rPr lang="en-US" sz="1400" b="1" i="1" dirty="0">
                  <a:solidFill>
                    <a:prstClr val="black"/>
                  </a:solidFill>
                  <a:latin typeface="Calibri"/>
                </a:rPr>
                <a:t>Madison County</a:t>
              </a:r>
            </a:p>
          </p:txBody>
        </p:sp>
        <p:cxnSp>
          <p:nvCxnSpPr>
            <p:cNvPr id="14" name="Straight Arrow Connector 8"/>
            <p:cNvCxnSpPr>
              <a:cxnSpLocks noChangeShapeType="1"/>
            </p:cNvCxnSpPr>
            <p:nvPr/>
          </p:nvCxnSpPr>
          <p:spPr bwMode="auto">
            <a:xfrm flipH="1">
              <a:off x="6429308" y="1842185"/>
              <a:ext cx="601477" cy="493712"/>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5" name="TextBox 14"/>
            <p:cNvSpPr txBox="1"/>
            <p:nvPr/>
          </p:nvSpPr>
          <p:spPr>
            <a:xfrm>
              <a:off x="4285996" y="4032935"/>
              <a:ext cx="1395413" cy="307975"/>
            </a:xfrm>
            <a:prstGeom prst="rect">
              <a:avLst/>
            </a:prstGeom>
            <a:noFill/>
          </p:spPr>
          <p:txBody>
            <a:bodyPr>
              <a:spAutoFit/>
            </a:bodyPr>
            <a:lstStyle/>
            <a:p>
              <a:pPr defTabSz="457200" fontAlgn="auto">
                <a:spcBef>
                  <a:spcPts val="0"/>
                </a:spcBef>
                <a:spcAft>
                  <a:spcPts val="0"/>
                </a:spcAft>
                <a:defRPr/>
              </a:pPr>
              <a:r>
                <a:rPr lang="en-US" sz="1400" b="1" i="1" dirty="0">
                  <a:solidFill>
                    <a:prstClr val="black"/>
                  </a:solidFill>
                  <a:latin typeface="Calibri"/>
                </a:rPr>
                <a:t>Tennessee River</a:t>
              </a:r>
            </a:p>
          </p:txBody>
        </p:sp>
        <p:cxnSp>
          <p:nvCxnSpPr>
            <p:cNvPr id="16" name="Straight Arrow Connector 10"/>
            <p:cNvCxnSpPr>
              <a:cxnSpLocks noChangeShapeType="1"/>
            </p:cNvCxnSpPr>
            <p:nvPr/>
          </p:nvCxnSpPr>
          <p:spPr bwMode="auto">
            <a:xfrm flipV="1">
              <a:off x="4767009" y="3354138"/>
              <a:ext cx="822325" cy="678798"/>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 name="TextBox 16"/>
            <p:cNvSpPr txBox="1"/>
            <p:nvPr/>
          </p:nvSpPr>
          <p:spPr>
            <a:xfrm>
              <a:off x="7311771" y="4032935"/>
              <a:ext cx="1041400" cy="307975"/>
            </a:xfrm>
            <a:prstGeom prst="rect">
              <a:avLst/>
            </a:prstGeom>
            <a:noFill/>
          </p:spPr>
          <p:txBody>
            <a:bodyPr>
              <a:spAutoFit/>
            </a:bodyPr>
            <a:lstStyle/>
            <a:p>
              <a:pPr defTabSz="457200" fontAlgn="auto">
                <a:spcBef>
                  <a:spcPts val="0"/>
                </a:spcBef>
                <a:spcAft>
                  <a:spcPts val="0"/>
                </a:spcAft>
                <a:defRPr/>
              </a:pPr>
              <a:r>
                <a:rPr lang="en-US" sz="1400" b="1" i="1" dirty="0">
                  <a:solidFill>
                    <a:prstClr val="black"/>
                  </a:solidFill>
                  <a:latin typeface="Calibri"/>
                </a:rPr>
                <a:t>Flint River</a:t>
              </a:r>
            </a:p>
          </p:txBody>
        </p:sp>
        <p:cxnSp>
          <p:nvCxnSpPr>
            <p:cNvPr id="18" name="Straight Arrow Connector 12"/>
            <p:cNvCxnSpPr>
              <a:cxnSpLocks noChangeShapeType="1"/>
            </p:cNvCxnSpPr>
            <p:nvPr/>
          </p:nvCxnSpPr>
          <p:spPr bwMode="auto">
            <a:xfrm flipH="1" flipV="1">
              <a:off x="6590672" y="3198750"/>
              <a:ext cx="848099" cy="834185"/>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9" name="TextBox 18"/>
            <p:cNvSpPr txBox="1"/>
            <p:nvPr/>
          </p:nvSpPr>
          <p:spPr>
            <a:xfrm>
              <a:off x="4366959" y="2335897"/>
              <a:ext cx="1222375" cy="307975"/>
            </a:xfrm>
            <a:prstGeom prst="rect">
              <a:avLst/>
            </a:prstGeom>
            <a:noFill/>
          </p:spPr>
          <p:txBody>
            <a:bodyPr>
              <a:spAutoFit/>
            </a:bodyPr>
            <a:lstStyle/>
            <a:p>
              <a:pPr defTabSz="457200" fontAlgn="auto">
                <a:spcBef>
                  <a:spcPts val="0"/>
                </a:spcBef>
                <a:spcAft>
                  <a:spcPts val="0"/>
                </a:spcAft>
                <a:defRPr/>
              </a:pPr>
              <a:r>
                <a:rPr lang="en-US" sz="1400" b="1" i="1" dirty="0">
                  <a:solidFill>
                    <a:prstClr val="black"/>
                  </a:solidFill>
                  <a:latin typeface="Calibri"/>
                </a:rPr>
                <a:t>Indian Creek</a:t>
              </a:r>
            </a:p>
          </p:txBody>
        </p:sp>
        <p:cxnSp>
          <p:nvCxnSpPr>
            <p:cNvPr id="21" name="Straight Arrow Connector 14"/>
            <p:cNvCxnSpPr>
              <a:cxnSpLocks noChangeShapeType="1"/>
            </p:cNvCxnSpPr>
            <p:nvPr/>
          </p:nvCxnSpPr>
          <p:spPr bwMode="auto">
            <a:xfrm>
              <a:off x="5136896" y="2643872"/>
              <a:ext cx="850153" cy="483527"/>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33" name="TextBox 32"/>
          <p:cNvSpPr txBox="1"/>
          <p:nvPr/>
        </p:nvSpPr>
        <p:spPr>
          <a:xfrm>
            <a:off x="85344" y="911384"/>
            <a:ext cx="3883900" cy="5847755"/>
          </a:xfrm>
          <a:prstGeom prst="rect">
            <a:avLst/>
          </a:prstGeom>
          <a:noFill/>
        </p:spPr>
        <p:txBody>
          <a:bodyPr wrap="square" rtlCol="0">
            <a:spAutoFit/>
          </a:bodyPr>
          <a:lstStyle/>
          <a:p>
            <a:pPr marL="176213" indent="-176213">
              <a:buFont typeface="Arial" panose="020B0604020202020204" pitchFamily="34" charset="0"/>
              <a:buChar char="•"/>
            </a:pPr>
            <a:r>
              <a:rPr lang="en-US" sz="2200" dirty="0" smtClean="0">
                <a:solidFill>
                  <a:prstClr val="black"/>
                </a:solidFill>
                <a:latin typeface="Calibri"/>
              </a:rPr>
              <a:t>Collaborations with the NWC have enabled local SPoRT configuration of NWM</a:t>
            </a:r>
          </a:p>
          <a:p>
            <a:pPr marL="176213" indent="-176213">
              <a:buFont typeface="Arial" panose="020B0604020202020204" pitchFamily="34" charset="0"/>
              <a:buChar char="•"/>
            </a:pPr>
            <a:endParaRPr lang="en-US" sz="2200" dirty="0" smtClean="0">
              <a:solidFill>
                <a:prstClr val="black"/>
              </a:solidFill>
              <a:latin typeface="Calibri"/>
            </a:endParaRPr>
          </a:p>
          <a:p>
            <a:pPr marL="176213" indent="-176213">
              <a:buFont typeface="Arial" panose="020B0604020202020204" pitchFamily="34" charset="0"/>
              <a:buChar char="•"/>
            </a:pPr>
            <a:r>
              <a:rPr lang="en-US" sz="2200" dirty="0" smtClean="0">
                <a:solidFill>
                  <a:prstClr val="black"/>
                </a:solidFill>
                <a:latin typeface="Calibri"/>
              </a:rPr>
              <a:t>Example at right shows WRF-Hydro simulation of north Alabama Christmas Day flooding event</a:t>
            </a:r>
          </a:p>
          <a:p>
            <a:pPr marL="176213" indent="-176213">
              <a:buFont typeface="Arial" panose="020B0604020202020204" pitchFamily="34" charset="0"/>
              <a:buChar char="•"/>
            </a:pPr>
            <a:endParaRPr lang="en-US" sz="2200" dirty="0" smtClean="0">
              <a:solidFill>
                <a:prstClr val="black"/>
              </a:solidFill>
              <a:latin typeface="Calibri"/>
            </a:endParaRPr>
          </a:p>
          <a:p>
            <a:pPr marL="176213" indent="-176213">
              <a:buFont typeface="Arial" panose="020B0604020202020204" pitchFamily="34" charset="0"/>
              <a:buChar char="•"/>
            </a:pPr>
            <a:r>
              <a:rPr lang="en-US" sz="2200" dirty="0" smtClean="0">
                <a:solidFill>
                  <a:prstClr val="black"/>
                </a:solidFill>
                <a:latin typeface="Calibri"/>
              </a:rPr>
              <a:t>Initialized with LIS </a:t>
            </a:r>
            <a:r>
              <a:rPr lang="en-US" sz="2200" dirty="0">
                <a:solidFill>
                  <a:prstClr val="black"/>
                </a:solidFill>
                <a:latin typeface="Calibri"/>
              </a:rPr>
              <a:t>soil moisture, soil temperature, surface skin temperature, and </a:t>
            </a:r>
            <a:r>
              <a:rPr lang="en-US" sz="2200" dirty="0" smtClean="0">
                <a:solidFill>
                  <a:prstClr val="black"/>
                </a:solidFill>
                <a:latin typeface="Calibri"/>
              </a:rPr>
              <a:t>VIIRS green vegetation fraction</a:t>
            </a:r>
          </a:p>
          <a:p>
            <a:pPr marL="176213" indent="-176213">
              <a:buFont typeface="Arial" panose="020B0604020202020204" pitchFamily="34" charset="0"/>
              <a:buChar char="•"/>
            </a:pPr>
            <a:endParaRPr lang="en-US" sz="2200" dirty="0" smtClean="0">
              <a:solidFill>
                <a:prstClr val="black"/>
              </a:solidFill>
              <a:latin typeface="Calibri"/>
            </a:endParaRPr>
          </a:p>
          <a:p>
            <a:pPr marL="176213" indent="-176213">
              <a:buFont typeface="Arial" panose="020B0604020202020204" pitchFamily="34" charset="0"/>
              <a:buChar char="•"/>
            </a:pPr>
            <a:r>
              <a:rPr lang="en-US" sz="2200" dirty="0" smtClean="0">
                <a:solidFill>
                  <a:prstClr val="black"/>
                </a:solidFill>
                <a:latin typeface="Calibri"/>
              </a:rPr>
              <a:t>MRMS 1-h </a:t>
            </a:r>
            <a:r>
              <a:rPr lang="en-US" sz="2200" dirty="0">
                <a:solidFill>
                  <a:prstClr val="black"/>
                </a:solidFill>
                <a:latin typeface="Calibri"/>
              </a:rPr>
              <a:t>gauge corrected accumulated </a:t>
            </a:r>
            <a:r>
              <a:rPr lang="en-US" sz="2200" dirty="0" smtClean="0">
                <a:solidFill>
                  <a:prstClr val="black"/>
                </a:solidFill>
                <a:latin typeface="Calibri"/>
              </a:rPr>
              <a:t>precipitation (background field; mm h</a:t>
            </a:r>
            <a:r>
              <a:rPr lang="en-US" sz="2200" baseline="30000" dirty="0" smtClean="0">
                <a:solidFill>
                  <a:prstClr val="black"/>
                </a:solidFill>
                <a:latin typeface="Calibri"/>
              </a:rPr>
              <a:t>-1</a:t>
            </a:r>
            <a:r>
              <a:rPr lang="en-US" sz="2200" dirty="0" smtClean="0">
                <a:solidFill>
                  <a:prstClr val="black"/>
                </a:solidFill>
                <a:latin typeface="Calibri"/>
              </a:rPr>
              <a:t>)</a:t>
            </a:r>
          </a:p>
        </p:txBody>
      </p:sp>
      <p:sp>
        <p:nvSpPr>
          <p:cNvPr id="4" name="Rectangle 3"/>
          <p:cNvSpPr/>
          <p:nvPr/>
        </p:nvSpPr>
        <p:spPr>
          <a:xfrm>
            <a:off x="3919730" y="5653377"/>
            <a:ext cx="5136134" cy="1107996"/>
          </a:xfrm>
          <a:prstGeom prst="rect">
            <a:avLst/>
          </a:prstGeom>
        </p:spPr>
        <p:txBody>
          <a:bodyPr wrap="square">
            <a:spAutoFit/>
          </a:bodyPr>
          <a:lstStyle/>
          <a:p>
            <a:pPr marL="176213" indent="-176213">
              <a:buFont typeface="Arial" panose="020B0604020202020204" pitchFamily="34" charset="0"/>
              <a:buChar char="•"/>
            </a:pPr>
            <a:r>
              <a:rPr lang="en-US" sz="2200" dirty="0" smtClean="0">
                <a:solidFill>
                  <a:prstClr val="black"/>
                </a:solidFill>
                <a:latin typeface="Calibri"/>
              </a:rPr>
              <a:t>“Cold </a:t>
            </a:r>
            <a:r>
              <a:rPr lang="en-US" sz="2200" dirty="0">
                <a:solidFill>
                  <a:prstClr val="black"/>
                </a:solidFill>
                <a:latin typeface="Calibri"/>
              </a:rPr>
              <a:t>start” of the hydrological model (i.e., </a:t>
            </a:r>
            <a:r>
              <a:rPr lang="en-US" sz="2200" dirty="0" smtClean="0">
                <a:solidFill>
                  <a:prstClr val="black"/>
                </a:solidFill>
                <a:latin typeface="Calibri"/>
              </a:rPr>
              <a:t>streambeds initially </a:t>
            </a:r>
            <a:r>
              <a:rPr lang="en-US" sz="2200" dirty="0">
                <a:solidFill>
                  <a:prstClr val="black"/>
                </a:solidFill>
                <a:latin typeface="Calibri"/>
              </a:rPr>
              <a:t>dry). Work </a:t>
            </a:r>
            <a:r>
              <a:rPr lang="en-US" sz="2200" dirty="0" smtClean="0">
                <a:solidFill>
                  <a:prstClr val="black"/>
                </a:solidFill>
                <a:latin typeface="Calibri"/>
              </a:rPr>
              <a:t>ongoing </a:t>
            </a:r>
            <a:r>
              <a:rPr lang="en-US" sz="2200" dirty="0">
                <a:solidFill>
                  <a:prstClr val="black"/>
                </a:solidFill>
                <a:latin typeface="Calibri"/>
              </a:rPr>
              <a:t>to apply NWM </a:t>
            </a:r>
            <a:r>
              <a:rPr lang="en-US" sz="2200" dirty="0" smtClean="0">
                <a:solidFill>
                  <a:prstClr val="black"/>
                </a:solidFill>
                <a:latin typeface="Calibri"/>
              </a:rPr>
              <a:t>cycling strategy</a:t>
            </a:r>
            <a:endParaRPr lang="en-US" sz="2200" dirty="0">
              <a:solidFill>
                <a:prstClr val="black"/>
              </a:solidFill>
              <a:latin typeface="Calibri"/>
            </a:endParaRPr>
          </a:p>
        </p:txBody>
      </p:sp>
    </p:spTree>
    <p:extLst>
      <p:ext uri="{BB962C8B-B14F-4D97-AF65-F5344CB8AC3E}">
        <p14:creationId xmlns:p14="http://schemas.microsoft.com/office/powerpoint/2010/main" val="1881542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Outline of Discussion Topics</a:t>
            </a:r>
            <a:endParaRPr lang="en-US" dirty="0">
              <a:latin typeface="+mn-lt"/>
            </a:endParaRPr>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dirty="0" smtClean="0"/>
              <a:t>Soil moisture data assimilation research</a:t>
            </a:r>
          </a:p>
          <a:p>
            <a:r>
              <a:rPr lang="en-US" dirty="0" smtClean="0"/>
              <a:t>WRF-Hydro/National Water Center</a:t>
            </a:r>
          </a:p>
          <a:p>
            <a:r>
              <a:rPr lang="en-US" dirty="0"/>
              <a:t>WRF-Chem modeling / cloud microphysics </a:t>
            </a:r>
            <a:r>
              <a:rPr lang="en-US" dirty="0" smtClean="0"/>
              <a:t>eval</a:t>
            </a:r>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dirty="0" smtClean="0"/>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1589349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dirty="0" smtClean="0"/>
              <a:t>Soil moisture data assimilation research</a:t>
            </a:r>
          </a:p>
          <a:p>
            <a:r>
              <a:rPr lang="en-US" dirty="0" smtClean="0"/>
              <a:t>WRF-Hydro/National Water Center</a:t>
            </a:r>
          </a:p>
          <a:p>
            <a:r>
              <a:rPr lang="en-US" b="1" dirty="0" smtClean="0">
                <a:effectLst>
                  <a:outerShdw blurRad="38100" dist="38100" dir="2700000" algn="tl">
                    <a:srgbClr val="000000">
                      <a:alpha val="43137"/>
                    </a:srgbClr>
                  </a:outerShdw>
                </a:effectLst>
              </a:rPr>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dirty="0" smtClean="0"/>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238126"/>
            <a:ext cx="7886700" cy="911445"/>
          </a:xfrm>
        </p:spPr>
        <p:txBody>
          <a:bodyPr/>
          <a:lstStyle/>
          <a:p>
            <a:pPr algn="ctr"/>
            <a:r>
              <a:rPr lang="en-US" dirty="0" smtClean="0">
                <a:latin typeface="+mn-lt"/>
              </a:rPr>
              <a:t>WRF-Chem Modeling (1)</a:t>
            </a:r>
            <a:endParaRPr lang="en-US" dirty="0">
              <a:latin typeface="+mn-lt"/>
            </a:endParaRPr>
          </a:p>
        </p:txBody>
      </p:sp>
      <p:sp>
        <p:nvSpPr>
          <p:cNvPr id="4" name="Content Placeholder 3"/>
          <p:cNvSpPr>
            <a:spLocks noGrp="1"/>
          </p:cNvSpPr>
          <p:nvPr>
            <p:ph idx="1"/>
          </p:nvPr>
        </p:nvSpPr>
        <p:spPr>
          <a:xfrm>
            <a:off x="344383" y="1276571"/>
            <a:ext cx="8645237" cy="5027392"/>
          </a:xfrm>
        </p:spPr>
        <p:txBody>
          <a:bodyPr>
            <a:normAutofit fontScale="92500" lnSpcReduction="10000"/>
          </a:bodyPr>
          <a:lstStyle/>
          <a:p>
            <a:pPr marL="0" indent="0">
              <a:lnSpc>
                <a:spcPct val="100000"/>
              </a:lnSpc>
              <a:buNone/>
            </a:pPr>
            <a:r>
              <a:rPr lang="en-US" dirty="0" smtClean="0"/>
              <a:t>CalWater field campaign gathered ideal measurements for studying aerosol-cloud-precipitation interactions </a:t>
            </a:r>
          </a:p>
          <a:p>
            <a:pPr marL="463550" lvl="1">
              <a:lnSpc>
                <a:spcPct val="100000"/>
              </a:lnSpc>
              <a:buFont typeface="Wingdings" panose="05000000000000000000" pitchFamily="2" charset="2"/>
              <a:buChar char="§"/>
            </a:pPr>
            <a:r>
              <a:rPr lang="en-US" dirty="0" smtClean="0"/>
              <a:t>Intensive CalWater campaigns over N.CA in late winter 2011 and 2015</a:t>
            </a:r>
          </a:p>
          <a:p>
            <a:pPr marL="463550" lvl="1">
              <a:lnSpc>
                <a:spcPct val="100000"/>
              </a:lnSpc>
              <a:buFont typeface="Wingdings" panose="05000000000000000000" pitchFamily="2" charset="2"/>
              <a:buChar char="§"/>
            </a:pPr>
            <a:r>
              <a:rPr lang="en-US" dirty="0" smtClean="0"/>
              <a:t>Measurements showed that long-range transported (LRT) and local aerosols act as cloud condensation nuclei and ice nuclei within atmospheric rivers (ARs) </a:t>
            </a:r>
          </a:p>
          <a:p>
            <a:pPr marL="0" indent="0">
              <a:lnSpc>
                <a:spcPct val="100000"/>
              </a:lnSpc>
              <a:buNone/>
            </a:pPr>
            <a:r>
              <a:rPr lang="en-US" b="1" u="sng" dirty="0" smtClean="0">
                <a:solidFill>
                  <a:srgbClr val="FF0000"/>
                </a:solidFill>
              </a:rPr>
              <a:t>Goal</a:t>
            </a:r>
            <a:r>
              <a:rPr lang="en-US" b="1" dirty="0" smtClean="0">
                <a:solidFill>
                  <a:srgbClr val="FF0000"/>
                </a:solidFill>
              </a:rPr>
              <a:t>:</a:t>
            </a:r>
            <a:r>
              <a:rPr lang="en-US" dirty="0" smtClean="0"/>
              <a:t> To quantify the impact of individual aerosol species in modifying the cloud microphysical properties and surface precipitation fields of AR events</a:t>
            </a:r>
          </a:p>
          <a:p>
            <a:pPr marL="463550" lvl="1">
              <a:lnSpc>
                <a:spcPct val="100000"/>
              </a:lnSpc>
              <a:buFont typeface="Wingdings" panose="05000000000000000000" pitchFamily="2" charset="2"/>
              <a:buChar char="§"/>
            </a:pPr>
            <a:r>
              <a:rPr lang="en-US" dirty="0" smtClean="0"/>
              <a:t>Focus on several case studies during CalWater campaigns where LRT and/or local aerosols interacted with ARs</a:t>
            </a:r>
          </a:p>
          <a:p>
            <a:pPr marL="463550" lvl="1">
              <a:lnSpc>
                <a:spcPct val="100000"/>
              </a:lnSpc>
              <a:buFont typeface="Wingdings" panose="05000000000000000000" pitchFamily="2" charset="2"/>
              <a:buChar char="§"/>
            </a:pPr>
            <a:r>
              <a:rPr lang="en-US" dirty="0" smtClean="0"/>
              <a:t>Used NASA </a:t>
            </a:r>
            <a:r>
              <a:rPr lang="en-US" dirty="0"/>
              <a:t>Unified-WRF with chemistry </a:t>
            </a:r>
            <a:r>
              <a:rPr lang="en-US" dirty="0" smtClean="0"/>
              <a:t>which </a:t>
            </a:r>
            <a:r>
              <a:rPr lang="en-US" dirty="0"/>
              <a:t>is capable of predicting the interactions of aerosol species with clouds and </a:t>
            </a:r>
            <a:r>
              <a:rPr lang="en-US" dirty="0" smtClean="0"/>
              <a:t>precipitation</a:t>
            </a:r>
            <a:endParaRPr lang="en-US" dirty="0"/>
          </a:p>
          <a:p>
            <a:pPr lvl="1"/>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72910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grpSp>
        <p:nvGrpSpPr>
          <p:cNvPr id="18" name="Group 17"/>
          <p:cNvGrpSpPr/>
          <p:nvPr/>
        </p:nvGrpSpPr>
        <p:grpSpPr>
          <a:xfrm>
            <a:off x="209759" y="1222817"/>
            <a:ext cx="2260517" cy="2560320"/>
            <a:chOff x="200333" y="1116315"/>
            <a:chExt cx="2260517" cy="2560320"/>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7648" t="10959" r="17818" b="8313"/>
            <a:stretch/>
          </p:blipFill>
          <p:spPr>
            <a:xfrm>
              <a:off x="200333" y="1116315"/>
              <a:ext cx="2260517" cy="2560320"/>
            </a:xfrm>
            <a:prstGeom prst="rect">
              <a:avLst/>
            </a:prstGeom>
          </p:spPr>
        </p:pic>
        <p:sp>
          <p:nvSpPr>
            <p:cNvPr id="10" name="TextBox 9"/>
            <p:cNvSpPr txBox="1"/>
            <p:nvPr/>
          </p:nvSpPr>
          <p:spPr>
            <a:xfrm>
              <a:off x="747842" y="1655261"/>
              <a:ext cx="1130763" cy="315984"/>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Times New Roman" panose="02020603050405020304" pitchFamily="18" charset="0"/>
                  <a:cs typeface="Times New Roman" panose="02020603050405020304" pitchFamily="18" charset="0"/>
                </a:rPr>
                <a:t>4 km</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13188" y="1938703"/>
              <a:ext cx="1046933" cy="307777"/>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Times New Roman" panose="02020603050405020304" pitchFamily="18" charset="0"/>
                  <a:cs typeface="Times New Roman" panose="02020603050405020304" pitchFamily="18" charset="0"/>
                </a:rPr>
                <a:t>1.3 km</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1234910" y="2190300"/>
              <a:ext cx="301745" cy="278721"/>
            </a:xfrm>
            <a:prstGeom prst="ellipse">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srgbClr val="7030A0"/>
                </a:solidFill>
              </a:endParaRPr>
            </a:p>
          </p:txBody>
        </p:sp>
        <p:sp>
          <p:nvSpPr>
            <p:cNvPr id="12" name="TextBox 11"/>
            <p:cNvSpPr txBox="1"/>
            <p:nvPr/>
          </p:nvSpPr>
          <p:spPr>
            <a:xfrm>
              <a:off x="1132736" y="2628296"/>
              <a:ext cx="1130763" cy="307777"/>
            </a:xfrm>
            <a:prstGeom prst="rect">
              <a:avLst/>
            </a:prstGeom>
            <a:noFill/>
          </p:spPr>
          <p:txBody>
            <a:bodyPr wrap="square" rtlCol="0">
              <a:spAutoFit/>
            </a:bodyPr>
            <a:lstStyle/>
            <a:p>
              <a:pPr fontAlgn="auto">
                <a:spcBef>
                  <a:spcPts val="0"/>
                </a:spcBef>
                <a:spcAft>
                  <a:spcPts val="0"/>
                </a:spcAft>
              </a:pPr>
              <a:r>
                <a:rPr lang="en-US" sz="1400" b="1" dirty="0" smtClean="0">
                  <a:solidFill>
                    <a:srgbClr val="FFC000"/>
                  </a:solidFill>
                  <a:latin typeface="Times New Roman" panose="02020603050405020304" pitchFamily="18" charset="0"/>
                  <a:cs typeface="Times New Roman" panose="02020603050405020304" pitchFamily="18" charset="0"/>
                </a:rPr>
                <a:t>CalWater </a:t>
              </a:r>
              <a:endParaRPr lang="en-US" sz="1400" b="1" dirty="0">
                <a:solidFill>
                  <a:srgbClr val="FFC000"/>
                </a:solidFill>
                <a:latin typeface="Times New Roman" panose="02020603050405020304" pitchFamily="18" charset="0"/>
                <a:cs typeface="Times New Roman" panose="02020603050405020304" pitchFamily="18" charset="0"/>
              </a:endParaRPr>
            </a:p>
          </p:txBody>
        </p:sp>
        <p:cxnSp>
          <p:nvCxnSpPr>
            <p:cNvPr id="5" name="Straight Arrow Connector 4"/>
            <p:cNvCxnSpPr>
              <a:endCxn id="8" idx="5"/>
            </p:cNvCxnSpPr>
            <p:nvPr/>
          </p:nvCxnSpPr>
          <p:spPr>
            <a:xfrm flipH="1" flipV="1">
              <a:off x="1492465" y="2428203"/>
              <a:ext cx="44191" cy="25987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2542215" y="1136943"/>
            <a:ext cx="6312093" cy="27657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600" dirty="0" smtClean="0">
                <a:solidFill>
                  <a:prstClr val="black"/>
                </a:solidFill>
                <a:cs typeface="Times New Roman" panose="02020603050405020304" pitchFamily="18" charset="0"/>
              </a:rPr>
              <a:t>All model runs use model configuration and setup (aerosol chemistry – 8-bin MOSAIC, cloud microphysics – Morrison)</a:t>
            </a:r>
          </a:p>
          <a:p>
            <a:pPr lvl="1" fontAlgn="auto">
              <a:spcAft>
                <a:spcPts val="0"/>
              </a:spcAft>
            </a:pPr>
            <a:r>
              <a:rPr lang="en-US" sz="2200" dirty="0" smtClean="0">
                <a:solidFill>
                  <a:prstClr val="black"/>
                </a:solidFill>
                <a:cs typeface="Times New Roman" panose="02020603050405020304" pitchFamily="18" charset="0"/>
              </a:rPr>
              <a:t>Only aerosol conditions vary between runs.</a:t>
            </a:r>
          </a:p>
          <a:p>
            <a:pPr fontAlgn="auto">
              <a:spcAft>
                <a:spcPts val="0"/>
              </a:spcAft>
            </a:pPr>
            <a:r>
              <a:rPr lang="en-US" sz="2600" dirty="0" smtClean="0">
                <a:solidFill>
                  <a:prstClr val="black"/>
                </a:solidFill>
                <a:cs typeface="Times New Roman" panose="02020603050405020304" pitchFamily="18" charset="0"/>
              </a:rPr>
              <a:t>Model runs…so far…</a:t>
            </a:r>
          </a:p>
          <a:p>
            <a:pPr lvl="1" fontAlgn="auto">
              <a:spcAft>
                <a:spcPts val="0"/>
              </a:spcAft>
            </a:pPr>
            <a:r>
              <a:rPr lang="en-US" sz="2200" dirty="0" smtClean="0">
                <a:solidFill>
                  <a:prstClr val="black"/>
                </a:solidFill>
                <a:cs typeface="Times New Roman" panose="02020603050405020304" pitchFamily="18" charset="0"/>
              </a:rPr>
              <a:t>(1) NU-WRF background aerosol (CNTL)</a:t>
            </a:r>
          </a:p>
          <a:p>
            <a:pPr lvl="1" fontAlgn="auto">
              <a:spcAft>
                <a:spcPts val="0"/>
              </a:spcAft>
            </a:pPr>
            <a:r>
              <a:rPr lang="en-US" sz="2200" dirty="0" smtClean="0">
                <a:solidFill>
                  <a:prstClr val="black"/>
                </a:solidFill>
                <a:cs typeface="Times New Roman" panose="02020603050405020304" pitchFamily="18" charset="0"/>
              </a:rPr>
              <a:t>(2) MOZART aerosol (MOZART)</a:t>
            </a:r>
          </a:p>
        </p:txBody>
      </p:sp>
      <p:pic>
        <p:nvPicPr>
          <p:cNvPr id="20" name="Picture 19"/>
          <p:cNvPicPr>
            <a:picLocks/>
          </p:cNvPicPr>
          <p:nvPr/>
        </p:nvPicPr>
        <p:blipFill rotWithShape="1">
          <a:blip r:embed="rId6" cstate="print">
            <a:extLst>
              <a:ext uri="{28A0092B-C50C-407E-A947-70E740481C1C}">
                <a14:useLocalDpi xmlns:a14="http://schemas.microsoft.com/office/drawing/2010/main" val="0"/>
              </a:ext>
            </a:extLst>
          </a:blip>
          <a:srcRect r="11951"/>
          <a:stretch/>
        </p:blipFill>
        <p:spPr>
          <a:xfrm>
            <a:off x="975046" y="3942412"/>
            <a:ext cx="3474720" cy="2011680"/>
          </a:xfrm>
          <a:prstGeom prst="rect">
            <a:avLst/>
          </a:prstGeom>
        </p:spPr>
      </p:pic>
      <p:pic>
        <p:nvPicPr>
          <p:cNvPr id="21" name="Picture 20"/>
          <p:cNvPicPr>
            <a:picLocks/>
          </p:cNvPicPr>
          <p:nvPr/>
        </p:nvPicPr>
        <p:blipFill rotWithShape="1">
          <a:blip r:embed="rId7" cstate="print">
            <a:extLst>
              <a:ext uri="{28A0092B-C50C-407E-A947-70E740481C1C}">
                <a14:useLocalDpi xmlns:a14="http://schemas.microsoft.com/office/drawing/2010/main" val="0"/>
              </a:ext>
            </a:extLst>
          </a:blip>
          <a:srcRect r="11951"/>
          <a:stretch/>
        </p:blipFill>
        <p:spPr>
          <a:xfrm>
            <a:off x="4536335" y="3930606"/>
            <a:ext cx="3474720" cy="2011680"/>
          </a:xfrm>
          <a:prstGeom prst="rect">
            <a:avLst/>
          </a:prstGeom>
        </p:spPr>
      </p:pic>
      <p:sp>
        <p:nvSpPr>
          <p:cNvPr id="22" name="TextBox 21"/>
          <p:cNvSpPr txBox="1"/>
          <p:nvPr/>
        </p:nvSpPr>
        <p:spPr>
          <a:xfrm>
            <a:off x="3681912" y="3880292"/>
            <a:ext cx="890048"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black"/>
                </a:solidFill>
                <a:latin typeface="Calibri" panose="020F0502020204030204"/>
              </a:rPr>
              <a:t>CNTL</a:t>
            </a:r>
            <a:endParaRPr lang="en-US" sz="2400" b="1" dirty="0">
              <a:solidFill>
                <a:prstClr val="black"/>
              </a:solidFill>
              <a:latin typeface="Calibri" panose="020F0502020204030204"/>
            </a:endParaRPr>
          </a:p>
        </p:txBody>
      </p:sp>
      <p:sp>
        <p:nvSpPr>
          <p:cNvPr id="23" name="TextBox 22"/>
          <p:cNvSpPr txBox="1"/>
          <p:nvPr/>
        </p:nvSpPr>
        <p:spPr>
          <a:xfrm>
            <a:off x="6762437" y="3904042"/>
            <a:ext cx="1335187" cy="462740"/>
          </a:xfrm>
          <a:prstGeom prst="rect">
            <a:avLst/>
          </a:prstGeom>
          <a:noFill/>
        </p:spPr>
        <p:txBody>
          <a:bodyPr wrap="square" rtlCol="0">
            <a:spAutoFit/>
          </a:bodyPr>
          <a:lstStyle/>
          <a:p>
            <a:pPr fontAlgn="auto">
              <a:spcBef>
                <a:spcPts val="0"/>
              </a:spcBef>
              <a:spcAft>
                <a:spcPts val="0"/>
              </a:spcAft>
            </a:pPr>
            <a:r>
              <a:rPr lang="en-US" sz="2400" b="1" dirty="0" smtClean="0">
                <a:solidFill>
                  <a:prstClr val="black"/>
                </a:solidFill>
                <a:latin typeface="Calibri" panose="020F0502020204030204"/>
              </a:rPr>
              <a:t>MOZART</a:t>
            </a:r>
            <a:endParaRPr lang="en-US" sz="2400" b="1" dirty="0">
              <a:solidFill>
                <a:prstClr val="black"/>
              </a:solidFill>
              <a:latin typeface="Calibri" panose="020F0502020204030204"/>
            </a:endParaRPr>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88182" b="5671"/>
          <a:stretch/>
        </p:blipFill>
        <p:spPr>
          <a:xfrm>
            <a:off x="8187396" y="3321220"/>
            <a:ext cx="451602" cy="2743200"/>
          </a:xfrm>
          <a:prstGeom prst="rect">
            <a:avLst/>
          </a:prstGeom>
        </p:spPr>
      </p:pic>
      <p:sp>
        <p:nvSpPr>
          <p:cNvPr id="25" name="TextBox 24"/>
          <p:cNvSpPr txBox="1"/>
          <p:nvPr/>
        </p:nvSpPr>
        <p:spPr>
          <a:xfrm>
            <a:off x="2542214" y="6003006"/>
            <a:ext cx="5929449" cy="769441"/>
          </a:xfrm>
          <a:prstGeom prst="rect">
            <a:avLst/>
          </a:prstGeom>
          <a:noFill/>
        </p:spPr>
        <p:txBody>
          <a:bodyPr wrap="square" rtlCol="0">
            <a:spAutoFit/>
          </a:bodyPr>
          <a:lstStyle/>
          <a:p>
            <a:pPr fontAlgn="auto">
              <a:spcBef>
                <a:spcPts val="0"/>
              </a:spcBef>
              <a:spcAft>
                <a:spcPts val="0"/>
              </a:spcAft>
            </a:pPr>
            <a:r>
              <a:rPr lang="en-US" sz="2200" b="1" dirty="0" smtClean="0">
                <a:solidFill>
                  <a:prstClr val="black"/>
                </a:solidFill>
                <a:latin typeface="Calibri" panose="020F0502020204030204"/>
              </a:rPr>
              <a:t>Cross sections across Sierra Nevada: 36 hours into simulation at 1200 UTC 6 March 2011</a:t>
            </a:r>
            <a:endParaRPr lang="en-US" sz="2200" b="1" dirty="0">
              <a:solidFill>
                <a:prstClr val="black"/>
              </a:solidFill>
              <a:latin typeface="Calibri" panose="020F0502020204030204"/>
            </a:endParaRPr>
          </a:p>
        </p:txBody>
      </p:sp>
      <p:sp>
        <p:nvSpPr>
          <p:cNvPr id="26" name="Oval 25"/>
          <p:cNvSpPr/>
          <p:nvPr/>
        </p:nvSpPr>
        <p:spPr>
          <a:xfrm rot="19857957">
            <a:off x="2632735" y="4990530"/>
            <a:ext cx="1418537" cy="740336"/>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7" name="Oval 26"/>
          <p:cNvSpPr/>
          <p:nvPr/>
        </p:nvSpPr>
        <p:spPr>
          <a:xfrm rot="19857957">
            <a:off x="6167039" y="4990530"/>
            <a:ext cx="1418537" cy="740336"/>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8" name="TextBox 27"/>
          <p:cNvSpPr txBox="1"/>
          <p:nvPr/>
        </p:nvSpPr>
        <p:spPr>
          <a:xfrm>
            <a:off x="852473" y="5492849"/>
            <a:ext cx="487544"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black"/>
                </a:solidFill>
                <a:latin typeface="Calibri" panose="020F0502020204030204"/>
              </a:rPr>
              <a:t>W</a:t>
            </a:r>
            <a:endParaRPr lang="en-US" sz="2400" b="1" dirty="0">
              <a:solidFill>
                <a:prstClr val="black"/>
              </a:solidFill>
              <a:latin typeface="Calibri" panose="020F0502020204030204"/>
            </a:endParaRPr>
          </a:p>
        </p:txBody>
      </p:sp>
      <p:sp>
        <p:nvSpPr>
          <p:cNvPr id="29" name="TextBox 28"/>
          <p:cNvSpPr txBox="1"/>
          <p:nvPr/>
        </p:nvSpPr>
        <p:spPr>
          <a:xfrm>
            <a:off x="4369991" y="5492849"/>
            <a:ext cx="359608"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black"/>
                </a:solidFill>
                <a:latin typeface="Calibri" panose="020F0502020204030204"/>
              </a:rPr>
              <a:t>E</a:t>
            </a:r>
            <a:endParaRPr lang="en-US" sz="2400" b="1" dirty="0">
              <a:solidFill>
                <a:prstClr val="black"/>
              </a:solidFill>
              <a:latin typeface="Calibri" panose="020F0502020204030204"/>
            </a:endParaRPr>
          </a:p>
        </p:txBody>
      </p:sp>
      <p:sp>
        <p:nvSpPr>
          <p:cNvPr id="30" name="TextBox 29"/>
          <p:cNvSpPr txBox="1"/>
          <p:nvPr/>
        </p:nvSpPr>
        <p:spPr>
          <a:xfrm>
            <a:off x="3556947" y="5184652"/>
            <a:ext cx="1096146" cy="707886"/>
          </a:xfrm>
          <a:prstGeom prst="rect">
            <a:avLst/>
          </a:prstGeom>
          <a:noFill/>
        </p:spPr>
        <p:txBody>
          <a:bodyPr wrap="square" rtlCol="0">
            <a:spAutoFit/>
          </a:bodyPr>
          <a:lstStyle/>
          <a:p>
            <a:pPr fontAlgn="auto">
              <a:spcBef>
                <a:spcPts val="0"/>
              </a:spcBef>
              <a:spcAft>
                <a:spcPts val="0"/>
              </a:spcAft>
            </a:pPr>
            <a:r>
              <a:rPr lang="en-US" sz="2000" b="1" dirty="0" smtClean="0">
                <a:solidFill>
                  <a:srgbClr val="FF0000"/>
                </a:solidFill>
                <a:latin typeface="Calibri" panose="020F0502020204030204"/>
              </a:rPr>
              <a:t>Sierra Nevada</a:t>
            </a:r>
            <a:endParaRPr lang="en-US" sz="2000" b="1" dirty="0">
              <a:solidFill>
                <a:srgbClr val="FF0000"/>
              </a:solidFill>
              <a:latin typeface="Calibri" panose="020F0502020204030204"/>
            </a:endParaRPr>
          </a:p>
        </p:txBody>
      </p:sp>
      <p:sp>
        <p:nvSpPr>
          <p:cNvPr id="31" name="TextBox 30"/>
          <p:cNvSpPr txBox="1"/>
          <p:nvPr/>
        </p:nvSpPr>
        <p:spPr>
          <a:xfrm>
            <a:off x="7091250" y="5161789"/>
            <a:ext cx="1096146" cy="707886"/>
          </a:xfrm>
          <a:prstGeom prst="rect">
            <a:avLst/>
          </a:prstGeom>
          <a:noFill/>
        </p:spPr>
        <p:txBody>
          <a:bodyPr wrap="square" rtlCol="0">
            <a:spAutoFit/>
          </a:bodyPr>
          <a:lstStyle/>
          <a:p>
            <a:pPr fontAlgn="auto">
              <a:spcBef>
                <a:spcPts val="0"/>
              </a:spcBef>
              <a:spcAft>
                <a:spcPts val="0"/>
              </a:spcAft>
            </a:pPr>
            <a:r>
              <a:rPr lang="en-US" sz="2000" b="1" dirty="0" smtClean="0">
                <a:solidFill>
                  <a:srgbClr val="FF0000"/>
                </a:solidFill>
                <a:latin typeface="Calibri" panose="020F0502020204030204"/>
              </a:rPr>
              <a:t>Sierra Nevada</a:t>
            </a:r>
            <a:endParaRPr lang="en-US" sz="2000" b="1" dirty="0">
              <a:solidFill>
                <a:srgbClr val="FF0000"/>
              </a:solidFill>
              <a:latin typeface="Calibri" panose="020F0502020204030204"/>
            </a:endParaRPr>
          </a:p>
        </p:txBody>
      </p:sp>
      <p:sp>
        <p:nvSpPr>
          <p:cNvPr id="32" name="Title 2"/>
          <p:cNvSpPr>
            <a:spLocks noGrp="1"/>
          </p:cNvSpPr>
          <p:nvPr>
            <p:ph type="title"/>
          </p:nvPr>
        </p:nvSpPr>
        <p:spPr>
          <a:xfrm>
            <a:off x="628650" y="241751"/>
            <a:ext cx="7886700" cy="911445"/>
          </a:xfrm>
        </p:spPr>
        <p:txBody>
          <a:bodyPr/>
          <a:lstStyle/>
          <a:p>
            <a:pPr algn="ctr"/>
            <a:r>
              <a:rPr lang="en-US" dirty="0" smtClean="0">
                <a:latin typeface="+mn-lt"/>
              </a:rPr>
              <a:t>WRF-Chem Modeling (2)</a:t>
            </a:r>
            <a:endParaRPr lang="en-US" dirty="0">
              <a:latin typeface="+mn-lt"/>
            </a:endParaRPr>
          </a:p>
        </p:txBody>
      </p:sp>
    </p:spTree>
    <p:extLst>
      <p:ext uri="{BB962C8B-B14F-4D97-AF65-F5344CB8AC3E}">
        <p14:creationId xmlns:p14="http://schemas.microsoft.com/office/powerpoint/2010/main" val="2031350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dirty="0" smtClean="0"/>
              <a:t>Soil moisture data assimilation research</a:t>
            </a:r>
          </a:p>
          <a:p>
            <a:r>
              <a:rPr lang="en-US" dirty="0" smtClean="0"/>
              <a:t>WRF-Hydro/National Water Center</a:t>
            </a:r>
          </a:p>
          <a:p>
            <a:r>
              <a:rPr lang="en-US" dirty="0"/>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b="1" dirty="0" smtClean="0">
                <a:effectLst>
                  <a:outerShdw blurRad="38100" dist="38100" dir="2700000" algn="tl">
                    <a:srgbClr val="000000">
                      <a:alpha val="43137"/>
                    </a:srgbClr>
                  </a:outerShdw>
                </a:effectLst>
              </a:rPr>
              <a:t>Data assimilation research with GSI</a:t>
            </a:r>
          </a:p>
          <a:p>
            <a:r>
              <a:rPr lang="en-US" dirty="0" smtClean="0"/>
              <a:t>Multi-NASA Center downscaling project</a:t>
            </a:r>
          </a:p>
          <a:p>
            <a:r>
              <a:rPr lang="en-US" dirty="0" smtClean="0"/>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5"/>
          <p:cNvSpPr>
            <a:spLocks noGrp="1"/>
          </p:cNvSpPr>
          <p:nvPr>
            <p:ph type="title"/>
          </p:nvPr>
        </p:nvSpPr>
        <p:spPr>
          <a:xfrm>
            <a:off x="109623" y="97536"/>
            <a:ext cx="8907517" cy="1083120"/>
          </a:xfrm>
        </p:spPr>
        <p:txBody>
          <a:bodyPr>
            <a:normAutofit/>
          </a:bodyPr>
          <a:lstStyle/>
          <a:p>
            <a:pPr eaLnBrk="1" hangingPunct="1">
              <a:lnSpc>
                <a:spcPts val="2600"/>
              </a:lnSpc>
            </a:pPr>
            <a:r>
              <a:rPr lang="en-US" sz="4000" dirty="0" smtClean="0">
                <a:effectLst>
                  <a:outerShdw blurRad="38100" dist="38100" dir="2700000" algn="tl">
                    <a:srgbClr val="000000">
                      <a:alpha val="43137"/>
                    </a:srgbClr>
                  </a:outerShdw>
                </a:effectLst>
              </a:rPr>
              <a:t>Data Assimilation Research with GSI (1)</a:t>
            </a:r>
            <a:br>
              <a:rPr lang="en-US" sz="40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Assimilation of NUCAPS Profiles</a:t>
            </a:r>
          </a:p>
        </p:txBody>
      </p:sp>
      <p:sp>
        <p:nvSpPr>
          <p:cNvPr id="6" name="TextBox 5"/>
          <p:cNvSpPr txBox="1"/>
          <p:nvPr/>
        </p:nvSpPr>
        <p:spPr>
          <a:xfrm>
            <a:off x="37694" y="1078479"/>
            <a:ext cx="4724320" cy="3302443"/>
          </a:xfrm>
          <a:prstGeom prst="rect">
            <a:avLst/>
          </a:prstGeom>
          <a:noFill/>
        </p:spPr>
        <p:txBody>
          <a:bodyPr wrap="square" rtlCol="0">
            <a:spAutoFit/>
          </a:bodyPr>
          <a:lstStyle/>
          <a:p>
            <a:pPr marL="171450" lvl="0" indent="-171450" fontAlgn="auto">
              <a:lnSpc>
                <a:spcPts val="2000"/>
              </a:lnSpc>
              <a:spcBef>
                <a:spcPct val="20000"/>
              </a:spcBef>
              <a:spcAft>
                <a:spcPts val="0"/>
              </a:spcAft>
              <a:buFont typeface="Arial" panose="020B0604020202020204" pitchFamily="34" charset="0"/>
              <a:buChar char="•"/>
            </a:pPr>
            <a:r>
              <a:rPr lang="en-US" dirty="0">
                <a:solidFill>
                  <a:prstClr val="black"/>
                </a:solidFill>
                <a:latin typeface="Calibri"/>
              </a:rPr>
              <a:t>Satellite profiles are traditionally assimilated as rawinsonde observations and assigned rawinsonde errors which are unrepresentative for satellite profiles</a:t>
            </a:r>
          </a:p>
          <a:p>
            <a:pPr marL="171450" lvl="0" indent="-171450" fontAlgn="auto">
              <a:lnSpc>
                <a:spcPts val="2000"/>
              </a:lnSpc>
              <a:spcBef>
                <a:spcPct val="20000"/>
              </a:spcBef>
              <a:spcAft>
                <a:spcPts val="0"/>
              </a:spcAft>
              <a:buFont typeface="Arial" panose="020B0604020202020204" pitchFamily="34" charset="0"/>
              <a:buChar char="•"/>
            </a:pPr>
            <a:r>
              <a:rPr lang="en-US" dirty="0">
                <a:solidFill>
                  <a:prstClr val="black"/>
                </a:solidFill>
                <a:latin typeface="Calibri"/>
              </a:rPr>
              <a:t>Experiments </a:t>
            </a:r>
            <a:r>
              <a:rPr lang="en-US" dirty="0" smtClean="0">
                <a:solidFill>
                  <a:prstClr val="black"/>
                </a:solidFill>
                <a:latin typeface="Calibri"/>
              </a:rPr>
              <a:t>to </a:t>
            </a:r>
            <a:r>
              <a:rPr lang="en-US" dirty="0">
                <a:solidFill>
                  <a:prstClr val="black"/>
                </a:solidFill>
                <a:latin typeface="Calibri"/>
              </a:rPr>
              <a:t>compare model </a:t>
            </a:r>
            <a:r>
              <a:rPr lang="en-US" dirty="0" smtClean="0">
                <a:solidFill>
                  <a:prstClr val="black"/>
                </a:solidFill>
                <a:latin typeface="Calibri"/>
              </a:rPr>
              <a:t>runs:</a:t>
            </a:r>
            <a:endParaRPr lang="en-US" dirty="0">
              <a:solidFill>
                <a:prstClr val="black"/>
              </a:solidFill>
              <a:latin typeface="Calibri"/>
            </a:endParaRPr>
          </a:p>
          <a:p>
            <a:pPr marL="231775" lvl="1" indent="-169863" fontAlgn="auto">
              <a:lnSpc>
                <a:spcPts val="1600"/>
              </a:lnSpc>
              <a:spcBef>
                <a:spcPts val="600"/>
              </a:spcBef>
              <a:spcAft>
                <a:spcPts val="0"/>
              </a:spcAft>
              <a:buFont typeface="Arial" panose="020B0604020202020204" pitchFamily="34" charset="0"/>
              <a:buChar char="–"/>
            </a:pPr>
            <a:r>
              <a:rPr lang="en-US" sz="1600" i="1" dirty="0">
                <a:solidFill>
                  <a:prstClr val="black"/>
                </a:solidFill>
                <a:latin typeface="Calibri"/>
              </a:rPr>
              <a:t>No profile assimilation + conventional observations</a:t>
            </a:r>
          </a:p>
          <a:p>
            <a:pPr marL="231775" lvl="1" indent="-169863" fontAlgn="auto">
              <a:lnSpc>
                <a:spcPts val="1600"/>
              </a:lnSpc>
              <a:spcBef>
                <a:spcPts val="0"/>
              </a:spcBef>
              <a:spcAft>
                <a:spcPts val="0"/>
              </a:spcAft>
              <a:buFont typeface="Arial" panose="020B0604020202020204" pitchFamily="34" charset="0"/>
              <a:buChar char="–"/>
            </a:pPr>
            <a:r>
              <a:rPr lang="en-US" sz="1600" i="1" dirty="0">
                <a:solidFill>
                  <a:prstClr val="black"/>
                </a:solidFill>
                <a:latin typeface="Calibri"/>
              </a:rPr>
              <a:t>Profile assimilation with rawinsonde errors + conventional observations </a:t>
            </a:r>
          </a:p>
          <a:p>
            <a:pPr marL="231775" lvl="1" indent="-169863" fontAlgn="auto">
              <a:lnSpc>
                <a:spcPts val="1600"/>
              </a:lnSpc>
              <a:spcBef>
                <a:spcPts val="0"/>
              </a:spcBef>
              <a:spcAft>
                <a:spcPts val="0"/>
              </a:spcAft>
              <a:buFont typeface="Arial" panose="020B0604020202020204" pitchFamily="34" charset="0"/>
              <a:buChar char="–"/>
            </a:pPr>
            <a:r>
              <a:rPr lang="en-US" sz="1600" i="1" dirty="0">
                <a:solidFill>
                  <a:prstClr val="black"/>
                </a:solidFill>
                <a:latin typeface="Calibri"/>
              </a:rPr>
              <a:t>Profile assimilation with NUCAPS errors from Nalli et al. (2013) + conventional observations</a:t>
            </a:r>
            <a:endParaRPr lang="en-US" i="1" dirty="0" smtClean="0">
              <a:latin typeface="+mn-lt"/>
            </a:endParaRPr>
          </a:p>
          <a:p>
            <a:pPr marL="171450" indent="-169863">
              <a:lnSpc>
                <a:spcPts val="1800"/>
              </a:lnSpc>
              <a:spcBef>
                <a:spcPts val="600"/>
              </a:spcBef>
              <a:buFont typeface="Arial" panose="020B0604020202020204" pitchFamily="34" charset="0"/>
              <a:buChar char="•"/>
            </a:pPr>
            <a:r>
              <a:rPr lang="en-US" dirty="0" smtClean="0">
                <a:latin typeface="+mn-lt"/>
              </a:rPr>
              <a:t>Analysis </a:t>
            </a:r>
            <a:r>
              <a:rPr lang="en-US" dirty="0">
                <a:latin typeface="+mn-lt"/>
              </a:rPr>
              <a:t>increments show how much and where the background fields have been modified by assimilating observations</a:t>
            </a:r>
          </a:p>
        </p:txBody>
      </p:sp>
      <p:grpSp>
        <p:nvGrpSpPr>
          <p:cNvPr id="2" name="Group 1"/>
          <p:cNvGrpSpPr/>
          <p:nvPr/>
        </p:nvGrpSpPr>
        <p:grpSpPr>
          <a:xfrm>
            <a:off x="4789546" y="1133363"/>
            <a:ext cx="4311782" cy="3097256"/>
            <a:chOff x="4777354" y="889523"/>
            <a:chExt cx="4311782" cy="3097256"/>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354" y="889523"/>
              <a:ext cx="3871570" cy="3097256"/>
            </a:xfrm>
            <a:prstGeom prst="rect">
              <a:avLst/>
            </a:prstGeom>
            <a:ln w="12700">
              <a:solidFill>
                <a:schemeClr val="tx1"/>
              </a:solidFill>
            </a:ln>
          </p:spPr>
        </p:pic>
        <p:sp>
          <p:nvSpPr>
            <p:cNvPr id="7" name="TextBox 6"/>
            <p:cNvSpPr txBox="1"/>
            <p:nvPr/>
          </p:nvSpPr>
          <p:spPr>
            <a:xfrm>
              <a:off x="4858327" y="1663084"/>
              <a:ext cx="962998" cy="369332"/>
            </a:xfrm>
            <a:prstGeom prst="rect">
              <a:avLst/>
            </a:prstGeom>
            <a:solidFill>
              <a:schemeClr val="bg1"/>
            </a:solidFill>
            <a:ln>
              <a:solidFill>
                <a:schemeClr val="tx1"/>
              </a:solidFill>
            </a:ln>
          </p:spPr>
          <p:txBody>
            <a:bodyPr wrap="square" rtlCol="0">
              <a:spAutoFit/>
            </a:bodyPr>
            <a:lstStyle/>
            <a:p>
              <a:r>
                <a:rPr lang="en-US" dirty="0" smtClean="0"/>
                <a:t>Clouds</a:t>
              </a:r>
              <a:endParaRPr lang="en-US" dirty="0"/>
            </a:p>
          </p:txBody>
        </p:sp>
        <p:sp>
          <p:nvSpPr>
            <p:cNvPr id="26" name="TextBox 25"/>
            <p:cNvSpPr txBox="1"/>
            <p:nvPr/>
          </p:nvSpPr>
          <p:spPr>
            <a:xfrm>
              <a:off x="4858327" y="2815462"/>
              <a:ext cx="1055362" cy="646331"/>
            </a:xfrm>
            <a:prstGeom prst="rect">
              <a:avLst/>
            </a:prstGeom>
            <a:solidFill>
              <a:schemeClr val="bg1"/>
            </a:solidFill>
            <a:ln>
              <a:solidFill>
                <a:schemeClr val="tx1"/>
              </a:solidFill>
            </a:ln>
          </p:spPr>
          <p:txBody>
            <a:bodyPr wrap="square" rtlCol="0">
              <a:spAutoFit/>
            </a:bodyPr>
            <a:lstStyle/>
            <a:p>
              <a:pPr algn="ctr"/>
              <a:r>
                <a:rPr lang="en-US" dirty="0" smtClean="0"/>
                <a:t>GSI rejected</a:t>
              </a:r>
              <a:endParaRPr lang="en-US" dirty="0"/>
            </a:p>
          </p:txBody>
        </p:sp>
        <p:cxnSp>
          <p:nvCxnSpPr>
            <p:cNvPr id="9" name="Straight Arrow Connector 8"/>
            <p:cNvCxnSpPr>
              <a:stCxn id="7" idx="3"/>
            </p:cNvCxnSpPr>
            <p:nvPr/>
          </p:nvCxnSpPr>
          <p:spPr>
            <a:xfrm>
              <a:off x="5821325" y="1847750"/>
              <a:ext cx="628073" cy="3636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6" idx="0"/>
            </p:cNvCxnSpPr>
            <p:nvPr/>
          </p:nvCxnSpPr>
          <p:spPr>
            <a:xfrm flipV="1">
              <a:off x="5386008" y="2382550"/>
              <a:ext cx="527681" cy="4329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15564" y="961821"/>
              <a:ext cx="1173572" cy="1384995"/>
            </a:xfrm>
            <a:prstGeom prst="rect">
              <a:avLst/>
            </a:prstGeom>
            <a:solidFill>
              <a:schemeClr val="bg1"/>
            </a:solidFill>
            <a:ln>
              <a:solidFill>
                <a:schemeClr val="tx1"/>
              </a:solidFill>
            </a:ln>
          </p:spPr>
          <p:txBody>
            <a:bodyPr wrap="square" rtlCol="0">
              <a:spAutoFit/>
            </a:bodyPr>
            <a:lstStyle/>
            <a:p>
              <a:pPr algn="ctr"/>
              <a:r>
                <a:rPr lang="en-US" sz="1400" i="1" dirty="0" smtClean="0"/>
                <a:t>Profiles warm (cool) temperature analysis by more than 2K (-2K)</a:t>
              </a:r>
              <a:endParaRPr lang="en-US" sz="1400" i="1" dirty="0"/>
            </a:p>
          </p:txBody>
        </p:sp>
      </p:grpSp>
      <p:grpSp>
        <p:nvGrpSpPr>
          <p:cNvPr id="3" name="Group 2"/>
          <p:cNvGrpSpPr/>
          <p:nvPr/>
        </p:nvGrpSpPr>
        <p:grpSpPr>
          <a:xfrm>
            <a:off x="423712" y="4350741"/>
            <a:ext cx="8385062" cy="2395626"/>
            <a:chOff x="106720" y="4009365"/>
            <a:chExt cx="8385062" cy="2395626"/>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654" y="4018407"/>
              <a:ext cx="2983231" cy="2386584"/>
            </a:xfrm>
            <a:prstGeom prst="rect">
              <a:avLst/>
            </a:prstGeom>
            <a:ln w="12700">
              <a:solidFill>
                <a:schemeClr val="tx1"/>
              </a:solidFill>
            </a:ln>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005" y="4009365"/>
              <a:ext cx="2977387" cy="2381910"/>
            </a:xfrm>
            <a:prstGeom prst="rect">
              <a:avLst/>
            </a:prstGeom>
            <a:ln w="12700">
              <a:solidFill>
                <a:schemeClr val="tx1"/>
              </a:solidFill>
            </a:ln>
          </p:spPr>
        </p:pic>
        <p:sp>
          <p:nvSpPr>
            <p:cNvPr id="22" name="TextBox 21"/>
            <p:cNvSpPr txBox="1"/>
            <p:nvPr/>
          </p:nvSpPr>
          <p:spPr>
            <a:xfrm>
              <a:off x="106720" y="4196195"/>
              <a:ext cx="1506349" cy="1600438"/>
            </a:xfrm>
            <a:prstGeom prst="rect">
              <a:avLst/>
            </a:prstGeom>
            <a:solidFill>
              <a:schemeClr val="bg1"/>
            </a:solidFill>
            <a:ln>
              <a:solidFill>
                <a:schemeClr val="tx1"/>
              </a:solidFill>
            </a:ln>
          </p:spPr>
          <p:txBody>
            <a:bodyPr wrap="square" rtlCol="0">
              <a:spAutoFit/>
            </a:bodyPr>
            <a:lstStyle/>
            <a:p>
              <a:pPr algn="ctr"/>
              <a:r>
                <a:rPr lang="en-US" sz="1400" i="1" dirty="0" smtClean="0"/>
                <a:t>850 hPa temperature analysis cooler behind the cold front and warmer in the warm sector</a:t>
              </a:r>
              <a:endParaRPr lang="en-US" sz="1400" i="1" dirty="0"/>
            </a:p>
          </p:txBody>
        </p:sp>
        <p:cxnSp>
          <p:nvCxnSpPr>
            <p:cNvPr id="24" name="Straight Arrow Connector 23"/>
            <p:cNvCxnSpPr>
              <a:stCxn id="22" idx="3"/>
            </p:cNvCxnSpPr>
            <p:nvPr/>
          </p:nvCxnSpPr>
          <p:spPr>
            <a:xfrm>
              <a:off x="1613069" y="4996414"/>
              <a:ext cx="761454" cy="243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2" idx="3"/>
            </p:cNvCxnSpPr>
            <p:nvPr/>
          </p:nvCxnSpPr>
          <p:spPr>
            <a:xfrm>
              <a:off x="1613069" y="4996414"/>
              <a:ext cx="1519598" cy="54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18210" y="4196195"/>
              <a:ext cx="1173572" cy="1384995"/>
            </a:xfrm>
            <a:prstGeom prst="rect">
              <a:avLst/>
            </a:prstGeom>
            <a:solidFill>
              <a:schemeClr val="bg1"/>
            </a:solidFill>
            <a:ln>
              <a:solidFill>
                <a:schemeClr val="tx1"/>
              </a:solidFill>
            </a:ln>
          </p:spPr>
          <p:txBody>
            <a:bodyPr wrap="square" rtlCol="0">
              <a:spAutoFit/>
            </a:bodyPr>
            <a:lstStyle/>
            <a:p>
              <a:pPr algn="ctr"/>
              <a:r>
                <a:rPr lang="en-US" sz="1400" i="1" dirty="0" smtClean="0"/>
                <a:t>850  hPa moisture analysis drier over potions of the domain</a:t>
              </a:r>
              <a:endParaRPr lang="en-US" sz="1400" i="1" dirty="0"/>
            </a:p>
          </p:txBody>
        </p:sp>
        <p:cxnSp>
          <p:nvCxnSpPr>
            <p:cNvPr id="32" name="Straight Arrow Connector 31"/>
            <p:cNvCxnSpPr/>
            <p:nvPr/>
          </p:nvCxnSpPr>
          <p:spPr>
            <a:xfrm flipH="1">
              <a:off x="6449398" y="4734677"/>
              <a:ext cx="859669" cy="3622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1314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8320" y="1223044"/>
            <a:ext cx="4829550" cy="1088665"/>
            <a:chOff x="148320" y="1096044"/>
            <a:chExt cx="4829550" cy="1088665"/>
          </a:xfrm>
        </p:grpSpPr>
        <p:sp>
          <p:nvSpPr>
            <p:cNvPr id="2052" name="AutoShape 2"/>
            <p:cNvSpPr>
              <a:spLocks noChangeArrowheads="1"/>
            </p:cNvSpPr>
            <p:nvPr/>
          </p:nvSpPr>
          <p:spPr bwMode="auto">
            <a:xfrm>
              <a:off x="148320" y="1147800"/>
              <a:ext cx="4700161" cy="1036909"/>
            </a:xfrm>
            <a:prstGeom prst="roundRect">
              <a:avLst>
                <a:gd name="adj" fmla="val 16667"/>
              </a:avLst>
            </a:prstGeom>
            <a:noFill/>
            <a:ln w="18360">
              <a:solidFill>
                <a:srgbClr val="FF0000"/>
              </a:solidFill>
              <a:round/>
              <a:headEnd/>
              <a:tailEnd/>
            </a:ln>
          </p:spPr>
          <p:txBody>
            <a:bodyPr wrap="none" lIns="82945" tIns="41473" rIns="82945" bIns="41473" anchor="ctr"/>
            <a:lstStyle/>
            <a:p>
              <a:endParaRPr lang="en-US" dirty="0">
                <a:latin typeface="+mn-lt"/>
              </a:endParaRPr>
            </a:p>
          </p:txBody>
        </p:sp>
        <p:sp>
          <p:nvSpPr>
            <p:cNvPr id="2053" name="Text Box 3"/>
            <p:cNvSpPr txBox="1">
              <a:spLocks noChangeArrowheads="1"/>
            </p:cNvSpPr>
            <p:nvPr/>
          </p:nvSpPr>
          <p:spPr bwMode="auto">
            <a:xfrm>
              <a:off x="271950" y="1096044"/>
              <a:ext cx="4705920" cy="1036909"/>
            </a:xfrm>
            <a:prstGeom prst="rect">
              <a:avLst/>
            </a:prstGeom>
            <a:noFill/>
            <a:ln w="9525">
              <a:noFill/>
              <a:round/>
              <a:headEnd/>
              <a:tailEnd/>
            </a:ln>
          </p:spPr>
          <p:txBody>
            <a:bodyPr lIns="81639" tIns="40820" rIns="81639" bIns="40820"/>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500" b="1" dirty="0" smtClean="0">
                  <a:solidFill>
                    <a:srgbClr val="000000"/>
                  </a:solidFill>
                  <a:latin typeface="+mn-lt"/>
                </a:rPr>
                <a:t>Research </a:t>
              </a:r>
              <a:r>
                <a:rPr lang="en-US" sz="1500" b="1" dirty="0">
                  <a:solidFill>
                    <a:srgbClr val="000000"/>
                  </a:solidFill>
                  <a:latin typeface="+mn-lt"/>
                </a:rPr>
                <a:t>Team</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a:solidFill>
                    <a:srgbClr val="000000"/>
                  </a:solidFill>
                  <a:latin typeface="+mn-lt"/>
                </a:rPr>
                <a:t>Xuanli Li (UAHuntsville): modeling and data assimilation</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a:solidFill>
                    <a:srgbClr val="000000"/>
                  </a:solidFill>
                  <a:latin typeface="+mn-lt"/>
                </a:rPr>
                <a:t>John Mecikalski (UAHuntsville): modeling and data assimilation</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a:solidFill>
                    <a:srgbClr val="000000"/>
                  </a:solidFill>
                  <a:latin typeface="+mn-lt"/>
                </a:rPr>
                <a:t>Walt Petersen (NASA GSFC): GPM data process and validation</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a:solidFill>
                    <a:srgbClr val="000000"/>
                  </a:solidFill>
                  <a:latin typeface="+mn-lt"/>
                </a:rPr>
                <a:t>NASA SPoRT: data assimilation evaluation and transition </a:t>
              </a:r>
            </a:p>
          </p:txBody>
        </p:sp>
      </p:grpSp>
      <p:grpSp>
        <p:nvGrpSpPr>
          <p:cNvPr id="3" name="Group 2"/>
          <p:cNvGrpSpPr/>
          <p:nvPr/>
        </p:nvGrpSpPr>
        <p:grpSpPr>
          <a:xfrm>
            <a:off x="5055841" y="1273174"/>
            <a:ext cx="3870719" cy="1535805"/>
            <a:chOff x="5055841" y="1201924"/>
            <a:chExt cx="3870719" cy="1535805"/>
          </a:xfrm>
        </p:grpSpPr>
        <p:sp>
          <p:nvSpPr>
            <p:cNvPr id="2054" name="AutoShape 4"/>
            <p:cNvSpPr>
              <a:spLocks noChangeArrowheads="1"/>
            </p:cNvSpPr>
            <p:nvPr/>
          </p:nvSpPr>
          <p:spPr bwMode="auto">
            <a:xfrm>
              <a:off x="5055841" y="1216928"/>
              <a:ext cx="3870719" cy="1520801"/>
            </a:xfrm>
            <a:prstGeom prst="roundRect">
              <a:avLst>
                <a:gd name="adj" fmla="val 16667"/>
              </a:avLst>
            </a:prstGeom>
            <a:noFill/>
            <a:ln w="18360">
              <a:solidFill>
                <a:srgbClr val="7030A0"/>
              </a:solidFill>
              <a:round/>
              <a:headEnd/>
              <a:tailEnd/>
            </a:ln>
          </p:spPr>
          <p:txBody>
            <a:bodyPr wrap="none" lIns="82945" tIns="41473" rIns="82945" bIns="41473" anchor="ctr"/>
            <a:lstStyle/>
            <a:p>
              <a:endParaRPr lang="en-US" dirty="0">
                <a:latin typeface="+mn-lt"/>
              </a:endParaRPr>
            </a:p>
          </p:txBody>
        </p:sp>
        <p:sp>
          <p:nvSpPr>
            <p:cNvPr id="2055" name="Text Box 5"/>
            <p:cNvSpPr txBox="1">
              <a:spLocks noChangeArrowheads="1"/>
            </p:cNvSpPr>
            <p:nvPr/>
          </p:nvSpPr>
          <p:spPr bwMode="auto">
            <a:xfrm>
              <a:off x="5202595" y="1201924"/>
              <a:ext cx="3663359" cy="1451672"/>
            </a:xfrm>
            <a:prstGeom prst="rect">
              <a:avLst/>
            </a:prstGeom>
            <a:noFill/>
            <a:ln w="9525">
              <a:noFill/>
              <a:round/>
              <a:headEnd/>
              <a:tailEnd/>
            </a:ln>
          </p:spPr>
          <p:txBody>
            <a:bodyPr lIns="81639" tIns="40820" rIns="81639" bIns="40820"/>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500" b="1" dirty="0" smtClean="0">
                  <a:solidFill>
                    <a:srgbClr val="000000"/>
                  </a:solidFill>
                  <a:latin typeface="+mn-lt"/>
                </a:rPr>
                <a:t>Research </a:t>
              </a:r>
              <a:r>
                <a:rPr lang="en-US" sz="1500" b="1" dirty="0">
                  <a:solidFill>
                    <a:srgbClr val="000000"/>
                  </a:solidFill>
                  <a:latin typeface="+mn-lt"/>
                </a:rPr>
                <a:t>goals </a:t>
              </a:r>
            </a:p>
            <a:p>
              <a:pPr marL="166688" indent="-166688">
                <a:buFont typeface="Wingdings" pitchFamily="2"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Generate </a:t>
              </a:r>
              <a:r>
                <a:rPr lang="en-US" sz="1300" dirty="0">
                  <a:solidFill>
                    <a:srgbClr val="000000"/>
                  </a:solidFill>
                  <a:latin typeface="+mn-lt"/>
                </a:rPr>
                <a:t>a package in community GSI system to assimilate GPM rainfall products </a:t>
              </a:r>
            </a:p>
            <a:p>
              <a:pPr marL="166688" indent="-166688">
                <a:buFont typeface="Wingdings" pitchFamily="2"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Evaluate </a:t>
              </a:r>
              <a:r>
                <a:rPr lang="en-US" sz="1300" dirty="0">
                  <a:solidFill>
                    <a:srgbClr val="000000"/>
                  </a:solidFill>
                  <a:latin typeface="+mn-lt"/>
                </a:rPr>
                <a:t>the impact of GPM rainrate data on short-term prediction of convection</a:t>
              </a:r>
            </a:p>
            <a:p>
              <a:pPr marL="166688" indent="-166688">
                <a:buFont typeface="Wingdings" pitchFamily="2"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Transition </a:t>
              </a:r>
              <a:r>
                <a:rPr lang="en-US" sz="1300" dirty="0">
                  <a:solidFill>
                    <a:srgbClr val="000000"/>
                  </a:solidFill>
                  <a:latin typeface="+mn-lt"/>
                </a:rPr>
                <a:t>the technique into operational </a:t>
              </a:r>
              <a:r>
                <a:rPr lang="en-US" sz="1300" dirty="0" smtClean="0">
                  <a:solidFill>
                    <a:srgbClr val="000000"/>
                  </a:solidFill>
                  <a:latin typeface="+mn-lt"/>
                </a:rPr>
                <a:t>forecasts </a:t>
              </a:r>
              <a:r>
                <a:rPr lang="en-US" sz="1300" dirty="0">
                  <a:solidFill>
                    <a:srgbClr val="000000"/>
                  </a:solidFill>
                  <a:latin typeface="+mn-lt"/>
                </a:rPr>
                <a:t>to assimilate GPM rainfall observations</a:t>
              </a:r>
            </a:p>
          </p:txBody>
        </p:sp>
      </p:grpSp>
      <p:grpSp>
        <p:nvGrpSpPr>
          <p:cNvPr id="5" name="Group 4"/>
          <p:cNvGrpSpPr/>
          <p:nvPr/>
        </p:nvGrpSpPr>
        <p:grpSpPr>
          <a:xfrm>
            <a:off x="148320" y="2519092"/>
            <a:ext cx="4838400" cy="1797308"/>
            <a:chOff x="148320" y="2392092"/>
            <a:chExt cx="4838400" cy="1797308"/>
          </a:xfrm>
        </p:grpSpPr>
        <p:sp>
          <p:nvSpPr>
            <p:cNvPr id="2059" name="AutoShape 1"/>
            <p:cNvSpPr>
              <a:spLocks noChangeArrowheads="1"/>
            </p:cNvSpPr>
            <p:nvPr/>
          </p:nvSpPr>
          <p:spPr bwMode="auto">
            <a:xfrm>
              <a:off x="148320" y="2392092"/>
              <a:ext cx="4700160" cy="1797308"/>
            </a:xfrm>
            <a:prstGeom prst="roundRect">
              <a:avLst>
                <a:gd name="adj" fmla="val 16667"/>
              </a:avLst>
            </a:prstGeom>
            <a:noFill/>
            <a:ln w="18360">
              <a:solidFill>
                <a:srgbClr val="00B050"/>
              </a:solidFill>
              <a:round/>
              <a:headEnd/>
              <a:tailEnd/>
            </a:ln>
          </p:spPr>
          <p:txBody>
            <a:bodyPr wrap="none" lIns="82945" tIns="41473" rIns="82945" bIns="41473" anchor="ctr"/>
            <a:lstStyle/>
            <a:p>
              <a:endParaRPr lang="en-US" dirty="0">
                <a:latin typeface="+mn-lt"/>
              </a:endParaRPr>
            </a:p>
          </p:txBody>
        </p:sp>
        <p:sp>
          <p:nvSpPr>
            <p:cNvPr id="2060" name="Text Box 2"/>
            <p:cNvSpPr txBox="1">
              <a:spLocks noChangeArrowheads="1"/>
            </p:cNvSpPr>
            <p:nvPr/>
          </p:nvSpPr>
          <p:spPr bwMode="auto">
            <a:xfrm>
              <a:off x="148320" y="2392092"/>
              <a:ext cx="4838400" cy="1797308"/>
            </a:xfrm>
            <a:prstGeom prst="rect">
              <a:avLst/>
            </a:prstGeom>
            <a:noFill/>
            <a:ln w="9525">
              <a:noFill/>
              <a:round/>
              <a:headEnd/>
              <a:tailEnd/>
            </a:ln>
          </p:spPr>
          <p:txBody>
            <a:bodyPr lIns="81639" tIns="40820" rIns="81639" bIns="40820"/>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500" b="1" dirty="0" smtClean="0">
                  <a:solidFill>
                    <a:srgbClr val="000000"/>
                  </a:solidFill>
                  <a:latin typeface="+mn-lt"/>
                </a:rPr>
                <a:t>Motivation</a:t>
              </a:r>
              <a:endParaRPr lang="en-US" sz="1500" b="1" dirty="0">
                <a:solidFill>
                  <a:srgbClr val="000000"/>
                </a:solidFill>
                <a:latin typeface="+mn-lt"/>
              </a:endParaRPr>
            </a:p>
            <a:p>
              <a:pPr marL="112713" indent="-112713">
                <a:buFont typeface="Arial"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GPM </a:t>
              </a:r>
              <a:r>
                <a:rPr lang="en-US" sz="1300" dirty="0">
                  <a:solidFill>
                    <a:srgbClr val="000000"/>
                  </a:solidFill>
                  <a:latin typeface="+mn-lt"/>
                </a:rPr>
                <a:t>is Built upon TRMM legacy for next-generation global  observation of rain and snow.</a:t>
              </a:r>
            </a:p>
            <a:p>
              <a:pPr>
                <a:buFont typeface="Arial"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a:solidFill>
                    <a:srgbClr val="000000"/>
                  </a:solidFill>
                  <a:latin typeface="+mn-lt"/>
                </a:rPr>
                <a:t>  Extended coverage ~</a:t>
              </a:r>
              <a:r>
                <a:rPr lang="en-US" sz="1300" dirty="0" smtClean="0">
                  <a:solidFill>
                    <a:srgbClr val="000000"/>
                  </a:solidFill>
                  <a:latin typeface="+mn-lt"/>
                </a:rPr>
                <a:t>70</a:t>
              </a:r>
              <a:r>
                <a:rPr lang="en-US" sz="1300" dirty="0" smtClean="0">
                  <a:solidFill>
                    <a:srgbClr val="000000"/>
                  </a:solidFill>
                  <a:latin typeface="+mn-lt"/>
                  <a:sym typeface="Symbol" panose="05050102010706020507" pitchFamily="18" charset="2"/>
                </a:rPr>
                <a:t></a:t>
              </a:r>
              <a:r>
                <a:rPr lang="en-US" sz="1300" dirty="0" smtClean="0">
                  <a:solidFill>
                    <a:srgbClr val="000000"/>
                  </a:solidFill>
                  <a:latin typeface="+mn-lt"/>
                </a:rPr>
                <a:t>S </a:t>
              </a:r>
              <a:r>
                <a:rPr lang="en-US" sz="1300" dirty="0">
                  <a:solidFill>
                    <a:srgbClr val="000000"/>
                  </a:solidFill>
                  <a:latin typeface="+mn-lt"/>
                </a:rPr>
                <a:t>to </a:t>
              </a:r>
              <a:r>
                <a:rPr lang="en-US" sz="1300" dirty="0" smtClean="0">
                  <a:solidFill>
                    <a:srgbClr val="000000"/>
                  </a:solidFill>
                  <a:latin typeface="+mn-lt"/>
                </a:rPr>
                <a:t>70</a:t>
              </a:r>
              <a:r>
                <a:rPr lang="en-US" sz="1300" dirty="0" smtClean="0">
                  <a:solidFill>
                    <a:srgbClr val="000000"/>
                  </a:solidFill>
                  <a:latin typeface="+mn-lt"/>
                  <a:sym typeface="Symbol" panose="05050102010706020507" pitchFamily="18" charset="2"/>
                </a:rPr>
                <a:t></a:t>
              </a:r>
              <a:r>
                <a:rPr lang="en-US" sz="1300" dirty="0" smtClean="0">
                  <a:solidFill>
                    <a:srgbClr val="000000"/>
                  </a:solidFill>
                  <a:latin typeface="+mn-lt"/>
                </a:rPr>
                <a:t>N</a:t>
              </a:r>
              <a:r>
                <a:rPr lang="en-US" sz="1300" dirty="0">
                  <a:solidFill>
                    <a:srgbClr val="000000"/>
                  </a:solidFill>
                  <a:latin typeface="+mn-lt"/>
                </a:rPr>
                <a:t>.</a:t>
              </a:r>
            </a:p>
            <a:p>
              <a:pPr>
                <a:buFont typeface="Arial"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a:solidFill>
                    <a:srgbClr val="000000"/>
                  </a:solidFill>
                  <a:latin typeface="+mn-lt"/>
                </a:rPr>
                <a:t>  Better retrieval for light rain and </a:t>
              </a:r>
              <a:r>
                <a:rPr lang="en-US" sz="1300" dirty="0" smtClean="0">
                  <a:solidFill>
                    <a:srgbClr val="000000"/>
                  </a:solidFill>
                  <a:latin typeface="+mn-lt"/>
                </a:rPr>
                <a:t>snowfall.</a:t>
              </a:r>
            </a:p>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b="1" dirty="0" smtClean="0">
                  <a:solidFill>
                    <a:srgbClr val="000000"/>
                  </a:solidFill>
                  <a:latin typeface="+mn-lt"/>
                </a:rPr>
                <a:t>      </a:t>
              </a:r>
              <a:r>
                <a:rPr lang="en-US" sz="1500" b="1" dirty="0" smtClean="0">
                  <a:solidFill>
                    <a:srgbClr val="000000"/>
                  </a:solidFill>
                  <a:latin typeface="+mn-lt"/>
                </a:rPr>
                <a:t>Significance of research</a:t>
              </a:r>
            </a:p>
            <a:p>
              <a:pPr>
                <a:buFont typeface="Arial"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  </a:t>
              </a:r>
              <a:r>
                <a:rPr lang="en-US" sz="1300" dirty="0">
                  <a:solidFill>
                    <a:srgbClr val="000000"/>
                  </a:solidFill>
                  <a:latin typeface="+mn-lt"/>
                </a:rPr>
                <a:t>Improving understanding of GPM retrieval products</a:t>
              </a:r>
            </a:p>
            <a:p>
              <a:pPr>
                <a:buFont typeface="Arial"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a:solidFill>
                    <a:srgbClr val="000000"/>
                  </a:solidFill>
                  <a:latin typeface="+mn-lt"/>
                </a:rPr>
                <a:t>  Exploring methods to assimilate GPM products in NWP model</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300" b="1"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p:txBody>
        </p:sp>
      </p:grpSp>
      <p:grpSp>
        <p:nvGrpSpPr>
          <p:cNvPr id="2" name="Group 1"/>
          <p:cNvGrpSpPr/>
          <p:nvPr/>
        </p:nvGrpSpPr>
        <p:grpSpPr>
          <a:xfrm>
            <a:off x="5020215" y="3088602"/>
            <a:ext cx="3870720" cy="3170683"/>
            <a:chOff x="5055840" y="2945109"/>
            <a:chExt cx="3870720" cy="3170683"/>
          </a:xfrm>
        </p:grpSpPr>
        <p:sp>
          <p:nvSpPr>
            <p:cNvPr id="2062" name="AutoShape 1"/>
            <p:cNvSpPr>
              <a:spLocks noChangeArrowheads="1"/>
            </p:cNvSpPr>
            <p:nvPr/>
          </p:nvSpPr>
          <p:spPr bwMode="auto">
            <a:xfrm>
              <a:off x="5055840" y="2945109"/>
              <a:ext cx="3870720" cy="3170683"/>
            </a:xfrm>
            <a:prstGeom prst="roundRect">
              <a:avLst>
                <a:gd name="adj" fmla="val 16667"/>
              </a:avLst>
            </a:prstGeom>
            <a:noFill/>
            <a:ln w="18360">
              <a:solidFill>
                <a:srgbClr val="FFC000"/>
              </a:solidFill>
              <a:round/>
              <a:headEnd/>
              <a:tailEnd/>
            </a:ln>
          </p:spPr>
          <p:txBody>
            <a:bodyPr wrap="none" lIns="82945" tIns="41473" rIns="82945" bIns="41473" anchor="ctr"/>
            <a:lstStyle/>
            <a:p>
              <a:endParaRPr lang="en-US" dirty="0">
                <a:latin typeface="+mn-lt"/>
              </a:endParaRPr>
            </a:p>
          </p:txBody>
        </p:sp>
        <p:sp>
          <p:nvSpPr>
            <p:cNvPr id="2063" name="Text Box 2"/>
            <p:cNvSpPr txBox="1">
              <a:spLocks noChangeArrowheads="1"/>
            </p:cNvSpPr>
            <p:nvPr/>
          </p:nvSpPr>
          <p:spPr bwMode="auto">
            <a:xfrm>
              <a:off x="5194080" y="3048979"/>
              <a:ext cx="3732480" cy="2894600"/>
            </a:xfrm>
            <a:prstGeom prst="rect">
              <a:avLst/>
            </a:prstGeom>
            <a:noFill/>
            <a:ln w="9525">
              <a:noFill/>
              <a:round/>
              <a:headEnd/>
              <a:tailEnd/>
            </a:ln>
          </p:spPr>
          <p:txBody>
            <a:bodyPr lIns="81639" tIns="40820" rIns="81639" bIns="40820"/>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500" b="1" dirty="0" smtClean="0">
                  <a:solidFill>
                    <a:srgbClr val="000000"/>
                  </a:solidFill>
                  <a:latin typeface="+mn-lt"/>
                </a:rPr>
                <a:t>Research </a:t>
              </a:r>
              <a:r>
                <a:rPr lang="en-US" sz="1500" b="1" dirty="0">
                  <a:solidFill>
                    <a:srgbClr val="000000"/>
                  </a:solidFill>
                  <a:latin typeface="+mn-lt"/>
                </a:rPr>
                <a:t>plan </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Community </a:t>
              </a:r>
              <a:r>
                <a:rPr lang="en-US" sz="1300" dirty="0">
                  <a:solidFill>
                    <a:srgbClr val="000000"/>
                  </a:solidFill>
                  <a:latin typeface="+mn-lt"/>
                </a:rPr>
                <a:t>GSI </a:t>
              </a:r>
              <a:r>
                <a:rPr lang="en-US" sz="1300" dirty="0" smtClean="0">
                  <a:solidFill>
                    <a:srgbClr val="000000"/>
                  </a:solidFill>
                  <a:latin typeface="+mn-lt"/>
                </a:rPr>
                <a:t>v3.3; upgrading </a:t>
              </a:r>
              <a:r>
                <a:rPr lang="en-US" sz="1300" dirty="0">
                  <a:solidFill>
                    <a:srgbClr val="000000"/>
                  </a:solidFill>
                  <a:latin typeface="+mn-lt"/>
                </a:rPr>
                <a:t>to </a:t>
              </a:r>
              <a:r>
                <a:rPr lang="en-US" sz="1300" dirty="0" smtClean="0">
                  <a:solidFill>
                    <a:srgbClr val="000000"/>
                  </a:solidFill>
                  <a:latin typeface="+mn-lt"/>
                </a:rPr>
                <a:t>v3.4 WRF-ARW</a:t>
              </a:r>
              <a:endParaRPr lang="en-US" sz="1300"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Data </a:t>
              </a:r>
              <a:r>
                <a:rPr lang="en-US" sz="1300" dirty="0">
                  <a:solidFill>
                    <a:srgbClr val="000000"/>
                  </a:solidFill>
                  <a:latin typeface="+mn-lt"/>
                </a:rPr>
                <a:t>assimilation and high-resolution modeling experiments:</a:t>
              </a:r>
            </a:p>
            <a:p>
              <a:pPr>
                <a:buSzPct val="45000"/>
                <a:buFont typeface="Wingdings"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a:solidFill>
                    <a:srgbClr val="000000"/>
                  </a:solidFill>
                  <a:latin typeface="+mn-lt"/>
                </a:rPr>
                <a:t>  </a:t>
              </a:r>
              <a:r>
                <a:rPr lang="en-US" sz="1300" dirty="0" smtClean="0">
                  <a:solidFill>
                    <a:srgbClr val="000000"/>
                  </a:solidFill>
                  <a:latin typeface="+mn-lt"/>
                </a:rPr>
                <a:t>Control </a:t>
              </a:r>
              <a:r>
                <a:rPr lang="en-US" sz="1300" dirty="0">
                  <a:solidFill>
                    <a:srgbClr val="000000"/>
                  </a:solidFill>
                  <a:latin typeface="+mn-lt"/>
                </a:rPr>
                <a:t>run – benchmark experiment</a:t>
              </a:r>
            </a:p>
            <a:p>
              <a:pPr marL="173038" indent="-173038">
                <a:buSzPct val="45000"/>
                <a:buFont typeface="Wingdings" charset="2"/>
                <a:buChar char=""/>
                <a:tabLst>
                  <a:tab pos="173038"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dirty="0" smtClean="0">
                  <a:solidFill>
                    <a:srgbClr val="000000"/>
                  </a:solidFill>
                  <a:latin typeface="+mn-lt"/>
                </a:rPr>
                <a:t>Single </a:t>
              </a:r>
              <a:r>
                <a:rPr lang="en-US" sz="1300" dirty="0">
                  <a:solidFill>
                    <a:srgbClr val="000000"/>
                  </a:solidFill>
                  <a:latin typeface="+mn-lt"/>
                </a:rPr>
                <a:t>data tests – test and evaluate the developed package in GSI for GPM rainrate assimilation</a:t>
              </a:r>
            </a:p>
            <a:p>
              <a:pPr marL="173038" indent="-173038">
                <a:buSzPct val="45000"/>
                <a:buFont typeface="Wingdings"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Real </a:t>
              </a:r>
              <a:r>
                <a:rPr lang="en-US" sz="1300" dirty="0">
                  <a:solidFill>
                    <a:srgbClr val="000000"/>
                  </a:solidFill>
                  <a:latin typeface="+mn-lt"/>
                </a:rPr>
                <a:t>data for case studies – examine the impact of GPM data on </a:t>
              </a:r>
              <a:r>
                <a:rPr lang="en-US" sz="1300" dirty="0" smtClean="0">
                  <a:solidFill>
                    <a:srgbClr val="000000"/>
                  </a:solidFill>
                  <a:latin typeface="+mn-lt"/>
                </a:rPr>
                <a:t>0-24 h </a:t>
              </a:r>
              <a:r>
                <a:rPr lang="en-US" sz="1300" dirty="0">
                  <a:solidFill>
                    <a:srgbClr val="000000"/>
                  </a:solidFill>
                  <a:latin typeface="+mn-lt"/>
                </a:rPr>
                <a:t>WRF forecast </a:t>
              </a:r>
            </a:p>
            <a:p>
              <a:pPr marL="173038" indent="-173038">
                <a:buSzPct val="45000"/>
                <a:buFont typeface="Wingdings"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1-month </a:t>
              </a:r>
              <a:r>
                <a:rPr lang="en-US" sz="1300" dirty="0">
                  <a:solidFill>
                    <a:srgbClr val="000000"/>
                  </a:solidFill>
                  <a:latin typeface="+mn-lt"/>
                </a:rPr>
                <a:t>cycled assimilation run – continuous assimilation of GPM data for 1-month in convective season</a:t>
              </a:r>
            </a:p>
            <a:p>
              <a:pPr marL="173038" indent="-173038">
                <a:buSzPct val="45000"/>
                <a:buFont typeface="Wingdings"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300" dirty="0" smtClean="0">
                  <a:solidFill>
                    <a:srgbClr val="000000"/>
                  </a:solidFill>
                  <a:latin typeface="+mn-lt"/>
                </a:rPr>
                <a:t>Sensitivities: </a:t>
              </a:r>
              <a:r>
                <a:rPr lang="en-US" sz="1300" dirty="0">
                  <a:solidFill>
                    <a:srgbClr val="000000"/>
                  </a:solidFill>
                  <a:latin typeface="+mn-lt"/>
                </a:rPr>
                <a:t>test model and obs error </a:t>
              </a:r>
              <a:r>
                <a:rPr lang="en-US" sz="1300" dirty="0" smtClean="0">
                  <a:solidFill>
                    <a:srgbClr val="000000"/>
                  </a:solidFill>
                  <a:latin typeface="+mn-lt"/>
                </a:rPr>
                <a:t>settings </a:t>
              </a:r>
              <a:endParaRPr lang="en-US" sz="1300"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dirty="0">
                <a:solidFill>
                  <a:srgbClr val="000000"/>
                </a:solidFill>
                <a:latin typeface="+mn-lt"/>
              </a:endParaRPr>
            </a:p>
          </p:txBody>
        </p:sp>
      </p:grpSp>
      <p:grpSp>
        <p:nvGrpSpPr>
          <p:cNvPr id="6" name="Group 5"/>
          <p:cNvGrpSpPr/>
          <p:nvPr/>
        </p:nvGrpSpPr>
        <p:grpSpPr>
          <a:xfrm>
            <a:off x="817040" y="4327654"/>
            <a:ext cx="3611518" cy="2281199"/>
            <a:chOff x="563040" y="4327654"/>
            <a:chExt cx="3611518" cy="2281199"/>
          </a:xfrm>
        </p:grpSpPr>
        <p:pic>
          <p:nvPicPr>
            <p:cNvPr id="2061" name="Picture 3"/>
            <p:cNvPicPr>
              <a:picLocks noChangeAspect="1" noChangeArrowheads="1"/>
            </p:cNvPicPr>
            <p:nvPr/>
          </p:nvPicPr>
          <p:blipFill>
            <a:blip r:embed="rId3" cstate="print"/>
            <a:srcRect/>
            <a:stretch>
              <a:fillRect/>
            </a:stretch>
          </p:blipFill>
          <p:spPr bwMode="auto">
            <a:xfrm>
              <a:off x="563040" y="4327654"/>
              <a:ext cx="3611518" cy="2281199"/>
            </a:xfrm>
            <a:prstGeom prst="rect">
              <a:avLst/>
            </a:prstGeom>
            <a:noFill/>
            <a:ln w="9525">
              <a:noFill/>
              <a:round/>
              <a:headEnd/>
              <a:tailEnd/>
            </a:ln>
          </p:spPr>
        </p:pic>
        <p:sp>
          <p:nvSpPr>
            <p:cNvPr id="2064" name="TextBox 19"/>
            <p:cNvSpPr txBox="1">
              <a:spLocks noChangeArrowheads="1"/>
            </p:cNvSpPr>
            <p:nvPr/>
          </p:nvSpPr>
          <p:spPr bwMode="auto">
            <a:xfrm>
              <a:off x="1349238" y="5943578"/>
              <a:ext cx="1549233" cy="514643"/>
            </a:xfrm>
            <a:prstGeom prst="rect">
              <a:avLst/>
            </a:prstGeom>
            <a:solidFill>
              <a:schemeClr val="bg1"/>
            </a:solidFill>
            <a:ln w="9525">
              <a:noFill/>
              <a:miter lim="800000"/>
              <a:headEnd/>
              <a:tailEnd/>
            </a:ln>
          </p:spPr>
          <p:txBody>
            <a:bodyPr wrap="square" lIns="82945" tIns="41473" rIns="82945" bIns="41473">
              <a:spAutoFit/>
            </a:bodyPr>
            <a:lstStyle/>
            <a:p>
              <a:pPr algn="ctr"/>
              <a:r>
                <a:rPr lang="en-US" sz="1400" dirty="0" smtClean="0">
                  <a:solidFill>
                    <a:schemeClr val="accent2"/>
                  </a:solidFill>
                  <a:latin typeface="+mn-lt"/>
                </a:rPr>
                <a:t>GPROF-GMI Hourly Rainrate</a:t>
              </a:r>
              <a:endParaRPr lang="en-US" sz="1400" dirty="0">
                <a:solidFill>
                  <a:schemeClr val="accent2"/>
                </a:solidFill>
                <a:latin typeface="+mn-lt"/>
              </a:endParaRPr>
            </a:p>
          </p:txBody>
        </p:sp>
      </p:grpSp>
      <p:sp>
        <p:nvSpPr>
          <p:cNvPr id="18" name="Title 15"/>
          <p:cNvSpPr>
            <a:spLocks noGrp="1"/>
          </p:cNvSpPr>
          <p:nvPr>
            <p:ph type="title"/>
          </p:nvPr>
        </p:nvSpPr>
        <p:spPr>
          <a:xfrm>
            <a:off x="0" y="93729"/>
            <a:ext cx="9144000" cy="1083120"/>
          </a:xfrm>
        </p:spPr>
        <p:txBody>
          <a:bodyPr>
            <a:normAutofit/>
          </a:bodyPr>
          <a:lstStyle/>
          <a:p>
            <a:pPr eaLnBrk="1" hangingPunct="1">
              <a:lnSpc>
                <a:spcPts val="2800"/>
              </a:lnSpc>
            </a:pPr>
            <a:r>
              <a:rPr lang="en-US" sz="4000" dirty="0" smtClean="0">
                <a:effectLst>
                  <a:outerShdw blurRad="38100" dist="38100" dir="2700000" algn="tl">
                    <a:srgbClr val="000000">
                      <a:alpha val="43137"/>
                    </a:srgbClr>
                  </a:outerShdw>
                </a:effectLst>
              </a:rPr>
              <a:t>Data Assimilation Research with GSI (2)</a:t>
            </a:r>
            <a:br>
              <a:rPr lang="en-US" sz="40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NDOA/ROSES Project: GPM Rain Rate Assimilation</a:t>
            </a:r>
          </a:p>
        </p:txBody>
      </p:sp>
    </p:spTree>
    <p:extLst>
      <p:ext uri="{BB962C8B-B14F-4D97-AF65-F5344CB8AC3E}">
        <p14:creationId xmlns:p14="http://schemas.microsoft.com/office/powerpoint/2010/main" val="27188146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dirty="0" smtClean="0"/>
              <a:t>Soil moisture data assimilation research</a:t>
            </a:r>
          </a:p>
          <a:p>
            <a:r>
              <a:rPr lang="en-US" dirty="0" smtClean="0"/>
              <a:t>WRF-Hydro/National Water Center</a:t>
            </a:r>
          </a:p>
          <a:p>
            <a:r>
              <a:rPr lang="en-US" dirty="0"/>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b="1" dirty="0" smtClean="0">
                <a:effectLst>
                  <a:outerShdw blurRad="38100" dist="38100" dir="2700000" algn="tl">
                    <a:srgbClr val="000000">
                      <a:alpha val="43137"/>
                    </a:srgbClr>
                  </a:outerShdw>
                </a:effectLst>
              </a:rPr>
              <a:t>Multi-NASA Center downscaling project</a:t>
            </a:r>
          </a:p>
          <a:p>
            <a:r>
              <a:rPr lang="en-US" dirty="0" smtClean="0"/>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3383474" y="865505"/>
            <a:ext cx="5570521" cy="69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b="1">
                <a:solidFill>
                  <a:srgbClr val="000099"/>
                </a:solidFill>
                <a:effectLst>
                  <a:outerShdw blurRad="38100" dist="38100" dir="2700000" algn="tl">
                    <a:srgbClr val="000000">
                      <a:alpha val="43137"/>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lnSpc>
                <a:spcPts val="2500"/>
              </a:lnSpc>
            </a:pPr>
            <a:r>
              <a:rPr lang="en-US" sz="2400" b="0" dirty="0" smtClean="0">
                <a:effectLst/>
                <a:latin typeface="Calibri" panose="020F0502020204030204" pitchFamily="34" charset="0"/>
              </a:rPr>
              <a:t>Narrow Scope – Focus only on  three</a:t>
            </a:r>
            <a:br>
              <a:rPr lang="en-US" sz="2400" b="0" dirty="0" smtClean="0">
                <a:effectLst/>
                <a:latin typeface="Calibri" panose="020F0502020204030204" pitchFamily="34" charset="0"/>
              </a:rPr>
            </a:br>
            <a:r>
              <a:rPr lang="en-US" sz="2400" b="0" dirty="0" smtClean="0">
                <a:effectLst/>
                <a:latin typeface="Calibri" panose="020F0502020204030204" pitchFamily="34" charset="0"/>
              </a:rPr>
              <a:t> Impactful Phenomena</a:t>
            </a:r>
            <a:endParaRPr lang="en-US" sz="2400" b="0" dirty="0">
              <a:effectLst/>
              <a:latin typeface="Calibri" panose="020F0502020204030204" pitchFamily="34" charset="0"/>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900" y="2931154"/>
            <a:ext cx="2819400" cy="1727200"/>
          </a:xfrm>
          <a:prstGeom prst="rect">
            <a:avLst/>
          </a:prstGeom>
        </p:spPr>
      </p:pic>
      <p:sp>
        <p:nvSpPr>
          <p:cNvPr id="10" name="TextBox 9"/>
          <p:cNvSpPr txBox="1"/>
          <p:nvPr/>
        </p:nvSpPr>
        <p:spPr>
          <a:xfrm>
            <a:off x="3317499" y="3287531"/>
            <a:ext cx="3657601" cy="923330"/>
          </a:xfrm>
          <a:prstGeom prst="rect">
            <a:avLst/>
          </a:prstGeom>
          <a:noFill/>
        </p:spPr>
        <p:txBody>
          <a:bodyPr wrap="square" rtlCol="0">
            <a:spAutoFit/>
          </a:bodyPr>
          <a:lstStyle/>
          <a:p>
            <a:r>
              <a:rPr lang="en-US" b="1" dirty="0" smtClean="0">
                <a:latin typeface="Calibri" panose="020F0502020204030204" pitchFamily="34" charset="0"/>
              </a:rPr>
              <a:t>Midcontinent Summertime MCSs</a:t>
            </a:r>
          </a:p>
          <a:p>
            <a:pPr marL="285750" indent="-285750">
              <a:buFont typeface="Arial"/>
              <a:buChar char="•"/>
            </a:pPr>
            <a:r>
              <a:rPr lang="en-US" dirty="0" smtClean="0">
                <a:latin typeface="Calibri" panose="020F0502020204030204" pitchFamily="34" charset="0"/>
              </a:rPr>
              <a:t>Warm / Dry Climate Model Biases</a:t>
            </a:r>
          </a:p>
          <a:p>
            <a:pPr marL="285750" indent="-285750">
              <a:buFont typeface="Arial"/>
              <a:buChar char="•"/>
            </a:pPr>
            <a:r>
              <a:rPr lang="en-US" dirty="0" smtClean="0">
                <a:latin typeface="Calibri" panose="020F0502020204030204" pitchFamily="34" charset="0"/>
              </a:rPr>
              <a:t>Extreme weather events</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900" y="4773550"/>
            <a:ext cx="2819400" cy="1905000"/>
          </a:xfrm>
          <a:prstGeom prst="rect">
            <a:avLst/>
          </a:prstGeom>
        </p:spPr>
      </p:pic>
      <p:sp>
        <p:nvSpPr>
          <p:cNvPr id="12" name="TextBox 11"/>
          <p:cNvSpPr txBox="1"/>
          <p:nvPr/>
        </p:nvSpPr>
        <p:spPr>
          <a:xfrm>
            <a:off x="3383474" y="5146492"/>
            <a:ext cx="4859151" cy="923330"/>
          </a:xfrm>
          <a:prstGeom prst="rect">
            <a:avLst/>
          </a:prstGeom>
          <a:noFill/>
        </p:spPr>
        <p:txBody>
          <a:bodyPr wrap="none" rtlCol="0">
            <a:spAutoFit/>
          </a:bodyPr>
          <a:lstStyle/>
          <a:p>
            <a:r>
              <a:rPr lang="en-US" b="1" dirty="0" smtClean="0">
                <a:latin typeface="Calibri" panose="020F0502020204030204" pitchFamily="34" charset="0"/>
              </a:rPr>
              <a:t>West Coast Wintertime Atmospheric Rivers (ARs)</a:t>
            </a:r>
          </a:p>
          <a:p>
            <a:pPr marL="285750" indent="-285750">
              <a:buFont typeface="Arial"/>
              <a:buChar char="•"/>
            </a:pPr>
            <a:r>
              <a:rPr lang="en-US" dirty="0" smtClean="0">
                <a:latin typeface="Calibri" panose="020F0502020204030204" pitchFamily="34" charset="0"/>
              </a:rPr>
              <a:t>Crucial for water resources/availability</a:t>
            </a:r>
          </a:p>
          <a:p>
            <a:pPr marL="285750" indent="-285750">
              <a:buFont typeface="Arial"/>
              <a:buChar char="•"/>
            </a:pPr>
            <a:r>
              <a:rPr lang="en-US" dirty="0" smtClean="0">
                <a:latin typeface="Calibri" panose="020F0502020204030204" pitchFamily="34" charset="0"/>
              </a:rPr>
              <a:t>Associated with most flooding events</a:t>
            </a:r>
          </a:p>
        </p:txBody>
      </p:sp>
      <p:sp>
        <p:nvSpPr>
          <p:cNvPr id="13" name="TextBox 12"/>
          <p:cNvSpPr txBox="1"/>
          <p:nvPr/>
        </p:nvSpPr>
        <p:spPr>
          <a:xfrm>
            <a:off x="3317499" y="1703872"/>
            <a:ext cx="4057521" cy="923330"/>
          </a:xfrm>
          <a:prstGeom prst="rect">
            <a:avLst/>
          </a:prstGeom>
          <a:noFill/>
        </p:spPr>
        <p:txBody>
          <a:bodyPr wrap="none" rtlCol="0">
            <a:spAutoFit/>
          </a:bodyPr>
          <a:lstStyle/>
          <a:p>
            <a:r>
              <a:rPr lang="en-US" b="1" dirty="0" smtClean="0">
                <a:latin typeface="Calibri" panose="020F0502020204030204" pitchFamily="34" charset="0"/>
              </a:rPr>
              <a:t>Northeast Wintertime Storms (NESs)</a:t>
            </a:r>
          </a:p>
          <a:p>
            <a:pPr marL="285750" indent="-285750">
              <a:buFont typeface="Arial"/>
              <a:buChar char="•"/>
            </a:pPr>
            <a:r>
              <a:rPr lang="en-US" dirty="0" smtClean="0">
                <a:latin typeface="Calibri" panose="020F0502020204030204" pitchFamily="34" charset="0"/>
              </a:rPr>
              <a:t>Extreme precipitation/snowfall events</a:t>
            </a:r>
          </a:p>
          <a:p>
            <a:pPr marL="285750" indent="-285750">
              <a:buFont typeface="Arial"/>
              <a:buChar char="•"/>
            </a:pPr>
            <a:r>
              <a:rPr lang="en-US" dirty="0" smtClean="0">
                <a:latin typeface="Calibri" panose="020F0502020204030204" pitchFamily="34" charset="0"/>
              </a:rPr>
              <a:t>Extreme wind events</a:t>
            </a:r>
          </a:p>
        </p:txBody>
      </p:sp>
      <p:pic>
        <p:nvPicPr>
          <p:cNvPr id="14" name="Picture 13"/>
          <p:cNvPicPr>
            <a:picLocks noChangeAspect="1"/>
          </p:cNvPicPr>
          <p:nvPr/>
        </p:nvPicPr>
        <p:blipFill>
          <a:blip r:embed="rId4"/>
          <a:stretch>
            <a:fillRect/>
          </a:stretch>
        </p:blipFill>
        <p:spPr>
          <a:xfrm>
            <a:off x="465442" y="1026155"/>
            <a:ext cx="2788271" cy="1778000"/>
          </a:xfrm>
          <a:prstGeom prst="rect">
            <a:avLst/>
          </a:prstGeom>
        </p:spPr>
      </p:pic>
      <p:sp>
        <p:nvSpPr>
          <p:cNvPr id="15" name="TextBox 14"/>
          <p:cNvSpPr txBox="1"/>
          <p:nvPr/>
        </p:nvSpPr>
        <p:spPr bwMode="auto">
          <a:xfrm>
            <a:off x="7160817" y="2701058"/>
            <a:ext cx="1600201" cy="1723549"/>
          </a:xfrm>
          <a:prstGeom prst="rect">
            <a:avLst/>
          </a:prstGeom>
          <a:solidFill>
            <a:srgbClr val="BADDE1"/>
          </a:solidFill>
          <a:ln>
            <a:solidFill>
              <a:srgbClr val="6B6BCF"/>
            </a:solidFill>
          </a:ln>
          <a:extLst/>
        </p:spPr>
        <p:txBody>
          <a:bodyPr wrap="square" lIns="0" tIns="0" rIns="0" bIns="0" rtlCol="0">
            <a:spAutoFit/>
          </a:bodyPr>
          <a:lstStyle/>
          <a:p>
            <a:pPr algn="ctr" eaLnBrk="1" hangingPunct="1">
              <a:buSzPct val="80000"/>
              <a:buFont typeface="Wingdings" pitchFamily="2" charset="2"/>
              <a:buNone/>
            </a:pPr>
            <a:r>
              <a:rPr lang="en-US" sz="1600" dirty="0" smtClean="0">
                <a:latin typeface="Calibri" panose="020F0502020204030204" pitchFamily="34" charset="0"/>
                <a:cs typeface="Arial" pitchFamily="34" charset="0"/>
              </a:rPr>
              <a:t>Resolution</a:t>
            </a:r>
          </a:p>
          <a:p>
            <a:pPr algn="ctr" eaLnBrk="1" hangingPunct="1">
              <a:buSzPct val="80000"/>
              <a:buFont typeface="Wingdings" pitchFamily="2" charset="2"/>
              <a:buNone/>
            </a:pPr>
            <a:r>
              <a:rPr lang="en-US" sz="1600" dirty="0" smtClean="0">
                <a:latin typeface="Calibri" panose="020F0502020204030204" pitchFamily="34" charset="0"/>
                <a:cs typeface="Arial" pitchFamily="34" charset="0"/>
              </a:rPr>
              <a:t>May Matter</a:t>
            </a:r>
          </a:p>
          <a:p>
            <a:pPr algn="ctr" eaLnBrk="1" hangingPunct="1">
              <a:buSzPct val="80000"/>
              <a:buFont typeface="Wingdings" pitchFamily="2" charset="2"/>
              <a:buNone/>
            </a:pPr>
            <a:r>
              <a:rPr lang="en-US" sz="1600" dirty="0" smtClean="0">
                <a:latin typeface="Calibri" panose="020F0502020204030204" pitchFamily="34" charset="0"/>
                <a:cs typeface="Arial" pitchFamily="34" charset="0"/>
              </a:rPr>
              <a:t>for the Proper Representation of the Impacts</a:t>
            </a:r>
          </a:p>
          <a:p>
            <a:pPr algn="ctr" eaLnBrk="1" hangingPunct="1">
              <a:buSzPct val="80000"/>
              <a:buFont typeface="Wingdings" pitchFamily="2" charset="2"/>
              <a:buNone/>
            </a:pPr>
            <a:r>
              <a:rPr lang="en-US" sz="1600" dirty="0" smtClean="0">
                <a:latin typeface="Calibri" panose="020F0502020204030204" pitchFamily="34" charset="0"/>
                <a:cs typeface="Arial" pitchFamily="34" charset="0"/>
              </a:rPr>
              <a:t>of These </a:t>
            </a:r>
          </a:p>
          <a:p>
            <a:pPr algn="ctr" eaLnBrk="1" hangingPunct="1">
              <a:buSzPct val="80000"/>
              <a:buFont typeface="Wingdings" pitchFamily="2" charset="2"/>
              <a:buNone/>
            </a:pPr>
            <a:r>
              <a:rPr lang="en-US" sz="1600" dirty="0" smtClean="0">
                <a:latin typeface="Calibri" panose="020F0502020204030204" pitchFamily="34" charset="0"/>
                <a:cs typeface="Arial" pitchFamily="34" charset="0"/>
              </a:rPr>
              <a:t>Phenomena</a:t>
            </a:r>
            <a:endParaRPr lang="en-US" sz="1600" dirty="0">
              <a:latin typeface="Calibri" panose="020F0502020204030204" pitchFamily="34" charset="0"/>
              <a:cs typeface="Arial" pitchFamily="34" charset="0"/>
            </a:endParaRPr>
          </a:p>
        </p:txBody>
      </p:sp>
      <p:sp>
        <p:nvSpPr>
          <p:cNvPr id="16" name="Title 15"/>
          <p:cNvSpPr txBox="1">
            <a:spLocks/>
          </p:cNvSpPr>
          <p:nvPr/>
        </p:nvSpPr>
        <p:spPr>
          <a:xfrm>
            <a:off x="232389" y="55750"/>
            <a:ext cx="8721607" cy="8909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prstClr val="black"/>
                </a:solidFill>
                <a:effectLst>
                  <a:outerShdw blurRad="38100" dist="38100" dir="2700000" algn="tl">
                    <a:srgbClr val="000000">
                      <a:alpha val="43137"/>
                    </a:srgbClr>
                  </a:outerShdw>
                </a:effectLst>
              </a:rPr>
              <a:t>Multi-NASA Center Downscaling Project</a:t>
            </a:r>
            <a:endParaRPr lang="en-US" sz="16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7899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dirty="0" smtClean="0"/>
              <a:t>Soil moisture data assimilation research</a:t>
            </a:r>
          </a:p>
          <a:p>
            <a:r>
              <a:rPr lang="en-US" dirty="0" smtClean="0"/>
              <a:t>WRF-Hydro/National Water Center</a:t>
            </a:r>
          </a:p>
          <a:p>
            <a:r>
              <a:rPr lang="en-US" dirty="0"/>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b="1" dirty="0" smtClean="0">
                <a:effectLst>
                  <a:outerShdw blurRad="38100" dist="38100" dir="2700000" algn="tl">
                    <a:srgbClr val="000000">
                      <a:alpha val="43137"/>
                    </a:srgbClr>
                  </a:outerShdw>
                </a:effectLst>
              </a:rPr>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046"/>
            <a:ext cx="9144000" cy="951747"/>
          </a:xfrm>
        </p:spPr>
        <p:txBody>
          <a:bodyPr>
            <a:noAutofit/>
          </a:bodyPr>
          <a:lstStyle/>
          <a:p>
            <a:r>
              <a:rPr lang="en-US" sz="2800" b="1" dirty="0">
                <a:effectLst>
                  <a:outerShdw blurRad="38100" dist="38100" dir="2700000" algn="tl">
                    <a:srgbClr val="000000">
                      <a:alpha val="43137"/>
                    </a:srgbClr>
                  </a:outerShdw>
                </a:effectLst>
              </a:rPr>
              <a:t>NASA Severe Thunderstorm Observations </a:t>
            </a:r>
            <a:r>
              <a:rPr lang="en-US" sz="2800" b="1" dirty="0" smtClean="0">
                <a:effectLst>
                  <a:outerShdw blurRad="38100" dist="38100" dir="2700000" algn="tl">
                    <a:srgbClr val="000000">
                      <a:alpha val="43137"/>
                    </a:srgbClr>
                  </a:outerShdw>
                </a:effectLst>
              </a:rPr>
              <a:t>and </a:t>
            </a:r>
            <a:r>
              <a:rPr lang="en-US" sz="2800" b="1" dirty="0">
                <a:effectLst>
                  <a:outerShdw blurRad="38100" dist="38100" dir="2700000" algn="tl">
                    <a:srgbClr val="000000">
                      <a:alpha val="43137"/>
                    </a:srgbClr>
                  </a:outerShdw>
                </a:effectLst>
              </a:rPr>
              <a:t>Regional Modeling (</a:t>
            </a:r>
            <a:r>
              <a:rPr lang="en-US" sz="2800" b="1" dirty="0" smtClean="0">
                <a:effectLst>
                  <a:outerShdw blurRad="38100" dist="38100" dir="2700000" algn="tl">
                    <a:srgbClr val="000000">
                      <a:alpha val="43137"/>
                    </a:srgbClr>
                  </a:outerShdw>
                </a:effectLst>
              </a:rPr>
              <a:t>NSTORM)</a:t>
            </a:r>
            <a:endParaRPr lang="en-US" sz="28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84666" y="1095923"/>
            <a:ext cx="6209743" cy="5126748"/>
          </a:xfrm>
        </p:spPr>
        <p:txBody>
          <a:bodyPr>
            <a:noAutofit/>
          </a:bodyPr>
          <a:lstStyle/>
          <a:p>
            <a:pPr marL="285750" indent="-285750" algn="l">
              <a:lnSpc>
                <a:spcPts val="2400"/>
              </a:lnSpc>
              <a:spcBef>
                <a:spcPts val="600"/>
              </a:spcBef>
              <a:buFont typeface="Courier New" panose="02070309020205020404" pitchFamily="49" charset="0"/>
              <a:buChar char="o"/>
            </a:pPr>
            <a:r>
              <a:rPr lang="en-US" sz="2200" dirty="0" smtClean="0">
                <a:solidFill>
                  <a:schemeClr val="tx1"/>
                </a:solidFill>
              </a:rPr>
              <a:t>Investigation into the use of NU-WRF and LIS for studying severe weather in the SEUS in parallel to NOAA’s VORTEX-SE fields campaign</a:t>
            </a:r>
          </a:p>
          <a:p>
            <a:pPr marL="285750" indent="-285750" algn="l">
              <a:lnSpc>
                <a:spcPts val="2400"/>
              </a:lnSpc>
              <a:spcBef>
                <a:spcPts val="600"/>
              </a:spcBef>
              <a:buFont typeface="Courier New" panose="02070309020205020404" pitchFamily="49" charset="0"/>
              <a:buChar char="o"/>
            </a:pPr>
            <a:r>
              <a:rPr lang="en-US" sz="2200" dirty="0" smtClean="0">
                <a:solidFill>
                  <a:schemeClr val="tx1"/>
                </a:solidFill>
              </a:rPr>
              <a:t>Scientific objective to understand role of land surface perturbations on convection and severe weather using ensemble-like approach</a:t>
            </a:r>
          </a:p>
          <a:p>
            <a:pPr marL="285750" indent="-285750" algn="l">
              <a:lnSpc>
                <a:spcPts val="2500"/>
              </a:lnSpc>
              <a:buFont typeface="Courier New" panose="02070309020205020404" pitchFamily="49" charset="0"/>
              <a:buChar char="o"/>
            </a:pPr>
            <a:r>
              <a:rPr lang="en-US" sz="2200" dirty="0" smtClean="0">
                <a:solidFill>
                  <a:schemeClr val="tx1"/>
                </a:solidFill>
              </a:rPr>
              <a:t>31 Mar 2016 benchmark simulations completed</a:t>
            </a:r>
          </a:p>
          <a:p>
            <a:pPr marL="403225" lvl="1" indent="-198438" algn="l">
              <a:lnSpc>
                <a:spcPts val="2200"/>
              </a:lnSpc>
              <a:spcBef>
                <a:spcPts val="300"/>
              </a:spcBef>
              <a:buFont typeface="Wingdings" panose="05000000000000000000" pitchFamily="2" charset="2"/>
              <a:buChar char="§"/>
            </a:pPr>
            <a:r>
              <a:rPr lang="en-US" sz="2000" dirty="0" smtClean="0">
                <a:solidFill>
                  <a:schemeClr val="tx1"/>
                </a:solidFill>
              </a:rPr>
              <a:t>CONUS domain; 4-km grid spacing; 56 vertical levels</a:t>
            </a:r>
          </a:p>
          <a:p>
            <a:pPr marL="403225" lvl="1" indent="-198438" algn="l">
              <a:lnSpc>
                <a:spcPts val="2200"/>
              </a:lnSpc>
              <a:spcBef>
                <a:spcPts val="300"/>
              </a:spcBef>
              <a:buFont typeface="Wingdings" panose="05000000000000000000" pitchFamily="2" charset="2"/>
              <a:buChar char="§"/>
            </a:pPr>
            <a:r>
              <a:rPr lang="en-US" sz="2000" dirty="0" smtClean="0">
                <a:solidFill>
                  <a:schemeClr val="tx1"/>
                </a:solidFill>
              </a:rPr>
              <a:t>Tested each member on 252 processors</a:t>
            </a:r>
          </a:p>
          <a:p>
            <a:pPr marL="403225" lvl="1" indent="-198438" algn="l">
              <a:lnSpc>
                <a:spcPts val="2200"/>
              </a:lnSpc>
              <a:spcBef>
                <a:spcPts val="300"/>
              </a:spcBef>
              <a:buFont typeface="Wingdings" panose="05000000000000000000" pitchFamily="2" charset="2"/>
              <a:buChar char="§"/>
            </a:pPr>
            <a:r>
              <a:rPr lang="en-US" sz="2000" dirty="0" smtClean="0">
                <a:solidFill>
                  <a:schemeClr val="tx1"/>
                </a:solidFill>
              </a:rPr>
              <a:t>Mean 2.4 h wall clock per member for 18-h fcst </a:t>
            </a:r>
            <a:r>
              <a:rPr lang="en-US" sz="2000" dirty="0" smtClean="0">
                <a:solidFill>
                  <a:schemeClr val="tx1"/>
                </a:solidFill>
                <a:sym typeface="Wingdings" panose="05000000000000000000" pitchFamily="2" charset="2"/>
              </a:rPr>
              <a:t> scales to ~50 min per member using all 26 sc1 nodes</a:t>
            </a:r>
            <a:endParaRPr lang="en-US" sz="2000" dirty="0" smtClean="0">
              <a:solidFill>
                <a:schemeClr val="tx1"/>
              </a:solidFill>
            </a:endParaRPr>
          </a:p>
          <a:p>
            <a:pPr marL="285750" indent="-285750" algn="l">
              <a:lnSpc>
                <a:spcPts val="2400"/>
              </a:lnSpc>
              <a:spcBef>
                <a:spcPts val="600"/>
              </a:spcBef>
              <a:buFont typeface="Courier New" panose="02070309020205020404" pitchFamily="49" charset="0"/>
              <a:buChar char="o"/>
            </a:pPr>
            <a:r>
              <a:rPr lang="en-US" sz="2200" dirty="0" smtClean="0">
                <a:solidFill>
                  <a:schemeClr val="tx1"/>
                </a:solidFill>
              </a:rPr>
              <a:t>Eval forthcoming for the well-observed 31 March 2016 Priceville, AL tornado during VORTEX-SE</a:t>
            </a:r>
          </a:p>
          <a:p>
            <a:pPr marL="285750" indent="-285750" algn="l">
              <a:lnSpc>
                <a:spcPts val="2400"/>
              </a:lnSpc>
              <a:spcBef>
                <a:spcPts val="600"/>
              </a:spcBef>
              <a:buFont typeface="Courier New" panose="02070309020205020404" pitchFamily="49" charset="0"/>
              <a:buChar char="o"/>
            </a:pPr>
            <a:r>
              <a:rPr lang="en-US" sz="2200" dirty="0" smtClean="0">
                <a:solidFill>
                  <a:schemeClr val="tx1"/>
                </a:solidFill>
              </a:rPr>
              <a:t>Future work to include potential NRT support of event investigations for next season’s VORTEX-SE</a:t>
            </a:r>
            <a:endParaRPr lang="en-US" sz="2400" dirty="0">
              <a:solidFill>
                <a:schemeClr val="tx1"/>
              </a:solidFill>
            </a:endParaRP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pic>
        <p:nvPicPr>
          <p:cNvPr id="2050" name="Picture 2" descr="160331_rpts Reports Graphic"/>
          <p:cNvPicPr>
            <a:picLocks noChangeAspect="1" noChangeArrowheads="1"/>
          </p:cNvPicPr>
          <p:nvPr/>
        </p:nvPicPr>
        <p:blipFill rotWithShape="1">
          <a:blip r:embed="rId5">
            <a:extLst>
              <a:ext uri="{28A0092B-C50C-407E-A947-70E740481C1C}">
                <a14:useLocalDpi xmlns:a14="http://schemas.microsoft.com/office/drawing/2010/main" val="0"/>
              </a:ext>
            </a:extLst>
          </a:blip>
          <a:srcRect l="55063" t="34830" r="14748" b="23631"/>
          <a:stretch/>
        </p:blipFill>
        <p:spPr bwMode="auto">
          <a:xfrm>
            <a:off x="6974443" y="4869243"/>
            <a:ext cx="1991737" cy="192123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36899" y="6146252"/>
            <a:ext cx="2163669" cy="584775"/>
          </a:xfrm>
          <a:prstGeom prst="rect">
            <a:avLst/>
          </a:prstGeom>
          <a:noFill/>
        </p:spPr>
        <p:txBody>
          <a:bodyPr wrap="none" rtlCol="0">
            <a:spAutoFit/>
          </a:bodyPr>
          <a:lstStyle/>
          <a:p>
            <a:pPr algn="ctr"/>
            <a:r>
              <a:rPr lang="en-US" sz="1600" b="1" i="1" dirty="0" smtClean="0">
                <a:latin typeface="+mn-lt"/>
              </a:rPr>
              <a:t>(right) NCEP/SPC Storm</a:t>
            </a:r>
            <a:br>
              <a:rPr lang="en-US" sz="1600" b="1" i="1" dirty="0" smtClean="0">
                <a:latin typeface="+mn-lt"/>
              </a:rPr>
            </a:br>
            <a:r>
              <a:rPr lang="en-US" sz="1600" b="1" i="1" dirty="0" smtClean="0">
                <a:latin typeface="+mn-lt"/>
              </a:rPr>
              <a:t> Reports: 31 Mar 2016</a:t>
            </a:r>
            <a:endParaRPr lang="en-US" sz="1600" b="1" i="1" dirty="0">
              <a:latin typeface="+mn-lt"/>
            </a:endParaRPr>
          </a:p>
        </p:txBody>
      </p:sp>
      <p:grpSp>
        <p:nvGrpSpPr>
          <p:cNvPr id="7" name="Group 6"/>
          <p:cNvGrpSpPr/>
          <p:nvPr/>
        </p:nvGrpSpPr>
        <p:grpSpPr>
          <a:xfrm>
            <a:off x="6289118" y="773673"/>
            <a:ext cx="2907003" cy="4090703"/>
            <a:chOff x="6289118" y="773673"/>
            <a:chExt cx="2907003" cy="4090703"/>
          </a:xfrm>
        </p:grpSpPr>
        <p:sp>
          <p:nvSpPr>
            <p:cNvPr id="25" name="TextBox 24"/>
            <p:cNvSpPr txBox="1"/>
            <p:nvPr/>
          </p:nvSpPr>
          <p:spPr>
            <a:xfrm rot="16200000">
              <a:off x="6198618" y="1123075"/>
              <a:ext cx="550334" cy="369332"/>
            </a:xfrm>
            <a:prstGeom prst="rect">
              <a:avLst/>
            </a:prstGeom>
            <a:noFill/>
          </p:spPr>
          <p:txBody>
            <a:bodyPr wrap="square" rtlCol="0">
              <a:spAutoFit/>
            </a:bodyPr>
            <a:lstStyle/>
            <a:p>
              <a:r>
                <a:rPr lang="en-US" sz="900" dirty="0"/>
                <a:t>GEFS m1</a:t>
              </a:r>
            </a:p>
          </p:txBody>
        </p:sp>
        <p:sp>
          <p:nvSpPr>
            <p:cNvPr id="26" name="TextBox 25"/>
            <p:cNvSpPr txBox="1"/>
            <p:nvPr/>
          </p:nvSpPr>
          <p:spPr>
            <a:xfrm rot="16200000">
              <a:off x="6198617" y="1690342"/>
              <a:ext cx="550334" cy="369332"/>
            </a:xfrm>
            <a:prstGeom prst="rect">
              <a:avLst/>
            </a:prstGeom>
            <a:noFill/>
          </p:spPr>
          <p:txBody>
            <a:bodyPr wrap="square" rtlCol="0">
              <a:spAutoFit/>
            </a:bodyPr>
            <a:lstStyle/>
            <a:p>
              <a:r>
                <a:rPr lang="en-US" sz="900" dirty="0"/>
                <a:t>GEFS m2</a:t>
              </a:r>
            </a:p>
          </p:txBody>
        </p:sp>
        <p:sp>
          <p:nvSpPr>
            <p:cNvPr id="27" name="TextBox 26"/>
            <p:cNvSpPr txBox="1"/>
            <p:nvPr/>
          </p:nvSpPr>
          <p:spPr>
            <a:xfrm rot="16200000">
              <a:off x="6206094" y="2242600"/>
              <a:ext cx="550334" cy="369332"/>
            </a:xfrm>
            <a:prstGeom prst="rect">
              <a:avLst/>
            </a:prstGeom>
            <a:noFill/>
          </p:spPr>
          <p:txBody>
            <a:bodyPr wrap="square" rtlCol="0">
              <a:spAutoFit/>
            </a:bodyPr>
            <a:lstStyle/>
            <a:p>
              <a:r>
                <a:rPr lang="en-US" sz="900" dirty="0"/>
                <a:t>GEFS m3</a:t>
              </a:r>
            </a:p>
          </p:txBody>
        </p:sp>
        <p:sp>
          <p:nvSpPr>
            <p:cNvPr id="28" name="TextBox 27"/>
            <p:cNvSpPr txBox="1"/>
            <p:nvPr/>
          </p:nvSpPr>
          <p:spPr>
            <a:xfrm rot="16200000">
              <a:off x="6206094" y="2820964"/>
              <a:ext cx="550334" cy="369332"/>
            </a:xfrm>
            <a:prstGeom prst="rect">
              <a:avLst/>
            </a:prstGeom>
            <a:noFill/>
          </p:spPr>
          <p:txBody>
            <a:bodyPr wrap="square" rtlCol="0">
              <a:spAutoFit/>
            </a:bodyPr>
            <a:lstStyle/>
            <a:p>
              <a:r>
                <a:rPr lang="en-US" sz="900" dirty="0"/>
                <a:t>GEFS m4</a:t>
              </a:r>
            </a:p>
          </p:txBody>
        </p:sp>
        <p:sp>
          <p:nvSpPr>
            <p:cNvPr id="29" name="TextBox 28"/>
            <p:cNvSpPr txBox="1"/>
            <p:nvPr/>
          </p:nvSpPr>
          <p:spPr>
            <a:xfrm rot="16200000">
              <a:off x="6198618" y="3366421"/>
              <a:ext cx="550334" cy="369332"/>
            </a:xfrm>
            <a:prstGeom prst="rect">
              <a:avLst/>
            </a:prstGeom>
            <a:noFill/>
          </p:spPr>
          <p:txBody>
            <a:bodyPr wrap="square" rtlCol="0">
              <a:spAutoFit/>
            </a:bodyPr>
            <a:lstStyle/>
            <a:p>
              <a:r>
                <a:rPr lang="en-US" sz="900" dirty="0"/>
                <a:t>GEFS m5</a:t>
              </a:r>
            </a:p>
          </p:txBody>
        </p:sp>
        <p:sp>
          <p:nvSpPr>
            <p:cNvPr id="30" name="TextBox 29"/>
            <p:cNvSpPr txBox="1"/>
            <p:nvPr/>
          </p:nvSpPr>
          <p:spPr>
            <a:xfrm rot="16200000">
              <a:off x="6198618" y="3963642"/>
              <a:ext cx="550334" cy="369332"/>
            </a:xfrm>
            <a:prstGeom prst="rect">
              <a:avLst/>
            </a:prstGeom>
            <a:noFill/>
          </p:spPr>
          <p:txBody>
            <a:bodyPr wrap="square" rtlCol="0">
              <a:spAutoFit/>
            </a:bodyPr>
            <a:lstStyle/>
            <a:p>
              <a:r>
                <a:rPr lang="en-US" sz="900" dirty="0"/>
                <a:t>GEFS m6</a:t>
              </a:r>
            </a:p>
          </p:txBody>
        </p:sp>
        <p:sp>
          <p:nvSpPr>
            <p:cNvPr id="32" name="TextBox 31"/>
            <p:cNvSpPr txBox="1"/>
            <p:nvPr/>
          </p:nvSpPr>
          <p:spPr>
            <a:xfrm>
              <a:off x="6781387" y="778257"/>
              <a:ext cx="555343" cy="230832"/>
            </a:xfrm>
            <a:prstGeom prst="rect">
              <a:avLst/>
            </a:prstGeom>
            <a:noFill/>
          </p:spPr>
          <p:txBody>
            <a:bodyPr wrap="square" rtlCol="0">
              <a:spAutoFit/>
            </a:bodyPr>
            <a:lstStyle/>
            <a:p>
              <a:r>
                <a:rPr lang="en-US" sz="900" dirty="0"/>
                <a:t>CNTL</a:t>
              </a:r>
            </a:p>
          </p:txBody>
        </p:sp>
        <p:sp>
          <p:nvSpPr>
            <p:cNvPr id="33" name="TextBox 32"/>
            <p:cNvSpPr txBox="1"/>
            <p:nvPr/>
          </p:nvSpPr>
          <p:spPr>
            <a:xfrm>
              <a:off x="7337822" y="778256"/>
              <a:ext cx="853515" cy="230832"/>
            </a:xfrm>
            <a:prstGeom prst="rect">
              <a:avLst/>
            </a:prstGeom>
            <a:noFill/>
          </p:spPr>
          <p:txBody>
            <a:bodyPr wrap="square" rtlCol="0">
              <a:spAutoFit/>
            </a:bodyPr>
            <a:lstStyle/>
            <a:p>
              <a:r>
                <a:rPr lang="en-US" sz="900" dirty="0"/>
                <a:t>SPoRT-LIS</a:t>
              </a:r>
            </a:p>
          </p:txBody>
        </p:sp>
        <p:sp>
          <p:nvSpPr>
            <p:cNvPr id="35" name="TextBox 34"/>
            <p:cNvSpPr txBox="1"/>
            <p:nvPr/>
          </p:nvSpPr>
          <p:spPr>
            <a:xfrm>
              <a:off x="8164241" y="773673"/>
              <a:ext cx="785032" cy="230832"/>
            </a:xfrm>
            <a:prstGeom prst="rect">
              <a:avLst/>
            </a:prstGeom>
            <a:noFill/>
          </p:spPr>
          <p:txBody>
            <a:bodyPr wrap="square" rtlCol="0">
              <a:spAutoFit/>
            </a:bodyPr>
            <a:lstStyle/>
            <a:p>
              <a:r>
                <a:rPr lang="en-US" sz="900" dirty="0"/>
                <a:t>LIS w/ GVF</a:t>
              </a:r>
            </a:p>
          </p:txBody>
        </p:sp>
        <p:sp>
          <p:nvSpPr>
            <p:cNvPr id="36" name="TextBox 35"/>
            <p:cNvSpPr txBox="1"/>
            <p:nvPr/>
          </p:nvSpPr>
          <p:spPr>
            <a:xfrm>
              <a:off x="6381669" y="4448878"/>
              <a:ext cx="2814452" cy="415498"/>
            </a:xfrm>
            <a:prstGeom prst="rect">
              <a:avLst/>
            </a:prstGeom>
            <a:noFill/>
          </p:spPr>
          <p:txBody>
            <a:bodyPr wrap="square" rtlCol="0">
              <a:spAutoFit/>
            </a:bodyPr>
            <a:lstStyle/>
            <a:p>
              <a:r>
                <a:rPr lang="en-US" sz="1050" i="1" dirty="0"/>
                <a:t>*All members use Goddard microphysics, radiation physics, MYJ PBL, and Noah LSM</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8950" y="1015640"/>
              <a:ext cx="762001" cy="57150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950" y="1587141"/>
              <a:ext cx="762432" cy="57182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8950" y="2153731"/>
              <a:ext cx="762001" cy="571501"/>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674" y="2725340"/>
              <a:ext cx="770573" cy="57793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8950" y="3294808"/>
              <a:ext cx="772297" cy="579223"/>
            </a:xfrm>
            <a:prstGeom prst="rect">
              <a:avLst/>
            </a:prstGeom>
          </p:spPr>
        </p:pic>
        <p:sp>
          <p:nvSpPr>
            <p:cNvPr id="10" name="Rectangle 9"/>
            <p:cNvSpPr/>
            <p:nvPr/>
          </p:nvSpPr>
          <p:spPr>
            <a:xfrm>
              <a:off x="6612506" y="3861373"/>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7366886" y="1015303"/>
              <a:ext cx="762000" cy="567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367631" y="1581408"/>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7366886" y="2156667"/>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7366886" y="2722945"/>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366886" y="3292159"/>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7367631" y="3861373"/>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8131816" y="1015303"/>
              <a:ext cx="762000" cy="567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8131816" y="1581408"/>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8135134" y="2156667"/>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8134982" y="2722945"/>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8134982" y="3292159"/>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8134982" y="3861373"/>
              <a:ext cx="762000" cy="5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8886" y="3303270"/>
              <a:ext cx="762001" cy="571501"/>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3133" y="3303270"/>
              <a:ext cx="762001" cy="571501"/>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4506" y="3857015"/>
              <a:ext cx="770573" cy="577930"/>
            </a:xfrm>
            <a:prstGeom prst="rect">
              <a:avLst/>
            </a:prstGeom>
          </p:spPr>
        </p:pic>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687" y="1574450"/>
              <a:ext cx="762001" cy="571501"/>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0674" y="3851974"/>
              <a:ext cx="762001" cy="571501"/>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5079" y="1028340"/>
              <a:ext cx="762001" cy="571501"/>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7846" y="3862395"/>
              <a:ext cx="762432" cy="571824"/>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1247" y="1028339"/>
              <a:ext cx="762001" cy="571501"/>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8455" y="2708973"/>
              <a:ext cx="762432" cy="571824"/>
            </a:xfrm>
            <a:prstGeom prst="rect">
              <a:avLst/>
            </a:prstGeom>
          </p:spPr>
        </p:pic>
        <p:pic>
          <p:nvPicPr>
            <p:cNvPr id="61" name="Picture 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3643" y="2724047"/>
              <a:ext cx="772297" cy="579223"/>
            </a:xfrm>
            <a:prstGeom prst="rect">
              <a:avLst/>
            </a:prstGeom>
          </p:spPr>
        </p:pic>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3642" y="2161260"/>
              <a:ext cx="772297" cy="579223"/>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3078" y="1589257"/>
              <a:ext cx="762001" cy="571501"/>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7846" y="2153408"/>
              <a:ext cx="762432" cy="571824"/>
            </a:xfrm>
            <a:prstGeom prst="rect">
              <a:avLst/>
            </a:prstGeom>
          </p:spPr>
        </p:pic>
      </p:grpSp>
    </p:spTree>
    <p:extLst>
      <p:ext uri="{BB962C8B-B14F-4D97-AF65-F5344CB8AC3E}">
        <p14:creationId xmlns:p14="http://schemas.microsoft.com/office/powerpoint/2010/main" val="224175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Outline of Discussion Topics</a:t>
            </a:r>
            <a:endParaRPr lang="en-US" dirty="0">
              <a:latin typeface="+mn-lt"/>
            </a:endParaRPr>
          </a:p>
        </p:txBody>
      </p:sp>
      <p:sp>
        <p:nvSpPr>
          <p:cNvPr id="4" name="Content Placeholder 3"/>
          <p:cNvSpPr>
            <a:spLocks noGrp="1"/>
          </p:cNvSpPr>
          <p:nvPr>
            <p:ph sz="half" idx="1"/>
          </p:nvPr>
        </p:nvSpPr>
        <p:spPr>
          <a:xfrm>
            <a:off x="355600" y="1600200"/>
            <a:ext cx="4140200" cy="4555067"/>
          </a:xfrm>
        </p:spPr>
        <p:txBody>
          <a:bodyPr>
            <a:noAutofit/>
          </a:bodyPr>
          <a:lstStyle/>
          <a:p>
            <a:r>
              <a:rPr lang="en-US" b="1" dirty="0" smtClean="0">
                <a:effectLst>
                  <a:outerShdw blurRad="38100" dist="38100" dir="2700000" algn="tl">
                    <a:srgbClr val="000000">
                      <a:alpha val="43137"/>
                    </a:srgbClr>
                  </a:outerShdw>
                </a:effectLst>
              </a:rPr>
              <a:t>New SPoRT cluster “sc1”</a:t>
            </a:r>
          </a:p>
          <a:p>
            <a:r>
              <a:rPr lang="en-US" dirty="0" smtClean="0"/>
              <a:t>Land surface modeling applications</a:t>
            </a:r>
          </a:p>
          <a:p>
            <a:r>
              <a:rPr lang="en-US" dirty="0" smtClean="0"/>
              <a:t>Soil moisture data assimilation research</a:t>
            </a:r>
          </a:p>
          <a:p>
            <a:r>
              <a:rPr lang="en-US" dirty="0" smtClean="0"/>
              <a:t>WRF-Hydro/National Water Center</a:t>
            </a:r>
          </a:p>
          <a:p>
            <a:r>
              <a:rPr lang="en-US" dirty="0"/>
              <a:t>WRF-Chem modeling / cloud microphysics </a:t>
            </a:r>
            <a:r>
              <a:rPr lang="en-US" dirty="0" smtClean="0"/>
              <a:t>eval</a:t>
            </a:r>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dirty="0" smtClean="0"/>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3507704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dirty="0" smtClean="0"/>
              <a:t>Soil moisture data assimilation research</a:t>
            </a:r>
          </a:p>
          <a:p>
            <a:r>
              <a:rPr lang="en-US" dirty="0" smtClean="0"/>
              <a:t>WRF-Hydro/National Water Center</a:t>
            </a:r>
          </a:p>
          <a:p>
            <a:r>
              <a:rPr lang="en-US" dirty="0"/>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dirty="0" smtClean="0"/>
              <a:t>Ensemble modeling / field campaigns</a:t>
            </a:r>
          </a:p>
          <a:p>
            <a:r>
              <a:rPr lang="en-US" b="1" dirty="0" smtClean="0">
                <a:effectLst>
                  <a:outerShdw blurRad="38100" dist="38100" dir="2700000" algn="tl">
                    <a:srgbClr val="000000">
                      <a:alpha val="43137"/>
                    </a:srgbClr>
                  </a:outerShdw>
                </a:effectLst>
              </a:rPr>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26" t="21218" r="7742" b="11836"/>
          <a:stretch/>
        </p:blipFill>
        <p:spPr bwMode="auto">
          <a:xfrm>
            <a:off x="5438964" y="1135500"/>
            <a:ext cx="3532304" cy="290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15"/>
          <p:cNvSpPr>
            <a:spLocks noGrp="1"/>
          </p:cNvSpPr>
          <p:nvPr>
            <p:ph type="title"/>
          </p:nvPr>
        </p:nvSpPr>
        <p:spPr>
          <a:xfrm>
            <a:off x="95003" y="76200"/>
            <a:ext cx="8876265" cy="914400"/>
          </a:xfrm>
        </p:spPr>
        <p:txBody>
          <a:bodyPr/>
          <a:lstStyle/>
          <a:p>
            <a:pPr eaLnBrk="1" hangingPunct="1">
              <a:defRPr/>
            </a:pPr>
            <a:r>
              <a:rPr lang="en-US" sz="3600" b="1" dirty="0" smtClean="0">
                <a:effectLst>
                  <a:outerShdw blurRad="38100" dist="38100" dir="2700000" algn="tl">
                    <a:srgbClr val="000000">
                      <a:alpha val="43137"/>
                    </a:srgbClr>
                  </a:outerShdw>
                </a:effectLst>
              </a:rPr>
              <a:t>Int’l Applications: LIS, WRF, and NWP Verification over Eastern Africa and beyond</a:t>
            </a:r>
          </a:p>
        </p:txBody>
      </p:sp>
      <p:sp>
        <p:nvSpPr>
          <p:cNvPr id="4" name="TextBox 3"/>
          <p:cNvSpPr txBox="1"/>
          <p:nvPr/>
        </p:nvSpPr>
        <p:spPr>
          <a:xfrm>
            <a:off x="81321" y="1197227"/>
            <a:ext cx="5357643" cy="4816703"/>
          </a:xfrm>
          <a:prstGeom prst="rect">
            <a:avLst/>
          </a:prstGeom>
          <a:noFill/>
        </p:spPr>
        <p:txBody>
          <a:bodyPr wrap="square" lIns="45720" rIns="91440" rtlCol="0">
            <a:spAutoFit/>
          </a:bodyPr>
          <a:lstStyle/>
          <a:p>
            <a:pPr marL="166688" indent="-166688">
              <a:spcBef>
                <a:spcPts val="600"/>
              </a:spcBef>
              <a:buFont typeface="Arial" panose="020B0604020202020204" pitchFamily="34" charset="0"/>
              <a:buChar char="•"/>
            </a:pPr>
            <a:r>
              <a:rPr lang="en-US" sz="2200" spc="-90" dirty="0" smtClean="0">
                <a:solidFill>
                  <a:prstClr val="black"/>
                </a:solidFill>
                <a:latin typeface="Calibri"/>
              </a:rPr>
              <a:t>Partnering with NASA/SERVIR</a:t>
            </a:r>
          </a:p>
          <a:p>
            <a:pPr marL="166688" indent="-166688">
              <a:lnSpc>
                <a:spcPts val="2400"/>
              </a:lnSpc>
              <a:spcBef>
                <a:spcPts val="600"/>
              </a:spcBef>
              <a:buFont typeface="Arial" panose="020B0604020202020204" pitchFamily="34" charset="0"/>
              <a:buChar char="•"/>
            </a:pPr>
            <a:r>
              <a:rPr lang="en-US" sz="2200" spc="-90" dirty="0" smtClean="0">
                <a:solidFill>
                  <a:prstClr val="black"/>
                </a:solidFill>
                <a:latin typeface="Calibri"/>
              </a:rPr>
              <a:t>Running LIS in real-time over eastern Africa with GPM/IMERG precip and VIIRS GVF to provide better soil initialization for NWP models</a:t>
            </a:r>
          </a:p>
          <a:p>
            <a:pPr marL="166688" indent="-166688">
              <a:lnSpc>
                <a:spcPts val="2400"/>
              </a:lnSpc>
              <a:spcBef>
                <a:spcPts val="600"/>
              </a:spcBef>
              <a:buFont typeface="Arial" panose="020B0604020202020204" pitchFamily="34" charset="0"/>
              <a:buChar char="•"/>
            </a:pPr>
            <a:r>
              <a:rPr lang="en-US" sz="2200" spc="-90" dirty="0" smtClean="0">
                <a:solidFill>
                  <a:prstClr val="black"/>
                </a:solidFill>
                <a:latin typeface="Calibri"/>
              </a:rPr>
              <a:t>Training to SERVIR end-users, </a:t>
            </a:r>
            <a:br>
              <a:rPr lang="en-US" sz="2200" spc="-90" dirty="0" smtClean="0">
                <a:solidFill>
                  <a:prstClr val="black"/>
                </a:solidFill>
                <a:latin typeface="Calibri"/>
              </a:rPr>
            </a:br>
            <a:r>
              <a:rPr lang="en-US" sz="2200" spc="-90" dirty="0" smtClean="0">
                <a:solidFill>
                  <a:prstClr val="black"/>
                </a:solidFill>
                <a:latin typeface="Calibri"/>
              </a:rPr>
              <a:t>including upcoming workshop</a:t>
            </a:r>
            <a:br>
              <a:rPr lang="en-US" sz="2200" spc="-90" dirty="0" smtClean="0">
                <a:solidFill>
                  <a:prstClr val="black"/>
                </a:solidFill>
                <a:latin typeface="Calibri"/>
              </a:rPr>
            </a:br>
            <a:r>
              <a:rPr lang="en-US" sz="2200" spc="-90" dirty="0" smtClean="0">
                <a:solidFill>
                  <a:prstClr val="black"/>
                </a:solidFill>
                <a:latin typeface="Calibri"/>
              </a:rPr>
              <a:t>next month in Nairobi, Kenya</a:t>
            </a:r>
          </a:p>
          <a:p>
            <a:pPr marL="166688" indent="-166688">
              <a:lnSpc>
                <a:spcPts val="2400"/>
              </a:lnSpc>
              <a:spcBef>
                <a:spcPts val="600"/>
              </a:spcBef>
              <a:buFont typeface="Arial" panose="020B0604020202020204" pitchFamily="34" charset="0"/>
              <a:buChar char="•"/>
            </a:pPr>
            <a:r>
              <a:rPr lang="en-US" sz="2200" spc="-90" dirty="0" smtClean="0">
                <a:solidFill>
                  <a:prstClr val="black"/>
                </a:solidFill>
                <a:latin typeface="Calibri"/>
              </a:rPr>
              <a:t>Transitioning SPoRT-MET scripting</a:t>
            </a:r>
            <a:br>
              <a:rPr lang="en-US" sz="2200" spc="-90" dirty="0" smtClean="0">
                <a:solidFill>
                  <a:prstClr val="black"/>
                </a:solidFill>
                <a:latin typeface="Calibri"/>
              </a:rPr>
            </a:br>
            <a:r>
              <a:rPr lang="en-US" sz="2200" spc="-90" dirty="0" smtClean="0">
                <a:solidFill>
                  <a:prstClr val="black"/>
                </a:solidFill>
                <a:latin typeface="Calibri"/>
              </a:rPr>
              <a:t>package for NWP model verification</a:t>
            </a:r>
          </a:p>
          <a:p>
            <a:pPr marL="166688" indent="-166688">
              <a:lnSpc>
                <a:spcPts val="2400"/>
              </a:lnSpc>
              <a:spcBef>
                <a:spcPts val="600"/>
              </a:spcBef>
              <a:buFont typeface="Arial" panose="020B0604020202020204" pitchFamily="34" charset="0"/>
              <a:buChar char="•"/>
            </a:pPr>
            <a:r>
              <a:rPr lang="en-US" sz="2200" spc="-90" dirty="0" smtClean="0">
                <a:solidFill>
                  <a:prstClr val="black"/>
                </a:solidFill>
                <a:latin typeface="Calibri"/>
              </a:rPr>
              <a:t>Recent proposal win to run NU-WRF</a:t>
            </a:r>
            <a:br>
              <a:rPr lang="en-US" sz="2200" spc="-90" dirty="0" smtClean="0">
                <a:solidFill>
                  <a:prstClr val="black"/>
                </a:solidFill>
                <a:latin typeface="Calibri"/>
              </a:rPr>
            </a:br>
            <a:r>
              <a:rPr lang="en-US" sz="2200" spc="-90" dirty="0" smtClean="0">
                <a:solidFill>
                  <a:prstClr val="black"/>
                </a:solidFill>
                <a:latin typeface="Calibri"/>
              </a:rPr>
              <a:t>model and develop on-demand </a:t>
            </a:r>
            <a:br>
              <a:rPr lang="en-US" sz="2200" spc="-90" dirty="0" smtClean="0">
                <a:solidFill>
                  <a:prstClr val="black"/>
                </a:solidFill>
                <a:latin typeface="Calibri"/>
              </a:rPr>
            </a:br>
            <a:r>
              <a:rPr lang="en-US" sz="2200" spc="-90" dirty="0" smtClean="0">
                <a:solidFill>
                  <a:prstClr val="black"/>
                </a:solidFill>
                <a:latin typeface="Calibri"/>
              </a:rPr>
              <a:t>convection-allowing ensemble for intense thunderstorm guidance in south Asia</a:t>
            </a:r>
          </a:p>
          <a:p>
            <a:pPr marL="573088" lvl="1" indent="-225425">
              <a:lnSpc>
                <a:spcPts val="2400"/>
              </a:lnSpc>
              <a:spcBef>
                <a:spcPts val="600"/>
              </a:spcBef>
              <a:buFont typeface="Wingdings" panose="05000000000000000000" pitchFamily="2" charset="2"/>
              <a:buChar char="§"/>
            </a:pPr>
            <a:r>
              <a:rPr lang="en-US" sz="2200" spc="-90" dirty="0" smtClean="0">
                <a:solidFill>
                  <a:prstClr val="black"/>
                </a:solidFill>
                <a:latin typeface="Calibri"/>
              </a:rPr>
              <a:t>Will explore cloud computing solutions</a:t>
            </a:r>
            <a:endParaRPr lang="en-US" sz="2200" spc="-90" dirty="0">
              <a:solidFill>
                <a:prstClr val="black"/>
              </a:solidFill>
              <a:latin typeface="Calibri"/>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5008" y="2647208"/>
            <a:ext cx="2997346" cy="217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3" y="6119319"/>
            <a:ext cx="672206" cy="55793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59" y="6240935"/>
            <a:ext cx="1472540" cy="31469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1637" y="4729598"/>
            <a:ext cx="3931554" cy="1965777"/>
          </a:xfrm>
          <a:prstGeom prst="rect">
            <a:avLst/>
          </a:prstGeom>
        </p:spPr>
      </p:pic>
    </p:spTree>
    <p:extLst>
      <p:ext uri="{BB962C8B-B14F-4D97-AF65-F5344CB8AC3E}">
        <p14:creationId xmlns:p14="http://schemas.microsoft.com/office/powerpoint/2010/main" val="15480130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dirty="0" smtClean="0"/>
              <a:t>Land surface modeling applications</a:t>
            </a:r>
          </a:p>
          <a:p>
            <a:r>
              <a:rPr lang="en-US" dirty="0" smtClean="0"/>
              <a:t>Soil moisture data assimilation research</a:t>
            </a:r>
          </a:p>
          <a:p>
            <a:r>
              <a:rPr lang="en-US" dirty="0" smtClean="0"/>
              <a:t>WRF-Hydro/National Water Center</a:t>
            </a:r>
          </a:p>
          <a:p>
            <a:r>
              <a:rPr lang="en-US" dirty="0"/>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dirty="0" smtClean="0"/>
              <a:t>Ensemble modeling / field campaigns</a:t>
            </a:r>
          </a:p>
          <a:p>
            <a:r>
              <a:rPr lang="en-US" dirty="0" smtClean="0"/>
              <a:t>International activities</a:t>
            </a:r>
          </a:p>
          <a:p>
            <a:r>
              <a:rPr lang="en-US" b="1" dirty="0" smtClean="0">
                <a:effectLst>
                  <a:outerShdw blurRad="38100" dist="38100" dir="2700000" algn="tl">
                    <a:srgbClr val="000000">
                      <a:alpha val="43137"/>
                    </a:srgbClr>
                  </a:outerShdw>
                </a:effectLst>
              </a:rPr>
              <a:t>External collaborations</a:t>
            </a:r>
            <a:endParaRPr lang="en-US"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5"/>
          <p:cNvSpPr txBox="1">
            <a:spLocks/>
          </p:cNvSpPr>
          <p:nvPr/>
        </p:nvSpPr>
        <p:spPr>
          <a:xfrm>
            <a:off x="232389" y="79500"/>
            <a:ext cx="8721607" cy="8909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prstClr val="black"/>
                </a:solidFill>
                <a:effectLst>
                  <a:outerShdw blurRad="38100" dist="38100" dir="2700000" algn="tl">
                    <a:srgbClr val="000000">
                      <a:alpha val="43137"/>
                    </a:srgbClr>
                  </a:outerShdw>
                </a:effectLst>
              </a:rPr>
              <a:t>External Collaborations</a:t>
            </a:r>
            <a:endParaRPr lang="en-US" sz="1600" dirty="0">
              <a:solidFill>
                <a:prstClr val="black"/>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351142" y="1057563"/>
            <a:ext cx="8602854" cy="4988907"/>
          </a:xfrm>
        </p:spPr>
        <p:txBody>
          <a:bodyPr/>
          <a:lstStyle/>
          <a:p>
            <a:r>
              <a:rPr lang="en-US" sz="2400" dirty="0" smtClean="0">
                <a:ea typeface="Verdana" charset="0"/>
                <a:cs typeface="Verdana" charset="0"/>
              </a:rPr>
              <a:t>NOAA/ESRL: VIIRS </a:t>
            </a:r>
            <a:r>
              <a:rPr lang="en-US" sz="2400" dirty="0">
                <a:ea typeface="Verdana" charset="0"/>
                <a:cs typeface="Verdana" charset="0"/>
              </a:rPr>
              <a:t>GVF in Rapid Refresh (</a:t>
            </a:r>
            <a:r>
              <a:rPr lang="en-US" sz="2400" dirty="0" smtClean="0">
                <a:ea typeface="Verdana" charset="0"/>
                <a:cs typeface="Verdana" charset="0"/>
              </a:rPr>
              <a:t>RAP)</a:t>
            </a:r>
          </a:p>
          <a:p>
            <a:pPr lvl="1"/>
            <a:r>
              <a:rPr lang="en-US" sz="2000" dirty="0" smtClean="0">
                <a:ea typeface="Verdana" charset="0"/>
                <a:cs typeface="Verdana" charset="0"/>
              </a:rPr>
              <a:t>NESDIS/VIIRS global GVF transferred to ESRL via NASA SPoRT ftp site</a:t>
            </a:r>
          </a:p>
          <a:p>
            <a:pPr lvl="1"/>
            <a:r>
              <a:rPr lang="en-US" sz="2000" dirty="0" smtClean="0">
                <a:ea typeface="Verdana" charset="0"/>
                <a:cs typeface="Verdana" charset="0"/>
              </a:rPr>
              <a:t>VIIRS GVF </a:t>
            </a:r>
            <a:r>
              <a:rPr lang="en-US" sz="2000" dirty="0">
                <a:ea typeface="Verdana" charset="0"/>
                <a:cs typeface="Verdana" charset="0"/>
              </a:rPr>
              <a:t>data format is converted for ingest into WRF </a:t>
            </a:r>
            <a:endParaRPr lang="en-US" sz="2000" dirty="0" smtClean="0">
              <a:ea typeface="Verdana" charset="0"/>
              <a:cs typeface="Verdana" charset="0"/>
            </a:endParaRPr>
          </a:p>
          <a:p>
            <a:pPr lvl="1"/>
            <a:r>
              <a:rPr lang="en-US" sz="2000" dirty="0" smtClean="0">
                <a:ea typeface="Verdana" charset="0"/>
                <a:cs typeface="Verdana" charset="0"/>
              </a:rPr>
              <a:t>Initial </a:t>
            </a:r>
            <a:r>
              <a:rPr lang="en-US" sz="2000" dirty="0">
                <a:ea typeface="Verdana" charset="0"/>
                <a:cs typeface="Verdana" charset="0"/>
              </a:rPr>
              <a:t>testing in cold-start RAP initialized from the GFS </a:t>
            </a:r>
            <a:r>
              <a:rPr lang="en-US" sz="2000" dirty="0" smtClean="0">
                <a:ea typeface="Verdana" charset="0"/>
                <a:cs typeface="Verdana" charset="0"/>
              </a:rPr>
              <a:t>model</a:t>
            </a:r>
          </a:p>
          <a:p>
            <a:pPr lvl="1"/>
            <a:r>
              <a:rPr lang="en-US" sz="2000" dirty="0" smtClean="0">
                <a:ea typeface="Verdana" charset="0"/>
                <a:cs typeface="Verdana" charset="0"/>
              </a:rPr>
              <a:t>Future </a:t>
            </a:r>
            <a:r>
              <a:rPr lang="en-US" sz="2000" dirty="0">
                <a:ea typeface="Verdana" charset="0"/>
                <a:cs typeface="Verdana" charset="0"/>
              </a:rPr>
              <a:t>plans: implement in the cycled RAP and </a:t>
            </a:r>
            <a:r>
              <a:rPr lang="en-US" sz="2000" dirty="0" smtClean="0">
                <a:ea typeface="Verdana" charset="0"/>
                <a:cs typeface="Verdana" charset="0"/>
              </a:rPr>
              <a:t>HRRR</a:t>
            </a:r>
          </a:p>
          <a:p>
            <a:r>
              <a:rPr lang="en-US" sz="2400" dirty="0" smtClean="0">
                <a:ea typeface="Verdana" charset="0"/>
                <a:cs typeface="Verdana" charset="0"/>
              </a:rPr>
              <a:t>The Weather Company</a:t>
            </a:r>
          </a:p>
          <a:p>
            <a:pPr lvl="1"/>
            <a:r>
              <a:rPr lang="en-US" sz="2000" dirty="0" smtClean="0">
                <a:ea typeface="Verdana" charset="0"/>
                <a:cs typeface="Verdana" charset="0"/>
              </a:rPr>
              <a:t>Evaluating SPoRT’s 2-km SST and VIIRS GVF on 50 regression cases </a:t>
            </a:r>
          </a:p>
          <a:p>
            <a:pPr lvl="1"/>
            <a:r>
              <a:rPr lang="en-US" sz="2000" dirty="0" smtClean="0">
                <a:ea typeface="Verdana" charset="0"/>
                <a:cs typeface="Verdana" charset="0"/>
              </a:rPr>
              <a:t>Recently implemented SST into CONUS operations based on improvements in 2-m T, esp. in Western U.S. and Gulf Coast regions</a:t>
            </a:r>
          </a:p>
          <a:p>
            <a:pPr lvl="1"/>
            <a:r>
              <a:rPr lang="en-US" sz="2000" dirty="0" smtClean="0">
                <a:ea typeface="Verdana" charset="0"/>
                <a:cs typeface="Verdana" charset="0"/>
              </a:rPr>
              <a:t>Still evaluating real-time GVF; presented positive improvements at WRF Users’ workshop on an Upper Midwest summer case</a:t>
            </a:r>
          </a:p>
          <a:p>
            <a:r>
              <a:rPr lang="en-US" sz="2400" dirty="0" smtClean="0"/>
              <a:t>Baron Advanced Meteorological Services:</a:t>
            </a:r>
          </a:p>
          <a:p>
            <a:pPr lvl="1"/>
            <a:r>
              <a:rPr lang="en-US" sz="2000" dirty="0" smtClean="0"/>
              <a:t>Ingesting real-time GVF from SPoRT to support their high-res LIS runs</a:t>
            </a:r>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180587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0" y="291275"/>
            <a:ext cx="7875588" cy="3636201"/>
          </a:xfrm>
        </p:spPr>
        <p:txBody>
          <a:bodyPr/>
          <a:lstStyle/>
          <a:p>
            <a:r>
              <a:rPr lang="en-US" dirty="0" smtClean="0">
                <a:effectLst>
                  <a:outerShdw blurRad="38100" dist="38100" dir="2700000" algn="tl">
                    <a:srgbClr val="000000">
                      <a:alpha val="43137"/>
                    </a:srgbClr>
                  </a:outerShdw>
                </a:effectLst>
              </a:rPr>
              <a:t>Open Discussion</a:t>
            </a:r>
            <a:endParaRPr lang="en-US" dirty="0"/>
          </a:p>
        </p:txBody>
      </p:sp>
      <p:sp>
        <p:nvSpPr>
          <p:cNvPr id="5" name="Text Placeholder 4"/>
          <p:cNvSpPr>
            <a:spLocks noGrp="1"/>
          </p:cNvSpPr>
          <p:nvPr>
            <p:ph type="body" idx="1"/>
          </p:nvPr>
        </p:nvSpPr>
        <p:spPr>
          <a:xfrm>
            <a:off x="0" y="4081464"/>
            <a:ext cx="7875588" cy="1706023"/>
          </a:xfrm>
        </p:spPr>
        <p:txBody>
          <a:bodyPr anchor="b"/>
          <a:lstStyle/>
          <a:p>
            <a:pPr fontAlgn="auto">
              <a:spcAft>
                <a:spcPts val="0"/>
              </a:spcAft>
              <a:defRPr/>
            </a:pPr>
            <a:r>
              <a:rPr lang="en-US" sz="2800" dirty="0" smtClean="0"/>
              <a:t>Modeling and Data Assimilation Activities Portfolio</a:t>
            </a:r>
          </a:p>
          <a:p>
            <a:pPr fontAlgn="auto">
              <a:spcAft>
                <a:spcPts val="0"/>
              </a:spcAft>
              <a:defRPr/>
            </a:pPr>
            <a:r>
              <a:rPr lang="en-US" sz="2800" dirty="0" smtClean="0"/>
              <a:t>Science Advisory Committee Meeting</a:t>
            </a:r>
          </a:p>
          <a:p>
            <a:pPr fontAlgn="auto">
              <a:spcAft>
                <a:spcPts val="0"/>
              </a:spcAft>
              <a:defRPr/>
            </a:pPr>
            <a:r>
              <a:rPr lang="en-US" sz="2800" dirty="0" smtClean="0"/>
              <a:t>26 – 28 July 2016</a:t>
            </a:r>
            <a:endParaRPr lang="en-US" sz="2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1550065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0" y="291275"/>
            <a:ext cx="7875588" cy="3636201"/>
          </a:xfrm>
        </p:spPr>
        <p:txBody>
          <a:bodyPr/>
          <a:lstStyle/>
          <a:p>
            <a:r>
              <a:rPr lang="en-US" dirty="0" smtClean="0">
                <a:effectLst>
                  <a:outerShdw blurRad="38100" dist="38100" dir="2700000" algn="tl">
                    <a:srgbClr val="000000">
                      <a:alpha val="43137"/>
                    </a:srgbClr>
                  </a:outerShdw>
                </a:effectLst>
              </a:rPr>
              <a:t>Backup Slides</a:t>
            </a:r>
            <a:endParaRPr lang="en-US" dirty="0"/>
          </a:p>
        </p:txBody>
      </p:sp>
      <p:sp>
        <p:nvSpPr>
          <p:cNvPr id="5" name="Text Placeholder 4"/>
          <p:cNvSpPr>
            <a:spLocks noGrp="1"/>
          </p:cNvSpPr>
          <p:nvPr>
            <p:ph type="body" idx="1"/>
          </p:nvPr>
        </p:nvSpPr>
        <p:spPr>
          <a:xfrm>
            <a:off x="0" y="4081464"/>
            <a:ext cx="7875588" cy="1706023"/>
          </a:xfrm>
        </p:spPr>
        <p:txBody>
          <a:bodyPr anchor="b"/>
          <a:lstStyle/>
          <a:p>
            <a:pPr fontAlgn="auto">
              <a:spcAft>
                <a:spcPts val="0"/>
              </a:spcAft>
              <a:defRPr/>
            </a:pPr>
            <a:r>
              <a:rPr lang="en-US" sz="2800" dirty="0" smtClean="0"/>
              <a:t>Modeling and Data Assimilation Activities Portfolio</a:t>
            </a:r>
          </a:p>
          <a:p>
            <a:pPr fontAlgn="auto">
              <a:spcAft>
                <a:spcPts val="0"/>
              </a:spcAft>
              <a:defRPr/>
            </a:pPr>
            <a:r>
              <a:rPr lang="en-US" sz="2800" dirty="0" smtClean="0"/>
              <a:t>Science Advisory Committee Meeting</a:t>
            </a:r>
          </a:p>
          <a:p>
            <a:pPr fontAlgn="auto">
              <a:spcAft>
                <a:spcPts val="0"/>
              </a:spcAft>
              <a:defRPr/>
            </a:pPr>
            <a:r>
              <a:rPr lang="en-US" sz="2800" dirty="0" smtClean="0"/>
              <a:t>26 – 28 July 2016</a:t>
            </a:r>
            <a:endParaRPr lang="en-US" sz="2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890981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152400" y="32512"/>
            <a:ext cx="8763000" cy="958088"/>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latin typeface="+mn-lt"/>
              </a:rPr>
              <a:t>SPoRT-LIS 2014 Evaluation Example: </a:t>
            </a:r>
            <a:r>
              <a:rPr lang="en-US" sz="3600" b="1" dirty="0" smtClean="0">
                <a:effectLst>
                  <a:outerShdw blurRad="38100" dist="38100" dir="2700000" algn="tl">
                    <a:srgbClr val="000000">
                      <a:alpha val="43137"/>
                    </a:srgbClr>
                  </a:outerShdw>
                </a:effectLst>
              </a:rPr>
              <a:t/>
            </a:r>
            <a:br>
              <a:rPr lang="en-US" sz="3600" b="1"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Minor adjustments to USDM categories</a:t>
            </a:r>
          </a:p>
        </p:txBody>
      </p:sp>
      <p:grpSp>
        <p:nvGrpSpPr>
          <p:cNvPr id="28" name="Group 27"/>
          <p:cNvGrpSpPr/>
          <p:nvPr/>
        </p:nvGrpSpPr>
        <p:grpSpPr>
          <a:xfrm>
            <a:off x="76200" y="1008184"/>
            <a:ext cx="9070400" cy="2580393"/>
            <a:chOff x="76200" y="1077207"/>
            <a:chExt cx="9070400" cy="2580393"/>
          </a:xfrm>
        </p:grpSpPr>
        <p:grpSp>
          <p:nvGrpSpPr>
            <p:cNvPr id="31" name="Group 30"/>
            <p:cNvGrpSpPr/>
            <p:nvPr/>
          </p:nvGrpSpPr>
          <p:grpSpPr>
            <a:xfrm>
              <a:off x="76200" y="1077207"/>
              <a:ext cx="8991600" cy="2580393"/>
              <a:chOff x="76200" y="1897119"/>
              <a:chExt cx="8991600" cy="2580393"/>
            </a:xfrm>
          </p:grpSpPr>
          <p:grpSp>
            <p:nvGrpSpPr>
              <p:cNvPr id="32" name="Group 31"/>
              <p:cNvGrpSpPr>
                <a:grpSpLocks noChangeAspect="1"/>
              </p:cNvGrpSpPr>
              <p:nvPr/>
            </p:nvGrpSpPr>
            <p:grpSpPr>
              <a:xfrm>
                <a:off x="6141720" y="1897119"/>
                <a:ext cx="2926080" cy="2572512"/>
                <a:chOff x="6324600" y="1897120"/>
                <a:chExt cx="2743200" cy="2411730"/>
              </a:xfrm>
            </p:grpSpPr>
            <p:pic>
              <p:nvPicPr>
                <p:cNvPr id="44" name="Picture 2" descr="C:\sport_lis\0-200cm1weekRSM_18z21Aug20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897120"/>
                  <a:ext cx="2743200" cy="2411730"/>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p:cNvSpPr/>
                <p:nvPr/>
              </p:nvSpPr>
              <p:spPr>
                <a:xfrm rot="19920959">
                  <a:off x="6965555" y="2626579"/>
                  <a:ext cx="599286" cy="112145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a:grpSpLocks noChangeAspect="1"/>
              </p:cNvGrpSpPr>
              <p:nvPr/>
            </p:nvGrpSpPr>
            <p:grpSpPr>
              <a:xfrm>
                <a:off x="3109464" y="1905000"/>
                <a:ext cx="2926080" cy="2572512"/>
                <a:chOff x="3512634" y="1904554"/>
                <a:chExt cx="2743200" cy="2411730"/>
              </a:xfrm>
            </p:grpSpPr>
            <p:pic>
              <p:nvPicPr>
                <p:cNvPr id="42" name="Picture 2" descr="C:\sport_lis\0-200cmRSM_18z21Aug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634" y="1904554"/>
                  <a:ext cx="2743200" cy="2411730"/>
                </a:xfrm>
                <a:prstGeom prst="rect">
                  <a:avLst/>
                </a:prstGeom>
                <a:noFill/>
                <a:extLst>
                  <a:ext uri="{909E8E84-426E-40DD-AFC4-6F175D3DCCD1}">
                    <a14:hiddenFill xmlns:a14="http://schemas.microsoft.com/office/drawing/2010/main">
                      <a:solidFill>
                        <a:srgbClr val="FFFFFF"/>
                      </a:solidFill>
                    </a14:hiddenFill>
                  </a:ext>
                </a:extLst>
              </p:spPr>
            </p:pic>
            <p:sp>
              <p:nvSpPr>
                <p:cNvPr id="43" name="Oval 42"/>
                <p:cNvSpPr/>
                <p:nvPr/>
              </p:nvSpPr>
              <p:spPr>
                <a:xfrm rot="19920959">
                  <a:off x="4157236" y="2637666"/>
                  <a:ext cx="599286" cy="112145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a:grpSpLocks noChangeAspect="1"/>
              </p:cNvGrpSpPr>
              <p:nvPr/>
            </p:nvGrpSpPr>
            <p:grpSpPr>
              <a:xfrm>
                <a:off x="76200" y="1905000"/>
                <a:ext cx="2926080" cy="2572512"/>
                <a:chOff x="685800" y="1905000"/>
                <a:chExt cx="2743200" cy="2411730"/>
              </a:xfrm>
            </p:grpSpPr>
            <p:pic>
              <p:nvPicPr>
                <p:cNvPr id="40" name="Picture 2" descr="C:\sport_lis\0-10cmRSM_18z21Aug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905000"/>
                  <a:ext cx="2743200" cy="2411730"/>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p:cNvSpPr/>
                <p:nvPr/>
              </p:nvSpPr>
              <p:spPr>
                <a:xfrm rot="19920959">
                  <a:off x="1339478" y="2636103"/>
                  <a:ext cx="599286" cy="112145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5" name="Picture 2" descr="C:\sport_lis\0-10cmRSM_18z21Aug2014.png"/>
              <p:cNvPicPr>
                <a:picLocks noChangeAspect="1" noChangeArrowheads="1"/>
              </p:cNvPicPr>
              <p:nvPr/>
            </p:nvPicPr>
            <p:blipFill rotWithShape="1">
              <a:blip r:embed="rId4">
                <a:extLst>
                  <a:ext uri="{28A0092B-C50C-407E-A947-70E740481C1C}">
                    <a14:useLocalDpi xmlns:a14="http://schemas.microsoft.com/office/drawing/2010/main" val="0"/>
                  </a:ext>
                </a:extLst>
              </a:blip>
              <a:srcRect l="228" r="50489" b="96906"/>
              <a:stretch/>
            </p:blipFill>
            <p:spPr bwMode="auto">
              <a:xfrm>
                <a:off x="1454945" y="4025392"/>
                <a:ext cx="3605212" cy="19894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330568" y="3706720"/>
                <a:ext cx="1745350" cy="369332"/>
              </a:xfrm>
              <a:prstGeom prst="rect">
                <a:avLst/>
              </a:prstGeom>
              <a:noFill/>
            </p:spPr>
            <p:txBody>
              <a:bodyPr wrap="none" rtlCol="0">
                <a:spAutoFit/>
              </a:bodyPr>
              <a:lstStyle/>
              <a:p>
                <a:r>
                  <a:rPr lang="en-US" b="1" dirty="0" smtClean="0">
                    <a:solidFill>
                      <a:schemeClr val="bg1"/>
                    </a:solidFill>
                    <a:latin typeface="+mn-lt"/>
                  </a:rPr>
                  <a:t>(a) 0-10 cm RSM</a:t>
                </a:r>
                <a:endParaRPr lang="en-US" b="1" dirty="0">
                  <a:solidFill>
                    <a:schemeClr val="bg1"/>
                  </a:solidFill>
                  <a:latin typeface="+mn-lt"/>
                </a:endParaRPr>
              </a:p>
            </p:txBody>
          </p:sp>
          <p:pic>
            <p:nvPicPr>
              <p:cNvPr id="38" name="Picture 2" descr="C:\sport_lis\0-200cm1weekRSM_18z21Aug2014.png"/>
              <p:cNvPicPr>
                <a:picLocks noChangeAspect="1" noChangeArrowheads="1"/>
              </p:cNvPicPr>
              <p:nvPr/>
            </p:nvPicPr>
            <p:blipFill rotWithShape="1">
              <a:blip r:embed="rId2">
                <a:extLst>
                  <a:ext uri="{28A0092B-C50C-407E-A947-70E740481C1C}">
                    <a14:useLocalDpi xmlns:a14="http://schemas.microsoft.com/office/drawing/2010/main" val="0"/>
                  </a:ext>
                </a:extLst>
              </a:blip>
              <a:srcRect l="303" r="50391" b="96916"/>
              <a:stretch/>
            </p:blipFill>
            <p:spPr bwMode="auto">
              <a:xfrm>
                <a:off x="6265068" y="4067556"/>
                <a:ext cx="2705101" cy="148741"/>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p:cNvSpPr txBox="1"/>
            <p:nvPr/>
          </p:nvSpPr>
          <p:spPr>
            <a:xfrm>
              <a:off x="4530931" y="2876788"/>
              <a:ext cx="1488869" cy="369332"/>
            </a:xfrm>
            <a:prstGeom prst="rect">
              <a:avLst/>
            </a:prstGeom>
            <a:noFill/>
          </p:spPr>
          <p:txBody>
            <a:bodyPr wrap="none" rtlCol="0">
              <a:spAutoFit/>
            </a:bodyPr>
            <a:lstStyle/>
            <a:p>
              <a:r>
                <a:rPr lang="en-US" b="1" dirty="0" smtClean="0">
                  <a:solidFill>
                    <a:schemeClr val="bg1"/>
                  </a:solidFill>
                  <a:latin typeface="+mn-lt"/>
                </a:rPr>
                <a:t>(b) 0-2m RSM</a:t>
              </a:r>
              <a:endParaRPr lang="en-US" b="1" dirty="0">
                <a:solidFill>
                  <a:schemeClr val="bg1"/>
                </a:solidFill>
                <a:latin typeface="+mn-lt"/>
              </a:endParaRPr>
            </a:p>
          </p:txBody>
        </p:sp>
        <p:sp>
          <p:nvSpPr>
            <p:cNvPr id="48" name="TextBox 47"/>
            <p:cNvSpPr txBox="1"/>
            <p:nvPr/>
          </p:nvSpPr>
          <p:spPr>
            <a:xfrm>
              <a:off x="7467230" y="2743200"/>
              <a:ext cx="1679370" cy="557204"/>
            </a:xfrm>
            <a:prstGeom prst="rect">
              <a:avLst/>
            </a:prstGeom>
            <a:noFill/>
          </p:spPr>
          <p:txBody>
            <a:bodyPr wrap="none" rtlCol="0">
              <a:spAutoFit/>
            </a:bodyPr>
            <a:lstStyle/>
            <a:p>
              <a:pPr>
                <a:lnSpc>
                  <a:spcPts val="1800"/>
                </a:lnSpc>
              </a:pPr>
              <a:r>
                <a:rPr lang="en-US" b="1" dirty="0" smtClean="0">
                  <a:solidFill>
                    <a:schemeClr val="bg1"/>
                  </a:solidFill>
                  <a:latin typeface="+mn-lt"/>
                </a:rPr>
                <a:t>(c) 1-wk change</a:t>
              </a:r>
              <a:br>
                <a:rPr lang="en-US" b="1" dirty="0" smtClean="0">
                  <a:solidFill>
                    <a:schemeClr val="bg1"/>
                  </a:solidFill>
                  <a:latin typeface="+mn-lt"/>
                </a:rPr>
              </a:br>
              <a:r>
                <a:rPr lang="en-US" b="1" dirty="0" smtClean="0">
                  <a:solidFill>
                    <a:schemeClr val="bg1"/>
                  </a:solidFill>
                  <a:latin typeface="+mn-lt"/>
                </a:rPr>
                <a:t>      0-2m RSM</a:t>
              </a:r>
              <a:endParaRPr lang="en-US" b="1" dirty="0">
                <a:solidFill>
                  <a:schemeClr val="bg1"/>
                </a:solidFill>
                <a:latin typeface="+mn-lt"/>
              </a:endParaRPr>
            </a:p>
          </p:txBody>
        </p:sp>
      </p:grpSp>
      <p:grpSp>
        <p:nvGrpSpPr>
          <p:cNvPr id="49" name="Group 48"/>
          <p:cNvGrpSpPr/>
          <p:nvPr/>
        </p:nvGrpSpPr>
        <p:grpSpPr>
          <a:xfrm>
            <a:off x="49823" y="3657600"/>
            <a:ext cx="8782663" cy="2355807"/>
            <a:chOff x="-1331449" y="1813067"/>
            <a:chExt cx="8344695" cy="2609851"/>
          </a:xfrm>
        </p:grpSpPr>
        <p:pic>
          <p:nvPicPr>
            <p:cNvPr id="5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036" t="50744" r="41068" b="10329"/>
            <a:stretch/>
          </p:blipFill>
          <p:spPr bwMode="auto">
            <a:xfrm>
              <a:off x="4029142" y="1818671"/>
              <a:ext cx="2219258" cy="2604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4030" t="50508" r="40909" b="10563"/>
            <a:stretch/>
          </p:blipFill>
          <p:spPr bwMode="auto">
            <a:xfrm>
              <a:off x="938016" y="1813067"/>
              <a:ext cx="2345809" cy="260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val 53"/>
            <p:cNvSpPr/>
            <p:nvPr/>
          </p:nvSpPr>
          <p:spPr>
            <a:xfrm rot="19788980">
              <a:off x="1810348" y="2354291"/>
              <a:ext cx="596838" cy="11636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54819" t="47462" r="4941" b="38171"/>
            <a:stretch/>
          </p:blipFill>
          <p:spPr bwMode="auto">
            <a:xfrm>
              <a:off x="-1331449" y="2623858"/>
              <a:ext cx="2138800" cy="62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7354" y="2365518"/>
              <a:ext cx="81121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2570861" y="3292998"/>
              <a:ext cx="529312" cy="461665"/>
            </a:xfrm>
            <a:prstGeom prst="rect">
              <a:avLst/>
            </a:prstGeom>
            <a:noFill/>
          </p:spPr>
          <p:txBody>
            <a:bodyPr wrap="none" rtlCol="0">
              <a:spAutoFit/>
            </a:bodyPr>
            <a:lstStyle/>
            <a:p>
              <a:r>
                <a:rPr lang="en-US" sz="2400" b="1" dirty="0" smtClean="0"/>
                <a:t>(a)</a:t>
              </a:r>
              <a:endParaRPr lang="en-US" sz="2400" b="1" dirty="0"/>
            </a:p>
          </p:txBody>
        </p:sp>
        <p:sp>
          <p:nvSpPr>
            <p:cNvPr id="58" name="TextBox 57"/>
            <p:cNvSpPr txBox="1"/>
            <p:nvPr/>
          </p:nvSpPr>
          <p:spPr>
            <a:xfrm>
              <a:off x="5839468" y="3292998"/>
              <a:ext cx="542136" cy="461665"/>
            </a:xfrm>
            <a:prstGeom prst="rect">
              <a:avLst/>
            </a:prstGeom>
            <a:noFill/>
          </p:spPr>
          <p:txBody>
            <a:bodyPr wrap="none" rtlCol="0">
              <a:spAutoFit/>
            </a:bodyPr>
            <a:lstStyle/>
            <a:p>
              <a:r>
                <a:rPr lang="en-US" sz="2400" b="1" dirty="0" smtClean="0"/>
                <a:t>(b)</a:t>
              </a:r>
              <a:endParaRPr lang="en-US" sz="2400" b="1" dirty="0"/>
            </a:p>
          </p:txBody>
        </p:sp>
        <p:pic>
          <p:nvPicPr>
            <p:cNvPr id="50"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57944" r="4556" b="87073"/>
            <a:stretch/>
          </p:blipFill>
          <p:spPr bwMode="auto">
            <a:xfrm>
              <a:off x="1971741" y="3692082"/>
              <a:ext cx="2057400" cy="64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58076" r="5218" b="87083"/>
            <a:stretch/>
          </p:blipFill>
          <p:spPr bwMode="auto">
            <a:xfrm>
              <a:off x="4992422" y="3754663"/>
              <a:ext cx="2020824" cy="64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745219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152400" y="32512"/>
            <a:ext cx="8763000" cy="958088"/>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latin typeface="+mn-lt"/>
              </a:rPr>
              <a:t>SPoRT-LIS 2015 Evaluation: </a:t>
            </a:r>
            <a:r>
              <a:rPr lang="en-US" sz="3600" b="1" dirty="0" smtClean="0">
                <a:effectLst>
                  <a:outerShdw blurRad="38100" dist="38100" dir="2700000" algn="tl">
                    <a:srgbClr val="000000">
                      <a:alpha val="43137"/>
                    </a:srgbClr>
                  </a:outerShdw>
                </a:effectLst>
              </a:rPr>
              <a:t/>
            </a:r>
            <a:br>
              <a:rPr lang="en-US" sz="3600" b="1"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Flooding and Blowing Dust Outlooks (NWS TWC)</a:t>
            </a:r>
          </a:p>
        </p:txBody>
      </p:sp>
      <p:grpSp>
        <p:nvGrpSpPr>
          <p:cNvPr id="6" name="Group 5"/>
          <p:cNvGrpSpPr/>
          <p:nvPr/>
        </p:nvGrpSpPr>
        <p:grpSpPr>
          <a:xfrm>
            <a:off x="23723" y="1371600"/>
            <a:ext cx="5538877" cy="4761131"/>
            <a:chOff x="23723" y="1371600"/>
            <a:chExt cx="5538877" cy="4761131"/>
          </a:xfrm>
        </p:grpSpPr>
        <p:grpSp>
          <p:nvGrpSpPr>
            <p:cNvPr id="5" name="Group 4"/>
            <p:cNvGrpSpPr/>
            <p:nvPr/>
          </p:nvGrpSpPr>
          <p:grpSpPr>
            <a:xfrm>
              <a:off x="23723" y="1371600"/>
              <a:ext cx="5538877" cy="4158878"/>
              <a:chOff x="23723" y="1371600"/>
              <a:chExt cx="5538877" cy="4158878"/>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71600"/>
                <a:ext cx="5486400" cy="4158878"/>
              </a:xfrm>
              <a:prstGeom prst="rect">
                <a:avLst/>
              </a:prstGeom>
            </p:spPr>
          </p:pic>
          <p:sp>
            <p:nvSpPr>
              <p:cNvPr id="4" name="TextBox 3"/>
              <p:cNvSpPr txBox="1"/>
              <p:nvPr/>
            </p:nvSpPr>
            <p:spPr>
              <a:xfrm>
                <a:off x="23723" y="2836652"/>
                <a:ext cx="1313373" cy="584775"/>
              </a:xfrm>
              <a:prstGeom prst="rect">
                <a:avLst/>
              </a:prstGeom>
              <a:noFill/>
            </p:spPr>
            <p:txBody>
              <a:bodyPr wrap="non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mn-lt"/>
                  </a:rPr>
                  <a:t>0-10 cm Vol. </a:t>
                </a:r>
                <a:br>
                  <a:rPr lang="en-US" sz="1600" b="1" dirty="0" smtClean="0">
                    <a:solidFill>
                      <a:schemeClr val="bg1"/>
                    </a:solidFill>
                    <a:effectLst>
                      <a:outerShdw blurRad="38100" dist="38100" dir="2700000" algn="tl">
                        <a:srgbClr val="000000">
                          <a:alpha val="43137"/>
                        </a:srgbClr>
                      </a:outerShdw>
                    </a:effectLst>
                    <a:latin typeface="+mn-lt"/>
                  </a:rPr>
                </a:br>
                <a:r>
                  <a:rPr lang="en-US" sz="1600" b="1" dirty="0" smtClean="0">
                    <a:solidFill>
                      <a:schemeClr val="bg1"/>
                    </a:solidFill>
                    <a:effectLst>
                      <a:outerShdw blurRad="38100" dist="38100" dir="2700000" algn="tl">
                        <a:srgbClr val="000000">
                          <a:alpha val="43137"/>
                        </a:srgbClr>
                      </a:outerShdw>
                    </a:effectLst>
                    <a:latin typeface="+mn-lt"/>
                  </a:rPr>
                  <a:t>Soil Moisture</a:t>
                </a:r>
                <a:endParaRPr lang="en-US" sz="1600" b="1" dirty="0">
                  <a:solidFill>
                    <a:schemeClr val="bg1"/>
                  </a:solidFill>
                  <a:effectLst>
                    <a:outerShdw blurRad="38100" dist="38100" dir="2700000" algn="tl">
                      <a:srgbClr val="000000">
                        <a:alpha val="43137"/>
                      </a:srgbClr>
                    </a:outerShdw>
                  </a:effectLst>
                  <a:latin typeface="+mn-lt"/>
                </a:endParaRPr>
              </a:p>
            </p:txBody>
          </p:sp>
          <p:sp>
            <p:nvSpPr>
              <p:cNvPr id="8" name="TextBox 7"/>
              <p:cNvSpPr txBox="1"/>
              <p:nvPr/>
            </p:nvSpPr>
            <p:spPr>
              <a:xfrm>
                <a:off x="2801427" y="2844225"/>
                <a:ext cx="1313373" cy="584775"/>
              </a:xfrm>
              <a:prstGeom prst="rect">
                <a:avLst/>
              </a:prstGeom>
              <a:noFill/>
            </p:spPr>
            <p:txBody>
              <a:bodyPr wrap="non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mn-lt"/>
                  </a:rPr>
                  <a:t>0-10 cm Rel. </a:t>
                </a:r>
                <a:br>
                  <a:rPr lang="en-US" sz="1600" b="1" dirty="0" smtClean="0">
                    <a:solidFill>
                      <a:schemeClr val="bg1"/>
                    </a:solidFill>
                    <a:effectLst>
                      <a:outerShdw blurRad="38100" dist="38100" dir="2700000" algn="tl">
                        <a:srgbClr val="000000">
                          <a:alpha val="43137"/>
                        </a:srgbClr>
                      </a:outerShdw>
                    </a:effectLst>
                    <a:latin typeface="+mn-lt"/>
                  </a:rPr>
                </a:br>
                <a:r>
                  <a:rPr lang="en-US" sz="1600" b="1" dirty="0" smtClean="0">
                    <a:solidFill>
                      <a:schemeClr val="bg1"/>
                    </a:solidFill>
                    <a:effectLst>
                      <a:outerShdw blurRad="38100" dist="38100" dir="2700000" algn="tl">
                        <a:srgbClr val="000000">
                          <a:alpha val="43137"/>
                        </a:srgbClr>
                      </a:outerShdw>
                    </a:effectLst>
                    <a:latin typeface="+mn-lt"/>
                  </a:rPr>
                  <a:t>Soil Moisture</a:t>
                </a:r>
                <a:endParaRPr lang="en-US" sz="1600" b="1" dirty="0">
                  <a:solidFill>
                    <a:schemeClr val="bg1"/>
                  </a:solidFill>
                  <a:effectLst>
                    <a:outerShdw blurRad="38100" dist="38100" dir="2700000" algn="tl">
                      <a:srgbClr val="000000">
                        <a:alpha val="43137"/>
                      </a:srgbClr>
                    </a:outerShdw>
                  </a:effectLst>
                  <a:latin typeface="+mn-lt"/>
                </a:endParaRPr>
              </a:p>
            </p:txBody>
          </p:sp>
          <p:sp>
            <p:nvSpPr>
              <p:cNvPr id="9" name="TextBox 8"/>
              <p:cNvSpPr txBox="1"/>
              <p:nvPr/>
            </p:nvSpPr>
            <p:spPr>
              <a:xfrm>
                <a:off x="39939" y="4901625"/>
                <a:ext cx="1480085" cy="584775"/>
              </a:xfrm>
              <a:prstGeom prst="rect">
                <a:avLst/>
              </a:prstGeom>
              <a:noFill/>
            </p:spPr>
            <p:txBody>
              <a:bodyPr wrap="non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mn-lt"/>
                  </a:rPr>
                  <a:t>40-100 cm Rel. </a:t>
                </a:r>
                <a:br>
                  <a:rPr lang="en-US" sz="1600" b="1" dirty="0" smtClean="0">
                    <a:solidFill>
                      <a:schemeClr val="bg1"/>
                    </a:solidFill>
                    <a:effectLst>
                      <a:outerShdw blurRad="38100" dist="38100" dir="2700000" algn="tl">
                        <a:srgbClr val="000000">
                          <a:alpha val="43137"/>
                        </a:srgbClr>
                      </a:outerShdw>
                    </a:effectLst>
                    <a:latin typeface="+mn-lt"/>
                  </a:rPr>
                </a:br>
                <a:r>
                  <a:rPr lang="en-US" sz="1600" b="1" dirty="0" smtClean="0">
                    <a:solidFill>
                      <a:schemeClr val="bg1"/>
                    </a:solidFill>
                    <a:effectLst>
                      <a:outerShdw blurRad="38100" dist="38100" dir="2700000" algn="tl">
                        <a:srgbClr val="000000">
                          <a:alpha val="43137"/>
                        </a:srgbClr>
                      </a:outerShdw>
                    </a:effectLst>
                    <a:latin typeface="+mn-lt"/>
                  </a:rPr>
                  <a:t>Soil Moisture</a:t>
                </a:r>
                <a:endParaRPr lang="en-US" sz="1600" b="1" dirty="0">
                  <a:solidFill>
                    <a:schemeClr val="bg1"/>
                  </a:solidFill>
                  <a:effectLst>
                    <a:outerShdw blurRad="38100" dist="38100" dir="2700000" algn="tl">
                      <a:srgbClr val="000000">
                        <a:alpha val="43137"/>
                      </a:srgbClr>
                    </a:outerShdw>
                  </a:effectLst>
                  <a:latin typeface="+mn-lt"/>
                </a:endParaRPr>
              </a:p>
            </p:txBody>
          </p:sp>
          <p:sp>
            <p:nvSpPr>
              <p:cNvPr id="10" name="TextBox 9"/>
              <p:cNvSpPr txBox="1"/>
              <p:nvPr/>
            </p:nvSpPr>
            <p:spPr>
              <a:xfrm>
                <a:off x="2752917" y="4910251"/>
                <a:ext cx="1375890" cy="584775"/>
              </a:xfrm>
              <a:prstGeom prst="rect">
                <a:avLst/>
              </a:prstGeom>
              <a:noFill/>
            </p:spPr>
            <p:txBody>
              <a:bodyPr wrap="non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mn-lt"/>
                  </a:rPr>
                  <a:t>0-200 cm Rel. </a:t>
                </a:r>
                <a:br>
                  <a:rPr lang="en-US" sz="1600" b="1" dirty="0" smtClean="0">
                    <a:solidFill>
                      <a:schemeClr val="bg1"/>
                    </a:solidFill>
                    <a:effectLst>
                      <a:outerShdw blurRad="38100" dist="38100" dir="2700000" algn="tl">
                        <a:srgbClr val="000000">
                          <a:alpha val="43137"/>
                        </a:srgbClr>
                      </a:outerShdw>
                    </a:effectLst>
                    <a:latin typeface="+mn-lt"/>
                  </a:rPr>
                </a:br>
                <a:r>
                  <a:rPr lang="en-US" sz="1600" b="1" dirty="0" smtClean="0">
                    <a:solidFill>
                      <a:schemeClr val="bg1"/>
                    </a:solidFill>
                    <a:effectLst>
                      <a:outerShdw blurRad="38100" dist="38100" dir="2700000" algn="tl">
                        <a:srgbClr val="000000">
                          <a:alpha val="43137"/>
                        </a:srgbClr>
                      </a:outerShdw>
                    </a:effectLst>
                    <a:latin typeface="+mn-lt"/>
                  </a:rPr>
                  <a:t>Soil Moisture</a:t>
                </a:r>
                <a:endParaRPr lang="en-US" sz="1600" b="1" dirty="0">
                  <a:solidFill>
                    <a:schemeClr val="bg1"/>
                  </a:solidFill>
                  <a:effectLst>
                    <a:outerShdw blurRad="38100" dist="38100" dir="2700000" algn="tl">
                      <a:srgbClr val="000000">
                        <a:alpha val="43137"/>
                      </a:srgbClr>
                    </a:outerShdw>
                  </a:effectLst>
                  <a:latin typeface="+mn-lt"/>
                </a:endParaRPr>
              </a:p>
            </p:txBody>
          </p:sp>
        </p:grpSp>
        <p:sp>
          <p:nvSpPr>
            <p:cNvPr id="16" name="TextBox 15"/>
            <p:cNvSpPr txBox="1"/>
            <p:nvPr/>
          </p:nvSpPr>
          <p:spPr>
            <a:xfrm>
              <a:off x="126522" y="5486400"/>
              <a:ext cx="5410200" cy="646331"/>
            </a:xfrm>
            <a:prstGeom prst="rect">
              <a:avLst/>
            </a:prstGeom>
            <a:noFill/>
          </p:spPr>
          <p:txBody>
            <a:bodyPr wrap="square" lIns="45720" rIns="91440" rtlCol="0">
              <a:spAutoFit/>
            </a:bodyPr>
            <a:lstStyle/>
            <a:p>
              <a:pPr algn="ctr"/>
              <a:r>
                <a:rPr lang="en-US" b="1" spc="-90" dirty="0" smtClean="0">
                  <a:latin typeface="+mn-lt"/>
                </a:rPr>
                <a:t>(above) SPoRT-LIS at 09z 2 Sep 2015, as displayed in </a:t>
              </a:r>
              <a:br>
                <a:rPr lang="en-US" b="1" spc="-90" dirty="0" smtClean="0">
                  <a:latin typeface="+mn-lt"/>
                </a:rPr>
              </a:br>
              <a:r>
                <a:rPr lang="en-US" b="1" spc="-90" dirty="0" smtClean="0">
                  <a:latin typeface="+mn-lt"/>
                </a:rPr>
                <a:t>NWS Tucson, AZ operational AWIPS II</a:t>
              </a:r>
            </a:p>
          </p:txBody>
        </p:sp>
        <p:sp>
          <p:nvSpPr>
            <p:cNvPr id="2" name="TextBox 1"/>
            <p:cNvSpPr txBox="1"/>
            <p:nvPr/>
          </p:nvSpPr>
          <p:spPr>
            <a:xfrm>
              <a:off x="4343400" y="2571690"/>
              <a:ext cx="676724" cy="400110"/>
            </a:xfrm>
            <a:prstGeom prst="rect">
              <a:avLst/>
            </a:prstGeom>
            <a:noFill/>
          </p:spPr>
          <p:txBody>
            <a:bodyPr wrap="none" rtlCol="0">
              <a:spAutoFit/>
            </a:bodyPr>
            <a:lstStyle/>
            <a:p>
              <a:r>
                <a:rPr lang="en-US" sz="2000" b="1" dirty="0" smtClean="0">
                  <a:solidFill>
                    <a:srgbClr val="FF0000"/>
                  </a:solidFill>
                  <a:latin typeface="+mn-lt"/>
                </a:rPr>
                <a:t>TWC</a:t>
              </a:r>
              <a:endParaRPr lang="en-US" sz="2000" b="1" dirty="0">
                <a:solidFill>
                  <a:srgbClr val="FF0000"/>
                </a:solidFill>
                <a:latin typeface="+mn-lt"/>
              </a:endParaRPr>
            </a:p>
          </p:txBody>
        </p:sp>
        <p:sp>
          <p:nvSpPr>
            <p:cNvPr id="18" name="TextBox 17"/>
            <p:cNvSpPr txBox="1"/>
            <p:nvPr/>
          </p:nvSpPr>
          <p:spPr>
            <a:xfrm>
              <a:off x="3895276" y="1676400"/>
              <a:ext cx="623889" cy="400110"/>
            </a:xfrm>
            <a:prstGeom prst="rect">
              <a:avLst/>
            </a:prstGeom>
            <a:noFill/>
          </p:spPr>
          <p:txBody>
            <a:bodyPr wrap="none" rtlCol="0">
              <a:spAutoFit/>
            </a:bodyPr>
            <a:lstStyle/>
            <a:p>
              <a:r>
                <a:rPr lang="en-US" sz="2000" b="1" dirty="0" smtClean="0">
                  <a:solidFill>
                    <a:srgbClr val="FF0000"/>
                  </a:solidFill>
                  <a:latin typeface="+mn-lt"/>
                </a:rPr>
                <a:t>PHX</a:t>
              </a:r>
              <a:endParaRPr lang="en-US" sz="2000" b="1" dirty="0">
                <a:solidFill>
                  <a:srgbClr val="FF0000"/>
                </a:solidFill>
                <a:latin typeface="+mn-lt"/>
              </a:endParaRPr>
            </a:p>
          </p:txBody>
        </p:sp>
        <p:sp>
          <p:nvSpPr>
            <p:cNvPr id="20" name="TextBox 19"/>
            <p:cNvSpPr txBox="1"/>
            <p:nvPr/>
          </p:nvSpPr>
          <p:spPr>
            <a:xfrm>
              <a:off x="1591124" y="2571690"/>
              <a:ext cx="676724" cy="400110"/>
            </a:xfrm>
            <a:prstGeom prst="rect">
              <a:avLst/>
            </a:prstGeom>
            <a:noFill/>
          </p:spPr>
          <p:txBody>
            <a:bodyPr wrap="none" rtlCol="0">
              <a:spAutoFit/>
            </a:bodyPr>
            <a:lstStyle/>
            <a:p>
              <a:r>
                <a:rPr lang="en-US" sz="2000" b="1" dirty="0" smtClean="0">
                  <a:solidFill>
                    <a:srgbClr val="FF0000"/>
                  </a:solidFill>
                  <a:latin typeface="+mn-lt"/>
                </a:rPr>
                <a:t>TWC</a:t>
              </a:r>
              <a:endParaRPr lang="en-US" sz="2000" b="1" dirty="0">
                <a:solidFill>
                  <a:srgbClr val="FF0000"/>
                </a:solidFill>
                <a:latin typeface="+mn-lt"/>
              </a:endParaRPr>
            </a:p>
          </p:txBody>
        </p:sp>
        <p:sp>
          <p:nvSpPr>
            <p:cNvPr id="21" name="TextBox 20"/>
            <p:cNvSpPr txBox="1"/>
            <p:nvPr/>
          </p:nvSpPr>
          <p:spPr>
            <a:xfrm>
              <a:off x="1143000" y="1676400"/>
              <a:ext cx="623889" cy="400110"/>
            </a:xfrm>
            <a:prstGeom prst="rect">
              <a:avLst/>
            </a:prstGeom>
            <a:noFill/>
          </p:spPr>
          <p:txBody>
            <a:bodyPr wrap="none" rtlCol="0">
              <a:spAutoFit/>
            </a:bodyPr>
            <a:lstStyle/>
            <a:p>
              <a:r>
                <a:rPr lang="en-US" sz="2000" b="1" dirty="0" smtClean="0">
                  <a:solidFill>
                    <a:srgbClr val="FF0000"/>
                  </a:solidFill>
                  <a:latin typeface="+mn-lt"/>
                </a:rPr>
                <a:t>PHX</a:t>
              </a:r>
              <a:endParaRPr lang="en-US" sz="2000" b="1" dirty="0">
                <a:solidFill>
                  <a:srgbClr val="FF0000"/>
                </a:solidFill>
                <a:latin typeface="+mn-lt"/>
              </a:endParaRPr>
            </a:p>
          </p:txBody>
        </p:sp>
        <p:sp>
          <p:nvSpPr>
            <p:cNvPr id="22" name="TextBox 21"/>
            <p:cNvSpPr txBox="1"/>
            <p:nvPr/>
          </p:nvSpPr>
          <p:spPr>
            <a:xfrm>
              <a:off x="4334324" y="4629090"/>
              <a:ext cx="676724" cy="400110"/>
            </a:xfrm>
            <a:prstGeom prst="rect">
              <a:avLst/>
            </a:prstGeom>
            <a:noFill/>
          </p:spPr>
          <p:txBody>
            <a:bodyPr wrap="none" rtlCol="0">
              <a:spAutoFit/>
            </a:bodyPr>
            <a:lstStyle/>
            <a:p>
              <a:r>
                <a:rPr lang="en-US" sz="2000" b="1" dirty="0" smtClean="0">
                  <a:solidFill>
                    <a:srgbClr val="FF0000"/>
                  </a:solidFill>
                  <a:latin typeface="+mn-lt"/>
                </a:rPr>
                <a:t>TWC</a:t>
              </a:r>
              <a:endParaRPr lang="en-US" sz="2000" b="1" dirty="0">
                <a:solidFill>
                  <a:srgbClr val="FF0000"/>
                </a:solidFill>
                <a:latin typeface="+mn-lt"/>
              </a:endParaRPr>
            </a:p>
          </p:txBody>
        </p:sp>
        <p:sp>
          <p:nvSpPr>
            <p:cNvPr id="23" name="TextBox 22"/>
            <p:cNvSpPr txBox="1"/>
            <p:nvPr/>
          </p:nvSpPr>
          <p:spPr>
            <a:xfrm>
              <a:off x="3886200" y="3733800"/>
              <a:ext cx="623889" cy="400110"/>
            </a:xfrm>
            <a:prstGeom prst="rect">
              <a:avLst/>
            </a:prstGeom>
            <a:noFill/>
          </p:spPr>
          <p:txBody>
            <a:bodyPr wrap="none" rtlCol="0">
              <a:spAutoFit/>
            </a:bodyPr>
            <a:lstStyle/>
            <a:p>
              <a:r>
                <a:rPr lang="en-US" sz="2000" b="1" dirty="0" smtClean="0">
                  <a:solidFill>
                    <a:srgbClr val="FF0000"/>
                  </a:solidFill>
                  <a:latin typeface="+mn-lt"/>
                </a:rPr>
                <a:t>PHX</a:t>
              </a:r>
              <a:endParaRPr lang="en-US" sz="2000" b="1" dirty="0">
                <a:solidFill>
                  <a:srgbClr val="FF0000"/>
                </a:solidFill>
                <a:latin typeface="+mn-lt"/>
              </a:endParaRPr>
            </a:p>
          </p:txBody>
        </p:sp>
        <p:sp>
          <p:nvSpPr>
            <p:cNvPr id="24" name="TextBox 23"/>
            <p:cNvSpPr txBox="1"/>
            <p:nvPr/>
          </p:nvSpPr>
          <p:spPr>
            <a:xfrm>
              <a:off x="1591124" y="4629090"/>
              <a:ext cx="676724" cy="400110"/>
            </a:xfrm>
            <a:prstGeom prst="rect">
              <a:avLst/>
            </a:prstGeom>
            <a:noFill/>
          </p:spPr>
          <p:txBody>
            <a:bodyPr wrap="none" rtlCol="0">
              <a:spAutoFit/>
            </a:bodyPr>
            <a:lstStyle/>
            <a:p>
              <a:r>
                <a:rPr lang="en-US" sz="2000" b="1" dirty="0" smtClean="0">
                  <a:solidFill>
                    <a:srgbClr val="FF0000"/>
                  </a:solidFill>
                  <a:latin typeface="+mn-lt"/>
                </a:rPr>
                <a:t>TWC</a:t>
              </a:r>
              <a:endParaRPr lang="en-US" sz="2000" b="1" dirty="0">
                <a:solidFill>
                  <a:srgbClr val="FF0000"/>
                </a:solidFill>
                <a:latin typeface="+mn-lt"/>
              </a:endParaRPr>
            </a:p>
          </p:txBody>
        </p:sp>
        <p:sp>
          <p:nvSpPr>
            <p:cNvPr id="25" name="TextBox 24"/>
            <p:cNvSpPr txBox="1"/>
            <p:nvPr/>
          </p:nvSpPr>
          <p:spPr>
            <a:xfrm>
              <a:off x="1143000" y="3733800"/>
              <a:ext cx="623889" cy="400110"/>
            </a:xfrm>
            <a:prstGeom prst="rect">
              <a:avLst/>
            </a:prstGeom>
            <a:noFill/>
          </p:spPr>
          <p:txBody>
            <a:bodyPr wrap="none" rtlCol="0">
              <a:spAutoFit/>
            </a:bodyPr>
            <a:lstStyle/>
            <a:p>
              <a:r>
                <a:rPr lang="en-US" sz="2000" b="1" dirty="0" smtClean="0">
                  <a:solidFill>
                    <a:srgbClr val="FF0000"/>
                  </a:solidFill>
                  <a:latin typeface="+mn-lt"/>
                </a:rPr>
                <a:t>PHX</a:t>
              </a:r>
              <a:endParaRPr lang="en-US" sz="2000" b="1" dirty="0">
                <a:solidFill>
                  <a:srgbClr val="FF0000"/>
                </a:solidFill>
                <a:latin typeface="+mn-lt"/>
              </a:endParaRPr>
            </a:p>
          </p:txBody>
        </p:sp>
      </p:grpSp>
      <p:grpSp>
        <p:nvGrpSpPr>
          <p:cNvPr id="7" name="Group 6"/>
          <p:cNvGrpSpPr/>
          <p:nvPr/>
        </p:nvGrpSpPr>
        <p:grpSpPr>
          <a:xfrm>
            <a:off x="5521749" y="1143000"/>
            <a:ext cx="3587747" cy="5181600"/>
            <a:chOff x="5521749" y="1143000"/>
            <a:chExt cx="3587747" cy="5181600"/>
          </a:xfrm>
        </p:grpSpPr>
        <p:grpSp>
          <p:nvGrpSpPr>
            <p:cNvPr id="13" name="Group 12"/>
            <p:cNvGrpSpPr/>
            <p:nvPr/>
          </p:nvGrpSpPr>
          <p:grpSpPr>
            <a:xfrm>
              <a:off x="5562600" y="1143000"/>
              <a:ext cx="3459480" cy="2580620"/>
              <a:chOff x="5562600" y="990600"/>
              <a:chExt cx="3459480" cy="258062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990600"/>
                <a:ext cx="3383280" cy="2563767"/>
              </a:xfrm>
              <a:prstGeom prst="rect">
                <a:avLst/>
              </a:prstGeom>
            </p:spPr>
          </p:pic>
          <p:sp>
            <p:nvSpPr>
              <p:cNvPr id="14" name="TextBox 13"/>
              <p:cNvSpPr txBox="1"/>
              <p:nvPr/>
            </p:nvSpPr>
            <p:spPr>
              <a:xfrm>
                <a:off x="5562600" y="3048000"/>
                <a:ext cx="1564851" cy="523220"/>
              </a:xfrm>
              <a:prstGeom prst="rect">
                <a:avLst/>
              </a:prstGeom>
              <a:noFill/>
            </p:spPr>
            <p:txBody>
              <a:bodyPr wrap="none" rtlCol="0">
                <a:spAutoFit/>
              </a:bodyPr>
              <a:lstStyle/>
              <a:p>
                <a:pPr algn="ctr"/>
                <a:r>
                  <a:rPr lang="en-US" sz="1400" b="1" dirty="0" smtClean="0">
                    <a:solidFill>
                      <a:schemeClr val="bg1"/>
                    </a:solidFill>
                    <a:effectLst>
                      <a:outerShdw blurRad="38100" dist="38100" dir="2700000" algn="tl">
                        <a:srgbClr val="000000">
                          <a:alpha val="43137"/>
                        </a:srgbClr>
                      </a:outerShdw>
                    </a:effectLst>
                    <a:latin typeface="+mn-lt"/>
                  </a:rPr>
                  <a:t>Univ. of AZ WRF</a:t>
                </a:r>
                <a:br>
                  <a:rPr lang="en-US" sz="1400" b="1" dirty="0" smtClean="0">
                    <a:solidFill>
                      <a:schemeClr val="bg1"/>
                    </a:solidFill>
                    <a:effectLst>
                      <a:outerShdw blurRad="38100" dist="38100" dir="2700000" algn="tl">
                        <a:srgbClr val="000000">
                          <a:alpha val="43137"/>
                        </a:srgbClr>
                      </a:outerShdw>
                    </a:effectLst>
                    <a:latin typeface="+mn-lt"/>
                  </a:rPr>
                </a:br>
                <a:r>
                  <a:rPr lang="en-US" sz="1400" b="1" dirty="0" smtClean="0">
                    <a:solidFill>
                      <a:schemeClr val="bg1"/>
                    </a:solidFill>
                    <a:effectLst>
                      <a:outerShdw blurRad="38100" dist="38100" dir="2700000" algn="tl">
                        <a:srgbClr val="000000">
                          <a:alpha val="43137"/>
                        </a:srgbClr>
                      </a:outerShdw>
                    </a:effectLst>
                    <a:latin typeface="+mn-lt"/>
                  </a:rPr>
                  <a:t> 20-22z 2 Sep 2015</a:t>
                </a:r>
                <a:endParaRPr lang="en-US" sz="1400" b="1" dirty="0">
                  <a:solidFill>
                    <a:schemeClr val="bg1"/>
                  </a:solidFill>
                  <a:effectLst>
                    <a:outerShdw blurRad="38100" dist="38100" dir="2700000" algn="tl">
                      <a:srgbClr val="000000">
                        <a:alpha val="43137"/>
                      </a:srgbClr>
                    </a:outerShdw>
                  </a:effectLst>
                  <a:latin typeface="+mn-lt"/>
                </a:endParaRPr>
              </a:p>
            </p:txBody>
          </p:sp>
        </p:grpSp>
        <p:grpSp>
          <p:nvGrpSpPr>
            <p:cNvPr id="17" name="Group 16"/>
            <p:cNvGrpSpPr/>
            <p:nvPr/>
          </p:nvGrpSpPr>
          <p:grpSpPr>
            <a:xfrm>
              <a:off x="5521749" y="3734955"/>
              <a:ext cx="3483079" cy="2589645"/>
              <a:chOff x="5539001" y="3684633"/>
              <a:chExt cx="3483079" cy="2589645"/>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684633"/>
                <a:ext cx="3383280" cy="2563767"/>
              </a:xfrm>
              <a:prstGeom prst="rect">
                <a:avLst/>
              </a:prstGeom>
            </p:spPr>
          </p:pic>
          <p:sp>
            <p:nvSpPr>
              <p:cNvPr id="15" name="TextBox 14"/>
              <p:cNvSpPr txBox="1"/>
              <p:nvPr/>
            </p:nvSpPr>
            <p:spPr>
              <a:xfrm>
                <a:off x="5539001" y="5751058"/>
                <a:ext cx="1564851" cy="523220"/>
              </a:xfrm>
              <a:prstGeom prst="rect">
                <a:avLst/>
              </a:prstGeom>
              <a:noFill/>
            </p:spPr>
            <p:txBody>
              <a:bodyPr wrap="none" rtlCol="0">
                <a:spAutoFit/>
              </a:bodyPr>
              <a:lstStyle/>
              <a:p>
                <a:pPr algn="ctr"/>
                <a:r>
                  <a:rPr lang="en-US" sz="1400" b="1" dirty="0" smtClean="0">
                    <a:solidFill>
                      <a:schemeClr val="bg1"/>
                    </a:solidFill>
                    <a:effectLst>
                      <a:outerShdw blurRad="38100" dist="38100" dir="2700000" algn="tl">
                        <a:srgbClr val="000000">
                          <a:alpha val="43137"/>
                        </a:srgbClr>
                      </a:outerShdw>
                    </a:effectLst>
                    <a:latin typeface="+mn-lt"/>
                  </a:rPr>
                  <a:t>Univ. of AZ WRF</a:t>
                </a:r>
                <a:br>
                  <a:rPr lang="en-US" sz="1400" b="1" dirty="0" smtClean="0">
                    <a:solidFill>
                      <a:schemeClr val="bg1"/>
                    </a:solidFill>
                    <a:effectLst>
                      <a:outerShdw blurRad="38100" dist="38100" dir="2700000" algn="tl">
                        <a:srgbClr val="000000">
                          <a:alpha val="43137"/>
                        </a:srgbClr>
                      </a:outerShdw>
                    </a:effectLst>
                    <a:latin typeface="+mn-lt"/>
                  </a:rPr>
                </a:br>
                <a:r>
                  <a:rPr lang="en-US" sz="1400" b="1" dirty="0" smtClean="0">
                    <a:solidFill>
                      <a:schemeClr val="bg1"/>
                    </a:solidFill>
                    <a:effectLst>
                      <a:outerShdw blurRad="38100" dist="38100" dir="2700000" algn="tl">
                        <a:srgbClr val="000000">
                          <a:alpha val="43137"/>
                        </a:srgbClr>
                      </a:outerShdw>
                    </a:effectLst>
                    <a:latin typeface="+mn-lt"/>
                  </a:rPr>
                  <a:t> 02-04z 3 Sep 2015</a:t>
                </a:r>
                <a:endParaRPr lang="en-US" sz="1400" b="1" dirty="0">
                  <a:solidFill>
                    <a:schemeClr val="bg1"/>
                  </a:solidFill>
                  <a:effectLst>
                    <a:outerShdw blurRad="38100" dist="38100" dir="2700000" algn="tl">
                      <a:srgbClr val="000000">
                        <a:alpha val="43137"/>
                      </a:srgbClr>
                    </a:outerShdw>
                  </a:effectLst>
                  <a:latin typeface="+mn-lt"/>
                </a:endParaRPr>
              </a:p>
            </p:txBody>
          </p:sp>
        </p:grpSp>
        <p:sp>
          <p:nvSpPr>
            <p:cNvPr id="19" name="TextBox 18"/>
            <p:cNvSpPr txBox="1"/>
            <p:nvPr/>
          </p:nvSpPr>
          <p:spPr>
            <a:xfrm>
              <a:off x="5528096" y="1185446"/>
              <a:ext cx="3581400" cy="338554"/>
            </a:xfrm>
            <a:prstGeom prst="rect">
              <a:avLst/>
            </a:prstGeom>
            <a:noFill/>
          </p:spPr>
          <p:txBody>
            <a:bodyPr wrap="squar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mn-lt"/>
                </a:rPr>
                <a:t>Simulated 10-m wind speed over SE AZ</a:t>
              </a:r>
              <a:endParaRPr lang="en-US" sz="1600" b="1" dirty="0">
                <a:solidFill>
                  <a:schemeClr val="bg1"/>
                </a:solidFill>
                <a:effectLst>
                  <a:outerShdw blurRad="38100" dist="38100" dir="2700000" algn="tl">
                    <a:srgbClr val="000000">
                      <a:alpha val="43137"/>
                    </a:srgbClr>
                  </a:outerShdw>
                </a:effectLst>
                <a:latin typeface="+mn-lt"/>
              </a:endParaRPr>
            </a:p>
          </p:txBody>
        </p:sp>
        <p:sp>
          <p:nvSpPr>
            <p:cNvPr id="26" name="TextBox 25"/>
            <p:cNvSpPr txBox="1"/>
            <p:nvPr/>
          </p:nvSpPr>
          <p:spPr>
            <a:xfrm>
              <a:off x="7391400" y="2266890"/>
              <a:ext cx="676724" cy="400110"/>
            </a:xfrm>
            <a:prstGeom prst="rect">
              <a:avLst/>
            </a:prstGeom>
            <a:noFill/>
          </p:spPr>
          <p:txBody>
            <a:bodyPr wrap="none" rtlCol="0">
              <a:spAutoFit/>
            </a:bodyPr>
            <a:lstStyle/>
            <a:p>
              <a:r>
                <a:rPr lang="en-US" sz="2000" b="1" dirty="0" smtClean="0">
                  <a:solidFill>
                    <a:srgbClr val="FF0000"/>
                  </a:solidFill>
                  <a:latin typeface="+mn-lt"/>
                </a:rPr>
                <a:t>TWC</a:t>
              </a:r>
              <a:endParaRPr lang="en-US" sz="2000" b="1" dirty="0">
                <a:solidFill>
                  <a:srgbClr val="FF0000"/>
                </a:solidFill>
                <a:latin typeface="+mn-lt"/>
              </a:endParaRPr>
            </a:p>
          </p:txBody>
        </p:sp>
        <p:sp>
          <p:nvSpPr>
            <p:cNvPr id="27" name="TextBox 26"/>
            <p:cNvSpPr txBox="1"/>
            <p:nvPr/>
          </p:nvSpPr>
          <p:spPr>
            <a:xfrm>
              <a:off x="7391400" y="4857690"/>
              <a:ext cx="676724" cy="400110"/>
            </a:xfrm>
            <a:prstGeom prst="rect">
              <a:avLst/>
            </a:prstGeom>
            <a:noFill/>
          </p:spPr>
          <p:txBody>
            <a:bodyPr wrap="none" rtlCol="0">
              <a:spAutoFit/>
            </a:bodyPr>
            <a:lstStyle/>
            <a:p>
              <a:r>
                <a:rPr lang="en-US" sz="2000" b="1" dirty="0" smtClean="0">
                  <a:solidFill>
                    <a:srgbClr val="FF0000"/>
                  </a:solidFill>
                  <a:latin typeface="+mn-lt"/>
                </a:rPr>
                <a:t>TWC</a:t>
              </a:r>
              <a:endParaRPr lang="en-US" sz="2000" b="1" dirty="0">
                <a:solidFill>
                  <a:srgbClr val="FF0000"/>
                </a:solidFill>
                <a:latin typeface="+mn-lt"/>
              </a:endParaRPr>
            </a:p>
          </p:txBody>
        </p:sp>
        <p:sp>
          <p:nvSpPr>
            <p:cNvPr id="45" name="TextBox 44"/>
            <p:cNvSpPr txBox="1"/>
            <p:nvPr/>
          </p:nvSpPr>
          <p:spPr>
            <a:xfrm>
              <a:off x="6843711" y="3638490"/>
              <a:ext cx="623889" cy="400110"/>
            </a:xfrm>
            <a:prstGeom prst="rect">
              <a:avLst/>
            </a:prstGeom>
            <a:noFill/>
          </p:spPr>
          <p:txBody>
            <a:bodyPr wrap="none" rtlCol="0">
              <a:spAutoFit/>
            </a:bodyPr>
            <a:lstStyle/>
            <a:p>
              <a:r>
                <a:rPr lang="en-US" sz="2000" b="1" dirty="0" smtClean="0">
                  <a:solidFill>
                    <a:srgbClr val="FF0000"/>
                  </a:solidFill>
                  <a:latin typeface="+mn-lt"/>
                </a:rPr>
                <a:t>PHX</a:t>
              </a:r>
              <a:endParaRPr lang="en-US" sz="2000" b="1" dirty="0">
                <a:solidFill>
                  <a:srgbClr val="FF0000"/>
                </a:solidFill>
                <a:latin typeface="+mn-lt"/>
              </a:endParaRPr>
            </a:p>
          </p:txBody>
        </p:sp>
      </p:gr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618561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9474" y="1295400"/>
            <a:ext cx="9089593" cy="4624060"/>
            <a:chOff x="29474" y="1295400"/>
            <a:chExt cx="9089593" cy="462406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4" y="1295400"/>
              <a:ext cx="4457700" cy="3657600"/>
            </a:xfrm>
            <a:prstGeom prst="rect">
              <a:avLst/>
            </a:prstGeom>
            <a:ln w="25400">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70" y="1295400"/>
              <a:ext cx="4590197" cy="3657600"/>
            </a:xfrm>
            <a:prstGeom prst="rect">
              <a:avLst/>
            </a:prstGeom>
            <a:ln w="25400">
              <a:solidFill>
                <a:schemeClr val="tx1"/>
              </a:solidFill>
            </a:ln>
          </p:spPr>
        </p:pic>
        <p:sp>
          <p:nvSpPr>
            <p:cNvPr id="10" name="TextBox 9"/>
            <p:cNvSpPr txBox="1"/>
            <p:nvPr/>
          </p:nvSpPr>
          <p:spPr>
            <a:xfrm>
              <a:off x="4504426" y="4996130"/>
              <a:ext cx="4606015" cy="923330"/>
            </a:xfrm>
            <a:prstGeom prst="rect">
              <a:avLst/>
            </a:prstGeom>
            <a:solidFill>
              <a:schemeClr val="bg1"/>
            </a:solidFill>
          </p:spPr>
          <p:txBody>
            <a:bodyPr wrap="square" lIns="45720" rIns="91440" rtlCol="0">
              <a:spAutoFit/>
            </a:bodyPr>
            <a:lstStyle/>
            <a:p>
              <a:pPr algn="ctr"/>
              <a:r>
                <a:rPr lang="en-US" b="1" spc="-90" dirty="0" smtClean="0">
                  <a:latin typeface="+mn-lt"/>
                </a:rPr>
                <a:t>(right) 0-10 cm SPoRT-LIS volumetric soil moisture valid 12z 28 Jul 2015.</a:t>
              </a:r>
            </a:p>
            <a:p>
              <a:pPr algn="ctr"/>
              <a:endParaRPr lang="en-US" b="1" spc="-90" dirty="0" smtClean="0">
                <a:latin typeface="+mn-lt"/>
              </a:endParaRPr>
            </a:p>
          </p:txBody>
        </p:sp>
        <p:sp>
          <p:nvSpPr>
            <p:cNvPr id="9" name="TextBox 8"/>
            <p:cNvSpPr txBox="1"/>
            <p:nvPr/>
          </p:nvSpPr>
          <p:spPr>
            <a:xfrm>
              <a:off x="46725" y="4987504"/>
              <a:ext cx="4457701" cy="923330"/>
            </a:xfrm>
            <a:prstGeom prst="rect">
              <a:avLst/>
            </a:prstGeom>
            <a:solidFill>
              <a:schemeClr val="bg1"/>
            </a:solidFill>
          </p:spPr>
          <p:txBody>
            <a:bodyPr wrap="square" lIns="45720" rIns="91440" rtlCol="0">
              <a:spAutoFit/>
            </a:bodyPr>
            <a:lstStyle/>
            <a:p>
              <a:pPr algn="just"/>
              <a:r>
                <a:rPr lang="en-US" b="1" spc="-90" dirty="0" smtClean="0">
                  <a:latin typeface="+mn-lt"/>
                </a:rPr>
                <a:t>(left) 1-yr change in SPoRT-LIS total column relative soil moisture, valid 12z 27 Jul 2015, as displayed in NWS Albuquerque, NM operational AWIPS II.</a:t>
              </a:r>
            </a:p>
          </p:txBody>
        </p:sp>
        <p:sp>
          <p:nvSpPr>
            <p:cNvPr id="5" name="Rectangle 4"/>
            <p:cNvSpPr/>
            <p:nvPr/>
          </p:nvSpPr>
          <p:spPr>
            <a:xfrm>
              <a:off x="1058776" y="2590800"/>
              <a:ext cx="1379624" cy="1066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flipV="1">
              <a:off x="1058776" y="1295400"/>
              <a:ext cx="3428398" cy="1295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58776" y="3657600"/>
              <a:ext cx="3470094" cy="1295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0932" y="2286000"/>
              <a:ext cx="612668" cy="335756"/>
            </a:xfrm>
            <a:prstGeom prst="rect">
              <a:avLst/>
            </a:prstGeom>
            <a:noFill/>
          </p:spPr>
          <p:txBody>
            <a:bodyPr wrap="none" rtlCol="0">
              <a:spAutoFit/>
            </a:bodyPr>
            <a:lstStyle/>
            <a:p>
              <a:r>
                <a:rPr lang="en-US" b="1" dirty="0" smtClean="0">
                  <a:solidFill>
                    <a:srgbClr val="FF0000"/>
                  </a:solidFill>
                  <a:latin typeface="+mn-lt"/>
                </a:rPr>
                <a:t>ABQ</a:t>
              </a:r>
              <a:endParaRPr lang="en-US" b="1" dirty="0">
                <a:solidFill>
                  <a:srgbClr val="FF0000"/>
                </a:solidFill>
                <a:latin typeface="+mn-lt"/>
              </a:endParaRPr>
            </a:p>
          </p:txBody>
        </p:sp>
      </p:grpSp>
      <p:sp>
        <p:nvSpPr>
          <p:cNvPr id="30" name="Title 15"/>
          <p:cNvSpPr>
            <a:spLocks noGrp="1"/>
          </p:cNvSpPr>
          <p:nvPr>
            <p:ph type="title"/>
          </p:nvPr>
        </p:nvSpPr>
        <p:spPr>
          <a:xfrm>
            <a:off x="152400" y="32512"/>
            <a:ext cx="8763000" cy="958088"/>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latin typeface="+mn-lt"/>
              </a:rPr>
              <a:t>SPoRT-LIS 2015 Evaluation:</a:t>
            </a:r>
            <a:r>
              <a:rPr lang="en-US" sz="3600" b="1" dirty="0" smtClean="0">
                <a:effectLst>
                  <a:outerShdw blurRad="38100" dist="38100" dir="2700000" algn="tl">
                    <a:srgbClr val="000000">
                      <a:alpha val="43137"/>
                    </a:srgbClr>
                  </a:outerShdw>
                </a:effectLst>
              </a:rPr>
              <a:t/>
            </a:r>
            <a:br>
              <a:rPr lang="en-US" sz="3600" b="1"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Soil Moisture Associated with Wildfire (NWS ABQ)</a:t>
            </a:r>
          </a:p>
        </p:txBody>
      </p:sp>
      <p:grpSp>
        <p:nvGrpSpPr>
          <p:cNvPr id="14" name="Group 13"/>
          <p:cNvGrpSpPr/>
          <p:nvPr/>
        </p:nvGrpSpPr>
        <p:grpSpPr>
          <a:xfrm>
            <a:off x="1444020" y="1295400"/>
            <a:ext cx="6128004" cy="4819350"/>
            <a:chOff x="1524000" y="898627"/>
            <a:chExt cx="6128004" cy="481935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293" y="898627"/>
              <a:ext cx="6045711" cy="4511573"/>
            </a:xfrm>
            <a:prstGeom prst="rect">
              <a:avLst/>
            </a:prstGeom>
          </p:spPr>
        </p:pic>
        <p:sp>
          <p:nvSpPr>
            <p:cNvPr id="7" name="TextBox 6"/>
            <p:cNvSpPr txBox="1"/>
            <p:nvPr/>
          </p:nvSpPr>
          <p:spPr>
            <a:xfrm>
              <a:off x="1849229" y="974827"/>
              <a:ext cx="5618371" cy="584775"/>
            </a:xfrm>
            <a:prstGeom prst="rect">
              <a:avLst/>
            </a:prstGeom>
            <a:noFill/>
          </p:spPr>
          <p:txBody>
            <a:bodyPr wrap="square" rtlCol="0">
              <a:spAutoFit/>
            </a:bodyPr>
            <a:lstStyle/>
            <a:p>
              <a:pPr algn="ctr"/>
              <a:r>
                <a:rPr lang="en-US" sz="1600" b="1" dirty="0" smtClean="0">
                  <a:solidFill>
                    <a:srgbClr val="FF0000"/>
                  </a:solidFill>
                  <a:effectLst>
                    <a:outerShdw blurRad="38100" dist="38100" dir="2700000" algn="tl">
                      <a:srgbClr val="000000">
                        <a:alpha val="43137"/>
                      </a:srgbClr>
                    </a:outerShdw>
                  </a:effectLst>
                  <a:latin typeface="+mn-lt"/>
                </a:rPr>
                <a:t>Fort Craig, NM wildfire at 830am 27 July 2015. Wildfire grew to ~700 acres over 2 days.</a:t>
              </a:r>
              <a:endParaRPr lang="en-US" sz="1600" b="1" dirty="0">
                <a:solidFill>
                  <a:srgbClr val="FF0000"/>
                </a:solidFill>
                <a:effectLst>
                  <a:outerShdw blurRad="38100" dist="38100" dir="2700000" algn="tl">
                    <a:srgbClr val="000000">
                      <a:alpha val="43137"/>
                    </a:srgbClr>
                  </a:outerShdw>
                </a:effectLst>
                <a:latin typeface="+mn-lt"/>
              </a:endParaRPr>
            </a:p>
          </p:txBody>
        </p:sp>
        <p:sp>
          <p:nvSpPr>
            <p:cNvPr id="13" name="Rectangle 12"/>
            <p:cNvSpPr/>
            <p:nvPr/>
          </p:nvSpPr>
          <p:spPr>
            <a:xfrm>
              <a:off x="1524000" y="5410200"/>
              <a:ext cx="4081401" cy="307777"/>
            </a:xfrm>
            <a:prstGeom prst="rect">
              <a:avLst/>
            </a:prstGeom>
          </p:spPr>
          <p:txBody>
            <a:bodyPr wrap="square">
              <a:spAutoFit/>
            </a:bodyPr>
            <a:lstStyle/>
            <a:p>
              <a:pPr algn="ctr"/>
              <a:r>
                <a:rPr lang="en-US" sz="1400" b="1" i="1" dirty="0">
                  <a:solidFill>
                    <a:srgbClr val="FF0000"/>
                  </a:solidFill>
                  <a:effectLst>
                    <a:outerShdw blurRad="38100" dist="38100" dir="2700000" algn="tl">
                      <a:srgbClr val="000000">
                        <a:alpha val="43137"/>
                      </a:srgbClr>
                    </a:outerShdw>
                  </a:effectLst>
                  <a:latin typeface="+mn-lt"/>
                </a:rPr>
                <a:t> [Photo credit: Dave DuBois, NM state climatologist]</a:t>
              </a:r>
              <a:endParaRPr lang="en-US" b="1" i="1" dirty="0">
                <a:solidFill>
                  <a:srgbClr val="FF0000"/>
                </a:solidFill>
                <a:effectLst>
                  <a:outerShdw blurRad="38100" dist="38100" dir="2700000" algn="tl">
                    <a:srgbClr val="000000">
                      <a:alpha val="43137"/>
                    </a:srgbClr>
                  </a:outerShdw>
                </a:effectLst>
                <a:latin typeface="+mn-lt"/>
              </a:endParaRPr>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17033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152399" y="32512"/>
            <a:ext cx="8831581" cy="958088"/>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latin typeface="+mn-lt"/>
              </a:rPr>
              <a:t>SPoRT-LIS 2015 Evaluation: </a:t>
            </a:r>
            <a:br>
              <a:rPr lang="en-US" sz="3600" b="1" dirty="0" smtClean="0">
                <a:effectLst>
                  <a:outerShdw blurRad="38100" dist="38100" dir="2700000" algn="tl">
                    <a:srgbClr val="000000">
                      <a:alpha val="43137"/>
                    </a:srgbClr>
                  </a:outerShdw>
                </a:effectLst>
                <a:latin typeface="+mn-lt"/>
              </a:rPr>
            </a:br>
            <a:r>
              <a:rPr lang="en-US" sz="2800" dirty="0" smtClean="0">
                <a:effectLst>
                  <a:outerShdw blurRad="38100" dist="38100" dir="2700000" algn="tl">
                    <a:srgbClr val="000000">
                      <a:alpha val="43137"/>
                    </a:srgbClr>
                  </a:outerShdw>
                </a:effectLst>
                <a:latin typeface="+mn-lt"/>
              </a:rPr>
              <a:t>Soil Moisture Change in early Oct Flooding in South Carolina</a:t>
            </a:r>
          </a:p>
        </p:txBody>
      </p:sp>
      <p:sp>
        <p:nvSpPr>
          <p:cNvPr id="4" name="TextBox 3"/>
          <p:cNvSpPr txBox="1"/>
          <p:nvPr/>
        </p:nvSpPr>
        <p:spPr>
          <a:xfrm>
            <a:off x="133350" y="1607403"/>
            <a:ext cx="3219450" cy="1077218"/>
          </a:xfrm>
          <a:prstGeom prst="rect">
            <a:avLst/>
          </a:prstGeom>
          <a:noFill/>
          <a:ln>
            <a:solidFill>
              <a:schemeClr val="tx1"/>
            </a:solidFill>
          </a:ln>
        </p:spPr>
        <p:txBody>
          <a:bodyPr wrap="square" rtlCol="0">
            <a:spAutoFit/>
          </a:bodyPr>
          <a:lstStyle/>
          <a:p>
            <a:pPr algn="ctr"/>
            <a:r>
              <a:rPr lang="en-US" sz="1600" b="1" dirty="0" smtClean="0">
                <a:latin typeface="+mn-lt"/>
              </a:rPr>
              <a:t>1-day rainfall ending 12z 4 Oct:</a:t>
            </a:r>
            <a:br>
              <a:rPr lang="en-US" sz="1600" b="1" dirty="0" smtClean="0">
                <a:latin typeface="+mn-lt"/>
              </a:rPr>
            </a:br>
            <a:r>
              <a:rPr lang="en-US" sz="1600" b="1" dirty="0" smtClean="0">
                <a:latin typeface="+mn-lt"/>
              </a:rPr>
              <a:t>NASA’s GPM satellite precipitation estimate captured 10-20”+ rainfall with some over-estimation (right)</a:t>
            </a:r>
          </a:p>
        </p:txBody>
      </p:sp>
      <p:grpSp>
        <p:nvGrpSpPr>
          <p:cNvPr id="9" name="Group 8"/>
          <p:cNvGrpSpPr>
            <a:grpSpLocks noChangeAspect="1"/>
          </p:cNvGrpSpPr>
          <p:nvPr/>
        </p:nvGrpSpPr>
        <p:grpSpPr>
          <a:xfrm>
            <a:off x="568217" y="3200400"/>
            <a:ext cx="3581657" cy="2948742"/>
            <a:chOff x="83653" y="2125133"/>
            <a:chExt cx="3040547" cy="2370667"/>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9074" t="3086" r="45898" b="41235"/>
            <a:stretch/>
          </p:blipFill>
          <p:spPr>
            <a:xfrm>
              <a:off x="643147" y="2125133"/>
              <a:ext cx="2481053" cy="2370667"/>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1925" t="54198" r="4303" b="33457"/>
            <a:stretch/>
          </p:blipFill>
          <p:spPr>
            <a:xfrm>
              <a:off x="105994" y="2590800"/>
              <a:ext cx="2027606" cy="572763"/>
            </a:xfrm>
            <a:prstGeom prst="rect">
              <a:avLst/>
            </a:prstGeom>
          </p:spPr>
        </p:pic>
        <p:sp>
          <p:nvSpPr>
            <p:cNvPr id="12" name="TextBox 11"/>
            <p:cNvSpPr txBox="1"/>
            <p:nvPr/>
          </p:nvSpPr>
          <p:spPr>
            <a:xfrm>
              <a:off x="83653" y="3197031"/>
              <a:ext cx="1407153" cy="445392"/>
            </a:xfrm>
            <a:prstGeom prst="rect">
              <a:avLst/>
            </a:prstGeom>
            <a:solidFill>
              <a:schemeClr val="bg1"/>
            </a:solidFill>
          </p:spPr>
          <p:txBody>
            <a:bodyPr wrap="none" rtlCol="0" anchor="ctr">
              <a:spAutoFit/>
            </a:bodyPr>
            <a:lstStyle/>
            <a:p>
              <a:pPr algn="ctr">
                <a:lnSpc>
                  <a:spcPts val="1800"/>
                </a:lnSpc>
              </a:pPr>
              <a:r>
                <a:rPr lang="en-US" sz="1600" b="1" dirty="0" smtClean="0">
                  <a:solidFill>
                    <a:srgbClr val="FF0000"/>
                  </a:solidFill>
                  <a:latin typeface="+mn-lt"/>
                </a:rPr>
                <a:t>29 Sep “before”</a:t>
              </a:r>
              <a:br>
                <a:rPr lang="en-US" sz="1600" b="1" dirty="0" smtClean="0">
                  <a:solidFill>
                    <a:srgbClr val="FF0000"/>
                  </a:solidFill>
                  <a:latin typeface="+mn-lt"/>
                </a:rPr>
              </a:br>
              <a:r>
                <a:rPr lang="en-US" sz="1600" b="1" dirty="0" smtClean="0">
                  <a:solidFill>
                    <a:srgbClr val="FF0000"/>
                  </a:solidFill>
                  <a:latin typeface="+mn-lt"/>
                </a:rPr>
                <a:t>drought map</a:t>
              </a:r>
              <a:endParaRPr lang="en-US" sz="1600" b="1" dirty="0">
                <a:solidFill>
                  <a:srgbClr val="FF0000"/>
                </a:solidFill>
                <a:latin typeface="+mn-lt"/>
              </a:endParaRPr>
            </a:p>
          </p:txBody>
        </p:sp>
      </p:grpSp>
      <p:grpSp>
        <p:nvGrpSpPr>
          <p:cNvPr id="25" name="Group 24"/>
          <p:cNvGrpSpPr/>
          <p:nvPr/>
        </p:nvGrpSpPr>
        <p:grpSpPr>
          <a:xfrm>
            <a:off x="4458208" y="3218688"/>
            <a:ext cx="3771392" cy="2953512"/>
            <a:chOff x="4035785" y="3171185"/>
            <a:chExt cx="3771392" cy="2953512"/>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830" t="2860" r="45632" b="39249"/>
            <a:stretch/>
          </p:blipFill>
          <p:spPr>
            <a:xfrm>
              <a:off x="4800600" y="3171185"/>
              <a:ext cx="3006577" cy="2953512"/>
            </a:xfrm>
            <a:prstGeom prst="rect">
              <a:avLst/>
            </a:prstGeom>
          </p:spPr>
        </p:pic>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61925" t="54198" r="4303" b="33457"/>
            <a:stretch/>
          </p:blipFill>
          <p:spPr>
            <a:xfrm>
              <a:off x="4035785" y="3783372"/>
              <a:ext cx="2212615" cy="712428"/>
            </a:xfrm>
            <a:prstGeom prst="rect">
              <a:avLst/>
            </a:prstGeom>
          </p:spPr>
        </p:pic>
        <p:sp>
          <p:nvSpPr>
            <p:cNvPr id="27" name="TextBox 26"/>
            <p:cNvSpPr txBox="1"/>
            <p:nvPr/>
          </p:nvSpPr>
          <p:spPr>
            <a:xfrm>
              <a:off x="4450473" y="4495800"/>
              <a:ext cx="1298304" cy="553998"/>
            </a:xfrm>
            <a:prstGeom prst="rect">
              <a:avLst/>
            </a:prstGeom>
            <a:solidFill>
              <a:schemeClr val="bg1"/>
            </a:solidFill>
          </p:spPr>
          <p:txBody>
            <a:bodyPr wrap="none" rtlCol="0" anchor="ctr">
              <a:spAutoFit/>
            </a:bodyPr>
            <a:lstStyle/>
            <a:p>
              <a:pPr algn="ctr">
                <a:lnSpc>
                  <a:spcPts val="1800"/>
                </a:lnSpc>
              </a:pPr>
              <a:r>
                <a:rPr lang="en-US" sz="1600" b="1" dirty="0" smtClean="0">
                  <a:solidFill>
                    <a:srgbClr val="FF0000"/>
                  </a:solidFill>
                  <a:latin typeface="+mn-lt"/>
                </a:rPr>
                <a:t>6 Oct “after”</a:t>
              </a:r>
              <a:br>
                <a:rPr lang="en-US" sz="1600" b="1" dirty="0" smtClean="0">
                  <a:solidFill>
                    <a:srgbClr val="FF0000"/>
                  </a:solidFill>
                  <a:latin typeface="+mn-lt"/>
                </a:rPr>
              </a:br>
              <a:r>
                <a:rPr lang="en-US" sz="1600" b="1" dirty="0" smtClean="0">
                  <a:solidFill>
                    <a:srgbClr val="FF0000"/>
                  </a:solidFill>
                  <a:latin typeface="+mn-lt"/>
                </a:rPr>
                <a:t>drought map</a:t>
              </a:r>
              <a:endParaRPr lang="en-US" sz="1600" b="1" dirty="0">
                <a:solidFill>
                  <a:srgbClr val="FF0000"/>
                </a:solidFill>
                <a:latin typeface="+mn-lt"/>
              </a:endParaRPr>
            </a:p>
          </p:txBody>
        </p:sp>
      </p:grpSp>
      <p:grpSp>
        <p:nvGrpSpPr>
          <p:cNvPr id="19" name="Group 18"/>
          <p:cNvGrpSpPr/>
          <p:nvPr/>
        </p:nvGrpSpPr>
        <p:grpSpPr>
          <a:xfrm>
            <a:off x="3429000" y="1219200"/>
            <a:ext cx="5554981" cy="2274332"/>
            <a:chOff x="3429000" y="1219200"/>
            <a:chExt cx="5554981" cy="2274332"/>
          </a:xfrm>
        </p:grpSpPr>
        <p:grpSp>
          <p:nvGrpSpPr>
            <p:cNvPr id="5" name="Group 4"/>
            <p:cNvGrpSpPr/>
            <p:nvPr/>
          </p:nvGrpSpPr>
          <p:grpSpPr>
            <a:xfrm>
              <a:off x="3429000" y="1219200"/>
              <a:ext cx="5554981" cy="1828800"/>
              <a:chOff x="3429000" y="990600"/>
              <a:chExt cx="5554981" cy="18288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990600"/>
                <a:ext cx="5554981" cy="1828800"/>
              </a:xfrm>
              <a:prstGeom prst="rect">
                <a:avLst/>
              </a:prstGeom>
            </p:spPr>
          </p:pic>
          <p:sp>
            <p:nvSpPr>
              <p:cNvPr id="7" name="TextBox 6"/>
              <p:cNvSpPr txBox="1"/>
              <p:nvPr/>
            </p:nvSpPr>
            <p:spPr>
              <a:xfrm>
                <a:off x="3446093" y="2441601"/>
                <a:ext cx="1407565" cy="369332"/>
              </a:xfrm>
              <a:prstGeom prst="rect">
                <a:avLst/>
              </a:prstGeom>
              <a:solidFill>
                <a:schemeClr val="bg1"/>
              </a:solidFill>
            </p:spPr>
            <p:txBody>
              <a:bodyPr wrap="none" rtlCol="0">
                <a:spAutoFit/>
              </a:bodyPr>
              <a:lstStyle/>
              <a:p>
                <a:r>
                  <a:rPr lang="en-US" b="1" dirty="0" smtClean="0">
                    <a:solidFill>
                      <a:srgbClr val="FF0000"/>
                    </a:solidFill>
                    <a:latin typeface="+mn-lt"/>
                  </a:rPr>
                  <a:t>GPM/IMERG</a:t>
                </a:r>
                <a:endParaRPr lang="en-US" b="1" dirty="0">
                  <a:solidFill>
                    <a:srgbClr val="FF0000"/>
                  </a:solidFill>
                  <a:latin typeface="+mn-lt"/>
                </a:endParaRPr>
              </a:p>
            </p:txBody>
          </p:sp>
          <p:sp>
            <p:nvSpPr>
              <p:cNvPr id="8" name="TextBox 7"/>
              <p:cNvSpPr txBox="1"/>
              <p:nvPr/>
            </p:nvSpPr>
            <p:spPr>
              <a:xfrm>
                <a:off x="6769571" y="2424349"/>
                <a:ext cx="1473352" cy="369332"/>
              </a:xfrm>
              <a:prstGeom prst="rect">
                <a:avLst/>
              </a:prstGeom>
              <a:solidFill>
                <a:schemeClr val="bg1"/>
              </a:solidFill>
            </p:spPr>
            <p:txBody>
              <a:bodyPr wrap="none" rtlCol="0">
                <a:spAutoFit/>
              </a:bodyPr>
              <a:lstStyle/>
              <a:p>
                <a:r>
                  <a:rPr lang="en-US" b="1" dirty="0" smtClean="0">
                    <a:solidFill>
                      <a:srgbClr val="FF0000"/>
                    </a:solidFill>
                    <a:latin typeface="+mn-lt"/>
                  </a:rPr>
                  <a:t>AHPS Rainfall</a:t>
                </a:r>
                <a:endParaRPr lang="en-US" b="1" dirty="0">
                  <a:solidFill>
                    <a:srgbClr val="FF0000"/>
                  </a:solidFill>
                  <a:latin typeface="+mn-lt"/>
                </a:endParaRPr>
              </a:p>
            </p:txBody>
          </p:sp>
        </p:grpSp>
        <p:sp>
          <p:nvSpPr>
            <p:cNvPr id="3" name="TextBox 2"/>
            <p:cNvSpPr txBox="1"/>
            <p:nvPr/>
          </p:nvSpPr>
          <p:spPr>
            <a:xfrm>
              <a:off x="4953000" y="3124200"/>
              <a:ext cx="652743" cy="369332"/>
            </a:xfrm>
            <a:prstGeom prst="rect">
              <a:avLst/>
            </a:prstGeom>
            <a:noFill/>
          </p:spPr>
          <p:txBody>
            <a:bodyPr wrap="none" rtlCol="0">
              <a:spAutoFit/>
            </a:bodyPr>
            <a:lstStyle/>
            <a:p>
              <a:r>
                <a:rPr lang="en-US" dirty="0" smtClean="0"/>
                <a:t>20”+</a:t>
              </a:r>
              <a:endParaRPr lang="en-US" dirty="0"/>
            </a:p>
          </p:txBody>
        </p:sp>
        <p:cxnSp>
          <p:nvCxnSpPr>
            <p:cNvPr id="14" name="Straight Arrow Connector 13"/>
            <p:cNvCxnSpPr/>
            <p:nvPr/>
          </p:nvCxnSpPr>
          <p:spPr>
            <a:xfrm flipV="1">
              <a:off x="5250800" y="2252666"/>
              <a:ext cx="54628" cy="914400"/>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305692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73779"/>
            <a:ext cx="8692737" cy="766022"/>
          </a:xfrm>
        </p:spPr>
        <p:txBody>
          <a:bodyPr>
            <a:normAutofit/>
          </a:bodyPr>
          <a:lstStyle/>
          <a:p>
            <a:pPr algn="ctr"/>
            <a:r>
              <a:rPr lang="en-US" sz="3600" dirty="0" smtClean="0">
                <a:effectLst>
                  <a:outerShdw blurRad="38100" dist="38100" dir="2700000" algn="tl">
                    <a:srgbClr val="000000">
                      <a:alpha val="43137"/>
                    </a:srgbClr>
                  </a:outerShdw>
                </a:effectLst>
                <a:latin typeface="+mn-lt"/>
              </a:rPr>
              <a:t>SPoRT Cluster-1 (sc1) System Components (1)</a:t>
            </a:r>
            <a:endParaRPr lang="en-US" sz="36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261257" y="1093589"/>
            <a:ext cx="8793533" cy="5459611"/>
          </a:xfrm>
        </p:spPr>
        <p:txBody>
          <a:bodyPr>
            <a:noAutofit/>
          </a:bodyPr>
          <a:lstStyle/>
          <a:p>
            <a:pPr marL="0" indent="0">
              <a:buNone/>
            </a:pPr>
            <a:r>
              <a:rPr lang="en-US" sz="2800" dirty="0" smtClean="0"/>
              <a:t>Stand-alone cluster physically located at NASA/MSFC</a:t>
            </a:r>
          </a:p>
          <a:p>
            <a:pPr marL="455613" lvl="1" indent="-223838">
              <a:spcBef>
                <a:spcPts val="0"/>
              </a:spcBef>
              <a:buFont typeface="Wingdings" panose="05000000000000000000" pitchFamily="2" charset="2"/>
              <a:buChar char="§"/>
            </a:pPr>
            <a:r>
              <a:rPr lang="en-US" sz="2400" dirty="0" smtClean="0"/>
              <a:t>Two login / analysis nodes (256 GB RAM, 20 cores each)</a:t>
            </a:r>
          </a:p>
          <a:p>
            <a:pPr marL="455613" lvl="1" indent="-223838">
              <a:spcBef>
                <a:spcPts val="0"/>
              </a:spcBef>
              <a:buFont typeface="Wingdings" panose="05000000000000000000" pitchFamily="2" charset="2"/>
              <a:buChar char="§"/>
            </a:pPr>
            <a:r>
              <a:rPr lang="en-US" sz="2400" dirty="0" smtClean="0"/>
              <a:t>Twenty-six compute nodes with 28 cores per node</a:t>
            </a:r>
          </a:p>
          <a:p>
            <a:pPr marL="1031875" lvl="2" indent="-342900">
              <a:spcBef>
                <a:spcPts val="0"/>
              </a:spcBef>
            </a:pPr>
            <a:r>
              <a:rPr lang="en-US" sz="2000" dirty="0" smtClean="0"/>
              <a:t>128 GB RAM each; 728 total compute cores</a:t>
            </a:r>
          </a:p>
          <a:p>
            <a:pPr marL="1031875" lvl="2" indent="-342900">
              <a:spcBef>
                <a:spcPts val="0"/>
              </a:spcBef>
            </a:pPr>
            <a:r>
              <a:rPr lang="en-US" sz="2000" dirty="0" smtClean="0"/>
              <a:t>Fourteen </a:t>
            </a:r>
            <a:r>
              <a:rPr lang="en-US" sz="2000" dirty="0"/>
              <a:t>Data Rate </a:t>
            </a:r>
            <a:r>
              <a:rPr lang="en-US" sz="2000" dirty="0" smtClean="0"/>
              <a:t>Infiniband </a:t>
            </a:r>
            <a:r>
              <a:rPr lang="en-US" sz="2000" dirty="0"/>
              <a:t>high-speed </a:t>
            </a:r>
            <a:r>
              <a:rPr lang="en-US" sz="2000" dirty="0" smtClean="0"/>
              <a:t>interconnect</a:t>
            </a:r>
          </a:p>
          <a:p>
            <a:pPr marL="574675" lvl="1" indent="-342900">
              <a:spcBef>
                <a:spcPts val="0"/>
              </a:spcBef>
              <a:buFont typeface="Wingdings" panose="05000000000000000000" pitchFamily="2" charset="2"/>
              <a:buChar char="§"/>
            </a:pPr>
            <a:r>
              <a:rPr lang="en-US" sz="2400" dirty="0" smtClean="0"/>
              <a:t>One storage server and one management server</a:t>
            </a:r>
          </a:p>
          <a:p>
            <a:pPr marL="574675" lvl="1" indent="-342900">
              <a:spcBef>
                <a:spcPts val="0"/>
              </a:spcBef>
              <a:buFont typeface="Wingdings" panose="05000000000000000000" pitchFamily="2" charset="2"/>
              <a:buChar char="§"/>
            </a:pPr>
            <a:r>
              <a:rPr lang="en-US" sz="2400" dirty="0" smtClean="0"/>
              <a:t>10 GbE</a:t>
            </a:r>
            <a:r>
              <a:rPr lang="en-US" sz="2400" dirty="0"/>
              <a:t> </a:t>
            </a:r>
            <a:r>
              <a:rPr lang="en-US" sz="2400" dirty="0" smtClean="0"/>
              <a:t>Wide Area Network</a:t>
            </a:r>
          </a:p>
          <a:p>
            <a:pPr marL="1031875" lvl="2" indent="-342900">
              <a:spcBef>
                <a:spcPts val="0"/>
              </a:spcBef>
            </a:pPr>
            <a:r>
              <a:rPr lang="en-US" sz="2000" dirty="0" smtClean="0"/>
              <a:t>MSFC Building 4663 to NSSTC</a:t>
            </a:r>
          </a:p>
          <a:p>
            <a:pPr marL="574675" lvl="1" indent="-342900">
              <a:spcBef>
                <a:spcPts val="0"/>
              </a:spcBef>
              <a:buFont typeface="Wingdings" panose="05000000000000000000" pitchFamily="2" charset="2"/>
              <a:buChar char="§"/>
            </a:pPr>
            <a:r>
              <a:rPr lang="en-US" sz="2400" dirty="0" smtClean="0"/>
              <a:t>Two raid disk partitions (SAS/JBOD)</a:t>
            </a:r>
          </a:p>
          <a:p>
            <a:pPr marL="1031875" lvl="2" indent="-342900">
              <a:spcBef>
                <a:spcPts val="0"/>
              </a:spcBef>
            </a:pPr>
            <a:r>
              <a:rPr lang="en-US" sz="2000" dirty="0" smtClean="0"/>
              <a:t>~210 TB of disk space on /raid1</a:t>
            </a:r>
          </a:p>
          <a:p>
            <a:pPr marL="1031875" lvl="2" indent="-342900">
              <a:spcBef>
                <a:spcPts val="0"/>
              </a:spcBef>
            </a:pPr>
            <a:r>
              <a:rPr lang="en-US" sz="2000" dirty="0" smtClean="0"/>
              <a:t>~73 TB of disk space on /raid2</a:t>
            </a:r>
          </a:p>
          <a:p>
            <a:pPr marL="0" indent="0">
              <a:spcBef>
                <a:spcPts val="0"/>
              </a:spcBef>
              <a:buNone/>
            </a:pPr>
            <a:r>
              <a:rPr lang="en-US" sz="2800" dirty="0" smtClean="0"/>
              <a:t>Important complement to “Discover” research cluster</a:t>
            </a:r>
          </a:p>
          <a:p>
            <a:pPr marL="568325" lvl="1" indent="-333375">
              <a:spcBef>
                <a:spcPts val="0"/>
              </a:spcBef>
              <a:buFont typeface="Wingdings" panose="05000000000000000000" pitchFamily="2" charset="2"/>
              <a:buChar char="§"/>
            </a:pPr>
            <a:r>
              <a:rPr lang="en-US" sz="2400" dirty="0" smtClean="0"/>
              <a:t>Near-real-time research and experimental operational support via cron scheduling and direct access to outside servers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3294610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152400" y="32512"/>
            <a:ext cx="8763000" cy="958088"/>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latin typeface="+mn-lt"/>
              </a:rPr>
              <a:t>SPoRT-LIS 2015 Evaluation: </a:t>
            </a:r>
            <a:r>
              <a:rPr lang="en-US" sz="3600" b="1" dirty="0" smtClean="0">
                <a:effectLst>
                  <a:outerShdw blurRad="38100" dist="38100" dir="2700000" algn="tl">
                    <a:srgbClr val="000000">
                      <a:alpha val="43137"/>
                    </a:srgbClr>
                  </a:outerShdw>
                </a:effectLst>
              </a:rPr>
              <a:t/>
            </a:r>
            <a:br>
              <a:rPr lang="en-US" sz="3600" b="1"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Soil Moisture Change in South Carolina Flooding, cont.</a:t>
            </a:r>
          </a:p>
        </p:txBody>
      </p:sp>
      <p:grpSp>
        <p:nvGrpSpPr>
          <p:cNvPr id="3" name="Group 2"/>
          <p:cNvGrpSpPr/>
          <p:nvPr/>
        </p:nvGrpSpPr>
        <p:grpSpPr>
          <a:xfrm>
            <a:off x="76200" y="3727012"/>
            <a:ext cx="3429000" cy="2216588"/>
            <a:chOff x="76200" y="4594241"/>
            <a:chExt cx="3690043" cy="2216588"/>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565" r="28867" b="13021"/>
            <a:stretch/>
          </p:blipFill>
          <p:spPr>
            <a:xfrm>
              <a:off x="76200" y="4594241"/>
              <a:ext cx="3690043" cy="2216588"/>
            </a:xfrm>
            <a:prstGeom prst="rect">
              <a:avLst/>
            </a:prstGeom>
          </p:spPr>
        </p:pic>
        <p:sp>
          <p:nvSpPr>
            <p:cNvPr id="5" name="Freeform 4"/>
            <p:cNvSpPr/>
            <p:nvPr/>
          </p:nvSpPr>
          <p:spPr>
            <a:xfrm>
              <a:off x="1557687" y="5513356"/>
              <a:ext cx="1743942" cy="920500"/>
            </a:xfrm>
            <a:custGeom>
              <a:avLst/>
              <a:gdLst>
                <a:gd name="connsiteX0" fmla="*/ 1718913 w 1743942"/>
                <a:gd name="connsiteY0" fmla="*/ 15377 h 920500"/>
                <a:gd name="connsiteX1" fmla="*/ 1287113 w 1743942"/>
                <a:gd name="connsiteY1" fmla="*/ 23844 h 920500"/>
                <a:gd name="connsiteX2" fmla="*/ 982313 w 1743942"/>
                <a:gd name="connsiteY2" fmla="*/ 210111 h 920500"/>
                <a:gd name="connsiteX3" fmla="*/ 550513 w 1743942"/>
                <a:gd name="connsiteY3" fmla="*/ 235511 h 920500"/>
                <a:gd name="connsiteX4" fmla="*/ 381180 w 1743942"/>
                <a:gd name="connsiteY4" fmla="*/ 404844 h 920500"/>
                <a:gd name="connsiteX5" fmla="*/ 186446 w 1743942"/>
                <a:gd name="connsiteY5" fmla="*/ 269377 h 920500"/>
                <a:gd name="connsiteX6" fmla="*/ 180 w 1743942"/>
                <a:gd name="connsiteY6" fmla="*/ 557244 h 920500"/>
                <a:gd name="connsiteX7" fmla="*/ 220313 w 1743942"/>
                <a:gd name="connsiteY7" fmla="*/ 658844 h 920500"/>
                <a:gd name="connsiteX8" fmla="*/ 415046 w 1743942"/>
                <a:gd name="connsiteY8" fmla="*/ 794311 h 920500"/>
                <a:gd name="connsiteX9" fmla="*/ 533580 w 1743942"/>
                <a:gd name="connsiteY9" fmla="*/ 912844 h 920500"/>
                <a:gd name="connsiteX10" fmla="*/ 923046 w 1743942"/>
                <a:gd name="connsiteY10" fmla="*/ 565711 h 920500"/>
                <a:gd name="connsiteX11" fmla="*/ 1354846 w 1743942"/>
                <a:gd name="connsiteY11" fmla="*/ 337111 h 920500"/>
                <a:gd name="connsiteX12" fmla="*/ 1659646 w 1743942"/>
                <a:gd name="connsiteY12" fmla="*/ 142377 h 920500"/>
                <a:gd name="connsiteX13" fmla="*/ 1718913 w 1743942"/>
                <a:gd name="connsiteY13" fmla="*/ 15377 h 92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942" h="920500">
                  <a:moveTo>
                    <a:pt x="1718913" y="15377"/>
                  </a:moveTo>
                  <a:cubicBezTo>
                    <a:pt x="1656824" y="-4378"/>
                    <a:pt x="1409880" y="-8612"/>
                    <a:pt x="1287113" y="23844"/>
                  </a:cubicBezTo>
                  <a:cubicBezTo>
                    <a:pt x="1164346" y="56300"/>
                    <a:pt x="1105080" y="174833"/>
                    <a:pt x="982313" y="210111"/>
                  </a:cubicBezTo>
                  <a:cubicBezTo>
                    <a:pt x="859546" y="245389"/>
                    <a:pt x="650702" y="203056"/>
                    <a:pt x="550513" y="235511"/>
                  </a:cubicBezTo>
                  <a:cubicBezTo>
                    <a:pt x="450324" y="267966"/>
                    <a:pt x="441858" y="399200"/>
                    <a:pt x="381180" y="404844"/>
                  </a:cubicBezTo>
                  <a:cubicBezTo>
                    <a:pt x="320502" y="410488"/>
                    <a:pt x="249946" y="243977"/>
                    <a:pt x="186446" y="269377"/>
                  </a:cubicBezTo>
                  <a:cubicBezTo>
                    <a:pt x="122946" y="294777"/>
                    <a:pt x="-5465" y="492333"/>
                    <a:pt x="180" y="557244"/>
                  </a:cubicBezTo>
                  <a:cubicBezTo>
                    <a:pt x="5825" y="622155"/>
                    <a:pt x="151169" y="619333"/>
                    <a:pt x="220313" y="658844"/>
                  </a:cubicBezTo>
                  <a:cubicBezTo>
                    <a:pt x="289457" y="698355"/>
                    <a:pt x="362835" y="751978"/>
                    <a:pt x="415046" y="794311"/>
                  </a:cubicBezTo>
                  <a:cubicBezTo>
                    <a:pt x="467257" y="836644"/>
                    <a:pt x="448913" y="950944"/>
                    <a:pt x="533580" y="912844"/>
                  </a:cubicBezTo>
                  <a:cubicBezTo>
                    <a:pt x="618247" y="874744"/>
                    <a:pt x="786168" y="661666"/>
                    <a:pt x="923046" y="565711"/>
                  </a:cubicBezTo>
                  <a:cubicBezTo>
                    <a:pt x="1059924" y="469756"/>
                    <a:pt x="1232079" y="407667"/>
                    <a:pt x="1354846" y="337111"/>
                  </a:cubicBezTo>
                  <a:cubicBezTo>
                    <a:pt x="1477613" y="266555"/>
                    <a:pt x="1604613" y="197410"/>
                    <a:pt x="1659646" y="142377"/>
                  </a:cubicBezTo>
                  <a:cubicBezTo>
                    <a:pt x="1714679" y="87344"/>
                    <a:pt x="1781002" y="35132"/>
                    <a:pt x="1718913" y="1537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a:grpSpLocks noChangeAspect="1"/>
          </p:cNvGrpSpPr>
          <p:nvPr/>
        </p:nvGrpSpPr>
        <p:grpSpPr>
          <a:xfrm>
            <a:off x="3124200" y="1156138"/>
            <a:ext cx="5392051" cy="2272862"/>
            <a:chOff x="4419600" y="2895600"/>
            <a:chExt cx="4488181" cy="1891862"/>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1834"/>
            <a:stretch/>
          </p:blipFill>
          <p:spPr>
            <a:xfrm>
              <a:off x="4419600" y="2895600"/>
              <a:ext cx="4488181" cy="1891862"/>
            </a:xfrm>
            <a:prstGeom prst="rect">
              <a:avLst/>
            </a:prstGeom>
          </p:spPr>
        </p:pic>
        <p:sp>
          <p:nvSpPr>
            <p:cNvPr id="8" name="Freeform 7"/>
            <p:cNvSpPr/>
            <p:nvPr/>
          </p:nvSpPr>
          <p:spPr>
            <a:xfrm>
              <a:off x="7315200" y="3673741"/>
              <a:ext cx="1447800" cy="920500"/>
            </a:xfrm>
            <a:custGeom>
              <a:avLst/>
              <a:gdLst>
                <a:gd name="connsiteX0" fmla="*/ 1718913 w 1743942"/>
                <a:gd name="connsiteY0" fmla="*/ 15377 h 920500"/>
                <a:gd name="connsiteX1" fmla="*/ 1287113 w 1743942"/>
                <a:gd name="connsiteY1" fmla="*/ 23844 h 920500"/>
                <a:gd name="connsiteX2" fmla="*/ 982313 w 1743942"/>
                <a:gd name="connsiteY2" fmla="*/ 210111 h 920500"/>
                <a:gd name="connsiteX3" fmla="*/ 550513 w 1743942"/>
                <a:gd name="connsiteY3" fmla="*/ 235511 h 920500"/>
                <a:gd name="connsiteX4" fmla="*/ 381180 w 1743942"/>
                <a:gd name="connsiteY4" fmla="*/ 404844 h 920500"/>
                <a:gd name="connsiteX5" fmla="*/ 186446 w 1743942"/>
                <a:gd name="connsiteY5" fmla="*/ 269377 h 920500"/>
                <a:gd name="connsiteX6" fmla="*/ 180 w 1743942"/>
                <a:gd name="connsiteY6" fmla="*/ 557244 h 920500"/>
                <a:gd name="connsiteX7" fmla="*/ 220313 w 1743942"/>
                <a:gd name="connsiteY7" fmla="*/ 658844 h 920500"/>
                <a:gd name="connsiteX8" fmla="*/ 415046 w 1743942"/>
                <a:gd name="connsiteY8" fmla="*/ 794311 h 920500"/>
                <a:gd name="connsiteX9" fmla="*/ 533580 w 1743942"/>
                <a:gd name="connsiteY9" fmla="*/ 912844 h 920500"/>
                <a:gd name="connsiteX10" fmla="*/ 923046 w 1743942"/>
                <a:gd name="connsiteY10" fmla="*/ 565711 h 920500"/>
                <a:gd name="connsiteX11" fmla="*/ 1354846 w 1743942"/>
                <a:gd name="connsiteY11" fmla="*/ 337111 h 920500"/>
                <a:gd name="connsiteX12" fmla="*/ 1659646 w 1743942"/>
                <a:gd name="connsiteY12" fmla="*/ 142377 h 920500"/>
                <a:gd name="connsiteX13" fmla="*/ 1718913 w 1743942"/>
                <a:gd name="connsiteY13" fmla="*/ 15377 h 92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942" h="920500">
                  <a:moveTo>
                    <a:pt x="1718913" y="15377"/>
                  </a:moveTo>
                  <a:cubicBezTo>
                    <a:pt x="1656824" y="-4378"/>
                    <a:pt x="1409880" y="-8612"/>
                    <a:pt x="1287113" y="23844"/>
                  </a:cubicBezTo>
                  <a:cubicBezTo>
                    <a:pt x="1164346" y="56300"/>
                    <a:pt x="1105080" y="174833"/>
                    <a:pt x="982313" y="210111"/>
                  </a:cubicBezTo>
                  <a:cubicBezTo>
                    <a:pt x="859546" y="245389"/>
                    <a:pt x="650702" y="203056"/>
                    <a:pt x="550513" y="235511"/>
                  </a:cubicBezTo>
                  <a:cubicBezTo>
                    <a:pt x="450324" y="267966"/>
                    <a:pt x="441858" y="399200"/>
                    <a:pt x="381180" y="404844"/>
                  </a:cubicBezTo>
                  <a:cubicBezTo>
                    <a:pt x="320502" y="410488"/>
                    <a:pt x="249946" y="243977"/>
                    <a:pt x="186446" y="269377"/>
                  </a:cubicBezTo>
                  <a:cubicBezTo>
                    <a:pt x="122946" y="294777"/>
                    <a:pt x="-5465" y="492333"/>
                    <a:pt x="180" y="557244"/>
                  </a:cubicBezTo>
                  <a:cubicBezTo>
                    <a:pt x="5825" y="622155"/>
                    <a:pt x="151169" y="619333"/>
                    <a:pt x="220313" y="658844"/>
                  </a:cubicBezTo>
                  <a:cubicBezTo>
                    <a:pt x="289457" y="698355"/>
                    <a:pt x="362835" y="751978"/>
                    <a:pt x="415046" y="794311"/>
                  </a:cubicBezTo>
                  <a:cubicBezTo>
                    <a:pt x="467257" y="836644"/>
                    <a:pt x="448913" y="950944"/>
                    <a:pt x="533580" y="912844"/>
                  </a:cubicBezTo>
                  <a:cubicBezTo>
                    <a:pt x="618247" y="874744"/>
                    <a:pt x="786168" y="661666"/>
                    <a:pt x="923046" y="565711"/>
                  </a:cubicBezTo>
                  <a:cubicBezTo>
                    <a:pt x="1059924" y="469756"/>
                    <a:pt x="1232079" y="407667"/>
                    <a:pt x="1354846" y="337111"/>
                  </a:cubicBezTo>
                  <a:cubicBezTo>
                    <a:pt x="1477613" y="266555"/>
                    <a:pt x="1604613" y="197410"/>
                    <a:pt x="1659646" y="142377"/>
                  </a:cubicBezTo>
                  <a:cubicBezTo>
                    <a:pt x="1714679" y="87344"/>
                    <a:pt x="1781002" y="35132"/>
                    <a:pt x="1718913" y="1537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3505200" y="3711476"/>
            <a:ext cx="2184399" cy="2308324"/>
          </a:xfrm>
          <a:prstGeom prst="rect">
            <a:avLst/>
          </a:prstGeom>
          <a:solidFill>
            <a:schemeClr val="bg1"/>
          </a:solidFill>
          <a:ln>
            <a:solidFill>
              <a:schemeClr val="tx1"/>
            </a:solidFill>
          </a:ln>
        </p:spPr>
        <p:txBody>
          <a:bodyPr wrap="square" rtlCol="0">
            <a:spAutoFit/>
          </a:bodyPr>
          <a:lstStyle/>
          <a:p>
            <a:pPr algn="ctr"/>
            <a:r>
              <a:rPr lang="en-US" sz="1600" b="1" dirty="0" smtClean="0">
                <a:latin typeface="+mn-lt"/>
              </a:rPr>
              <a:t>USGS river gauges indicating minor to major flooding (left);</a:t>
            </a:r>
          </a:p>
          <a:p>
            <a:pPr algn="ctr"/>
            <a:r>
              <a:rPr lang="en-US" sz="1600" b="1" dirty="0" smtClean="0">
                <a:latin typeface="+mn-lt"/>
              </a:rPr>
              <a:t/>
            </a:r>
            <a:br>
              <a:rPr lang="en-US" sz="1600" b="1" dirty="0" smtClean="0">
                <a:latin typeface="+mn-lt"/>
              </a:rPr>
            </a:br>
            <a:r>
              <a:rPr lang="en-US" sz="1600" b="1" dirty="0" smtClean="0">
                <a:latin typeface="+mn-lt"/>
              </a:rPr>
              <a:t>One-week change in total column relative soil moisture displayed in NWS Huntsville </a:t>
            </a:r>
            <a:br>
              <a:rPr lang="en-US" sz="1600" b="1" dirty="0" smtClean="0">
                <a:latin typeface="+mn-lt"/>
              </a:rPr>
            </a:br>
            <a:r>
              <a:rPr lang="en-US" sz="1600" b="1" dirty="0" smtClean="0">
                <a:latin typeface="+mn-lt"/>
              </a:rPr>
              <a:t>AWIPS II (right)</a:t>
            </a:r>
          </a:p>
        </p:txBody>
      </p:sp>
      <p:sp>
        <p:nvSpPr>
          <p:cNvPr id="10" name="TextBox 9"/>
          <p:cNvSpPr txBox="1"/>
          <p:nvPr/>
        </p:nvSpPr>
        <p:spPr>
          <a:xfrm>
            <a:off x="457200" y="1589782"/>
            <a:ext cx="2286000" cy="1077218"/>
          </a:xfrm>
          <a:prstGeom prst="rect">
            <a:avLst/>
          </a:prstGeom>
          <a:noFill/>
          <a:ln>
            <a:solidFill>
              <a:schemeClr val="tx1"/>
            </a:solidFill>
          </a:ln>
        </p:spPr>
        <p:txBody>
          <a:bodyPr wrap="square" rtlCol="0">
            <a:spAutoFit/>
          </a:bodyPr>
          <a:lstStyle/>
          <a:p>
            <a:pPr algn="ctr"/>
            <a:r>
              <a:rPr lang="en-US" sz="1600" b="1" dirty="0" smtClean="0">
                <a:latin typeface="+mn-lt"/>
              </a:rPr>
              <a:t>Total column relative soil moisture percentile before and after event (right images)</a:t>
            </a:r>
          </a:p>
        </p:txBody>
      </p:sp>
      <p:grpSp>
        <p:nvGrpSpPr>
          <p:cNvPr id="11" name="Group 10"/>
          <p:cNvGrpSpPr/>
          <p:nvPr/>
        </p:nvGrpSpPr>
        <p:grpSpPr>
          <a:xfrm>
            <a:off x="5715000" y="3733800"/>
            <a:ext cx="3390900" cy="2091267"/>
            <a:chOff x="5848908" y="4690533"/>
            <a:chExt cx="3390900" cy="2091267"/>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3945"/>
            <a:stretch/>
          </p:blipFill>
          <p:spPr>
            <a:xfrm>
              <a:off x="5848908" y="4690533"/>
              <a:ext cx="3352800" cy="2091267"/>
            </a:xfrm>
            <a:prstGeom prst="rect">
              <a:avLst/>
            </a:prstGeom>
          </p:spPr>
        </p:pic>
        <p:sp>
          <p:nvSpPr>
            <p:cNvPr id="13" name="TextBox 12"/>
            <p:cNvSpPr txBox="1"/>
            <p:nvPr/>
          </p:nvSpPr>
          <p:spPr>
            <a:xfrm>
              <a:off x="7949070" y="6100233"/>
              <a:ext cx="1290738" cy="646331"/>
            </a:xfrm>
            <a:prstGeom prst="rect">
              <a:avLst/>
            </a:prstGeom>
            <a:noFill/>
          </p:spPr>
          <p:txBody>
            <a:bodyPr wrap="none" rtlCol="0">
              <a:spAutoFit/>
            </a:bodyPr>
            <a:lstStyle/>
            <a:p>
              <a:pPr algn="ctr"/>
              <a:r>
                <a:rPr lang="en-US" dirty="0" smtClean="0">
                  <a:solidFill>
                    <a:srgbClr val="FF0000"/>
                  </a:solidFill>
                  <a:latin typeface="+mn-lt"/>
                </a:rPr>
                <a:t>100-200%+ </a:t>
              </a:r>
              <a:br>
                <a:rPr lang="en-US" dirty="0" smtClean="0">
                  <a:solidFill>
                    <a:srgbClr val="FF0000"/>
                  </a:solidFill>
                  <a:latin typeface="+mn-lt"/>
                </a:rPr>
              </a:br>
              <a:r>
                <a:rPr lang="en-US" dirty="0" smtClean="0">
                  <a:solidFill>
                    <a:srgbClr val="FF0000"/>
                  </a:solidFill>
                  <a:latin typeface="+mn-lt"/>
                </a:rPr>
                <a:t>increase</a:t>
              </a:r>
              <a:endParaRPr lang="en-US" dirty="0">
                <a:solidFill>
                  <a:srgbClr val="FF0000"/>
                </a:solidFill>
                <a:latin typeface="+mn-lt"/>
              </a:endParaRPr>
            </a:p>
          </p:txBody>
        </p:sp>
        <p:cxnSp>
          <p:nvCxnSpPr>
            <p:cNvPr id="14" name="Straight Arrow Connector 13"/>
            <p:cNvCxnSpPr/>
            <p:nvPr/>
          </p:nvCxnSpPr>
          <p:spPr>
            <a:xfrm flipH="1" flipV="1">
              <a:off x="7699432" y="6145367"/>
              <a:ext cx="435476" cy="377993"/>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14" descr="USRA_Logo_4c_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4836" y="6219566"/>
            <a:ext cx="761491" cy="56223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18174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152400" y="32512"/>
            <a:ext cx="8763000" cy="958088"/>
          </a:xfrm>
        </p:spPr>
        <p:txBody>
          <a:bodyPr/>
          <a:lstStyle/>
          <a:p>
            <a:pPr algn="ctr" eaLnBrk="1" hangingPunct="1">
              <a:defRPr/>
            </a:pPr>
            <a:r>
              <a:rPr lang="en-US" sz="3600" b="1" dirty="0">
                <a:effectLst>
                  <a:outerShdw blurRad="38100" dist="38100" dir="2700000" algn="tl">
                    <a:srgbClr val="000000">
                      <a:alpha val="43137"/>
                    </a:srgbClr>
                  </a:outerShdw>
                </a:effectLst>
                <a:latin typeface="+mn-lt"/>
              </a:rPr>
              <a:t>LIS-Noah 33-yr Soil Moisture Climatology</a:t>
            </a:r>
            <a:endParaRPr lang="en-US" sz="3600" b="1" dirty="0" smtClean="0">
              <a:effectLst>
                <a:outerShdw blurRad="38100" dist="38100" dir="2700000" algn="tl">
                  <a:srgbClr val="000000">
                    <a:alpha val="43137"/>
                  </a:srgbClr>
                </a:outerShdw>
              </a:effectLst>
              <a:latin typeface="+mn-lt"/>
            </a:endParaRPr>
          </a:p>
        </p:txBody>
      </p:sp>
      <p:sp>
        <p:nvSpPr>
          <p:cNvPr id="8" name="Content Placeholder 2"/>
          <p:cNvSpPr txBox="1">
            <a:spLocks/>
          </p:cNvSpPr>
          <p:nvPr/>
        </p:nvSpPr>
        <p:spPr>
          <a:xfrm>
            <a:off x="76202" y="990600"/>
            <a:ext cx="6705598" cy="4708983"/>
          </a:xfrm>
          <a:prstGeom prst="rect">
            <a:avLst/>
          </a:prstGeom>
        </p:spPr>
        <p:txBody>
          <a:bodyPr lIns="91429" tIns="45715" rIns="91429" bIns="45715"/>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t>LIS-Noah run from Jan 1979 to Dec 2013</a:t>
            </a:r>
          </a:p>
          <a:p>
            <a:pPr marL="458788" lvl="1" indent="-230188">
              <a:spcBef>
                <a:spcPts val="300"/>
              </a:spcBef>
              <a:buSzPct val="80000"/>
              <a:buFont typeface="Courier New" panose="02070309020205020404" pitchFamily="49" charset="0"/>
              <a:buChar char="o"/>
            </a:pPr>
            <a:r>
              <a:rPr lang="en-US" sz="2000" dirty="0"/>
              <a:t>CONUS+ domain at 0.03-deg resolution (~3 km)</a:t>
            </a:r>
          </a:p>
          <a:p>
            <a:pPr marL="458788" lvl="1" indent="-230188">
              <a:spcBef>
                <a:spcPts val="300"/>
              </a:spcBef>
              <a:buSzPct val="80000"/>
              <a:buFont typeface="Courier New" panose="02070309020205020404" pitchFamily="49" charset="0"/>
              <a:buChar char="o"/>
            </a:pPr>
            <a:r>
              <a:rPr lang="en-US" sz="2000" dirty="0"/>
              <a:t>IGBP/MODIS 20-class land use, STATSGO 16-class soil</a:t>
            </a:r>
          </a:p>
          <a:p>
            <a:pPr marL="458788" lvl="1" indent="-230188">
              <a:spcBef>
                <a:spcPts val="300"/>
              </a:spcBef>
              <a:buSzPct val="80000"/>
              <a:buFont typeface="Courier New" panose="02070309020205020404" pitchFamily="49" charset="0"/>
              <a:buChar char="o"/>
            </a:pPr>
            <a:r>
              <a:rPr lang="en-US" sz="2000" dirty="0"/>
              <a:t>MODIS/FPAR 30-sec resolution monthly GVF                           climatology (Barlage; from community WRF v3.5.1+) </a:t>
            </a:r>
          </a:p>
          <a:p>
            <a:pPr marL="458788" lvl="1" indent="-230188">
              <a:spcBef>
                <a:spcPts val="300"/>
              </a:spcBef>
              <a:buSzPct val="80000"/>
              <a:buFont typeface="Courier New" panose="02070309020205020404" pitchFamily="49" charset="0"/>
              <a:buChar char="o"/>
            </a:pPr>
            <a:r>
              <a:rPr lang="en-US" sz="2000" dirty="0"/>
              <a:t>Atmos. forcing: </a:t>
            </a:r>
            <a:r>
              <a:rPr lang="en-US" sz="2000" dirty="0" smtClean="0"/>
              <a:t>NARR-based</a:t>
            </a:r>
            <a:br>
              <a:rPr lang="en-US" sz="2000" dirty="0" smtClean="0"/>
            </a:br>
            <a:r>
              <a:rPr lang="en-US" sz="2000" dirty="0" smtClean="0"/>
              <a:t>NLDAS-2 </a:t>
            </a:r>
            <a:r>
              <a:rPr lang="en-US" sz="2000" dirty="0"/>
              <a:t>hourly data</a:t>
            </a:r>
          </a:p>
          <a:p>
            <a:pPr marL="458788" lvl="1" indent="-230188">
              <a:spcBef>
                <a:spcPts val="300"/>
              </a:spcBef>
              <a:buSzPct val="80000"/>
              <a:buFont typeface="Courier New" panose="02070309020205020404" pitchFamily="49" charset="0"/>
              <a:buChar char="o"/>
            </a:pPr>
            <a:r>
              <a:rPr lang="en-US" sz="2000" dirty="0"/>
              <a:t>30+ year spin-up (1979-2010</a:t>
            </a:r>
            <a:r>
              <a:rPr lang="en-US" sz="2000" dirty="0" smtClean="0"/>
              <a:t>),</a:t>
            </a:r>
            <a:br>
              <a:rPr lang="en-US" sz="2000" dirty="0" smtClean="0"/>
            </a:br>
            <a:r>
              <a:rPr lang="en-US" sz="2000" dirty="0" smtClean="0"/>
              <a:t>then </a:t>
            </a:r>
            <a:r>
              <a:rPr lang="en-US" sz="2000" dirty="0"/>
              <a:t>re-ran for </a:t>
            </a:r>
            <a:r>
              <a:rPr lang="en-US" sz="2000" dirty="0" smtClean="0"/>
              <a:t>1979 to 1 Jan </a:t>
            </a:r>
            <a:br>
              <a:rPr lang="en-US" sz="2000" dirty="0" smtClean="0"/>
            </a:br>
            <a:r>
              <a:rPr lang="en-US" sz="2000" dirty="0" smtClean="0"/>
              <a:t>1981 </a:t>
            </a:r>
            <a:r>
              <a:rPr lang="en-US" sz="2000" dirty="0"/>
              <a:t>to ensure </a:t>
            </a:r>
            <a:r>
              <a:rPr lang="en-US" sz="2000" dirty="0" smtClean="0"/>
              <a:t>soil equilibrium</a:t>
            </a:r>
          </a:p>
          <a:p>
            <a:pPr marL="458788" lvl="1" indent="-230188">
              <a:spcBef>
                <a:spcPts val="300"/>
              </a:spcBef>
              <a:buSzPct val="80000"/>
              <a:buFont typeface="Courier New" panose="02070309020205020404" pitchFamily="49" charset="0"/>
              <a:buChar char="o"/>
            </a:pPr>
            <a:r>
              <a:rPr lang="en-US" sz="2000" dirty="0" smtClean="0"/>
              <a:t>Restart on 1 Jan 1981 with </a:t>
            </a:r>
            <a:br>
              <a:rPr lang="en-US" sz="2000" dirty="0" smtClean="0"/>
            </a:br>
            <a:r>
              <a:rPr lang="en-US" sz="2000" dirty="0" smtClean="0"/>
              <a:t>output </a:t>
            </a:r>
            <a:r>
              <a:rPr lang="en-US" sz="2000" dirty="0"/>
              <a:t>soil fields once daily</a:t>
            </a:r>
          </a:p>
          <a:p>
            <a:pPr marL="458788" lvl="1" indent="-230188">
              <a:spcBef>
                <a:spcPts val="300"/>
              </a:spcBef>
              <a:buSzPct val="80000"/>
              <a:buFont typeface="Courier New" panose="02070309020205020404" pitchFamily="49" charset="0"/>
              <a:buChar char="o"/>
            </a:pPr>
            <a:r>
              <a:rPr lang="en-US" sz="2000" dirty="0"/>
              <a:t>Climatology spans 1 Jan </a:t>
            </a:r>
            <a:r>
              <a:rPr lang="en-US" sz="2000" dirty="0" smtClean="0"/>
              <a:t>1981 </a:t>
            </a:r>
            <a:r>
              <a:rPr lang="en-US" sz="2000" dirty="0"/>
              <a:t>to </a:t>
            </a:r>
            <a:r>
              <a:rPr lang="en-US" sz="2000" dirty="0" smtClean="0"/>
              <a:t/>
            </a:r>
            <a:br>
              <a:rPr lang="en-US" sz="2000" dirty="0" smtClean="0"/>
            </a:br>
            <a:r>
              <a:rPr lang="en-US" sz="2000" dirty="0" smtClean="0"/>
              <a:t>31 </a:t>
            </a:r>
            <a:r>
              <a:rPr lang="en-US" sz="2000" dirty="0"/>
              <a:t>Dec 2013 for </a:t>
            </a:r>
            <a:r>
              <a:rPr lang="en-US" sz="2000" dirty="0" smtClean="0"/>
              <a:t>33 </a:t>
            </a:r>
            <a:r>
              <a:rPr lang="en-US" sz="2000" dirty="0"/>
              <a:t>years of data</a:t>
            </a:r>
          </a:p>
        </p:txBody>
      </p:sp>
      <p:pic>
        <p:nvPicPr>
          <p:cNvPr id="9" name="Picture 8"/>
          <p:cNvPicPr>
            <a:picLocks noChangeAspect="1"/>
          </p:cNvPicPr>
          <p:nvPr/>
        </p:nvPicPr>
        <p:blipFill rotWithShape="1">
          <a:blip r:embed="rId2"/>
          <a:srcRect t="7841" r="3213" b="2733"/>
          <a:stretch/>
        </p:blipFill>
        <p:spPr>
          <a:xfrm>
            <a:off x="4038600" y="2869224"/>
            <a:ext cx="4981481" cy="3276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33794547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152400" y="32512"/>
            <a:ext cx="8763000" cy="958088"/>
          </a:xfrm>
        </p:spPr>
        <p:txBody>
          <a:bodyPr/>
          <a:lstStyle/>
          <a:p>
            <a:pPr algn="ctr" eaLnBrk="1" hangingPunct="1">
              <a:defRPr/>
            </a:pPr>
            <a:r>
              <a:rPr lang="en-US" sz="3600" b="1" dirty="0" smtClean="0">
                <a:effectLst>
                  <a:outerShdw blurRad="38100" dist="38100" dir="2700000" algn="tl">
                    <a:srgbClr val="000000">
                      <a:alpha val="43137"/>
                    </a:srgbClr>
                  </a:outerShdw>
                </a:effectLst>
                <a:latin typeface="+mn-lt"/>
              </a:rPr>
              <a:t>Daily Histogram Animations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90600"/>
            <a:ext cx="5029200" cy="2514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990600"/>
            <a:ext cx="5029200" cy="2514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581400"/>
            <a:ext cx="5029200" cy="2514600"/>
          </a:xfrm>
          <a:prstGeom prst="rect">
            <a:avLst/>
          </a:prstGeom>
        </p:spPr>
      </p:pic>
      <p:sp>
        <p:nvSpPr>
          <p:cNvPr id="6" name="TextBox 5"/>
          <p:cNvSpPr txBox="1"/>
          <p:nvPr/>
        </p:nvSpPr>
        <p:spPr>
          <a:xfrm>
            <a:off x="609600" y="2819400"/>
            <a:ext cx="688265" cy="400110"/>
          </a:xfrm>
          <a:prstGeom prst="rect">
            <a:avLst/>
          </a:prstGeom>
          <a:noFill/>
        </p:spPr>
        <p:txBody>
          <a:bodyPr wrap="none" rtlCol="0">
            <a:spAutoFit/>
          </a:bodyPr>
          <a:lstStyle/>
          <a:p>
            <a:r>
              <a:rPr lang="en-US" sz="2000" b="1" dirty="0" smtClean="0">
                <a:latin typeface="+mn-lt"/>
              </a:rPr>
              <a:t>N.AL</a:t>
            </a:r>
            <a:endParaRPr lang="en-US" sz="2000" b="1" dirty="0">
              <a:latin typeface="+mn-lt"/>
            </a:endParaRPr>
          </a:p>
        </p:txBody>
      </p:sp>
      <p:sp>
        <p:nvSpPr>
          <p:cNvPr id="48" name="TextBox 47"/>
          <p:cNvSpPr txBox="1"/>
          <p:nvPr/>
        </p:nvSpPr>
        <p:spPr>
          <a:xfrm>
            <a:off x="7848600" y="2819400"/>
            <a:ext cx="1193788" cy="400110"/>
          </a:xfrm>
          <a:prstGeom prst="rect">
            <a:avLst/>
          </a:prstGeom>
          <a:noFill/>
        </p:spPr>
        <p:txBody>
          <a:bodyPr wrap="none" rtlCol="0">
            <a:spAutoFit/>
          </a:bodyPr>
          <a:lstStyle/>
          <a:p>
            <a:r>
              <a:rPr lang="en-US" sz="2000" b="1" dirty="0" smtClean="0">
                <a:latin typeface="+mn-lt"/>
              </a:rPr>
              <a:t>Cent. NM</a:t>
            </a:r>
            <a:endParaRPr lang="en-US" sz="2000" b="1" dirty="0">
              <a:latin typeface="+mn-lt"/>
            </a:endParaRPr>
          </a:p>
        </p:txBody>
      </p:sp>
      <p:sp>
        <p:nvSpPr>
          <p:cNvPr id="49" name="TextBox 48"/>
          <p:cNvSpPr txBox="1"/>
          <p:nvPr/>
        </p:nvSpPr>
        <p:spPr>
          <a:xfrm>
            <a:off x="6167643" y="5410200"/>
            <a:ext cx="766557" cy="400110"/>
          </a:xfrm>
          <a:prstGeom prst="rect">
            <a:avLst/>
          </a:prstGeom>
          <a:noFill/>
        </p:spPr>
        <p:txBody>
          <a:bodyPr wrap="none" rtlCol="0">
            <a:spAutoFit/>
          </a:bodyPr>
          <a:lstStyle/>
          <a:p>
            <a:r>
              <a:rPr lang="en-US" sz="2000" b="1" dirty="0" smtClean="0">
                <a:latin typeface="+mn-lt"/>
              </a:rPr>
              <a:t>SE AZ</a:t>
            </a:r>
            <a:endParaRPr lang="en-US" sz="2000" b="1" dirty="0">
              <a:latin typeface="+mn-lt"/>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3263394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811162" y="76200"/>
            <a:ext cx="7266038" cy="914400"/>
          </a:xfrm>
        </p:spPr>
        <p:txBody>
          <a:bodyPr>
            <a:normAutofit/>
          </a:bodyPr>
          <a:lstStyle/>
          <a:p>
            <a:pPr algn="ctr" eaLnBrk="1" hangingPunct="1">
              <a:defRPr/>
            </a:pPr>
            <a:r>
              <a:rPr lang="en-US" sz="3600" b="1" dirty="0">
                <a:effectLst>
                  <a:outerShdw blurRad="38100" dist="38100" dir="2700000" algn="tl">
                    <a:srgbClr val="000000">
                      <a:alpha val="43137"/>
                    </a:srgbClr>
                  </a:outerShdw>
                </a:effectLst>
                <a:latin typeface="+mn-lt"/>
              </a:rPr>
              <a:t>Soil Moisture Percentile Validation</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992" y="892727"/>
            <a:ext cx="4665408" cy="3907873"/>
          </a:xfr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499"/>
          <a:stretch/>
        </p:blipFill>
        <p:spPr>
          <a:xfrm>
            <a:off x="4573842" y="892422"/>
            <a:ext cx="4493958" cy="3908178"/>
          </a:xfrm>
          <a:prstGeom prst="rect">
            <a:avLst/>
          </a:prstGeom>
        </p:spPr>
      </p:pic>
      <p:cxnSp>
        <p:nvCxnSpPr>
          <p:cNvPr id="5" name="Straight Arrow Connector 4"/>
          <p:cNvCxnSpPr/>
          <p:nvPr/>
        </p:nvCxnSpPr>
        <p:spPr>
          <a:xfrm>
            <a:off x="2895600" y="2106323"/>
            <a:ext cx="4275074" cy="0"/>
          </a:xfrm>
          <a:prstGeom prst="straightConnector1">
            <a:avLst/>
          </a:prstGeom>
          <a:ln w="381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bwMode="auto">
          <a:xfrm>
            <a:off x="-1" y="4876800"/>
            <a:ext cx="9138539" cy="1624511"/>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5398" indent="-225398">
              <a:buFont typeface="Arial" panose="020B0604020202020204" pitchFamily="34" charset="0"/>
              <a:buChar char="•"/>
            </a:pPr>
            <a:r>
              <a:rPr lang="en-US" sz="2200" b="1" dirty="0"/>
              <a:t>Good correspondence in </a:t>
            </a:r>
            <a:r>
              <a:rPr lang="en-US" sz="2200" b="1" dirty="0" smtClean="0"/>
              <a:t>eastern half of the U.S. on 21 August 2007</a:t>
            </a:r>
            <a:endParaRPr lang="en-US" sz="2200" b="1" dirty="0"/>
          </a:p>
          <a:p>
            <a:pPr marL="225398" indent="-225398">
              <a:buFont typeface="Arial" panose="020B0604020202020204" pitchFamily="34" charset="0"/>
              <a:buChar char="•"/>
            </a:pPr>
            <a:r>
              <a:rPr lang="en-US" sz="2200" b="1" dirty="0"/>
              <a:t>LIS suggests </a:t>
            </a:r>
            <a:r>
              <a:rPr lang="en-US" sz="2200" b="1" dirty="0" smtClean="0"/>
              <a:t>soil </a:t>
            </a:r>
            <a:r>
              <a:rPr lang="en-US" sz="2200" b="1" dirty="0"/>
              <a:t>moisture deficits extend NW of </a:t>
            </a:r>
            <a:r>
              <a:rPr lang="en-US" sz="2200" b="1" dirty="0" smtClean="0"/>
              <a:t>official USDM </a:t>
            </a:r>
            <a:r>
              <a:rPr lang="en-US" sz="2200" b="1" dirty="0"/>
              <a:t>D4 category</a:t>
            </a:r>
          </a:p>
          <a:p>
            <a:pPr marL="225398" indent="-225398">
              <a:buFont typeface="Arial" panose="020B0604020202020204" pitchFamily="34" charset="0"/>
              <a:buChar char="•"/>
            </a:pPr>
            <a:r>
              <a:rPr lang="en-US" sz="2200" b="1" dirty="0"/>
              <a:t>LIS shows D4 proxy percentiles over western Great Lakes</a:t>
            </a:r>
          </a:p>
        </p:txBody>
      </p:sp>
      <p:cxnSp>
        <p:nvCxnSpPr>
          <p:cNvPr id="10" name="Straight Arrow Connector 9"/>
          <p:cNvCxnSpPr/>
          <p:nvPr/>
        </p:nvCxnSpPr>
        <p:spPr>
          <a:xfrm>
            <a:off x="3111845" y="3217273"/>
            <a:ext cx="4508155" cy="173628"/>
          </a:xfrm>
          <a:prstGeom prst="straightConnector1">
            <a:avLst/>
          </a:prstGeom>
          <a:ln w="381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83841" y="1752600"/>
            <a:ext cx="2845159" cy="1981201"/>
            <a:chOff x="778454" y="1752600"/>
            <a:chExt cx="3793545" cy="1981201"/>
          </a:xfrm>
        </p:grpSpPr>
        <p:sp>
          <p:nvSpPr>
            <p:cNvPr id="3" name="Rectangle 2"/>
            <p:cNvSpPr/>
            <p:nvPr/>
          </p:nvSpPr>
          <p:spPr>
            <a:xfrm>
              <a:off x="3722310" y="3048001"/>
              <a:ext cx="849689" cy="685800"/>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US" dirty="0"/>
            </a:p>
          </p:txBody>
        </p:sp>
        <p:sp>
          <p:nvSpPr>
            <p:cNvPr id="13" name="Rectangle 12"/>
            <p:cNvSpPr/>
            <p:nvPr/>
          </p:nvSpPr>
          <p:spPr>
            <a:xfrm>
              <a:off x="2243311" y="2825186"/>
              <a:ext cx="1211088" cy="908614"/>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US" dirty="0"/>
            </a:p>
          </p:txBody>
        </p:sp>
        <p:sp>
          <p:nvSpPr>
            <p:cNvPr id="14" name="Rectangle 13"/>
            <p:cNvSpPr/>
            <p:nvPr/>
          </p:nvSpPr>
          <p:spPr>
            <a:xfrm>
              <a:off x="778454" y="1752600"/>
              <a:ext cx="1464857" cy="1039424"/>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US" dirty="0"/>
            </a:p>
          </p:txBody>
        </p:sp>
        <p:sp>
          <p:nvSpPr>
            <p:cNvPr id="6" name="TextBox 5"/>
            <p:cNvSpPr txBox="1"/>
            <p:nvPr/>
          </p:nvSpPr>
          <p:spPr>
            <a:xfrm>
              <a:off x="914399" y="2391474"/>
              <a:ext cx="1016000" cy="338544"/>
            </a:xfrm>
            <a:prstGeom prst="rect">
              <a:avLst/>
            </a:prstGeom>
            <a:solidFill>
              <a:schemeClr val="bg1">
                <a:alpha val="70000"/>
              </a:schemeClr>
            </a:solidFill>
          </p:spPr>
          <p:txBody>
            <a:bodyPr wrap="square" lIns="91429" tIns="45715" rIns="91429" bIns="45715" rtlCol="0">
              <a:spAutoFit/>
            </a:bodyPr>
            <a:lstStyle/>
            <a:p>
              <a:pPr algn="ctr"/>
              <a:r>
                <a:rPr lang="en-US" sz="1600" b="1" dirty="0">
                  <a:solidFill>
                    <a:srgbClr val="00B0F0"/>
                  </a:solidFill>
                  <a:latin typeface="+mn-lt"/>
                </a:rPr>
                <a:t>NWUS</a:t>
              </a:r>
            </a:p>
          </p:txBody>
        </p:sp>
        <p:sp>
          <p:nvSpPr>
            <p:cNvPr id="15" name="TextBox 14"/>
            <p:cNvSpPr txBox="1"/>
            <p:nvPr/>
          </p:nvSpPr>
          <p:spPr>
            <a:xfrm>
              <a:off x="2357713" y="2878729"/>
              <a:ext cx="847619" cy="338544"/>
            </a:xfrm>
            <a:prstGeom prst="rect">
              <a:avLst/>
            </a:prstGeom>
            <a:solidFill>
              <a:schemeClr val="bg1">
                <a:alpha val="70000"/>
              </a:schemeClr>
            </a:solidFill>
          </p:spPr>
          <p:txBody>
            <a:bodyPr wrap="square" lIns="91429" tIns="45715" rIns="91429" bIns="45715" rtlCol="0">
              <a:spAutoFit/>
            </a:bodyPr>
            <a:lstStyle/>
            <a:p>
              <a:pPr algn="ctr"/>
              <a:r>
                <a:rPr lang="en-US" sz="1600" b="1" dirty="0">
                  <a:solidFill>
                    <a:srgbClr val="00B0F0"/>
                  </a:solidFill>
                  <a:latin typeface="+mn-lt"/>
                </a:rPr>
                <a:t>SGP</a:t>
              </a:r>
            </a:p>
          </p:txBody>
        </p:sp>
        <p:sp>
          <p:nvSpPr>
            <p:cNvPr id="16" name="TextBox 15"/>
            <p:cNvSpPr txBox="1"/>
            <p:nvPr/>
          </p:nvSpPr>
          <p:spPr>
            <a:xfrm>
              <a:off x="3759199" y="3319056"/>
              <a:ext cx="779853" cy="338544"/>
            </a:xfrm>
            <a:prstGeom prst="rect">
              <a:avLst/>
            </a:prstGeom>
            <a:solidFill>
              <a:schemeClr val="bg1">
                <a:alpha val="70000"/>
              </a:schemeClr>
            </a:solidFill>
          </p:spPr>
          <p:txBody>
            <a:bodyPr wrap="square" lIns="0" tIns="45715" rIns="0" bIns="45715" rtlCol="0">
              <a:spAutoFit/>
            </a:bodyPr>
            <a:lstStyle/>
            <a:p>
              <a:pPr algn="ctr"/>
              <a:r>
                <a:rPr lang="en-US" sz="1600" b="1" dirty="0">
                  <a:solidFill>
                    <a:srgbClr val="00B0F0"/>
                  </a:solidFill>
                  <a:latin typeface="+mn-lt"/>
                </a:rPr>
                <a:t>SEUS</a:t>
              </a:r>
            </a:p>
          </p:txBody>
        </p:sp>
      </p:grpSp>
      <p:sp>
        <p:nvSpPr>
          <p:cNvPr id="7" name="TextBox 6"/>
          <p:cNvSpPr txBox="1"/>
          <p:nvPr/>
        </p:nvSpPr>
        <p:spPr>
          <a:xfrm>
            <a:off x="208079" y="949960"/>
            <a:ext cx="4248984" cy="338554"/>
          </a:xfrm>
          <a:prstGeom prst="rect">
            <a:avLst/>
          </a:prstGeom>
          <a:solidFill>
            <a:schemeClr val="bg1"/>
          </a:solidFill>
        </p:spPr>
        <p:txBody>
          <a:bodyPr wrap="none" rtlCol="0">
            <a:spAutoFit/>
          </a:bodyPr>
          <a:lstStyle/>
          <a:p>
            <a:pPr algn="ctr"/>
            <a:r>
              <a:rPr lang="en-US" sz="1600" b="1" dirty="0" smtClean="0">
                <a:latin typeface="+mn-lt"/>
              </a:rPr>
              <a:t>SPoRT-LIS 0-2 m RSM percentile on 21 Aug 2007</a:t>
            </a:r>
            <a:endParaRPr lang="en-US" sz="1600" b="1" dirty="0">
              <a:latin typeface="+mn-lt"/>
            </a:endParaRPr>
          </a:p>
        </p:txBody>
      </p:sp>
      <p:sp>
        <p:nvSpPr>
          <p:cNvPr id="18" name="TextBox 17"/>
          <p:cNvSpPr txBox="1"/>
          <p:nvPr/>
        </p:nvSpPr>
        <p:spPr>
          <a:xfrm>
            <a:off x="4724400" y="944880"/>
            <a:ext cx="4285019" cy="338554"/>
          </a:xfrm>
          <a:prstGeom prst="rect">
            <a:avLst/>
          </a:prstGeom>
          <a:solidFill>
            <a:schemeClr val="bg1"/>
          </a:solidFill>
        </p:spPr>
        <p:txBody>
          <a:bodyPr wrap="none" rtlCol="0">
            <a:spAutoFit/>
          </a:bodyPr>
          <a:lstStyle/>
          <a:p>
            <a:r>
              <a:rPr lang="en-US" sz="1600" b="1" dirty="0" smtClean="0">
                <a:latin typeface="+mn-lt"/>
              </a:rPr>
              <a:t>U.S. Drought Monitor Product valid 21 Aug 2007</a:t>
            </a:r>
            <a:endParaRPr lang="en-US" sz="1600" b="1" dirty="0">
              <a:latin typeface="+mn-lt"/>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317742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164" y="847224"/>
            <a:ext cx="3017520" cy="227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5"/>
          <p:cNvSpPr>
            <a:spLocks noGrp="1"/>
          </p:cNvSpPr>
          <p:nvPr>
            <p:ph type="title"/>
          </p:nvPr>
        </p:nvSpPr>
        <p:spPr>
          <a:xfrm>
            <a:off x="43407" y="36008"/>
            <a:ext cx="8947356" cy="782914"/>
          </a:xfrm>
        </p:spPr>
        <p:txBody>
          <a:bodyPr>
            <a:noAutofit/>
          </a:bodyPr>
          <a:lstStyle/>
          <a:p>
            <a:pPr algn="ctr" eaLnBrk="1" hangingPunct="1">
              <a:defRPr/>
            </a:pPr>
            <a:r>
              <a:rPr lang="en-US" sz="2800" b="1" dirty="0" smtClean="0">
                <a:effectLst>
                  <a:outerShdw blurRad="38100" dist="38100" dir="2700000" algn="tl">
                    <a:srgbClr val="000000">
                      <a:alpha val="43137"/>
                    </a:srgbClr>
                  </a:outerShdw>
                </a:effectLst>
                <a:latin typeface="+mn-lt"/>
              </a:rPr>
              <a:t>Percentile Validation (% area in drought; 2006-2015)</a:t>
            </a:r>
            <a:endParaRPr lang="en-US" sz="2800" b="1" dirty="0">
              <a:effectLst>
                <a:outerShdw blurRad="38100" dist="38100" dir="2700000" algn="tl">
                  <a:srgbClr val="000000">
                    <a:alpha val="43137"/>
                  </a:srgbClr>
                </a:outerShdw>
              </a:effectLst>
              <a:latin typeface="+mn-lt"/>
            </a:endParaRPr>
          </a:p>
        </p:txBody>
      </p:sp>
      <p:pic>
        <p:nvPicPr>
          <p:cNvPr id="21" name="Picture 20"/>
          <p:cNvPicPr>
            <a:picLocks noChangeAspect="1"/>
          </p:cNvPicPr>
          <p:nvPr/>
        </p:nvPicPr>
        <p:blipFill>
          <a:blip r:embed="rId4"/>
          <a:stretch>
            <a:fillRect/>
          </a:stretch>
        </p:blipFill>
        <p:spPr>
          <a:xfrm>
            <a:off x="43406" y="845374"/>
            <a:ext cx="3017520" cy="2270796"/>
          </a:xfrm>
          <a:prstGeom prst="rect">
            <a:avLst/>
          </a:prstGeom>
        </p:spPr>
      </p:pic>
      <p:pic>
        <p:nvPicPr>
          <p:cNvPr id="22" name="Picture 21"/>
          <p:cNvPicPr>
            <a:picLocks noChangeAspect="1"/>
          </p:cNvPicPr>
          <p:nvPr/>
        </p:nvPicPr>
        <p:blipFill>
          <a:blip r:embed="rId5"/>
          <a:stretch>
            <a:fillRect/>
          </a:stretch>
        </p:blipFill>
        <p:spPr>
          <a:xfrm>
            <a:off x="3060926" y="845373"/>
            <a:ext cx="3017520" cy="2272570"/>
          </a:xfrm>
          <a:prstGeom prst="rect">
            <a:avLst/>
          </a:prstGeom>
        </p:spPr>
      </p:pic>
      <p:sp>
        <p:nvSpPr>
          <p:cNvPr id="25" name="TextBox 24"/>
          <p:cNvSpPr txBox="1"/>
          <p:nvPr/>
        </p:nvSpPr>
        <p:spPr>
          <a:xfrm>
            <a:off x="2306546" y="845377"/>
            <a:ext cx="754381" cy="646321"/>
          </a:xfrm>
          <a:prstGeom prst="rect">
            <a:avLst/>
          </a:prstGeom>
          <a:noFill/>
        </p:spPr>
        <p:txBody>
          <a:bodyPr wrap="square" lIns="91429" tIns="45715" rIns="91429" bIns="45715" rtlCol="0">
            <a:spAutoFit/>
          </a:bodyPr>
          <a:lstStyle/>
          <a:p>
            <a:pPr algn="r"/>
            <a:r>
              <a:rPr lang="en-US" b="1" dirty="0" smtClean="0">
                <a:solidFill>
                  <a:srgbClr val="00B0F0"/>
                </a:solidFill>
                <a:latin typeface="+mn-lt"/>
              </a:rPr>
              <a:t>LIS</a:t>
            </a:r>
          </a:p>
          <a:p>
            <a:pPr algn="r"/>
            <a:r>
              <a:rPr lang="en-US" b="1" dirty="0" smtClean="0">
                <a:solidFill>
                  <a:srgbClr val="00B0F0"/>
                </a:solidFill>
                <a:latin typeface="+mn-lt"/>
              </a:rPr>
              <a:t>SEUS</a:t>
            </a:r>
            <a:endParaRPr lang="en-US" b="1" dirty="0">
              <a:solidFill>
                <a:srgbClr val="00B0F0"/>
              </a:solidFill>
              <a:latin typeface="+mn-lt"/>
            </a:endParaRPr>
          </a:p>
        </p:txBody>
      </p:sp>
      <p:sp>
        <p:nvSpPr>
          <p:cNvPr id="26" name="TextBox 25"/>
          <p:cNvSpPr txBox="1"/>
          <p:nvPr/>
        </p:nvSpPr>
        <p:spPr>
          <a:xfrm>
            <a:off x="5181600" y="843562"/>
            <a:ext cx="852251" cy="646321"/>
          </a:xfrm>
          <a:prstGeom prst="rect">
            <a:avLst/>
          </a:prstGeom>
          <a:noFill/>
        </p:spPr>
        <p:txBody>
          <a:bodyPr wrap="square" lIns="91429" tIns="45715" rIns="91429" bIns="45715" rtlCol="0">
            <a:spAutoFit/>
          </a:bodyPr>
          <a:lstStyle/>
          <a:p>
            <a:pPr algn="r"/>
            <a:r>
              <a:rPr lang="en-US" b="1" dirty="0" smtClean="0">
                <a:solidFill>
                  <a:srgbClr val="00B0F0"/>
                </a:solidFill>
                <a:latin typeface="+mn-lt"/>
              </a:rPr>
              <a:t>LIS</a:t>
            </a:r>
          </a:p>
          <a:p>
            <a:pPr algn="r"/>
            <a:r>
              <a:rPr lang="en-US" b="1" dirty="0" smtClean="0">
                <a:solidFill>
                  <a:srgbClr val="00B0F0"/>
                </a:solidFill>
                <a:latin typeface="+mn-lt"/>
              </a:rPr>
              <a:t>SGP</a:t>
            </a:r>
            <a:endParaRPr lang="en-US" b="1" dirty="0">
              <a:solidFill>
                <a:srgbClr val="00B0F0"/>
              </a:solidFill>
              <a:latin typeface="+mn-lt"/>
            </a:endParaRPr>
          </a:p>
        </p:txBody>
      </p:sp>
      <p:sp>
        <p:nvSpPr>
          <p:cNvPr id="27" name="TextBox 26"/>
          <p:cNvSpPr txBox="1"/>
          <p:nvPr/>
        </p:nvSpPr>
        <p:spPr>
          <a:xfrm>
            <a:off x="8153401" y="838200"/>
            <a:ext cx="897972" cy="646321"/>
          </a:xfrm>
          <a:prstGeom prst="rect">
            <a:avLst/>
          </a:prstGeom>
          <a:noFill/>
        </p:spPr>
        <p:txBody>
          <a:bodyPr wrap="square" lIns="91429" tIns="45715" rIns="91429" bIns="45715" rtlCol="0">
            <a:spAutoFit/>
          </a:bodyPr>
          <a:lstStyle/>
          <a:p>
            <a:pPr algn="r"/>
            <a:r>
              <a:rPr lang="en-US" b="1" dirty="0" smtClean="0">
                <a:solidFill>
                  <a:srgbClr val="00B0F0"/>
                </a:solidFill>
                <a:latin typeface="+mn-lt"/>
              </a:rPr>
              <a:t>LIS</a:t>
            </a:r>
          </a:p>
          <a:p>
            <a:pPr algn="r"/>
            <a:r>
              <a:rPr lang="en-US" b="1" dirty="0" smtClean="0">
                <a:solidFill>
                  <a:srgbClr val="00B0F0"/>
                </a:solidFill>
                <a:latin typeface="+mn-lt"/>
              </a:rPr>
              <a:t>NWUS</a:t>
            </a:r>
            <a:endParaRPr lang="en-US" b="1" dirty="0">
              <a:solidFill>
                <a:srgbClr val="00B0F0"/>
              </a:solidFill>
              <a:latin typeface="+mn-lt"/>
            </a:endParaRPr>
          </a:p>
        </p:txBody>
      </p:sp>
      <p:pic>
        <p:nvPicPr>
          <p:cNvPr id="28" name="Picture 27"/>
          <p:cNvPicPr>
            <a:picLocks noChangeAspect="1"/>
          </p:cNvPicPr>
          <p:nvPr/>
        </p:nvPicPr>
        <p:blipFill>
          <a:blip r:embed="rId6"/>
          <a:stretch>
            <a:fillRect/>
          </a:stretch>
        </p:blipFill>
        <p:spPr>
          <a:xfrm>
            <a:off x="43406" y="2815269"/>
            <a:ext cx="3017520" cy="2272570"/>
          </a:xfrm>
          <a:prstGeom prst="rect">
            <a:avLst/>
          </a:prstGeom>
        </p:spPr>
      </p:pic>
      <p:pic>
        <p:nvPicPr>
          <p:cNvPr id="29" name="Picture 28"/>
          <p:cNvPicPr>
            <a:picLocks noChangeAspect="1"/>
          </p:cNvPicPr>
          <p:nvPr/>
        </p:nvPicPr>
        <p:blipFill>
          <a:blip r:embed="rId7"/>
          <a:stretch>
            <a:fillRect/>
          </a:stretch>
        </p:blipFill>
        <p:spPr>
          <a:xfrm>
            <a:off x="3060926" y="2813455"/>
            <a:ext cx="3017520" cy="2270796"/>
          </a:xfrm>
          <a:prstGeom prst="rect">
            <a:avLst/>
          </a:prstGeom>
        </p:spPr>
      </p:pic>
      <p:pic>
        <p:nvPicPr>
          <p:cNvPr id="30" name="Picture 29"/>
          <p:cNvPicPr>
            <a:picLocks noChangeAspect="1"/>
          </p:cNvPicPr>
          <p:nvPr/>
        </p:nvPicPr>
        <p:blipFill>
          <a:blip r:embed="rId8"/>
          <a:stretch>
            <a:fillRect/>
          </a:stretch>
        </p:blipFill>
        <p:spPr>
          <a:xfrm>
            <a:off x="6076164" y="2813454"/>
            <a:ext cx="3017520" cy="2272570"/>
          </a:xfrm>
          <a:prstGeom prst="rect">
            <a:avLst/>
          </a:prstGeom>
        </p:spPr>
      </p:pic>
      <p:sp>
        <p:nvSpPr>
          <p:cNvPr id="31" name="TextBox 30"/>
          <p:cNvSpPr txBox="1"/>
          <p:nvPr/>
        </p:nvSpPr>
        <p:spPr>
          <a:xfrm>
            <a:off x="2209800" y="2803425"/>
            <a:ext cx="852574" cy="646321"/>
          </a:xfrm>
          <a:prstGeom prst="rect">
            <a:avLst/>
          </a:prstGeom>
          <a:noFill/>
        </p:spPr>
        <p:txBody>
          <a:bodyPr wrap="square" lIns="91429" tIns="45715" rIns="91429" bIns="45715" rtlCol="0">
            <a:spAutoFit/>
          </a:bodyPr>
          <a:lstStyle/>
          <a:p>
            <a:pPr algn="r"/>
            <a:r>
              <a:rPr lang="en-US" b="1" dirty="0" smtClean="0">
                <a:solidFill>
                  <a:srgbClr val="00B0F0"/>
                </a:solidFill>
                <a:latin typeface="+mn-lt"/>
              </a:rPr>
              <a:t>USDM</a:t>
            </a:r>
          </a:p>
          <a:p>
            <a:pPr algn="r"/>
            <a:r>
              <a:rPr lang="en-US" b="1" dirty="0" smtClean="0">
                <a:solidFill>
                  <a:srgbClr val="00B0F0"/>
                </a:solidFill>
                <a:latin typeface="+mn-lt"/>
              </a:rPr>
              <a:t>SEUS</a:t>
            </a:r>
            <a:endParaRPr lang="en-US" b="1" dirty="0">
              <a:solidFill>
                <a:srgbClr val="00B0F0"/>
              </a:solidFill>
              <a:latin typeface="+mn-lt"/>
            </a:endParaRPr>
          </a:p>
        </p:txBody>
      </p:sp>
      <p:sp>
        <p:nvSpPr>
          <p:cNvPr id="32" name="TextBox 31"/>
          <p:cNvSpPr txBox="1"/>
          <p:nvPr/>
        </p:nvSpPr>
        <p:spPr>
          <a:xfrm>
            <a:off x="5181600" y="2801610"/>
            <a:ext cx="853700" cy="646321"/>
          </a:xfrm>
          <a:prstGeom prst="rect">
            <a:avLst/>
          </a:prstGeom>
          <a:noFill/>
        </p:spPr>
        <p:txBody>
          <a:bodyPr wrap="square" lIns="91429" tIns="45715" rIns="91429" bIns="45715" rtlCol="0">
            <a:spAutoFit/>
          </a:bodyPr>
          <a:lstStyle/>
          <a:p>
            <a:pPr algn="r"/>
            <a:r>
              <a:rPr lang="en-US" b="1" dirty="0" smtClean="0">
                <a:solidFill>
                  <a:srgbClr val="00B0F0"/>
                </a:solidFill>
                <a:latin typeface="+mn-lt"/>
              </a:rPr>
              <a:t>USDM</a:t>
            </a:r>
          </a:p>
          <a:p>
            <a:pPr algn="r"/>
            <a:r>
              <a:rPr lang="en-US" b="1" dirty="0" smtClean="0">
                <a:solidFill>
                  <a:srgbClr val="00B0F0"/>
                </a:solidFill>
                <a:latin typeface="+mn-lt"/>
              </a:rPr>
              <a:t>SGP</a:t>
            </a:r>
            <a:endParaRPr lang="en-US" b="1" dirty="0">
              <a:solidFill>
                <a:srgbClr val="00B0F0"/>
              </a:solidFill>
              <a:latin typeface="+mn-lt"/>
            </a:endParaRPr>
          </a:p>
        </p:txBody>
      </p:sp>
      <p:sp>
        <p:nvSpPr>
          <p:cNvPr id="33" name="TextBox 32"/>
          <p:cNvSpPr txBox="1"/>
          <p:nvPr/>
        </p:nvSpPr>
        <p:spPr>
          <a:xfrm>
            <a:off x="8153401" y="2796249"/>
            <a:ext cx="899419" cy="646321"/>
          </a:xfrm>
          <a:prstGeom prst="rect">
            <a:avLst/>
          </a:prstGeom>
          <a:noFill/>
        </p:spPr>
        <p:txBody>
          <a:bodyPr wrap="square" lIns="91429" tIns="45715" rIns="91429" bIns="45715" rtlCol="0">
            <a:spAutoFit/>
          </a:bodyPr>
          <a:lstStyle/>
          <a:p>
            <a:pPr algn="r"/>
            <a:r>
              <a:rPr lang="en-US" b="1" dirty="0" smtClean="0">
                <a:solidFill>
                  <a:srgbClr val="00B0F0"/>
                </a:solidFill>
                <a:latin typeface="+mn-lt"/>
              </a:rPr>
              <a:t>USDM</a:t>
            </a:r>
          </a:p>
          <a:p>
            <a:pPr algn="r"/>
            <a:r>
              <a:rPr lang="en-US" b="1" dirty="0" smtClean="0">
                <a:solidFill>
                  <a:srgbClr val="00B0F0"/>
                </a:solidFill>
                <a:latin typeface="+mn-lt"/>
              </a:rPr>
              <a:t>NWUS</a:t>
            </a:r>
            <a:endParaRPr lang="en-US" b="1" dirty="0">
              <a:solidFill>
                <a:srgbClr val="00B0F0"/>
              </a:solidFill>
              <a:latin typeface="+mn-lt"/>
            </a:endParaRPr>
          </a:p>
        </p:txBody>
      </p:sp>
      <p:sp>
        <p:nvSpPr>
          <p:cNvPr id="36" name="Rectangle 35"/>
          <p:cNvSpPr/>
          <p:nvPr/>
        </p:nvSpPr>
        <p:spPr>
          <a:xfrm>
            <a:off x="76200" y="5228283"/>
            <a:ext cx="9031117" cy="1477317"/>
          </a:xfrm>
          <a:prstGeom prst="rect">
            <a:avLst/>
          </a:prstGeom>
        </p:spPr>
        <p:txBody>
          <a:bodyPr wrap="square" lIns="91429" tIns="45715" rIns="91429" bIns="45715">
            <a:spAutoFit/>
          </a:bodyPr>
          <a:lstStyle/>
          <a:p>
            <a:pPr marL="231748" indent="-231748">
              <a:buFont typeface="Arial" panose="020B0604020202020204" pitchFamily="34" charset="0"/>
              <a:buChar char="•"/>
            </a:pPr>
            <a:r>
              <a:rPr lang="en-US" b="1" dirty="0">
                <a:latin typeface="+mn-lt"/>
              </a:rPr>
              <a:t>Captures documented major droughts (SEUS in 2007; SGP in 2011 </a:t>
            </a:r>
            <a:r>
              <a:rPr lang="en-US" b="1" dirty="0" smtClean="0">
                <a:latin typeface="+mn-lt"/>
              </a:rPr>
              <a:t>through 2014)</a:t>
            </a:r>
            <a:endParaRPr lang="en-US" b="1" dirty="0">
              <a:latin typeface="+mn-lt"/>
            </a:endParaRPr>
          </a:p>
          <a:p>
            <a:pPr marL="231748" indent="-231748">
              <a:buFont typeface="Arial" panose="020B0604020202020204" pitchFamily="34" charset="0"/>
              <a:buChar char="•"/>
            </a:pPr>
            <a:r>
              <a:rPr lang="en-US" b="1" dirty="0">
                <a:latin typeface="+mn-lt"/>
              </a:rPr>
              <a:t>Generally captures the overall magnitude of total drought area</a:t>
            </a:r>
          </a:p>
          <a:p>
            <a:pPr marL="231748" indent="-231748">
              <a:buFont typeface="Arial" panose="020B0604020202020204" pitchFamily="34" charset="0"/>
              <a:buChar char="•"/>
            </a:pPr>
            <a:r>
              <a:rPr lang="en-US" b="1" dirty="0">
                <a:latin typeface="+mn-lt"/>
              </a:rPr>
              <a:t>SEUS is noisier </a:t>
            </a:r>
            <a:r>
              <a:rPr lang="en-US" b="1" dirty="0" smtClean="0">
                <a:latin typeface="+mn-lt"/>
              </a:rPr>
              <a:t>due to </a:t>
            </a:r>
            <a:r>
              <a:rPr lang="en-US" b="1" dirty="0">
                <a:latin typeface="+mn-lt"/>
              </a:rPr>
              <a:t>more frequent and scattered nature of precipitation, esp. in summer</a:t>
            </a:r>
          </a:p>
          <a:p>
            <a:pPr marL="231748" indent="-231748">
              <a:buFont typeface="Arial" panose="020B0604020202020204" pitchFamily="34" charset="0"/>
              <a:buChar char="•"/>
            </a:pPr>
            <a:r>
              <a:rPr lang="en-US" b="1" dirty="0">
                <a:latin typeface="+mn-lt"/>
              </a:rPr>
              <a:t>Northwest is not as well represented because factors defining drought are </a:t>
            </a:r>
            <a:br>
              <a:rPr lang="en-US" b="1" dirty="0">
                <a:latin typeface="+mn-lt"/>
              </a:rPr>
            </a:br>
            <a:r>
              <a:rPr lang="en-US" b="1" dirty="0">
                <a:latin typeface="+mn-lt"/>
              </a:rPr>
              <a:t>often different (future work will add snow water equivalent to climatology)</a:t>
            </a:r>
          </a:p>
        </p:txBody>
      </p:sp>
    </p:spTree>
    <p:extLst>
      <p:ext uri="{BB962C8B-B14F-4D97-AF65-F5344CB8AC3E}">
        <p14:creationId xmlns:p14="http://schemas.microsoft.com/office/powerpoint/2010/main" val="33488048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p:cNvSpPr>
            <a:spLocks noGrp="1"/>
          </p:cNvSpPr>
          <p:nvPr>
            <p:ph type="title"/>
          </p:nvPr>
        </p:nvSpPr>
        <p:spPr>
          <a:xfrm>
            <a:off x="609600" y="66152"/>
            <a:ext cx="7924799" cy="811348"/>
          </a:xfrm>
        </p:spPr>
        <p:txBody>
          <a:bodyPr>
            <a:normAutofit/>
          </a:bodyPr>
          <a:lstStyle/>
          <a:p>
            <a:pPr algn="ctr" eaLnBrk="1" hangingPunct="1">
              <a:defRPr/>
            </a:pPr>
            <a:r>
              <a:rPr lang="en-US" sz="3200" b="1" dirty="0">
                <a:effectLst>
                  <a:outerShdw blurRad="38100" dist="38100" dir="2700000" algn="tl">
                    <a:srgbClr val="000000">
                      <a:alpha val="43137"/>
                    </a:srgbClr>
                  </a:outerShdw>
                </a:effectLst>
                <a:latin typeface="+mn-lt"/>
              </a:rPr>
              <a:t>Soil Moisture Percentile </a:t>
            </a:r>
            <a:r>
              <a:rPr lang="en-US" sz="3200" b="1" dirty="0" smtClean="0">
                <a:effectLst>
                  <a:outerShdw blurRad="38100" dist="38100" dir="2700000" algn="tl">
                    <a:srgbClr val="000000">
                      <a:alpha val="43137"/>
                    </a:srgbClr>
                  </a:outerShdw>
                </a:effectLst>
                <a:latin typeface="+mn-lt"/>
              </a:rPr>
              <a:t>Validation, cont.</a:t>
            </a:r>
            <a:endParaRPr lang="en-US" sz="3200" b="1" dirty="0">
              <a:effectLst>
                <a:outerShdw blurRad="38100" dist="38100" dir="2700000" algn="tl">
                  <a:srgbClr val="000000">
                    <a:alpha val="43137"/>
                  </a:srgbClr>
                </a:outerShdw>
              </a:effectLst>
              <a:latin typeface="+mn-lt"/>
            </a:endParaRPr>
          </a:p>
        </p:txBody>
      </p:sp>
      <p:sp>
        <p:nvSpPr>
          <p:cNvPr id="2" name="TextBox 1"/>
          <p:cNvSpPr txBox="1"/>
          <p:nvPr/>
        </p:nvSpPr>
        <p:spPr>
          <a:xfrm>
            <a:off x="0" y="993602"/>
            <a:ext cx="9138539" cy="2054398"/>
          </a:xfrm>
          <a:prstGeom prst="rect">
            <a:avLst/>
          </a:prstGeom>
          <a:noFill/>
        </p:spPr>
        <p:txBody>
          <a:bodyPr wrap="square" lIns="91429" tIns="45715" rIns="91429" bIns="45715" rtlCol="0">
            <a:spAutoFit/>
          </a:bodyPr>
          <a:lstStyle/>
          <a:p>
            <a:pPr marL="233336" indent="-233336">
              <a:spcBef>
                <a:spcPts val="300"/>
              </a:spcBef>
              <a:buFont typeface="Arial" panose="020B0604020202020204" pitchFamily="34" charset="0"/>
              <a:buChar char="•"/>
            </a:pPr>
            <a:r>
              <a:rPr lang="en-US" sz="2000" b="1" dirty="0" smtClean="0">
                <a:latin typeface="+mn-lt"/>
              </a:rPr>
              <a:t>Percentiles compared to USDM </a:t>
            </a:r>
            <a:r>
              <a:rPr lang="en-US" sz="2000" b="1" dirty="0">
                <a:latin typeface="+mn-lt"/>
              </a:rPr>
              <a:t>from </a:t>
            </a:r>
            <a:r>
              <a:rPr lang="en-US" sz="2000" b="1" dirty="0" smtClean="0">
                <a:latin typeface="+mn-lt"/>
              </a:rPr>
              <a:t>Jun </a:t>
            </a:r>
            <a:r>
              <a:rPr lang="en-US" sz="2000" b="1" dirty="0">
                <a:latin typeface="+mn-lt"/>
              </a:rPr>
              <a:t>2006 – </a:t>
            </a:r>
            <a:r>
              <a:rPr lang="en-US" sz="2000" b="1" dirty="0" smtClean="0">
                <a:latin typeface="+mn-lt"/>
              </a:rPr>
              <a:t>Sep 2015; weekly at 12z Tuesday</a:t>
            </a:r>
            <a:endParaRPr lang="en-US" sz="2000" b="1" dirty="0">
              <a:latin typeface="+mn-lt"/>
            </a:endParaRPr>
          </a:p>
          <a:p>
            <a:pPr marL="233336" indent="-233336">
              <a:spcBef>
                <a:spcPts val="300"/>
              </a:spcBef>
              <a:buFont typeface="Arial" panose="020B0604020202020204" pitchFamily="34" charset="0"/>
              <a:buChar char="•"/>
            </a:pPr>
            <a:r>
              <a:rPr lang="en-US" sz="2000" b="1" dirty="0">
                <a:latin typeface="+mn-lt"/>
              </a:rPr>
              <a:t>Bias depicts overall under-representation of lower drought categories and slight </a:t>
            </a:r>
            <a:r>
              <a:rPr lang="en-US" sz="2000" b="1" dirty="0" smtClean="0">
                <a:latin typeface="+mn-lt"/>
              </a:rPr>
              <a:t>over-representation </a:t>
            </a:r>
            <a:r>
              <a:rPr lang="en-US" sz="2000" b="1" dirty="0">
                <a:latin typeface="+mn-lt"/>
              </a:rPr>
              <a:t>of higher drought categories</a:t>
            </a:r>
          </a:p>
          <a:p>
            <a:pPr marL="233336" indent="-233336">
              <a:spcBef>
                <a:spcPts val="300"/>
              </a:spcBef>
              <a:buFont typeface="Arial" panose="020B0604020202020204" pitchFamily="34" charset="0"/>
              <a:buChar char="•"/>
            </a:pPr>
            <a:r>
              <a:rPr lang="en-US" sz="2000" b="1" dirty="0">
                <a:latin typeface="+mn-lt"/>
              </a:rPr>
              <a:t>Correlations are </a:t>
            </a:r>
            <a:r>
              <a:rPr lang="en-US" sz="2000" b="1" dirty="0" smtClean="0">
                <a:latin typeface="+mn-lt"/>
              </a:rPr>
              <a:t>strongest for </a:t>
            </a:r>
            <a:r>
              <a:rPr lang="en-US" sz="2000" b="1" dirty="0">
                <a:latin typeface="+mn-lt"/>
              </a:rPr>
              <a:t>lower drought categories and SEUS/SGP; </a:t>
            </a:r>
            <a:br>
              <a:rPr lang="en-US" sz="2000" b="1" dirty="0">
                <a:latin typeface="+mn-lt"/>
              </a:rPr>
            </a:br>
            <a:r>
              <a:rPr lang="en-US" sz="2000" b="1" dirty="0">
                <a:latin typeface="+mn-lt"/>
              </a:rPr>
              <a:t>correlations diminish for higher drought categories and NWUS region</a:t>
            </a:r>
          </a:p>
          <a:p>
            <a:pPr marL="233336" indent="-233336">
              <a:spcBef>
                <a:spcPts val="300"/>
              </a:spcBef>
              <a:buFont typeface="Arial" panose="020B0604020202020204" pitchFamily="34" charset="0"/>
              <a:buChar char="•"/>
            </a:pPr>
            <a:r>
              <a:rPr lang="en-US" sz="2000" b="1" dirty="0">
                <a:latin typeface="+mn-lt"/>
              </a:rPr>
              <a:t>Best overall statistics in SEUS domain</a:t>
            </a:r>
          </a:p>
        </p:txBody>
      </p:sp>
      <p:graphicFrame>
        <p:nvGraphicFramePr>
          <p:cNvPr id="3" name="Table 2"/>
          <p:cNvGraphicFramePr>
            <a:graphicFrameLocks noGrp="1"/>
          </p:cNvGraphicFramePr>
          <p:nvPr>
            <p:extLst/>
          </p:nvPr>
        </p:nvGraphicFramePr>
        <p:xfrm>
          <a:off x="87702" y="5044440"/>
          <a:ext cx="6096000" cy="1737360"/>
        </p:xfrm>
        <a:graphic>
          <a:graphicData uri="http://schemas.openxmlformats.org/drawingml/2006/table">
            <a:tbl>
              <a:tblPr firstRow="1" bandRow="1">
                <a:tableStyleId>{5C22544A-7EE6-4342-B048-85BDC9FD1C3A}</a:tableStyleId>
              </a:tblPr>
              <a:tblGrid>
                <a:gridCol w="1016000"/>
                <a:gridCol w="1016000"/>
                <a:gridCol w="1016000"/>
                <a:gridCol w="1016000"/>
                <a:gridCol w="1016000"/>
                <a:gridCol w="1016000"/>
              </a:tblGrid>
              <a:tr h="385706">
                <a:tc>
                  <a:txBody>
                    <a:bodyPr/>
                    <a:lstStyle/>
                    <a:p>
                      <a:r>
                        <a:rPr lang="en-US" sz="1800" dirty="0" smtClean="0"/>
                        <a:t>Correlation</a:t>
                      </a:r>
                      <a:endParaRPr lang="en-US" sz="1800" dirty="0"/>
                    </a:p>
                  </a:txBody>
                  <a:tcPr marL="68580" marR="68580" anchor="ctr"/>
                </a:tc>
                <a:tc>
                  <a:txBody>
                    <a:bodyPr/>
                    <a:lstStyle/>
                    <a:p>
                      <a:pPr algn="ctr"/>
                      <a:r>
                        <a:rPr lang="en-US" sz="1800" dirty="0" smtClean="0"/>
                        <a:t>D0</a:t>
                      </a:r>
                      <a:endParaRPr lang="en-US" sz="1800" dirty="0"/>
                    </a:p>
                  </a:txBody>
                  <a:tcPr marL="68580" marR="68580" anchor="ctr"/>
                </a:tc>
                <a:tc>
                  <a:txBody>
                    <a:bodyPr/>
                    <a:lstStyle/>
                    <a:p>
                      <a:pPr algn="ctr"/>
                      <a:r>
                        <a:rPr lang="en-US" sz="1800" dirty="0" smtClean="0"/>
                        <a:t>D1</a:t>
                      </a:r>
                      <a:endParaRPr lang="en-US" sz="1800" dirty="0"/>
                    </a:p>
                  </a:txBody>
                  <a:tcPr marL="68580" marR="68580" anchor="ctr"/>
                </a:tc>
                <a:tc>
                  <a:txBody>
                    <a:bodyPr/>
                    <a:lstStyle/>
                    <a:p>
                      <a:pPr algn="ctr"/>
                      <a:r>
                        <a:rPr lang="en-US" sz="1800" dirty="0" smtClean="0"/>
                        <a:t>D2</a:t>
                      </a:r>
                      <a:endParaRPr lang="en-US" sz="1800" dirty="0"/>
                    </a:p>
                  </a:txBody>
                  <a:tcPr marL="68580" marR="68580" anchor="ctr"/>
                </a:tc>
                <a:tc>
                  <a:txBody>
                    <a:bodyPr/>
                    <a:lstStyle/>
                    <a:p>
                      <a:pPr algn="ctr"/>
                      <a:r>
                        <a:rPr lang="en-US" sz="1800" dirty="0" smtClean="0"/>
                        <a:t>D3</a:t>
                      </a:r>
                      <a:endParaRPr lang="en-US" sz="1800" dirty="0"/>
                    </a:p>
                  </a:txBody>
                  <a:tcPr marL="68580" marR="68580" anchor="ctr"/>
                </a:tc>
                <a:tc>
                  <a:txBody>
                    <a:bodyPr/>
                    <a:lstStyle/>
                    <a:p>
                      <a:pPr algn="ctr"/>
                      <a:r>
                        <a:rPr lang="en-US" sz="1800" dirty="0" smtClean="0"/>
                        <a:t>D4</a:t>
                      </a:r>
                      <a:endParaRPr lang="en-US" sz="1800" dirty="0"/>
                    </a:p>
                  </a:txBody>
                  <a:tcPr marL="68580" marR="68580" anchor="ctr"/>
                </a:tc>
              </a:tr>
              <a:tr h="359111">
                <a:tc>
                  <a:txBody>
                    <a:bodyPr/>
                    <a:lstStyle/>
                    <a:p>
                      <a:r>
                        <a:rPr lang="en-US" sz="1800" dirty="0" smtClean="0"/>
                        <a:t>SEUS</a:t>
                      </a:r>
                      <a:endParaRPr lang="en-US" sz="1800" dirty="0"/>
                    </a:p>
                  </a:txBody>
                  <a:tcPr marL="68580" marR="68580"/>
                </a:tc>
                <a:tc>
                  <a:txBody>
                    <a:bodyPr/>
                    <a:lstStyle/>
                    <a:p>
                      <a:pPr algn="ctr"/>
                      <a:r>
                        <a:rPr lang="en-US" sz="1800" dirty="0" smtClean="0"/>
                        <a:t>0.89</a:t>
                      </a:r>
                      <a:endParaRPr lang="en-US" sz="1800" dirty="0"/>
                    </a:p>
                  </a:txBody>
                  <a:tcPr marL="68580" marR="68580"/>
                </a:tc>
                <a:tc>
                  <a:txBody>
                    <a:bodyPr/>
                    <a:lstStyle/>
                    <a:p>
                      <a:pPr algn="ctr"/>
                      <a:r>
                        <a:rPr lang="en-US" sz="1800" dirty="0" smtClean="0"/>
                        <a:t>0.87</a:t>
                      </a:r>
                      <a:endParaRPr lang="en-US" sz="1800" dirty="0"/>
                    </a:p>
                  </a:txBody>
                  <a:tcPr marL="68580" marR="68580"/>
                </a:tc>
                <a:tc>
                  <a:txBody>
                    <a:bodyPr/>
                    <a:lstStyle/>
                    <a:p>
                      <a:pPr algn="ctr"/>
                      <a:r>
                        <a:rPr lang="en-US" sz="1800" dirty="0" smtClean="0"/>
                        <a:t>0.85</a:t>
                      </a:r>
                      <a:endParaRPr lang="en-US" sz="1800" dirty="0"/>
                    </a:p>
                  </a:txBody>
                  <a:tcPr marL="68580" marR="68580"/>
                </a:tc>
                <a:tc>
                  <a:txBody>
                    <a:bodyPr/>
                    <a:lstStyle/>
                    <a:p>
                      <a:pPr algn="ctr"/>
                      <a:r>
                        <a:rPr lang="en-US" sz="1800" dirty="0" smtClean="0"/>
                        <a:t>0.83</a:t>
                      </a:r>
                      <a:endParaRPr lang="en-US" sz="1800" dirty="0"/>
                    </a:p>
                  </a:txBody>
                  <a:tcPr marL="68580" marR="68580"/>
                </a:tc>
                <a:tc>
                  <a:txBody>
                    <a:bodyPr/>
                    <a:lstStyle/>
                    <a:p>
                      <a:pPr algn="ctr"/>
                      <a:r>
                        <a:rPr lang="en-US" sz="1800" dirty="0" smtClean="0"/>
                        <a:t>0.72</a:t>
                      </a:r>
                      <a:endParaRPr lang="en-US" sz="1800" dirty="0"/>
                    </a:p>
                  </a:txBody>
                  <a:tcPr marL="68580" marR="68580"/>
                </a:tc>
              </a:tr>
              <a:tr h="359111">
                <a:tc>
                  <a:txBody>
                    <a:bodyPr/>
                    <a:lstStyle/>
                    <a:p>
                      <a:r>
                        <a:rPr lang="en-US" sz="1800" dirty="0" smtClean="0"/>
                        <a:t>SGP</a:t>
                      </a:r>
                      <a:endParaRPr lang="en-US" sz="1800" dirty="0"/>
                    </a:p>
                  </a:txBody>
                  <a:tcPr marL="68580" marR="68580"/>
                </a:tc>
                <a:tc>
                  <a:txBody>
                    <a:bodyPr/>
                    <a:lstStyle/>
                    <a:p>
                      <a:pPr algn="ctr"/>
                      <a:r>
                        <a:rPr lang="en-US" sz="1800" dirty="0" smtClean="0"/>
                        <a:t>0.90</a:t>
                      </a:r>
                      <a:endParaRPr lang="en-US" sz="1800" dirty="0"/>
                    </a:p>
                  </a:txBody>
                  <a:tcPr marL="68580" marR="68580"/>
                </a:tc>
                <a:tc>
                  <a:txBody>
                    <a:bodyPr/>
                    <a:lstStyle/>
                    <a:p>
                      <a:pPr algn="ctr"/>
                      <a:r>
                        <a:rPr lang="en-US" sz="1800" dirty="0" smtClean="0"/>
                        <a:t>0.90</a:t>
                      </a:r>
                      <a:endParaRPr lang="en-US" sz="1800" dirty="0"/>
                    </a:p>
                  </a:txBody>
                  <a:tcPr marL="68580" marR="68580"/>
                </a:tc>
                <a:tc>
                  <a:txBody>
                    <a:bodyPr/>
                    <a:lstStyle/>
                    <a:p>
                      <a:pPr algn="ctr"/>
                      <a:r>
                        <a:rPr lang="en-US" sz="1800" dirty="0" smtClean="0"/>
                        <a:t>0.88</a:t>
                      </a:r>
                      <a:endParaRPr lang="en-US" sz="1800" dirty="0"/>
                    </a:p>
                  </a:txBody>
                  <a:tcPr marL="68580" marR="68580"/>
                </a:tc>
                <a:tc>
                  <a:txBody>
                    <a:bodyPr/>
                    <a:lstStyle/>
                    <a:p>
                      <a:pPr algn="ctr"/>
                      <a:r>
                        <a:rPr lang="en-US" sz="1800" dirty="0" smtClean="0"/>
                        <a:t>0.83</a:t>
                      </a:r>
                      <a:endParaRPr lang="en-US" sz="1800" dirty="0"/>
                    </a:p>
                  </a:txBody>
                  <a:tcPr marL="68580" marR="68580"/>
                </a:tc>
                <a:tc>
                  <a:txBody>
                    <a:bodyPr/>
                    <a:lstStyle/>
                    <a:p>
                      <a:pPr algn="ctr"/>
                      <a:r>
                        <a:rPr lang="en-US" sz="1800" dirty="0" smtClean="0"/>
                        <a:t>0.70</a:t>
                      </a:r>
                      <a:endParaRPr lang="en-US" sz="1800" dirty="0"/>
                    </a:p>
                  </a:txBody>
                  <a:tcPr marL="68580" marR="68580"/>
                </a:tc>
              </a:tr>
              <a:tr h="359111">
                <a:tc>
                  <a:txBody>
                    <a:bodyPr/>
                    <a:lstStyle/>
                    <a:p>
                      <a:r>
                        <a:rPr lang="en-US" sz="1800" dirty="0" smtClean="0"/>
                        <a:t>NWUS</a:t>
                      </a:r>
                      <a:endParaRPr lang="en-US" sz="1800" dirty="0"/>
                    </a:p>
                  </a:txBody>
                  <a:tcPr marL="68580" marR="68580"/>
                </a:tc>
                <a:tc>
                  <a:txBody>
                    <a:bodyPr/>
                    <a:lstStyle/>
                    <a:p>
                      <a:pPr algn="ctr"/>
                      <a:r>
                        <a:rPr lang="en-US" sz="1800" dirty="0" smtClean="0"/>
                        <a:t>0.77</a:t>
                      </a:r>
                      <a:endParaRPr lang="en-US" sz="1800" dirty="0"/>
                    </a:p>
                  </a:txBody>
                  <a:tcPr marL="68580" marR="68580"/>
                </a:tc>
                <a:tc>
                  <a:txBody>
                    <a:bodyPr/>
                    <a:lstStyle/>
                    <a:p>
                      <a:pPr algn="ctr"/>
                      <a:r>
                        <a:rPr lang="en-US" sz="1800" dirty="0" smtClean="0"/>
                        <a:t>0.68</a:t>
                      </a:r>
                      <a:endParaRPr lang="en-US" sz="1800" dirty="0"/>
                    </a:p>
                  </a:txBody>
                  <a:tcPr marL="68580" marR="68580"/>
                </a:tc>
                <a:tc>
                  <a:txBody>
                    <a:bodyPr/>
                    <a:lstStyle/>
                    <a:p>
                      <a:pPr algn="ctr"/>
                      <a:r>
                        <a:rPr lang="en-US" sz="1800" dirty="0" smtClean="0"/>
                        <a:t>0.53</a:t>
                      </a:r>
                      <a:endParaRPr lang="en-US" sz="1800" dirty="0"/>
                    </a:p>
                  </a:txBody>
                  <a:tcPr marL="68580" marR="68580"/>
                </a:tc>
                <a:tc>
                  <a:txBody>
                    <a:bodyPr/>
                    <a:lstStyle/>
                    <a:p>
                      <a:pPr algn="ctr"/>
                      <a:r>
                        <a:rPr lang="en-US" sz="1800" dirty="0" smtClean="0"/>
                        <a:t>0.38</a:t>
                      </a:r>
                      <a:endParaRPr lang="en-US" sz="1800" dirty="0"/>
                    </a:p>
                  </a:txBody>
                  <a:tcPr marL="68580" marR="68580"/>
                </a:tc>
                <a:tc>
                  <a:txBody>
                    <a:bodyPr/>
                    <a:lstStyle/>
                    <a:p>
                      <a:pPr algn="ctr"/>
                      <a:r>
                        <a:rPr lang="en-US" sz="1800" dirty="0" smtClean="0"/>
                        <a:t>0.12</a:t>
                      </a:r>
                      <a:endParaRPr lang="en-US" sz="1800" dirty="0"/>
                    </a:p>
                  </a:txBody>
                  <a:tcPr marL="68580" marR="68580"/>
                </a:tc>
              </a:tr>
            </a:tbl>
          </a:graphicData>
        </a:graphic>
      </p:graphicFrame>
      <p:graphicFrame>
        <p:nvGraphicFramePr>
          <p:cNvPr id="7" name="Table 6"/>
          <p:cNvGraphicFramePr>
            <a:graphicFrameLocks noGrp="1"/>
          </p:cNvGraphicFramePr>
          <p:nvPr>
            <p:extLst/>
          </p:nvPr>
        </p:nvGraphicFramePr>
        <p:xfrm>
          <a:off x="87702" y="3432645"/>
          <a:ext cx="6096000" cy="1483360"/>
        </p:xfrm>
        <a:graphic>
          <a:graphicData uri="http://schemas.openxmlformats.org/drawingml/2006/table">
            <a:tbl>
              <a:tblPr firstRow="1" bandRow="1">
                <a:tableStyleId>{5C22544A-7EE6-4342-B048-85BDC9FD1C3A}</a:tableStyleId>
              </a:tblPr>
              <a:tblGrid>
                <a:gridCol w="1016000"/>
                <a:gridCol w="1016000"/>
                <a:gridCol w="1016000"/>
                <a:gridCol w="1016000"/>
                <a:gridCol w="1016000"/>
                <a:gridCol w="1016000"/>
              </a:tblGrid>
              <a:tr h="370840">
                <a:tc>
                  <a:txBody>
                    <a:bodyPr/>
                    <a:lstStyle/>
                    <a:p>
                      <a:r>
                        <a:rPr lang="en-US" sz="1800" dirty="0" smtClean="0"/>
                        <a:t>Bias</a:t>
                      </a:r>
                      <a:endParaRPr lang="en-US" sz="1800" dirty="0"/>
                    </a:p>
                  </a:txBody>
                  <a:tcPr marL="68580" marR="68580"/>
                </a:tc>
                <a:tc>
                  <a:txBody>
                    <a:bodyPr/>
                    <a:lstStyle/>
                    <a:p>
                      <a:pPr algn="ctr"/>
                      <a:r>
                        <a:rPr lang="en-US" sz="1800" dirty="0" smtClean="0"/>
                        <a:t>D0</a:t>
                      </a:r>
                      <a:endParaRPr lang="en-US" sz="1800" dirty="0"/>
                    </a:p>
                  </a:txBody>
                  <a:tcPr marL="68580" marR="68580"/>
                </a:tc>
                <a:tc>
                  <a:txBody>
                    <a:bodyPr/>
                    <a:lstStyle/>
                    <a:p>
                      <a:pPr algn="ctr"/>
                      <a:r>
                        <a:rPr lang="en-US" sz="1800" dirty="0" smtClean="0"/>
                        <a:t>D1</a:t>
                      </a:r>
                      <a:endParaRPr lang="en-US" sz="1800" dirty="0"/>
                    </a:p>
                  </a:txBody>
                  <a:tcPr marL="68580" marR="68580"/>
                </a:tc>
                <a:tc>
                  <a:txBody>
                    <a:bodyPr/>
                    <a:lstStyle/>
                    <a:p>
                      <a:pPr algn="ctr"/>
                      <a:r>
                        <a:rPr lang="en-US" sz="1800" dirty="0" smtClean="0"/>
                        <a:t>D2</a:t>
                      </a:r>
                      <a:endParaRPr lang="en-US" sz="1800" dirty="0"/>
                    </a:p>
                  </a:txBody>
                  <a:tcPr marL="68580" marR="68580"/>
                </a:tc>
                <a:tc>
                  <a:txBody>
                    <a:bodyPr/>
                    <a:lstStyle/>
                    <a:p>
                      <a:pPr algn="ctr"/>
                      <a:r>
                        <a:rPr lang="en-US" sz="1800" dirty="0" smtClean="0"/>
                        <a:t>D3</a:t>
                      </a:r>
                      <a:endParaRPr lang="en-US" sz="1800" dirty="0"/>
                    </a:p>
                  </a:txBody>
                  <a:tcPr marL="68580" marR="68580"/>
                </a:tc>
                <a:tc>
                  <a:txBody>
                    <a:bodyPr/>
                    <a:lstStyle/>
                    <a:p>
                      <a:pPr algn="ctr"/>
                      <a:r>
                        <a:rPr lang="en-US" sz="1800" dirty="0" smtClean="0"/>
                        <a:t>D4</a:t>
                      </a:r>
                      <a:endParaRPr lang="en-US" sz="1800" dirty="0"/>
                    </a:p>
                  </a:txBody>
                  <a:tcPr marL="68580" marR="68580"/>
                </a:tc>
              </a:tr>
              <a:tr h="370840">
                <a:tc>
                  <a:txBody>
                    <a:bodyPr/>
                    <a:lstStyle/>
                    <a:p>
                      <a:r>
                        <a:rPr lang="en-US" sz="1800" dirty="0" smtClean="0"/>
                        <a:t>SEUS</a:t>
                      </a:r>
                      <a:endParaRPr lang="en-US" sz="1800" dirty="0"/>
                    </a:p>
                  </a:txBody>
                  <a:tcPr marL="68580" marR="68580"/>
                </a:tc>
                <a:tc>
                  <a:txBody>
                    <a:bodyPr/>
                    <a:lstStyle/>
                    <a:p>
                      <a:pPr algn="ctr"/>
                      <a:r>
                        <a:rPr lang="en-US" sz="1800" dirty="0" smtClean="0"/>
                        <a:t>-4.1</a:t>
                      </a:r>
                      <a:endParaRPr lang="en-US" sz="1800" dirty="0"/>
                    </a:p>
                  </a:txBody>
                  <a:tcPr marL="68580" marR="68580"/>
                </a:tc>
                <a:tc>
                  <a:txBody>
                    <a:bodyPr/>
                    <a:lstStyle/>
                    <a:p>
                      <a:pPr algn="ctr"/>
                      <a:r>
                        <a:rPr lang="en-US" sz="1800" dirty="0" smtClean="0"/>
                        <a:t>2.1</a:t>
                      </a:r>
                      <a:endParaRPr lang="en-US" sz="1800" dirty="0"/>
                    </a:p>
                  </a:txBody>
                  <a:tcPr marL="68580" marR="68580"/>
                </a:tc>
                <a:tc>
                  <a:txBody>
                    <a:bodyPr/>
                    <a:lstStyle/>
                    <a:p>
                      <a:pPr algn="ctr"/>
                      <a:r>
                        <a:rPr lang="en-US" sz="1800" dirty="0" smtClean="0"/>
                        <a:t>0.2</a:t>
                      </a:r>
                      <a:endParaRPr lang="en-US" sz="1800" dirty="0"/>
                    </a:p>
                  </a:txBody>
                  <a:tcPr marL="68580" marR="68580"/>
                </a:tc>
                <a:tc>
                  <a:txBody>
                    <a:bodyPr/>
                    <a:lstStyle/>
                    <a:p>
                      <a:pPr algn="ctr"/>
                      <a:r>
                        <a:rPr lang="en-US" sz="1800" dirty="0" smtClean="0"/>
                        <a:t>0.7</a:t>
                      </a:r>
                      <a:endParaRPr lang="en-US" sz="1800" dirty="0"/>
                    </a:p>
                  </a:txBody>
                  <a:tcPr marL="68580" marR="68580"/>
                </a:tc>
                <a:tc>
                  <a:txBody>
                    <a:bodyPr/>
                    <a:lstStyle/>
                    <a:p>
                      <a:pPr algn="ctr"/>
                      <a:r>
                        <a:rPr lang="en-US" sz="1800" dirty="0" smtClean="0"/>
                        <a:t>2.4</a:t>
                      </a:r>
                      <a:endParaRPr lang="en-US" sz="1800" dirty="0"/>
                    </a:p>
                  </a:txBody>
                  <a:tcPr marL="68580" marR="68580"/>
                </a:tc>
              </a:tr>
              <a:tr h="370840">
                <a:tc>
                  <a:txBody>
                    <a:bodyPr/>
                    <a:lstStyle/>
                    <a:p>
                      <a:r>
                        <a:rPr lang="en-US" sz="1800" dirty="0" smtClean="0"/>
                        <a:t>SGP</a:t>
                      </a:r>
                      <a:endParaRPr lang="en-US" sz="1800" dirty="0"/>
                    </a:p>
                  </a:txBody>
                  <a:tcPr marL="68580" marR="68580"/>
                </a:tc>
                <a:tc>
                  <a:txBody>
                    <a:bodyPr/>
                    <a:lstStyle/>
                    <a:p>
                      <a:pPr algn="ctr"/>
                      <a:r>
                        <a:rPr lang="en-US" sz="1800" dirty="0" smtClean="0"/>
                        <a:t>-19.8</a:t>
                      </a:r>
                      <a:endParaRPr lang="en-US" sz="1800" dirty="0"/>
                    </a:p>
                  </a:txBody>
                  <a:tcPr marL="68580" marR="68580"/>
                </a:tc>
                <a:tc>
                  <a:txBody>
                    <a:bodyPr/>
                    <a:lstStyle/>
                    <a:p>
                      <a:pPr algn="ctr"/>
                      <a:r>
                        <a:rPr lang="en-US" sz="1800" dirty="0" smtClean="0"/>
                        <a:t>-14.0</a:t>
                      </a:r>
                      <a:endParaRPr lang="en-US" sz="1800" dirty="0"/>
                    </a:p>
                  </a:txBody>
                  <a:tcPr marL="68580" marR="68580"/>
                </a:tc>
                <a:tc>
                  <a:txBody>
                    <a:bodyPr/>
                    <a:lstStyle/>
                    <a:p>
                      <a:pPr algn="ctr"/>
                      <a:r>
                        <a:rPr lang="en-US" sz="1800" dirty="0" smtClean="0"/>
                        <a:t>-12.5</a:t>
                      </a:r>
                      <a:endParaRPr lang="en-US" sz="1800" dirty="0"/>
                    </a:p>
                  </a:txBody>
                  <a:tcPr marL="68580" marR="68580"/>
                </a:tc>
                <a:tc>
                  <a:txBody>
                    <a:bodyPr/>
                    <a:lstStyle/>
                    <a:p>
                      <a:pPr algn="ctr"/>
                      <a:r>
                        <a:rPr lang="en-US" sz="1800" dirty="0" smtClean="0"/>
                        <a:t>-6.6</a:t>
                      </a:r>
                      <a:endParaRPr lang="en-US" sz="1800" dirty="0"/>
                    </a:p>
                  </a:txBody>
                  <a:tcPr marL="68580" marR="68580"/>
                </a:tc>
                <a:tc>
                  <a:txBody>
                    <a:bodyPr/>
                    <a:lstStyle/>
                    <a:p>
                      <a:pPr algn="ctr"/>
                      <a:r>
                        <a:rPr lang="en-US" sz="1800" dirty="0" smtClean="0"/>
                        <a:t>-1.2</a:t>
                      </a:r>
                      <a:endParaRPr lang="en-US" sz="1800" dirty="0"/>
                    </a:p>
                  </a:txBody>
                  <a:tcPr marL="68580" marR="68580"/>
                </a:tc>
              </a:tr>
              <a:tr h="370840">
                <a:tc>
                  <a:txBody>
                    <a:bodyPr/>
                    <a:lstStyle/>
                    <a:p>
                      <a:r>
                        <a:rPr lang="en-US" sz="1800" dirty="0" smtClean="0"/>
                        <a:t>NWUS</a:t>
                      </a:r>
                      <a:endParaRPr lang="en-US" sz="1800" dirty="0"/>
                    </a:p>
                  </a:txBody>
                  <a:tcPr marL="68580" marR="68580"/>
                </a:tc>
                <a:tc>
                  <a:txBody>
                    <a:bodyPr/>
                    <a:lstStyle/>
                    <a:p>
                      <a:pPr algn="ctr"/>
                      <a:r>
                        <a:rPr lang="en-US" sz="1800" dirty="0" smtClean="0"/>
                        <a:t>-17.4</a:t>
                      </a:r>
                      <a:endParaRPr lang="en-US" sz="1800" dirty="0"/>
                    </a:p>
                  </a:txBody>
                  <a:tcPr marL="68580" marR="68580"/>
                </a:tc>
                <a:tc>
                  <a:txBody>
                    <a:bodyPr/>
                    <a:lstStyle/>
                    <a:p>
                      <a:pPr algn="ctr"/>
                      <a:r>
                        <a:rPr lang="en-US" sz="1800" dirty="0" smtClean="0"/>
                        <a:t>-8.6</a:t>
                      </a:r>
                      <a:endParaRPr lang="en-US" sz="1800" dirty="0"/>
                    </a:p>
                  </a:txBody>
                  <a:tcPr marL="68580" marR="68580"/>
                </a:tc>
                <a:tc>
                  <a:txBody>
                    <a:bodyPr/>
                    <a:lstStyle/>
                    <a:p>
                      <a:pPr algn="ctr"/>
                      <a:r>
                        <a:rPr lang="en-US" sz="1800" dirty="0" smtClean="0"/>
                        <a:t>-4.5</a:t>
                      </a:r>
                      <a:endParaRPr lang="en-US" sz="1800" dirty="0"/>
                    </a:p>
                  </a:txBody>
                  <a:tcPr marL="68580" marR="68580"/>
                </a:tc>
                <a:tc>
                  <a:txBody>
                    <a:bodyPr/>
                    <a:lstStyle/>
                    <a:p>
                      <a:pPr algn="ctr"/>
                      <a:r>
                        <a:rPr lang="en-US" sz="1800" dirty="0" smtClean="0"/>
                        <a:t>1.4</a:t>
                      </a:r>
                      <a:endParaRPr lang="en-US" sz="1800" dirty="0"/>
                    </a:p>
                  </a:txBody>
                  <a:tcPr marL="68580" marR="68580"/>
                </a:tc>
                <a:tc>
                  <a:txBody>
                    <a:bodyPr/>
                    <a:lstStyle/>
                    <a:p>
                      <a:pPr algn="ctr"/>
                      <a:r>
                        <a:rPr lang="en-US" sz="1800" dirty="0" smtClean="0"/>
                        <a:t>2.6</a:t>
                      </a:r>
                      <a:endParaRPr lang="en-US" sz="1800" dirty="0"/>
                    </a:p>
                  </a:txBody>
                  <a:tcPr marL="68580" marR="68580"/>
                </a:tc>
              </a:tr>
            </a:tbl>
          </a:graphicData>
        </a:graphic>
      </p:graphicFrame>
      <p:sp>
        <p:nvSpPr>
          <p:cNvPr id="4" name="TextBox 3"/>
          <p:cNvSpPr txBox="1"/>
          <p:nvPr/>
        </p:nvSpPr>
        <p:spPr>
          <a:xfrm>
            <a:off x="101284" y="3107699"/>
            <a:ext cx="6096002" cy="369322"/>
          </a:xfrm>
          <a:prstGeom prst="rect">
            <a:avLst/>
          </a:prstGeom>
          <a:noFill/>
        </p:spPr>
        <p:txBody>
          <a:bodyPr wrap="square" lIns="91429" tIns="45715" rIns="91429" bIns="45715" rtlCol="0">
            <a:spAutoFit/>
          </a:bodyPr>
          <a:lstStyle/>
          <a:p>
            <a:pPr algn="ctr"/>
            <a:r>
              <a:rPr lang="en-US" b="1" i="1" dirty="0" smtClean="0">
                <a:latin typeface="+mn-lt"/>
              </a:rPr>
              <a:t>Difference in mean area (SPoRT-LIS minus USDM)</a:t>
            </a:r>
            <a:endParaRPr lang="en-US" b="1" i="1" dirty="0">
              <a:latin typeface="+mn-lt"/>
            </a:endParaRPr>
          </a:p>
        </p:txBody>
      </p:sp>
      <p:grpSp>
        <p:nvGrpSpPr>
          <p:cNvPr id="8" name="Group 7"/>
          <p:cNvGrpSpPr/>
          <p:nvPr/>
        </p:nvGrpSpPr>
        <p:grpSpPr>
          <a:xfrm>
            <a:off x="6197287" y="3649372"/>
            <a:ext cx="2941253" cy="2522828"/>
            <a:chOff x="8263050" y="3437767"/>
            <a:chExt cx="3921671" cy="2522828"/>
          </a:xfrm>
        </p:grpSpPr>
        <p:pic>
          <p:nvPicPr>
            <p:cNvPr id="6" name="Picture 5"/>
            <p:cNvPicPr>
              <a:picLocks noChangeAspect="1"/>
            </p:cNvPicPr>
            <p:nvPr/>
          </p:nvPicPr>
          <p:blipFill>
            <a:blip r:embed="rId3"/>
            <a:stretch>
              <a:fillRect/>
            </a:stretch>
          </p:blipFill>
          <p:spPr>
            <a:xfrm>
              <a:off x="8263050" y="3437767"/>
              <a:ext cx="3921669" cy="2522828"/>
            </a:xfrm>
            <a:prstGeom prst="rect">
              <a:avLst/>
            </a:prstGeom>
          </p:spPr>
        </p:pic>
        <p:sp>
          <p:nvSpPr>
            <p:cNvPr id="11" name="TextBox 10"/>
            <p:cNvSpPr txBox="1"/>
            <p:nvPr/>
          </p:nvSpPr>
          <p:spPr>
            <a:xfrm>
              <a:off x="8265438" y="3453518"/>
              <a:ext cx="3919283" cy="253916"/>
            </a:xfrm>
            <a:prstGeom prst="rect">
              <a:avLst/>
            </a:prstGeom>
            <a:solidFill>
              <a:schemeClr val="bg1"/>
            </a:solidFill>
          </p:spPr>
          <p:txBody>
            <a:bodyPr wrap="square" rtlCol="0">
              <a:spAutoFit/>
            </a:bodyPr>
            <a:lstStyle/>
            <a:p>
              <a:pPr algn="ctr"/>
              <a:r>
                <a:rPr lang="en-US" sz="1050" b="1" dirty="0" smtClean="0">
                  <a:latin typeface="+mn-lt"/>
                </a:rPr>
                <a:t>                                                                               </a:t>
              </a:r>
              <a:endParaRPr lang="en-US" sz="1050" b="1" dirty="0">
                <a:latin typeface="+mn-lt"/>
              </a:endParaRPr>
            </a:p>
          </p:txBody>
        </p:sp>
      </p:grpSp>
    </p:spTree>
    <p:extLst>
      <p:ext uri="{BB962C8B-B14F-4D97-AF65-F5344CB8AC3E}">
        <p14:creationId xmlns:p14="http://schemas.microsoft.com/office/powerpoint/2010/main" val="2416362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4686" y="229876"/>
            <a:ext cx="8479892" cy="911445"/>
          </a:xfrm>
        </p:spPr>
        <p:txBody>
          <a:bodyPr>
            <a:normAutofit fontScale="90000"/>
          </a:bodyPr>
          <a:lstStyle/>
          <a:p>
            <a:pPr algn="ctr"/>
            <a:r>
              <a:rPr lang="en-US" dirty="0" smtClean="0">
                <a:latin typeface="+mn-lt"/>
              </a:rPr>
              <a:t>WRF Cloud Microphysical Evaluation (3)</a:t>
            </a:r>
            <a:endParaRPr lang="en-US" dirty="0">
              <a:latin typeface="+mn-lt"/>
            </a:endParaRPr>
          </a:p>
        </p:txBody>
      </p:sp>
      <p:sp>
        <p:nvSpPr>
          <p:cNvPr id="4" name="Content Placeholder 3"/>
          <p:cNvSpPr>
            <a:spLocks noGrp="1"/>
          </p:cNvSpPr>
          <p:nvPr>
            <p:ph idx="1"/>
          </p:nvPr>
        </p:nvSpPr>
        <p:spPr>
          <a:xfrm>
            <a:off x="3174290" y="1047657"/>
            <a:ext cx="5630288" cy="3387511"/>
          </a:xfrm>
        </p:spPr>
        <p:txBody>
          <a:bodyPr>
            <a:normAutofit/>
          </a:bodyPr>
          <a:lstStyle/>
          <a:p>
            <a:r>
              <a:rPr lang="en-US" sz="2600" dirty="0" smtClean="0"/>
              <a:t>Conduct simulations for heavy precip events during OLYMPEX campaign.</a:t>
            </a:r>
          </a:p>
          <a:p>
            <a:r>
              <a:rPr lang="en-US" sz="2600" b="1" dirty="0" smtClean="0">
                <a:solidFill>
                  <a:srgbClr val="FF0000"/>
                </a:solidFill>
              </a:rPr>
              <a:t>Goal:</a:t>
            </a:r>
            <a:r>
              <a:rPr lang="en-US" sz="2600" dirty="0" smtClean="0"/>
              <a:t> Evaluate and improve newer, more advanced cloud microphysical schemes in WRF model.  </a:t>
            </a:r>
          </a:p>
          <a:p>
            <a:pPr lvl="1">
              <a:buFont typeface="Wingdings" panose="05000000000000000000" pitchFamily="2" charset="2"/>
              <a:buChar char="§"/>
            </a:pPr>
            <a:r>
              <a:rPr lang="en-US" sz="2200" dirty="0" smtClean="0"/>
              <a:t>Current focus on Thompson, Morrison, Stony Brook, and P3 microphysics.</a:t>
            </a:r>
          </a:p>
        </p:txBody>
      </p:sp>
      <p:grpSp>
        <p:nvGrpSpPr>
          <p:cNvPr id="21" name="Group 20"/>
          <p:cNvGrpSpPr/>
          <p:nvPr/>
        </p:nvGrpSpPr>
        <p:grpSpPr>
          <a:xfrm>
            <a:off x="228715" y="1166447"/>
            <a:ext cx="3184427" cy="3267246"/>
            <a:chOff x="228715" y="1166447"/>
            <a:chExt cx="3184427" cy="3267246"/>
          </a:xfrm>
        </p:grpSpPr>
        <p:pic>
          <p:nvPicPr>
            <p:cNvPr id="6" name="Picture 5"/>
            <p:cNvPicPr>
              <a:picLocks noChangeAspect="1"/>
            </p:cNvPicPr>
            <p:nvPr/>
          </p:nvPicPr>
          <p:blipFill>
            <a:blip r:embed="rId2"/>
            <a:stretch>
              <a:fillRect/>
            </a:stretch>
          </p:blipFill>
          <p:spPr>
            <a:xfrm>
              <a:off x="228715" y="1166447"/>
              <a:ext cx="2740859" cy="2560320"/>
            </a:xfrm>
            <a:prstGeom prst="rect">
              <a:avLst/>
            </a:prstGeom>
          </p:spPr>
        </p:pic>
        <p:sp>
          <p:nvSpPr>
            <p:cNvPr id="7" name="TextBox 6"/>
            <p:cNvSpPr txBox="1"/>
            <p:nvPr/>
          </p:nvSpPr>
          <p:spPr>
            <a:xfrm>
              <a:off x="590211" y="2782916"/>
              <a:ext cx="1130763" cy="315984"/>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Times New Roman" panose="02020603050405020304" pitchFamily="18" charset="0"/>
                  <a:cs typeface="Times New Roman" panose="02020603050405020304" pitchFamily="18" charset="0"/>
                </a:rPr>
                <a:t>9 km</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17449" y="2374163"/>
              <a:ext cx="672021" cy="307777"/>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Times New Roman" panose="02020603050405020304" pitchFamily="18" charset="0"/>
                  <a:cs typeface="Times New Roman" panose="02020603050405020304" pitchFamily="18" charset="0"/>
                </a:rPr>
                <a:t>3 km </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18867" y="1904131"/>
              <a:ext cx="672021" cy="307777"/>
            </a:xfrm>
            <a:prstGeom prst="rect">
              <a:avLst/>
            </a:prstGeom>
            <a:noFill/>
          </p:spPr>
          <p:txBody>
            <a:bodyPr wrap="square" rtlCol="0">
              <a:spAutoFit/>
            </a:bodyPr>
            <a:lstStyle/>
            <a:p>
              <a:pPr fontAlgn="auto">
                <a:spcBef>
                  <a:spcPts val="0"/>
                </a:spcBef>
                <a:spcAft>
                  <a:spcPts val="0"/>
                </a:spcAft>
              </a:pPr>
              <a:r>
                <a:rPr lang="en-US" sz="1400" b="1" dirty="0">
                  <a:solidFill>
                    <a:srgbClr val="FF0000"/>
                  </a:solidFill>
                  <a:latin typeface="Times New Roman" panose="02020603050405020304" pitchFamily="18" charset="0"/>
                  <a:cs typeface="Times New Roman" panose="02020603050405020304" pitchFamily="18" charset="0"/>
                </a:rPr>
                <a:t>1</a:t>
              </a:r>
              <a:r>
                <a:rPr lang="en-US" sz="1400" b="1" dirty="0" smtClean="0">
                  <a:solidFill>
                    <a:srgbClr val="FF0000"/>
                  </a:solidFill>
                  <a:latin typeface="Times New Roman" panose="02020603050405020304" pitchFamily="18" charset="0"/>
                  <a:cs typeface="Times New Roman" panose="02020603050405020304" pitchFamily="18" charset="0"/>
                </a:rPr>
                <a:t> km </a:t>
              </a:r>
              <a:endParaRPr lang="en-US" sz="14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491350" y="2604893"/>
              <a:ext cx="1921792" cy="1828800"/>
            </a:xfrm>
            <a:prstGeom prst="rect">
              <a:avLst/>
            </a:prstGeom>
          </p:spPr>
        </p:pic>
        <p:sp>
          <p:nvSpPr>
            <p:cNvPr id="11" name="Oval 10"/>
            <p:cNvSpPr/>
            <p:nvPr/>
          </p:nvSpPr>
          <p:spPr>
            <a:xfrm>
              <a:off x="1902762" y="1938532"/>
              <a:ext cx="260336" cy="224566"/>
            </a:xfrm>
            <a:prstGeom prst="ellipse">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srgbClr val="7030A0"/>
                </a:solidFill>
              </a:endParaRPr>
            </a:p>
          </p:txBody>
        </p:sp>
        <p:cxnSp>
          <p:nvCxnSpPr>
            <p:cNvPr id="5" name="Straight Arrow Connector 4"/>
            <p:cNvCxnSpPr>
              <a:endCxn id="11" idx="4"/>
            </p:cNvCxnSpPr>
            <p:nvPr/>
          </p:nvCxnSpPr>
          <p:spPr>
            <a:xfrm flipH="1" flipV="1">
              <a:off x="2032930" y="2163098"/>
              <a:ext cx="453296" cy="101444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itle 2"/>
          <p:cNvSpPr txBox="1">
            <a:spLocks/>
          </p:cNvSpPr>
          <p:nvPr/>
        </p:nvSpPr>
        <p:spPr>
          <a:xfrm>
            <a:off x="3071323" y="3726767"/>
            <a:ext cx="5434467" cy="7692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dirty="0" smtClean="0">
                <a:solidFill>
                  <a:prstClr val="black"/>
                </a:solidFill>
                <a:latin typeface="+mn-lt"/>
              </a:rPr>
              <a:t>Future Work</a:t>
            </a:r>
            <a:endParaRPr lang="en-US" dirty="0">
              <a:solidFill>
                <a:prstClr val="black"/>
              </a:solidFill>
              <a:latin typeface="+mn-lt"/>
            </a:endParaRPr>
          </a:p>
        </p:txBody>
      </p:sp>
      <p:sp>
        <p:nvSpPr>
          <p:cNvPr id="18" name="Content Placeholder 2"/>
          <p:cNvSpPr txBox="1">
            <a:spLocks/>
          </p:cNvSpPr>
          <p:nvPr/>
        </p:nvSpPr>
        <p:spPr>
          <a:xfrm>
            <a:off x="324686" y="4409943"/>
            <a:ext cx="8685825" cy="22923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None/>
            </a:pPr>
            <a:r>
              <a:rPr lang="en-US" sz="2400" dirty="0" smtClean="0">
                <a:solidFill>
                  <a:prstClr val="black"/>
                </a:solidFill>
                <a:cs typeface="Times New Roman" panose="02020603050405020304" pitchFamily="18" charset="0"/>
              </a:rPr>
              <a:t>Conduct additional model runs for CalWater case studies</a:t>
            </a:r>
          </a:p>
          <a:p>
            <a:pPr lvl="1" fontAlgn="auto">
              <a:lnSpc>
                <a:spcPct val="100000"/>
              </a:lnSpc>
              <a:spcBef>
                <a:spcPts val="0"/>
              </a:spcBef>
              <a:spcAft>
                <a:spcPts val="0"/>
              </a:spcAft>
              <a:buFont typeface="Wingdings" panose="05000000000000000000" pitchFamily="2" charset="2"/>
              <a:buChar char="§"/>
            </a:pPr>
            <a:r>
              <a:rPr lang="en-US" sz="2200" dirty="0" smtClean="0">
                <a:solidFill>
                  <a:prstClr val="black"/>
                </a:solidFill>
                <a:cs typeface="Times New Roman" panose="02020603050405020304" pitchFamily="18" charset="0"/>
              </a:rPr>
              <a:t>MOZART </a:t>
            </a:r>
            <a:r>
              <a:rPr lang="en-US" sz="2200" dirty="0">
                <a:solidFill>
                  <a:prstClr val="black"/>
                </a:solidFill>
                <a:cs typeface="Times New Roman" panose="02020603050405020304" pitchFamily="18" charset="0"/>
              </a:rPr>
              <a:t>aerosol scaled to CalWater measurements</a:t>
            </a:r>
          </a:p>
          <a:p>
            <a:pPr lvl="1" fontAlgn="auto">
              <a:lnSpc>
                <a:spcPct val="100000"/>
              </a:lnSpc>
              <a:spcBef>
                <a:spcPts val="0"/>
              </a:spcBef>
              <a:spcAft>
                <a:spcPts val="0"/>
              </a:spcAft>
              <a:buFont typeface="Wingdings" panose="05000000000000000000" pitchFamily="2" charset="2"/>
              <a:buChar char="§"/>
            </a:pPr>
            <a:r>
              <a:rPr lang="en-US" sz="2200" dirty="0" smtClean="0">
                <a:solidFill>
                  <a:prstClr val="black"/>
                </a:solidFill>
                <a:cs typeface="Times New Roman" panose="02020603050405020304" pitchFamily="18" charset="0"/>
              </a:rPr>
              <a:t>MOZART </a:t>
            </a:r>
            <a:r>
              <a:rPr lang="en-US" sz="2200" dirty="0">
                <a:solidFill>
                  <a:prstClr val="black"/>
                </a:solidFill>
                <a:cs typeface="Times New Roman" panose="02020603050405020304" pitchFamily="18" charset="0"/>
              </a:rPr>
              <a:t>dust and/or pollution </a:t>
            </a:r>
            <a:r>
              <a:rPr lang="en-US" sz="2200" dirty="0" smtClean="0">
                <a:solidFill>
                  <a:prstClr val="black"/>
                </a:solidFill>
                <a:cs typeface="Times New Roman" panose="02020603050405020304" pitchFamily="18" charset="0"/>
              </a:rPr>
              <a:t>only</a:t>
            </a:r>
            <a:endParaRPr lang="en-US" sz="2200" dirty="0">
              <a:solidFill>
                <a:prstClr val="black"/>
              </a:solidFill>
              <a:cs typeface="Times New Roman" panose="02020603050405020304" pitchFamily="18" charset="0"/>
            </a:endParaRPr>
          </a:p>
          <a:p>
            <a:pPr marL="0" indent="0" fontAlgn="auto">
              <a:spcBef>
                <a:spcPts val="0"/>
              </a:spcBef>
              <a:spcAft>
                <a:spcPts val="0"/>
              </a:spcAft>
              <a:buNone/>
            </a:pPr>
            <a:r>
              <a:rPr lang="en-US" sz="2400" dirty="0" smtClean="0">
                <a:solidFill>
                  <a:prstClr val="black"/>
                </a:solidFill>
                <a:cs typeface="Times New Roman" panose="02020603050405020304" pitchFamily="18" charset="0"/>
              </a:rPr>
              <a:t>Use SPoRT AOD Composites to improve radiance assimilation in aerosol-prone regions</a:t>
            </a:r>
          </a:p>
        </p:txBody>
      </p:sp>
      <p:sp>
        <p:nvSpPr>
          <p:cNvPr id="22" name="TextBox 21"/>
          <p:cNvSpPr txBox="1"/>
          <p:nvPr/>
        </p:nvSpPr>
        <p:spPr>
          <a:xfrm>
            <a:off x="6139569" y="1678641"/>
            <a:ext cx="2918726" cy="369332"/>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panose="020F0502020204030204"/>
              </a:rPr>
              <a:t>*No Chemistry/Aerosols*</a:t>
            </a:r>
            <a:endParaRPr lang="en-US" b="1" dirty="0">
              <a:solidFill>
                <a:prstClr val="black"/>
              </a:solidFill>
              <a:latin typeface="Calibri" panose="020F0502020204030204"/>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8717490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5"/>
          <p:cNvSpPr>
            <a:spLocks noGrp="1"/>
          </p:cNvSpPr>
          <p:nvPr>
            <p:ph type="title"/>
          </p:nvPr>
        </p:nvSpPr>
        <p:spPr>
          <a:xfrm>
            <a:off x="134007" y="-5260"/>
            <a:ext cx="8907517" cy="1143000"/>
          </a:xfrm>
        </p:spPr>
        <p:txBody>
          <a:bodyPr>
            <a:normAutofit/>
          </a:bodyPr>
          <a:lstStyle/>
          <a:p>
            <a:pPr algn="ctr" eaLnBrk="1" hangingPunct="1"/>
            <a:r>
              <a:rPr lang="en-US" sz="4000" dirty="0" smtClean="0">
                <a:effectLst>
                  <a:outerShdw blurRad="38100" dist="38100" dir="2700000" algn="tl">
                    <a:srgbClr val="000000">
                      <a:alpha val="43137"/>
                    </a:srgbClr>
                  </a:outerShdw>
                </a:effectLst>
                <a:latin typeface="+mn-lt"/>
              </a:rPr>
              <a:t>Assimilation of NUCAPS Profiles (1)</a:t>
            </a:r>
          </a:p>
        </p:txBody>
      </p:sp>
      <p:sp>
        <p:nvSpPr>
          <p:cNvPr id="14" name="Content Placeholder 2"/>
          <p:cNvSpPr>
            <a:spLocks noGrp="1"/>
          </p:cNvSpPr>
          <p:nvPr>
            <p:ph idx="1"/>
          </p:nvPr>
        </p:nvSpPr>
        <p:spPr>
          <a:xfrm>
            <a:off x="425717" y="1031619"/>
            <a:ext cx="8504527" cy="2105025"/>
          </a:xfrm>
        </p:spPr>
        <p:txBody>
          <a:bodyPr>
            <a:normAutofit fontScale="92500" lnSpcReduction="20000"/>
          </a:bodyPr>
          <a:lstStyle/>
          <a:p>
            <a:r>
              <a:rPr lang="en-US" sz="2600" dirty="0" smtClean="0"/>
              <a:t>Satellite profiles are traditionally assimilated as rawinsonde observations and assigned rawinsonde errors which are unrepresentative for satellite profiles</a:t>
            </a:r>
          </a:p>
          <a:p>
            <a:r>
              <a:rPr lang="en-US" sz="2600" dirty="0" smtClean="0"/>
              <a:t>Experiments were conducted to compare model runs</a:t>
            </a:r>
          </a:p>
          <a:p>
            <a:pPr lvl="1"/>
            <a:r>
              <a:rPr lang="en-US" sz="1700" dirty="0" smtClean="0"/>
              <a:t>No profile assimilation + conventional observations</a:t>
            </a:r>
          </a:p>
          <a:p>
            <a:pPr lvl="1"/>
            <a:r>
              <a:rPr lang="en-US" sz="1700" dirty="0" smtClean="0"/>
              <a:t>Profile assimilation with rawinsonde errors + conventional observations </a:t>
            </a:r>
          </a:p>
          <a:p>
            <a:pPr lvl="1"/>
            <a:r>
              <a:rPr lang="en-US" sz="1700" dirty="0" smtClean="0"/>
              <a:t>Profile assimilation with NUCAPS errors from Nalli et al. (2013) + conventional observations</a:t>
            </a:r>
          </a:p>
          <a:p>
            <a:endParaRPr lang="en-US" sz="2400" dirty="0" smtClean="0"/>
          </a:p>
          <a:p>
            <a:endParaRPr lang="en-US" sz="2400" dirty="0"/>
          </a:p>
        </p:txBody>
      </p:sp>
      <p:pic>
        <p:nvPicPr>
          <p:cNvPr id="22" name="Picture 21"/>
          <p:cNvPicPr>
            <a:picLocks noChangeAspect="1"/>
          </p:cNvPicPr>
          <p:nvPr/>
        </p:nvPicPr>
        <p:blipFill>
          <a:blip r:embed="rId2"/>
          <a:stretch>
            <a:fillRect/>
          </a:stretch>
        </p:blipFill>
        <p:spPr>
          <a:xfrm>
            <a:off x="93528" y="3306381"/>
            <a:ext cx="4408693" cy="3200400"/>
          </a:xfrm>
          <a:prstGeom prst="rect">
            <a:avLst/>
          </a:prstGeom>
          <a:solidFill>
            <a:schemeClr val="bg1"/>
          </a:solidFill>
          <a:ln w="12700">
            <a:solidFill>
              <a:schemeClr val="tx1"/>
            </a:solidFill>
          </a:ln>
        </p:spPr>
      </p:pic>
      <p:pic>
        <p:nvPicPr>
          <p:cNvPr id="24" name="Picture 23"/>
          <p:cNvPicPr>
            <a:picLocks noChangeAspect="1"/>
          </p:cNvPicPr>
          <p:nvPr/>
        </p:nvPicPr>
        <p:blipFill>
          <a:blip r:embed="rId3"/>
          <a:stretch>
            <a:fillRect/>
          </a:stretch>
        </p:blipFill>
        <p:spPr>
          <a:xfrm>
            <a:off x="4615322" y="3308270"/>
            <a:ext cx="4408690" cy="3200400"/>
          </a:xfrm>
          <a:prstGeom prst="rect">
            <a:avLst/>
          </a:prstGeom>
          <a:ln w="12700">
            <a:solidFill>
              <a:schemeClr val="tx1"/>
            </a:solidFill>
          </a:ln>
        </p:spPr>
      </p:pic>
      <p:sp>
        <p:nvSpPr>
          <p:cNvPr id="5" name="TextBox 4"/>
          <p:cNvSpPr txBox="1"/>
          <p:nvPr/>
        </p:nvSpPr>
        <p:spPr>
          <a:xfrm>
            <a:off x="1926336" y="3634294"/>
            <a:ext cx="3755137" cy="1323439"/>
          </a:xfrm>
          <a:prstGeom prst="rect">
            <a:avLst/>
          </a:prstGeom>
          <a:solidFill>
            <a:schemeClr val="bg1"/>
          </a:solidFill>
        </p:spPr>
        <p:txBody>
          <a:bodyPr wrap="square" rtlCol="0">
            <a:spAutoFit/>
          </a:bodyPr>
          <a:lstStyle/>
          <a:p>
            <a:pPr algn="ctr"/>
            <a:r>
              <a:rPr lang="en-US" sz="1600" dirty="0" smtClean="0">
                <a:latin typeface="+mn-lt"/>
              </a:rPr>
              <a:t>Black: default GSI rawinsonde error cov</a:t>
            </a:r>
          </a:p>
          <a:p>
            <a:pPr algn="ctr"/>
            <a:r>
              <a:rPr lang="en-US" sz="1600" dirty="0" smtClean="0">
                <a:latin typeface="+mn-lt"/>
              </a:rPr>
              <a:t>Green: NUCAPS error cov</a:t>
            </a:r>
          </a:p>
          <a:p>
            <a:pPr algn="ctr"/>
            <a:endParaRPr lang="en-US" sz="1600" dirty="0" smtClean="0">
              <a:latin typeface="+mn-lt"/>
            </a:endParaRPr>
          </a:p>
          <a:p>
            <a:pPr algn="ctr"/>
            <a:r>
              <a:rPr lang="en-US" sz="1600" dirty="0" smtClean="0">
                <a:latin typeface="+mn-lt"/>
              </a:rPr>
              <a:t>Left: Temperature</a:t>
            </a:r>
          </a:p>
          <a:p>
            <a:pPr algn="ctr"/>
            <a:r>
              <a:rPr lang="en-US" sz="1600" dirty="0" smtClean="0">
                <a:latin typeface="+mn-lt"/>
              </a:rPr>
              <a:t>Right: Water Vapor</a:t>
            </a:r>
            <a:endParaRPr lang="en-US" sz="1600" dirty="0">
              <a:latin typeface="+mn-lt"/>
            </a:endParaRPr>
          </a:p>
        </p:txBody>
      </p:sp>
    </p:spTree>
    <p:extLst>
      <p:ext uri="{BB962C8B-B14F-4D97-AF65-F5344CB8AC3E}">
        <p14:creationId xmlns:p14="http://schemas.microsoft.com/office/powerpoint/2010/main" val="13630380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39387" y="993238"/>
            <a:ext cx="8411358" cy="5280561"/>
          </a:xfrm>
        </p:spPr>
        <p:txBody>
          <a:bodyPr>
            <a:noAutofit/>
          </a:bodyPr>
          <a:lstStyle/>
          <a:p>
            <a:pPr marL="0" indent="0">
              <a:buNone/>
            </a:pPr>
            <a:r>
              <a:rPr lang="en-US" sz="2400" b="1" dirty="0" smtClean="0">
                <a:latin typeface="Calibri" panose="020F0502020204030204" pitchFamily="34" charset="0"/>
              </a:rPr>
              <a:t>Downscaling Assessment Questions</a:t>
            </a:r>
          </a:p>
          <a:p>
            <a:pPr lvl="1"/>
            <a:r>
              <a:rPr lang="en-US" sz="2000" dirty="0" smtClean="0">
                <a:latin typeface="Calibri" panose="020F0502020204030204" pitchFamily="34" charset="0"/>
              </a:rPr>
              <a:t>Under ideal forcing conditions (e.g., high-quality re-analyses), how good is the RCM at replicating important weather and climate processes/phenomena?</a:t>
            </a:r>
          </a:p>
          <a:p>
            <a:pPr lvl="1"/>
            <a:r>
              <a:rPr lang="en-US" sz="2000" dirty="0" smtClean="0">
                <a:latin typeface="Calibri" panose="020F0502020204030204" pitchFamily="34" charset="0"/>
              </a:rPr>
              <a:t>Under what conditions does downscaling (RCMs driven by GCMs) </a:t>
            </a:r>
            <a:br>
              <a:rPr lang="en-US" sz="2000" dirty="0" smtClean="0">
                <a:latin typeface="Calibri" panose="020F0502020204030204" pitchFamily="34" charset="0"/>
              </a:rPr>
            </a:br>
            <a:r>
              <a:rPr lang="en-US" sz="2000" dirty="0" smtClean="0">
                <a:latin typeface="Calibri" panose="020F0502020204030204" pitchFamily="34" charset="0"/>
              </a:rPr>
              <a:t>give valid results?</a:t>
            </a:r>
          </a:p>
          <a:p>
            <a:pPr lvl="1"/>
            <a:r>
              <a:rPr lang="en-US" sz="2000" dirty="0" smtClean="0">
                <a:latin typeface="Calibri" panose="020F0502020204030204" pitchFamily="34" charset="0"/>
              </a:rPr>
              <a:t>Do high-resolution RCMs (5 km or finer) offer anything that can’t be obtained via today’s “high” but coarser resolution GCMs (25-50 km or coarser)?</a:t>
            </a:r>
          </a:p>
          <a:p>
            <a:pPr marL="0" indent="0">
              <a:buNone/>
            </a:pPr>
            <a:r>
              <a:rPr lang="en-US" sz="2400" b="1" dirty="0" smtClean="0">
                <a:latin typeface="Calibri" panose="020F0502020204030204" pitchFamily="34" charset="0"/>
              </a:rPr>
              <a:t>Presented at 2015 WRF Users’ Workshop</a:t>
            </a:r>
          </a:p>
          <a:p>
            <a:pPr marL="0" indent="0">
              <a:buNone/>
            </a:pPr>
            <a:r>
              <a:rPr lang="en-US" sz="2400" b="1" dirty="0" smtClean="0">
                <a:latin typeface="Calibri" panose="020F0502020204030204" pitchFamily="34" charset="0"/>
              </a:rPr>
              <a:t>High-level methodology</a:t>
            </a:r>
          </a:p>
          <a:p>
            <a:pPr marL="457200" lvl="1" indent="0">
              <a:spcBef>
                <a:spcPts val="0"/>
              </a:spcBef>
              <a:buNone/>
            </a:pPr>
            <a:r>
              <a:rPr lang="en-US" sz="2400" dirty="0" smtClean="0">
                <a:solidFill>
                  <a:prstClr val="black"/>
                </a:solidFill>
                <a:latin typeface="Calibri" panose="020F0502020204030204" pitchFamily="34" charset="0"/>
              </a:rPr>
              <a:t>(1) GCM </a:t>
            </a:r>
            <a:r>
              <a:rPr lang="en-US" sz="2400" dirty="0">
                <a:solidFill>
                  <a:prstClr val="black"/>
                </a:solidFill>
                <a:latin typeface="Calibri" panose="020F0502020204030204" pitchFamily="34" charset="0"/>
              </a:rPr>
              <a:t>&amp; RCM </a:t>
            </a:r>
            <a:r>
              <a:rPr lang="en-US" sz="2400" dirty="0" smtClean="0">
                <a:solidFill>
                  <a:prstClr val="black"/>
                </a:solidFill>
                <a:latin typeface="Calibri" panose="020F0502020204030204" pitchFamily="34" charset="0"/>
              </a:rPr>
              <a:t>Simulations</a:t>
            </a:r>
          </a:p>
          <a:p>
            <a:pPr marL="457200" lvl="1" indent="0">
              <a:spcBef>
                <a:spcPts val="0"/>
              </a:spcBef>
              <a:buNone/>
            </a:pPr>
            <a:r>
              <a:rPr lang="en-US" sz="2400" dirty="0" smtClean="0">
                <a:solidFill>
                  <a:prstClr val="black"/>
                </a:solidFill>
                <a:latin typeface="Calibri" panose="020F0502020204030204" pitchFamily="34" charset="0"/>
              </a:rPr>
              <a:t>(2) Observation-based model performance metrics</a:t>
            </a:r>
          </a:p>
          <a:p>
            <a:pPr marL="457200" lvl="1" indent="0">
              <a:spcBef>
                <a:spcPts val="0"/>
              </a:spcBef>
              <a:buNone/>
            </a:pPr>
            <a:r>
              <a:rPr lang="en-US" sz="2400" dirty="0" smtClean="0">
                <a:solidFill>
                  <a:prstClr val="black"/>
                </a:solidFill>
                <a:latin typeface="Calibri" panose="020F0502020204030204" pitchFamily="34" charset="0"/>
              </a:rPr>
              <a:t>(3) Methodology</a:t>
            </a:r>
            <a:r>
              <a:rPr lang="en-US" sz="2400" dirty="0">
                <a:solidFill>
                  <a:prstClr val="black"/>
                </a:solidFill>
                <a:latin typeface="Calibri" panose="020F0502020204030204" pitchFamily="34" charset="0"/>
              </a:rPr>
              <a:t>: 3-Step </a:t>
            </a:r>
            <a:r>
              <a:rPr lang="en-US" sz="2400" dirty="0" smtClean="0">
                <a:solidFill>
                  <a:prstClr val="black"/>
                </a:solidFill>
                <a:latin typeface="Calibri" panose="020F0502020204030204" pitchFamily="34" charset="0"/>
              </a:rPr>
              <a:t>process </a:t>
            </a:r>
            <a:r>
              <a:rPr lang="en-US" sz="2400" dirty="0">
                <a:solidFill>
                  <a:prstClr val="black"/>
                </a:solidFill>
                <a:latin typeface="Calibri" panose="020F0502020204030204" pitchFamily="34" charset="0"/>
              </a:rPr>
              <a:t>for </a:t>
            </a:r>
            <a:r>
              <a:rPr lang="en-US" sz="2400" dirty="0" smtClean="0">
                <a:solidFill>
                  <a:prstClr val="black"/>
                </a:solidFill>
                <a:latin typeface="Calibri" panose="020F0502020204030204" pitchFamily="34" charset="0"/>
              </a:rPr>
              <a:t>combining </a:t>
            </a:r>
            <a:r>
              <a:rPr lang="en-US" sz="2400" dirty="0">
                <a:solidFill>
                  <a:prstClr val="black"/>
                </a:solidFill>
                <a:latin typeface="Calibri" panose="020F0502020204030204" pitchFamily="34" charset="0"/>
              </a:rPr>
              <a:t>1 &amp; </a:t>
            </a:r>
            <a:r>
              <a:rPr lang="en-US" sz="2400" dirty="0" smtClean="0">
                <a:solidFill>
                  <a:prstClr val="black"/>
                </a:solidFill>
                <a:latin typeface="Calibri" panose="020F0502020204030204" pitchFamily="34" charset="0"/>
              </a:rPr>
              <a:t>2</a:t>
            </a:r>
            <a:endParaRPr lang="en-US" sz="2000" dirty="0" smtClean="0">
              <a:latin typeface="Calibri" panose="020F0502020204030204" pitchFamily="34" charset="0"/>
            </a:endParaRPr>
          </a:p>
        </p:txBody>
      </p:sp>
      <p:sp>
        <p:nvSpPr>
          <p:cNvPr id="7" name="Title 3"/>
          <p:cNvSpPr txBox="1">
            <a:spLocks/>
          </p:cNvSpPr>
          <p:nvPr/>
        </p:nvSpPr>
        <p:spPr bwMode="auto">
          <a:xfrm>
            <a:off x="439387" y="278006"/>
            <a:ext cx="8205849"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b="1">
                <a:solidFill>
                  <a:srgbClr val="000099"/>
                </a:solidFill>
                <a:effectLst>
                  <a:outerShdw blurRad="38100" dist="38100" dir="2700000" algn="tl">
                    <a:srgbClr val="000000">
                      <a:alpha val="43137"/>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r>
              <a:rPr lang="en-US" sz="3200" dirty="0" smtClean="0">
                <a:solidFill>
                  <a:schemeClr val="tx1"/>
                </a:solidFill>
                <a:latin typeface="Calibri" panose="020F0502020204030204" pitchFamily="34" charset="0"/>
              </a:rPr>
              <a:t>Downscaling Assessment: </a:t>
            </a:r>
            <a:r>
              <a:rPr lang="en-US" b="0" dirty="0" smtClean="0">
                <a:solidFill>
                  <a:schemeClr val="tx1"/>
                </a:solidFill>
                <a:latin typeface="Calibri" panose="020F0502020204030204" pitchFamily="34" charset="0"/>
              </a:rPr>
              <a:t>Scoping </a:t>
            </a:r>
            <a:r>
              <a:rPr lang="en-US" b="0" dirty="0">
                <a:solidFill>
                  <a:schemeClr val="tx1"/>
                </a:solidFill>
                <a:latin typeface="Calibri" panose="020F0502020204030204" pitchFamily="34" charset="0"/>
              </a:rPr>
              <a:t>the </a:t>
            </a:r>
            <a:r>
              <a:rPr lang="en-US" b="0" dirty="0" smtClean="0">
                <a:solidFill>
                  <a:schemeClr val="tx1"/>
                </a:solidFill>
                <a:latin typeface="Calibri" panose="020F0502020204030204" pitchFamily="34" charset="0"/>
              </a:rPr>
              <a:t>NASA Effort</a:t>
            </a:r>
            <a:endParaRPr lang="en-US" b="0"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994173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02" y="96509"/>
            <a:ext cx="8229600" cy="918039"/>
          </a:xfrm>
        </p:spPr>
        <p:txBody>
          <a:bodyPr/>
          <a:lstStyle/>
          <a:p>
            <a:pPr algn="ctr"/>
            <a:r>
              <a:rPr lang="en-US" sz="3200" dirty="0" smtClean="0">
                <a:effectLst>
                  <a:outerShdw blurRad="38100" dist="38100" dir="2700000" algn="tl">
                    <a:srgbClr val="000000">
                      <a:alpha val="43137"/>
                    </a:srgbClr>
                  </a:outerShdw>
                </a:effectLst>
                <a:latin typeface="Calibri" panose="020F0502020204030204" pitchFamily="34" charset="0"/>
              </a:rPr>
              <a:t>Downscaling NASA Team Acknowledgement</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TextBox 2"/>
          <p:cNvSpPr txBox="1"/>
          <p:nvPr/>
        </p:nvSpPr>
        <p:spPr bwMode="auto">
          <a:xfrm>
            <a:off x="3581400" y="6121400"/>
            <a:ext cx="2420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buSzPct val="80000"/>
              <a:buFont typeface="Wingdings" pitchFamily="2" charset="2"/>
              <a:buNone/>
            </a:pPr>
            <a:r>
              <a:rPr lang="en-US" i="1" dirty="0" smtClean="0">
                <a:latin typeface="Calibri" panose="020F0502020204030204" pitchFamily="34" charset="0"/>
                <a:cs typeface="Arial" pitchFamily="34" charset="0"/>
              </a:rPr>
              <a:t>*External project advisors</a:t>
            </a:r>
            <a:endParaRPr lang="en-US" i="1" dirty="0">
              <a:latin typeface="Calibri" panose="020F0502020204030204"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6177310"/>
              </p:ext>
            </p:extLst>
          </p:nvPr>
        </p:nvGraphicFramePr>
        <p:xfrm>
          <a:off x="866095" y="887548"/>
          <a:ext cx="7477442" cy="5191760"/>
        </p:xfrm>
        <a:graphic>
          <a:graphicData uri="http://schemas.openxmlformats.org/drawingml/2006/table">
            <a:tbl>
              <a:tblPr firstRow="1" bandRow="1"/>
              <a:tblGrid>
                <a:gridCol w="1900047"/>
                <a:gridCol w="1890204"/>
                <a:gridCol w="1934591"/>
                <a:gridCol w="1752600"/>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smtClean="0"/>
                        <a:t>Name</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28575" cap="flat" cmpd="sng" algn="ctr">
                      <a:solidFill>
                        <a:srgbClr val="00206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smtClean="0"/>
                        <a:t>Affiliation</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smtClean="0"/>
                        <a:t>Name</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28575" cap="flat" cmpd="sng" algn="ctr">
                      <a:solidFill>
                        <a:srgbClr val="00206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smtClean="0"/>
                        <a:t>Affiliation</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2D2D8A"/>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Jonathan</a:t>
                      </a:r>
                      <a:r>
                        <a:rPr lang="en-US" sz="1600" baseline="0" dirty="0" smtClean="0">
                          <a:latin typeface="Calibri" panose="020F0502020204030204" pitchFamily="34" charset="0"/>
                        </a:rPr>
                        <a:t> Case</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ENSCO, Inc/MSFC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Paul Loikith</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CalTech/JPL</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Daniel Duffy</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William</a:t>
                      </a:r>
                      <a:r>
                        <a:rPr lang="en-US" sz="1600" baseline="0" dirty="0" smtClean="0">
                          <a:latin typeface="Calibri" panose="020F0502020204030204" pitchFamily="34" charset="0"/>
                        </a:rPr>
                        <a:t> Putman</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Duane Waliser</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JPL</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Brent Roberts</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MSFC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Takamichi Iguchi</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UMD/GSFC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Joe Santanello</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Eric Kemp</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SSAI/GSFC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Baijun</a:t>
                      </a:r>
                      <a:r>
                        <a:rPr lang="en-US" sz="1600" baseline="0" dirty="0" smtClean="0">
                          <a:latin typeface="Calibri" panose="020F0502020204030204" pitchFamily="34" charset="0"/>
                        </a:rPr>
                        <a:t> Tian</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JPL</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Jinwon Kim</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UCLA/JPL</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Yudong Tian</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UMD/GSFC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Kyo Lee</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JPL</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Di Wu</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UMD/GSFC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Weile Wang</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CSU/ARC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Brad Zavodsky</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MSFC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Wei-Kuo Tao</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Bin Guan</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UCLA/JPL</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Kim Whitehall</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JPL</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Christa Peters-Lidard</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Max Suarez</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GSFC</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Tsengdar Lee</a:t>
                      </a:r>
                      <a:endParaRPr lang="en-US" sz="1600"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smtClean="0">
                          <a:latin typeface="Calibri" panose="020F0502020204030204" pitchFamily="34" charset="0"/>
                        </a:rPr>
                        <a:t>NASA</a:t>
                      </a:r>
                      <a:r>
                        <a:rPr lang="en-US" sz="1600" baseline="0" dirty="0" smtClean="0">
                          <a:latin typeface="Calibri" panose="020F0502020204030204" pitchFamily="34" charset="0"/>
                        </a:rPr>
                        <a:t> HQ</a:t>
                      </a:r>
                      <a:endParaRPr lang="en-US" sz="1600"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1" dirty="0" smtClean="0">
                          <a:latin typeface="Calibri" panose="020F0502020204030204" pitchFamily="34" charset="0"/>
                        </a:rPr>
                        <a:t>William Gutowski*</a:t>
                      </a:r>
                      <a:endParaRPr lang="en-US" sz="1600" i="1"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1" dirty="0" smtClean="0">
                          <a:latin typeface="Calibri" panose="020F0502020204030204" pitchFamily="34" charset="0"/>
                        </a:rPr>
                        <a:t>Iowa State Univ.</a:t>
                      </a:r>
                      <a:endParaRPr lang="en-US" sz="1600" i="1"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1" dirty="0" smtClean="0">
                          <a:latin typeface="Calibri" panose="020F0502020204030204" pitchFamily="34" charset="0"/>
                        </a:rPr>
                        <a:t>Linda Mearns*</a:t>
                      </a:r>
                      <a:endParaRPr lang="en-US" sz="1600" i="1"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1" dirty="0" smtClean="0">
                          <a:latin typeface="Calibri" panose="020F0502020204030204" pitchFamily="34" charset="0"/>
                        </a:rPr>
                        <a:t>NCAR</a:t>
                      </a:r>
                      <a:endParaRPr lang="en-US" sz="1600" i="1"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1" dirty="0" smtClean="0">
                          <a:latin typeface="Calibri" panose="020F0502020204030204" pitchFamily="34" charset="0"/>
                        </a:rPr>
                        <a:t>Ruby Leung*</a:t>
                      </a:r>
                      <a:endParaRPr lang="en-US" sz="1600" i="1"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1" dirty="0" smtClean="0">
                          <a:latin typeface="Calibri" panose="020F0502020204030204" pitchFamily="34" charset="0"/>
                        </a:rPr>
                        <a:t>Pacific NW Nat’l Lab</a:t>
                      </a:r>
                      <a:endParaRPr lang="en-US" sz="1600" i="1"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1600" i="1" dirty="0">
                        <a:latin typeface="Calibri" panose="020F0502020204030204" pitchFamily="34" charset="0"/>
                      </a:endParaRPr>
                    </a:p>
                  </a:txBody>
                  <a:tcPr anchor="ctr">
                    <a:lnL w="28575" cap="flat" cmpd="sng" algn="ctr">
                      <a:solidFill>
                        <a:srgbClr val="002060"/>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1600" i="1" dirty="0">
                        <a:latin typeface="Calibri" panose="020F0502020204030204" pitchFamily="34" charset="0"/>
                      </a:endParaRPr>
                    </a:p>
                  </a:txBody>
                  <a:tcPr anchor="ctr">
                    <a:lnL w="12700" cmpd="sng">
                      <a:solidFill>
                        <a:srgbClr val="FFFFFF"/>
                      </a:solidFill>
                    </a:lnL>
                    <a:lnR w="28575" cap="flat" cmpd="sng" algn="ctr">
                      <a:solidFill>
                        <a:srgbClr val="002060"/>
                      </a:solidFill>
                      <a:prstDash val="solid"/>
                      <a:round/>
                      <a:headEnd type="none" w="med" len="med"/>
                      <a:tailEnd type="none" w="med" len="med"/>
                    </a:lnR>
                    <a:lnT w="12700" cmpd="sng">
                      <a:solidFill>
                        <a:srgbClr val="FFFFFF"/>
                      </a:solidFill>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D2D8A">
                        <a:tint val="40000"/>
                      </a:srgbClr>
                    </a:solidFill>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1531360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84" y="79468"/>
            <a:ext cx="7886700" cy="792599"/>
          </a:xfrm>
        </p:spPr>
        <p:txBody>
          <a:bodyPr>
            <a:normAutofit/>
          </a:bodyPr>
          <a:lstStyle/>
          <a:p>
            <a:pPr algn="ctr"/>
            <a:r>
              <a:rPr lang="en-US" sz="3600" dirty="0" smtClean="0">
                <a:effectLst>
                  <a:outerShdw blurRad="38100" dist="38100" dir="2700000" algn="tl">
                    <a:srgbClr val="000000">
                      <a:alpha val="43137"/>
                    </a:srgbClr>
                  </a:outerShdw>
                </a:effectLst>
                <a:latin typeface="+mn-lt"/>
              </a:rPr>
              <a:t>sc1 Notional Architecture (2)</a:t>
            </a:r>
            <a:endParaRPr lang="en-US" sz="3600" dirty="0">
              <a:effectLst>
                <a:outerShdw blurRad="38100" dist="38100" dir="2700000" algn="tl">
                  <a:srgbClr val="000000">
                    <a:alpha val="43137"/>
                  </a:srgbClr>
                </a:outerShdw>
              </a:effectLst>
              <a:latin typeface="+mn-lt"/>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50456" y="2468095"/>
            <a:ext cx="4746651" cy="2669991"/>
          </a:xfrm>
          <a:prstGeom prst="rect">
            <a:avLst/>
          </a:prstGeom>
        </p:spPr>
      </p:pic>
      <p:grpSp>
        <p:nvGrpSpPr>
          <p:cNvPr id="6" name="Group 5"/>
          <p:cNvGrpSpPr/>
          <p:nvPr/>
        </p:nvGrpSpPr>
        <p:grpSpPr>
          <a:xfrm>
            <a:off x="189093" y="865909"/>
            <a:ext cx="6108160" cy="5615787"/>
            <a:chOff x="189093" y="865909"/>
            <a:chExt cx="6108160" cy="5615787"/>
          </a:xfrm>
        </p:grpSpPr>
        <p:sp>
          <p:nvSpPr>
            <p:cNvPr id="7" name="Cloud 6"/>
            <p:cNvSpPr/>
            <p:nvPr/>
          </p:nvSpPr>
          <p:spPr>
            <a:xfrm>
              <a:off x="2709325" y="865909"/>
              <a:ext cx="1144274" cy="888702"/>
            </a:xfrm>
            <a:prstGeom prst="clou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8" name="TextBox 7"/>
            <p:cNvSpPr txBox="1"/>
            <p:nvPr/>
          </p:nvSpPr>
          <p:spPr>
            <a:xfrm>
              <a:off x="2721587" y="1046218"/>
              <a:ext cx="1123546" cy="461665"/>
            </a:xfrm>
            <a:prstGeom prst="rect">
              <a:avLst/>
            </a:prstGeom>
            <a:noFill/>
          </p:spPr>
          <p:txBody>
            <a:bodyPr wrap="square" rtlCol="0">
              <a:spAutoFit/>
            </a:bodyPr>
            <a:lstStyle/>
            <a:p>
              <a:pPr algn="ctr"/>
              <a:r>
                <a:rPr lang="en-US" sz="1200" b="1" dirty="0" smtClean="0">
                  <a:latin typeface="+mn-lt"/>
                </a:rPr>
                <a:t>GbE </a:t>
              </a:r>
              <a:r>
                <a:rPr lang="en-US" sz="1200" b="1" dirty="0">
                  <a:latin typeface="+mn-lt"/>
                </a:rPr>
                <a:t>Local Area Network</a:t>
              </a:r>
            </a:p>
          </p:txBody>
        </p:sp>
        <p:sp>
          <p:nvSpPr>
            <p:cNvPr id="41" name="TextBox 40"/>
            <p:cNvSpPr txBox="1"/>
            <p:nvPr/>
          </p:nvSpPr>
          <p:spPr>
            <a:xfrm>
              <a:off x="267953" y="3509290"/>
              <a:ext cx="1390211"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48-port Cu GbE Switch</a:t>
              </a:r>
            </a:p>
          </p:txBody>
        </p:sp>
        <p:sp>
          <p:nvSpPr>
            <p:cNvPr id="42" name="TextBox 41"/>
            <p:cNvSpPr txBox="1"/>
            <p:nvPr/>
          </p:nvSpPr>
          <p:spPr>
            <a:xfrm>
              <a:off x="4621448" y="3495251"/>
              <a:ext cx="1390211"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36-port FDR IB Switch</a:t>
              </a:r>
            </a:p>
          </p:txBody>
        </p:sp>
        <p:sp>
          <p:nvSpPr>
            <p:cNvPr id="43" name="TextBox 42"/>
            <p:cNvSpPr txBox="1"/>
            <p:nvPr/>
          </p:nvSpPr>
          <p:spPr>
            <a:xfrm>
              <a:off x="2709324" y="4084483"/>
              <a:ext cx="1179020" cy="27699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Mgmt Node</a:t>
              </a:r>
            </a:p>
          </p:txBody>
        </p:sp>
        <p:sp>
          <p:nvSpPr>
            <p:cNvPr id="44" name="TextBox 43"/>
            <p:cNvSpPr txBox="1"/>
            <p:nvPr/>
          </p:nvSpPr>
          <p:spPr>
            <a:xfrm>
              <a:off x="2726949" y="2129730"/>
              <a:ext cx="117902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Login/Analysis Node (1)</a:t>
              </a:r>
            </a:p>
          </p:txBody>
        </p:sp>
        <p:sp>
          <p:nvSpPr>
            <p:cNvPr id="45" name="TextBox 44"/>
            <p:cNvSpPr txBox="1"/>
            <p:nvPr/>
          </p:nvSpPr>
          <p:spPr>
            <a:xfrm>
              <a:off x="2730052" y="3218252"/>
              <a:ext cx="1179020" cy="27699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Storage Server</a:t>
              </a:r>
            </a:p>
          </p:txBody>
        </p:sp>
        <p:sp>
          <p:nvSpPr>
            <p:cNvPr id="46" name="TextBox 45"/>
            <p:cNvSpPr txBox="1"/>
            <p:nvPr/>
          </p:nvSpPr>
          <p:spPr>
            <a:xfrm>
              <a:off x="2730052" y="3520723"/>
              <a:ext cx="117902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JBOD</a:t>
              </a:r>
            </a:p>
            <a:p>
              <a:pPr algn="ctr"/>
              <a:endParaRPr lang="en-US" sz="1200" b="1" dirty="0">
                <a:solidFill>
                  <a:srgbClr val="000000"/>
                </a:solidFill>
              </a:endParaRPr>
            </a:p>
          </p:txBody>
        </p:sp>
        <p:sp>
          <p:nvSpPr>
            <p:cNvPr id="47" name="TextBox 46"/>
            <p:cNvSpPr txBox="1"/>
            <p:nvPr/>
          </p:nvSpPr>
          <p:spPr>
            <a:xfrm>
              <a:off x="2728183" y="4422945"/>
              <a:ext cx="117902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Compute </a:t>
              </a:r>
              <a:r>
                <a:rPr lang="en-US" sz="1200" b="1" dirty="0" smtClean="0">
                  <a:solidFill>
                    <a:srgbClr val="000000"/>
                  </a:solidFill>
                </a:rPr>
                <a:t>Nodes </a:t>
              </a:r>
              <a:r>
                <a:rPr lang="en-US" sz="1200" b="1" dirty="0">
                  <a:solidFill>
                    <a:srgbClr val="000000"/>
                  </a:solidFill>
                </a:rPr>
                <a:t>(1)</a:t>
              </a:r>
            </a:p>
          </p:txBody>
        </p:sp>
        <p:sp>
          <p:nvSpPr>
            <p:cNvPr id="53" name="TextBox 52"/>
            <p:cNvSpPr txBox="1"/>
            <p:nvPr/>
          </p:nvSpPr>
          <p:spPr>
            <a:xfrm>
              <a:off x="203160" y="3898139"/>
              <a:ext cx="1469072" cy="1169551"/>
            </a:xfrm>
            <a:prstGeom prst="rect">
              <a:avLst/>
            </a:prstGeom>
            <a:noFill/>
          </p:spPr>
          <p:txBody>
            <a:bodyPr wrap="square" rtlCol="0">
              <a:spAutoFit/>
            </a:bodyPr>
            <a:lstStyle/>
            <a:p>
              <a:pPr algn="ctr"/>
              <a:r>
                <a:rPr lang="en-US" sz="1400" dirty="0">
                  <a:latin typeface="+mn-lt"/>
                </a:rPr>
                <a:t>All servers are linked to an internal GbE management network. </a:t>
              </a:r>
            </a:p>
          </p:txBody>
        </p:sp>
        <p:sp>
          <p:nvSpPr>
            <p:cNvPr id="56" name="TextBox 55"/>
            <p:cNvSpPr txBox="1"/>
            <p:nvPr/>
          </p:nvSpPr>
          <p:spPr>
            <a:xfrm>
              <a:off x="2222079" y="2913111"/>
              <a:ext cx="724238" cy="307777"/>
            </a:xfrm>
            <a:prstGeom prst="rect">
              <a:avLst/>
            </a:prstGeom>
            <a:noFill/>
          </p:spPr>
          <p:txBody>
            <a:bodyPr wrap="square" rtlCol="0">
              <a:spAutoFit/>
            </a:bodyPr>
            <a:lstStyle/>
            <a:p>
              <a:pPr algn="ctr"/>
              <a:r>
                <a:rPr lang="en-US" sz="1400" dirty="0">
                  <a:latin typeface="+mn-lt"/>
                </a:rPr>
                <a:t>X2</a:t>
              </a:r>
            </a:p>
          </p:txBody>
        </p:sp>
        <p:sp>
          <p:nvSpPr>
            <p:cNvPr id="22" name="TextBox 21"/>
            <p:cNvSpPr txBox="1"/>
            <p:nvPr/>
          </p:nvSpPr>
          <p:spPr>
            <a:xfrm>
              <a:off x="2726950" y="2594651"/>
              <a:ext cx="117902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Login/Analysis Node (2)</a:t>
              </a:r>
            </a:p>
          </p:txBody>
        </p:sp>
        <p:sp>
          <p:nvSpPr>
            <p:cNvPr id="23" name="TextBox 22"/>
            <p:cNvSpPr txBox="1"/>
            <p:nvPr/>
          </p:nvSpPr>
          <p:spPr>
            <a:xfrm>
              <a:off x="2726950" y="4930465"/>
              <a:ext cx="117902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Compute Nodes (2)</a:t>
              </a:r>
            </a:p>
          </p:txBody>
        </p:sp>
        <p:sp>
          <p:nvSpPr>
            <p:cNvPr id="24" name="TextBox 23"/>
            <p:cNvSpPr txBox="1"/>
            <p:nvPr/>
          </p:nvSpPr>
          <p:spPr>
            <a:xfrm>
              <a:off x="2730052" y="6020031"/>
              <a:ext cx="117902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b="1" dirty="0">
                  <a:solidFill>
                    <a:srgbClr val="000000"/>
                  </a:solidFill>
                </a:rPr>
                <a:t>Compute Nodes (</a:t>
              </a:r>
              <a:r>
                <a:rPr lang="en-US" sz="1200" b="1" dirty="0" smtClean="0">
                  <a:solidFill>
                    <a:srgbClr val="000000"/>
                  </a:solidFill>
                </a:rPr>
                <a:t>26)</a:t>
              </a:r>
              <a:endParaRPr lang="en-US" sz="1200" b="1" dirty="0">
                <a:solidFill>
                  <a:srgbClr val="000000"/>
                </a:solidFill>
              </a:endParaRPr>
            </a:p>
          </p:txBody>
        </p:sp>
        <p:cxnSp>
          <p:nvCxnSpPr>
            <p:cNvPr id="31" name="Elbow Connector 30"/>
            <p:cNvCxnSpPr>
              <a:stCxn id="42" idx="1"/>
              <a:endCxn id="44" idx="3"/>
            </p:cNvCxnSpPr>
            <p:nvPr/>
          </p:nvCxnSpPr>
          <p:spPr>
            <a:xfrm rot="10800000">
              <a:off x="3905970" y="2360564"/>
              <a:ext cx="715479" cy="1365521"/>
            </a:xfrm>
            <a:prstGeom prst="bentConnector3">
              <a:avLst>
                <a:gd name="adj1" fmla="val 50000"/>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Elbow Connector 33"/>
            <p:cNvCxnSpPr>
              <a:stCxn id="42" idx="1"/>
              <a:endCxn id="22" idx="3"/>
            </p:cNvCxnSpPr>
            <p:nvPr/>
          </p:nvCxnSpPr>
          <p:spPr>
            <a:xfrm rot="10800000">
              <a:off x="3905970" y="2825484"/>
              <a:ext cx="715478" cy="900600"/>
            </a:xfrm>
            <a:prstGeom prst="bentConnector3">
              <a:avLst>
                <a:gd name="adj1" fmla="val 50000"/>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42" idx="1"/>
              <a:endCxn id="45" idx="3"/>
            </p:cNvCxnSpPr>
            <p:nvPr/>
          </p:nvCxnSpPr>
          <p:spPr>
            <a:xfrm rot="10800000">
              <a:off x="3909072" y="3356752"/>
              <a:ext cx="712376" cy="369332"/>
            </a:xfrm>
            <a:prstGeom prst="bentConnector3">
              <a:avLst>
                <a:gd name="adj1" fmla="val 50000"/>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42" idx="1"/>
              <a:endCxn id="43" idx="3"/>
            </p:cNvCxnSpPr>
            <p:nvPr/>
          </p:nvCxnSpPr>
          <p:spPr>
            <a:xfrm rot="10800000" flipV="1">
              <a:off x="3888344" y="3726083"/>
              <a:ext cx="733104" cy="496899"/>
            </a:xfrm>
            <a:prstGeom prst="bentConnector3">
              <a:avLst>
                <a:gd name="adj1" fmla="val 50000"/>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1" name="Elbow Connector 50"/>
            <p:cNvCxnSpPr>
              <a:stCxn id="42" idx="1"/>
              <a:endCxn id="47" idx="3"/>
            </p:cNvCxnSpPr>
            <p:nvPr/>
          </p:nvCxnSpPr>
          <p:spPr>
            <a:xfrm rot="10800000" flipV="1">
              <a:off x="3907204" y="3726084"/>
              <a:ext cx="714245" cy="927694"/>
            </a:xfrm>
            <a:prstGeom prst="bentConnector3">
              <a:avLst>
                <a:gd name="adj1" fmla="val 50000"/>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7" name="Elbow Connector 56"/>
            <p:cNvCxnSpPr>
              <a:stCxn id="42" idx="1"/>
              <a:endCxn id="23" idx="3"/>
            </p:cNvCxnSpPr>
            <p:nvPr/>
          </p:nvCxnSpPr>
          <p:spPr>
            <a:xfrm rot="10800000" flipV="1">
              <a:off x="3905970" y="3726084"/>
              <a:ext cx="715478" cy="1435214"/>
            </a:xfrm>
            <a:prstGeom prst="bentConnector3">
              <a:avLst>
                <a:gd name="adj1" fmla="val 50000"/>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42" idx="1"/>
              <a:endCxn id="24" idx="3"/>
            </p:cNvCxnSpPr>
            <p:nvPr/>
          </p:nvCxnSpPr>
          <p:spPr>
            <a:xfrm rot="10800000" flipV="1">
              <a:off x="3909072" y="3726084"/>
              <a:ext cx="712376" cy="2524780"/>
            </a:xfrm>
            <a:prstGeom prst="bentConnector3">
              <a:avLst>
                <a:gd name="adj1" fmla="val 50000"/>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3697366" y="3325974"/>
              <a:ext cx="724238" cy="307777"/>
            </a:xfrm>
            <a:prstGeom prst="rect">
              <a:avLst/>
            </a:prstGeom>
            <a:noFill/>
          </p:spPr>
          <p:txBody>
            <a:bodyPr wrap="square" rtlCol="0">
              <a:spAutoFit/>
            </a:bodyPr>
            <a:lstStyle/>
            <a:p>
              <a:pPr algn="ctr"/>
              <a:r>
                <a:rPr lang="en-US" sz="1400" dirty="0">
                  <a:latin typeface="+mn-lt"/>
                </a:rPr>
                <a:t>X2</a:t>
              </a:r>
            </a:p>
          </p:txBody>
        </p:sp>
        <p:sp>
          <p:nvSpPr>
            <p:cNvPr id="60" name="TextBox 59"/>
            <p:cNvSpPr txBox="1"/>
            <p:nvPr/>
          </p:nvSpPr>
          <p:spPr>
            <a:xfrm>
              <a:off x="4395436" y="4010845"/>
              <a:ext cx="1901817" cy="954107"/>
            </a:xfrm>
            <a:prstGeom prst="rect">
              <a:avLst/>
            </a:prstGeom>
            <a:noFill/>
          </p:spPr>
          <p:txBody>
            <a:bodyPr wrap="square" rtlCol="0">
              <a:spAutoFit/>
            </a:bodyPr>
            <a:lstStyle/>
            <a:p>
              <a:pPr algn="ctr"/>
              <a:r>
                <a:rPr lang="en-US" sz="1400" dirty="0">
                  <a:latin typeface="+mn-lt"/>
                </a:rPr>
                <a:t>All servers </a:t>
              </a:r>
              <a:r>
                <a:rPr lang="en-US" sz="1400" dirty="0" smtClean="0">
                  <a:latin typeface="+mn-lt"/>
                </a:rPr>
                <a:t>connected </a:t>
              </a:r>
              <a:r>
                <a:rPr lang="en-US" sz="1400" dirty="0">
                  <a:latin typeface="+mn-lt"/>
                </a:rPr>
                <a:t>to the FDR IB switch with </a:t>
              </a:r>
              <a:r>
                <a:rPr lang="en-US" sz="1400" dirty="0" smtClean="0">
                  <a:latin typeface="+mn-lt"/>
                </a:rPr>
                <a:t>storage </a:t>
              </a:r>
              <a:r>
                <a:rPr lang="en-US" sz="1400" dirty="0">
                  <a:latin typeface="+mn-lt"/>
                </a:rPr>
                <a:t>server having two </a:t>
              </a:r>
              <a:r>
                <a:rPr lang="en-US" sz="1400" dirty="0" smtClean="0">
                  <a:latin typeface="+mn-lt"/>
                </a:rPr>
                <a:t>connections</a:t>
              </a:r>
              <a:endParaRPr lang="en-US" sz="1400" dirty="0">
                <a:latin typeface="+mn-lt"/>
              </a:endParaRPr>
            </a:p>
          </p:txBody>
        </p:sp>
        <p:cxnSp>
          <p:nvCxnSpPr>
            <p:cNvPr id="32" name="Elbow Connector 31"/>
            <p:cNvCxnSpPr>
              <a:stCxn id="41" idx="3"/>
              <a:endCxn id="44" idx="1"/>
            </p:cNvCxnSpPr>
            <p:nvPr/>
          </p:nvCxnSpPr>
          <p:spPr>
            <a:xfrm flipV="1">
              <a:off x="1658164" y="2360563"/>
              <a:ext cx="1068785" cy="1379560"/>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Elbow Connector 60"/>
            <p:cNvCxnSpPr>
              <a:stCxn id="41" idx="3"/>
              <a:endCxn id="22" idx="1"/>
            </p:cNvCxnSpPr>
            <p:nvPr/>
          </p:nvCxnSpPr>
          <p:spPr>
            <a:xfrm flipV="1">
              <a:off x="1658164" y="2825484"/>
              <a:ext cx="1068786" cy="914639"/>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41" idx="3"/>
              <a:endCxn id="45" idx="1"/>
            </p:cNvCxnSpPr>
            <p:nvPr/>
          </p:nvCxnSpPr>
          <p:spPr>
            <a:xfrm flipV="1">
              <a:off x="1658164" y="3356752"/>
              <a:ext cx="1071888" cy="383371"/>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Elbow Connector 64"/>
            <p:cNvCxnSpPr>
              <a:stCxn id="41" idx="3"/>
              <a:endCxn id="43" idx="1"/>
            </p:cNvCxnSpPr>
            <p:nvPr/>
          </p:nvCxnSpPr>
          <p:spPr>
            <a:xfrm>
              <a:off x="1658164" y="3740123"/>
              <a:ext cx="1051160" cy="482860"/>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41" idx="3"/>
              <a:endCxn id="47" idx="1"/>
            </p:cNvCxnSpPr>
            <p:nvPr/>
          </p:nvCxnSpPr>
          <p:spPr>
            <a:xfrm>
              <a:off x="1658164" y="3740123"/>
              <a:ext cx="1070019" cy="913655"/>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41" idx="3"/>
              <a:endCxn id="23" idx="1"/>
            </p:cNvCxnSpPr>
            <p:nvPr/>
          </p:nvCxnSpPr>
          <p:spPr>
            <a:xfrm>
              <a:off x="1658164" y="3740123"/>
              <a:ext cx="1068786" cy="1421175"/>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Elbow Connector 73"/>
            <p:cNvCxnSpPr>
              <a:stCxn id="41" idx="3"/>
              <a:endCxn id="24" idx="1"/>
            </p:cNvCxnSpPr>
            <p:nvPr/>
          </p:nvCxnSpPr>
          <p:spPr>
            <a:xfrm>
              <a:off x="1658164" y="3740123"/>
              <a:ext cx="1071888" cy="2510741"/>
            </a:xfrm>
            <a:prstGeom prst="bentConnector3">
              <a:avLst>
                <a:gd name="adj1"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425626" y="1333814"/>
              <a:ext cx="0" cy="191062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425626" y="1346906"/>
              <a:ext cx="287247" cy="263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2440937" y="2151188"/>
              <a:ext cx="287247" cy="263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2439702" y="2608561"/>
              <a:ext cx="287247" cy="263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2425626" y="3218251"/>
              <a:ext cx="287247" cy="263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189093" y="1110114"/>
              <a:ext cx="2236534" cy="1169551"/>
            </a:xfrm>
            <a:prstGeom prst="rect">
              <a:avLst/>
            </a:prstGeom>
            <a:noFill/>
          </p:spPr>
          <p:txBody>
            <a:bodyPr wrap="square" rtlCol="0">
              <a:spAutoFit/>
            </a:bodyPr>
            <a:lstStyle/>
            <a:p>
              <a:pPr algn="ctr"/>
              <a:r>
                <a:rPr lang="en-US" sz="1400" dirty="0">
                  <a:latin typeface="+mn-lt"/>
                </a:rPr>
                <a:t>Only </a:t>
              </a:r>
              <a:r>
                <a:rPr lang="en-US" sz="1400" dirty="0" smtClean="0">
                  <a:latin typeface="+mn-lt"/>
                </a:rPr>
                <a:t>Login/Analysis </a:t>
              </a:r>
              <a:r>
                <a:rPr lang="en-US" sz="1400" dirty="0">
                  <a:latin typeface="+mn-lt"/>
                </a:rPr>
                <a:t>and storage servers have connections to the local area network. </a:t>
              </a:r>
              <a:r>
                <a:rPr lang="en-US" sz="1400" dirty="0" smtClean="0">
                  <a:latin typeface="+mn-lt"/>
                </a:rPr>
                <a:t>Storage </a:t>
              </a:r>
              <a:r>
                <a:rPr lang="en-US" sz="1400" dirty="0">
                  <a:latin typeface="+mn-lt"/>
                </a:rPr>
                <a:t>server has two connections.</a:t>
              </a:r>
            </a:p>
          </p:txBody>
        </p:sp>
        <p:sp>
          <p:nvSpPr>
            <p:cNvPr id="5" name="TextBox 4"/>
            <p:cNvSpPr txBox="1"/>
            <p:nvPr/>
          </p:nvSpPr>
          <p:spPr>
            <a:xfrm>
              <a:off x="3183496" y="5451399"/>
              <a:ext cx="255198" cy="553998"/>
            </a:xfrm>
            <a:prstGeom prst="rect">
              <a:avLst/>
            </a:prstGeom>
            <a:noFill/>
          </p:spPr>
          <p:txBody>
            <a:bodyPr wrap="none" rtlCol="0">
              <a:spAutoFit/>
            </a:bodyPr>
            <a:lstStyle/>
            <a:p>
              <a:pPr algn="ctr">
                <a:lnSpc>
                  <a:spcPts val="1200"/>
                </a:lnSpc>
              </a:pPr>
              <a:r>
                <a:rPr lang="en-US" sz="1200" dirty="0" smtClean="0">
                  <a:latin typeface="+mn-lt"/>
                  <a:sym typeface="Symbol"/>
                </a:rPr>
                <a:t></a:t>
              </a:r>
            </a:p>
            <a:p>
              <a:pPr algn="ctr">
                <a:lnSpc>
                  <a:spcPts val="1200"/>
                </a:lnSpc>
              </a:pPr>
              <a:r>
                <a:rPr lang="en-US" sz="1200" dirty="0" smtClean="0">
                  <a:sym typeface="Symbol"/>
                </a:rPr>
                <a:t></a:t>
              </a:r>
            </a:p>
            <a:p>
              <a:pPr algn="ctr">
                <a:lnSpc>
                  <a:spcPts val="1200"/>
                </a:lnSpc>
              </a:pPr>
              <a:r>
                <a:rPr lang="en-US" sz="1200" dirty="0" smtClean="0">
                  <a:sym typeface="Symbol"/>
                </a:rPr>
                <a:t></a:t>
              </a:r>
              <a:endParaRPr lang="en-US" sz="1200" dirty="0"/>
            </a:p>
          </p:txBody>
        </p:sp>
      </p:gr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5354228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5"/>
          <p:cNvSpPr txBox="1">
            <a:spLocks/>
          </p:cNvSpPr>
          <p:nvPr/>
        </p:nvSpPr>
        <p:spPr>
          <a:xfrm>
            <a:off x="208639" y="174500"/>
            <a:ext cx="8721607" cy="10404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prstClr val="black"/>
                </a:solidFill>
                <a:effectLst>
                  <a:outerShdw blurRad="38100" dist="38100" dir="2700000" algn="tl">
                    <a:srgbClr val="000000">
                      <a:alpha val="43137"/>
                    </a:srgbClr>
                  </a:outerShdw>
                </a:effectLst>
              </a:rPr>
              <a:t>External Collaborations (2): </a:t>
            </a:r>
            <a:br>
              <a:rPr lang="en-US" sz="3600" dirty="0" smtClean="0">
                <a:solidFill>
                  <a:prstClr val="black"/>
                </a:solidFill>
                <a:effectLst>
                  <a:outerShdw blurRad="38100" dist="38100" dir="2700000" algn="tl">
                    <a:srgbClr val="000000">
                      <a:alpha val="43137"/>
                    </a:srgbClr>
                  </a:outerShdw>
                </a:effectLst>
              </a:rPr>
            </a:br>
            <a:r>
              <a:rPr lang="en-US" sz="2800" i="1" dirty="0" smtClean="0">
                <a:solidFill>
                  <a:prstClr val="black"/>
                </a:solidFill>
                <a:effectLst>
                  <a:outerShdw blurRad="38100" dist="38100" dir="2700000" algn="tl">
                    <a:srgbClr val="000000">
                      <a:alpha val="43137"/>
                    </a:srgbClr>
                  </a:outerShdw>
                </a:effectLst>
              </a:rPr>
              <a:t>Real-time comparisons in RAP/HRRR model</a:t>
            </a:r>
            <a:endParaRPr lang="en-US" sz="1200" i="1" dirty="0">
              <a:solidFill>
                <a:prstClr val="black"/>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8" name="TextBox 7"/>
          <p:cNvSpPr txBox="1"/>
          <p:nvPr/>
        </p:nvSpPr>
        <p:spPr>
          <a:xfrm>
            <a:off x="591772" y="1245038"/>
            <a:ext cx="8073147" cy="1200329"/>
          </a:xfrm>
          <a:prstGeom prst="rect">
            <a:avLst/>
          </a:prstGeom>
          <a:solidFill>
            <a:schemeClr val="accent5">
              <a:lumMod val="40000"/>
              <a:lumOff val="60000"/>
            </a:schemeClr>
          </a:solidFill>
        </p:spPr>
        <p:txBody>
          <a:bodyPr wrap="square" rtlCol="0">
            <a:spAutoFit/>
          </a:bodyPr>
          <a:lstStyle/>
          <a:p>
            <a:pPr algn="ctr"/>
            <a:r>
              <a:rPr lang="en-US" sz="2400" dirty="0" smtClean="0">
                <a:solidFill>
                  <a:srgbClr val="0000FF"/>
                </a:solidFill>
                <a:latin typeface="+mn-lt"/>
              </a:rPr>
              <a:t>2-m temperature and dew point differences:</a:t>
            </a:r>
          </a:p>
          <a:p>
            <a:pPr algn="ctr"/>
            <a:r>
              <a:rPr lang="en-US" sz="2400" dirty="0" smtClean="0">
                <a:solidFill>
                  <a:srgbClr val="0000FF"/>
                </a:solidFill>
                <a:latin typeface="+mn-lt"/>
              </a:rPr>
              <a:t>VIIRS GVF minus MODIS climatology</a:t>
            </a:r>
          </a:p>
          <a:p>
            <a:pPr algn="ctr"/>
            <a:r>
              <a:rPr lang="en-US" sz="2400" dirty="0" smtClean="0">
                <a:solidFill>
                  <a:srgbClr val="0000FF"/>
                </a:solidFill>
                <a:latin typeface="+mn-lt"/>
              </a:rPr>
              <a:t> Valid at 12 UTC 14 July 2016</a:t>
            </a:r>
          </a:p>
        </p:txBody>
      </p:sp>
      <p:pic>
        <p:nvPicPr>
          <p:cNvPr id="9" name="Picture 8"/>
          <p:cNvPicPr>
            <a:picLocks noChangeAspect="1"/>
          </p:cNvPicPr>
          <p:nvPr/>
        </p:nvPicPr>
        <p:blipFill>
          <a:blip r:embed="rId4"/>
          <a:stretch>
            <a:fillRect/>
          </a:stretch>
        </p:blipFill>
        <p:spPr>
          <a:xfrm>
            <a:off x="718772" y="2467905"/>
            <a:ext cx="3771490" cy="3657600"/>
          </a:xfrm>
          <a:prstGeom prst="rect">
            <a:avLst/>
          </a:prstGeom>
        </p:spPr>
      </p:pic>
      <p:pic>
        <p:nvPicPr>
          <p:cNvPr id="10" name="Picture 9"/>
          <p:cNvPicPr>
            <a:picLocks noChangeAspect="1"/>
          </p:cNvPicPr>
          <p:nvPr/>
        </p:nvPicPr>
        <p:blipFill>
          <a:blip r:embed="rId5"/>
          <a:stretch>
            <a:fillRect/>
          </a:stretch>
        </p:blipFill>
        <p:spPr>
          <a:xfrm>
            <a:off x="4766429" y="2467905"/>
            <a:ext cx="3771490" cy="3657600"/>
          </a:xfrm>
          <a:prstGeom prst="rect">
            <a:avLst/>
          </a:prstGeom>
        </p:spPr>
      </p:pic>
    </p:spTree>
    <p:extLst>
      <p:ext uri="{BB962C8B-B14F-4D97-AF65-F5344CB8AC3E}">
        <p14:creationId xmlns:p14="http://schemas.microsoft.com/office/powerpoint/2010/main" val="3836376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12" name="Shape 515"/>
          <p:cNvSpPr txBox="1"/>
          <p:nvPr/>
        </p:nvSpPr>
        <p:spPr>
          <a:xfrm>
            <a:off x="0" y="5694875"/>
            <a:ext cx="9144000" cy="579900"/>
          </a:xfrm>
          <a:prstGeom prst="rect">
            <a:avLst/>
          </a:prstGeom>
          <a:noFill/>
          <a:ln>
            <a:noFill/>
          </a:ln>
        </p:spPr>
        <p:txBody>
          <a:bodyPr lIns="91425" tIns="91425" rIns="91425" bIns="91425" anchor="t" anchorCtr="0">
            <a:noAutofit/>
          </a:bodyPr>
          <a:lstStyle/>
          <a:p>
            <a:pPr lvl="0" algn="ctr" rtl="0">
              <a:spcBef>
                <a:spcPts val="0"/>
              </a:spcBef>
              <a:buNone/>
            </a:pPr>
            <a:r>
              <a:rPr lang="en-US" sz="2400" dirty="0">
                <a:solidFill>
                  <a:schemeClr val="dk1"/>
                </a:solidFill>
                <a:latin typeface="Trebuchet MS"/>
                <a:ea typeface="Trebuchet MS"/>
                <a:cs typeface="Trebuchet MS"/>
                <a:sym typeface="Trebuchet MS"/>
              </a:rPr>
              <a:t>Green Vegetation Difference → 12 UTC July 2, 2014</a:t>
            </a:r>
          </a:p>
          <a:p>
            <a:pPr lvl="0" algn="ctr" rtl="0">
              <a:spcBef>
                <a:spcPts val="0"/>
              </a:spcBef>
              <a:buNone/>
            </a:pPr>
            <a:endParaRPr sz="2400" b="1" dirty="0">
              <a:solidFill>
                <a:schemeClr val="dk1"/>
              </a:solidFill>
              <a:latin typeface="Trebuchet MS"/>
              <a:ea typeface="Trebuchet MS"/>
              <a:cs typeface="Trebuchet MS"/>
              <a:sym typeface="Trebuchet MS"/>
            </a:endParaRPr>
          </a:p>
          <a:p>
            <a:pPr lvl="0" algn="ctr" rtl="0">
              <a:spcBef>
                <a:spcPts val="0"/>
              </a:spcBef>
              <a:buNone/>
            </a:pPr>
            <a:endParaRPr sz="2400" b="1" dirty="0">
              <a:solidFill>
                <a:schemeClr val="dk1"/>
              </a:solidFill>
              <a:latin typeface="Trebuchet MS"/>
              <a:ea typeface="Trebuchet MS"/>
              <a:cs typeface="Trebuchet MS"/>
              <a:sym typeface="Trebuchet MS"/>
            </a:endParaRPr>
          </a:p>
          <a:p>
            <a:pPr lvl="0" algn="ctr" rtl="0">
              <a:spcBef>
                <a:spcPts val="0"/>
              </a:spcBef>
              <a:buNone/>
            </a:pPr>
            <a:endParaRPr sz="2400" b="1" dirty="0">
              <a:solidFill>
                <a:schemeClr val="dk1"/>
              </a:solidFill>
              <a:latin typeface="Trebuchet MS"/>
              <a:ea typeface="Trebuchet MS"/>
              <a:cs typeface="Trebuchet MS"/>
              <a:sym typeface="Trebuchet MS"/>
            </a:endParaRPr>
          </a:p>
        </p:txBody>
      </p:sp>
      <p:sp>
        <p:nvSpPr>
          <p:cNvPr id="13" name="Shape 516"/>
          <p:cNvSpPr txBox="1"/>
          <p:nvPr/>
        </p:nvSpPr>
        <p:spPr>
          <a:xfrm>
            <a:off x="88350" y="1254125"/>
            <a:ext cx="8967300" cy="649800"/>
          </a:xfrm>
          <a:prstGeom prst="rect">
            <a:avLst/>
          </a:prstGeom>
          <a:noFill/>
          <a:ln>
            <a:noFill/>
          </a:ln>
        </p:spPr>
        <p:txBody>
          <a:bodyPr lIns="91425" tIns="91425" rIns="91425" bIns="91425" anchor="t" anchorCtr="0">
            <a:noAutofit/>
          </a:bodyPr>
          <a:lstStyle/>
          <a:p>
            <a:pPr lvl="0" algn="ctr" rtl="0">
              <a:spcBef>
                <a:spcPts val="0"/>
              </a:spcBef>
              <a:buClr>
                <a:schemeClr val="dk1"/>
              </a:buClr>
              <a:buSzPct val="45833"/>
              <a:buFont typeface="Arial"/>
              <a:buNone/>
            </a:pPr>
            <a:r>
              <a:rPr lang="en-US" sz="2400" b="1" dirty="0">
                <a:solidFill>
                  <a:schemeClr val="dk1"/>
                </a:solidFill>
                <a:latin typeface="Trebuchet MS"/>
                <a:ea typeface="Trebuchet MS"/>
                <a:cs typeface="Trebuchet MS"/>
                <a:sym typeface="Trebuchet MS"/>
              </a:rPr>
              <a:t>Experiment 2 → NASA SPoRT SST (2 km) + GVF (4 km)</a:t>
            </a:r>
          </a:p>
          <a:p>
            <a:pPr lvl="0" algn="ctr" rtl="0">
              <a:spcBef>
                <a:spcPts val="0"/>
              </a:spcBef>
              <a:buNone/>
            </a:pPr>
            <a:endParaRPr sz="2400" b="1" dirty="0">
              <a:solidFill>
                <a:schemeClr val="dk1"/>
              </a:solidFill>
              <a:latin typeface="Trebuchet MS"/>
              <a:ea typeface="Trebuchet MS"/>
              <a:cs typeface="Trebuchet MS"/>
              <a:sym typeface="Trebuchet MS"/>
            </a:endParaRPr>
          </a:p>
          <a:p>
            <a:pPr lvl="0" algn="ctr" rtl="0">
              <a:spcBef>
                <a:spcPts val="0"/>
              </a:spcBef>
              <a:buNone/>
            </a:pPr>
            <a:endParaRPr sz="2400" b="1" dirty="0">
              <a:solidFill>
                <a:schemeClr val="dk1"/>
              </a:solidFill>
              <a:latin typeface="Trebuchet MS"/>
              <a:ea typeface="Trebuchet MS"/>
              <a:cs typeface="Trebuchet MS"/>
              <a:sym typeface="Trebuchet MS"/>
            </a:endParaRPr>
          </a:p>
        </p:txBody>
      </p:sp>
      <p:pic>
        <p:nvPicPr>
          <p:cNvPr id="14" name="Shape 517" descr="vegdiff.png"/>
          <p:cNvPicPr preferRelativeResize="0"/>
          <p:nvPr/>
        </p:nvPicPr>
        <p:blipFill rotWithShape="1">
          <a:blip r:embed="rId4">
            <a:alphaModFix/>
          </a:blip>
          <a:srcRect/>
          <a:stretch/>
        </p:blipFill>
        <p:spPr>
          <a:xfrm>
            <a:off x="41925" y="2196496"/>
            <a:ext cx="4528650" cy="3498382"/>
          </a:xfrm>
          <a:prstGeom prst="rect">
            <a:avLst/>
          </a:prstGeom>
          <a:noFill/>
          <a:ln>
            <a:noFill/>
          </a:ln>
        </p:spPr>
      </p:pic>
      <p:pic>
        <p:nvPicPr>
          <p:cNvPr id="15" name="Shape 518" descr="test.png"/>
          <p:cNvPicPr preferRelativeResize="0"/>
          <p:nvPr/>
        </p:nvPicPr>
        <p:blipFill rotWithShape="1">
          <a:blip r:embed="rId5">
            <a:alphaModFix/>
          </a:blip>
          <a:srcRect t="11721" b="11721"/>
          <a:stretch/>
        </p:blipFill>
        <p:spPr>
          <a:xfrm>
            <a:off x="4570575" y="2196500"/>
            <a:ext cx="4528649" cy="3498374"/>
          </a:xfrm>
          <a:prstGeom prst="rect">
            <a:avLst/>
          </a:prstGeom>
          <a:noFill/>
          <a:ln>
            <a:noFill/>
          </a:ln>
        </p:spPr>
      </p:pic>
      <p:sp>
        <p:nvSpPr>
          <p:cNvPr id="16" name="Shape 519"/>
          <p:cNvSpPr txBox="1"/>
          <p:nvPr/>
        </p:nvSpPr>
        <p:spPr>
          <a:xfrm>
            <a:off x="42000" y="1849400"/>
            <a:ext cx="4528500" cy="3471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Trebuchet MS"/>
                <a:ea typeface="Trebuchet MS"/>
                <a:cs typeface="Trebuchet MS"/>
                <a:sym typeface="Trebuchet MS"/>
              </a:rPr>
              <a:t>NASA SPORT GVF - WRF CLIMATOLOGY (%)</a:t>
            </a:r>
          </a:p>
        </p:txBody>
      </p:sp>
      <p:sp>
        <p:nvSpPr>
          <p:cNvPr id="17" name="Shape 520"/>
          <p:cNvSpPr txBox="1"/>
          <p:nvPr/>
        </p:nvSpPr>
        <p:spPr>
          <a:xfrm>
            <a:off x="4570650" y="1849400"/>
            <a:ext cx="4528500" cy="3471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dirty="0">
                <a:solidFill>
                  <a:schemeClr val="dk1"/>
                </a:solidFill>
                <a:latin typeface="Trebuchet MS"/>
                <a:ea typeface="Trebuchet MS"/>
                <a:cs typeface="Trebuchet MS"/>
                <a:sym typeface="Trebuchet MS"/>
              </a:rPr>
              <a:t>Verification Metar Sites (21)</a:t>
            </a:r>
          </a:p>
          <a:p>
            <a:pPr lvl="0" algn="ctr" rtl="0">
              <a:spcBef>
                <a:spcPts val="0"/>
              </a:spcBef>
              <a:buClr>
                <a:schemeClr val="dk1"/>
              </a:buClr>
              <a:buFont typeface="Arial"/>
              <a:buNone/>
            </a:pPr>
            <a:endParaRPr dirty="0">
              <a:solidFill>
                <a:schemeClr val="dk1"/>
              </a:solidFill>
              <a:latin typeface="Trebuchet MS"/>
              <a:ea typeface="Trebuchet MS"/>
              <a:cs typeface="Trebuchet MS"/>
              <a:sym typeface="Trebuchet MS"/>
            </a:endParaRPr>
          </a:p>
        </p:txBody>
      </p:sp>
      <p:sp>
        <p:nvSpPr>
          <p:cNvPr id="21" name="Shape 524"/>
          <p:cNvSpPr/>
          <p:nvPr/>
        </p:nvSpPr>
        <p:spPr>
          <a:xfrm>
            <a:off x="1856575" y="2737400"/>
            <a:ext cx="1894500" cy="185670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22" name="Title 15"/>
          <p:cNvSpPr txBox="1">
            <a:spLocks/>
          </p:cNvSpPr>
          <p:nvPr/>
        </p:nvSpPr>
        <p:spPr>
          <a:xfrm>
            <a:off x="232389" y="168097"/>
            <a:ext cx="8721607" cy="10404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prstClr val="black"/>
                </a:solidFill>
                <a:effectLst>
                  <a:outerShdw blurRad="38100" dist="38100" dir="2700000" algn="tl">
                    <a:srgbClr val="000000">
                      <a:alpha val="43137"/>
                    </a:srgbClr>
                  </a:outerShdw>
                </a:effectLst>
              </a:rPr>
              <a:t>External Collaborations (3): </a:t>
            </a:r>
            <a:br>
              <a:rPr lang="en-US" sz="3600" dirty="0" smtClean="0">
                <a:solidFill>
                  <a:prstClr val="black"/>
                </a:solidFill>
                <a:effectLst>
                  <a:outerShdw blurRad="38100" dist="38100" dir="2700000" algn="tl">
                    <a:srgbClr val="000000">
                      <a:alpha val="43137"/>
                    </a:srgbClr>
                  </a:outerShdw>
                </a:effectLst>
              </a:rPr>
            </a:br>
            <a:r>
              <a:rPr lang="en-US" sz="2800" i="1" dirty="0" smtClean="0">
                <a:solidFill>
                  <a:prstClr val="black"/>
                </a:solidFill>
                <a:effectLst>
                  <a:outerShdw blurRad="38100" dist="38100" dir="2700000" algn="tl">
                    <a:srgbClr val="000000">
                      <a:alpha val="43137"/>
                    </a:srgbClr>
                  </a:outerShdw>
                </a:effectLst>
              </a:rPr>
              <a:t>TWC Verification Case Studies</a:t>
            </a:r>
            <a:endParaRPr lang="en-US" sz="1200" i="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2979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22" name="Title 15"/>
          <p:cNvSpPr txBox="1">
            <a:spLocks/>
          </p:cNvSpPr>
          <p:nvPr/>
        </p:nvSpPr>
        <p:spPr>
          <a:xfrm>
            <a:off x="232389" y="168097"/>
            <a:ext cx="8721607" cy="10404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prstClr val="black"/>
                </a:solidFill>
                <a:effectLst>
                  <a:outerShdw blurRad="38100" dist="38100" dir="2700000" algn="tl">
                    <a:srgbClr val="000000">
                      <a:alpha val="43137"/>
                    </a:srgbClr>
                  </a:outerShdw>
                </a:effectLst>
              </a:rPr>
              <a:t>External Collaborations (4): </a:t>
            </a:r>
            <a:br>
              <a:rPr lang="en-US" sz="3600" dirty="0" smtClean="0">
                <a:solidFill>
                  <a:prstClr val="black"/>
                </a:solidFill>
                <a:effectLst>
                  <a:outerShdw blurRad="38100" dist="38100" dir="2700000" algn="tl">
                    <a:srgbClr val="000000">
                      <a:alpha val="43137"/>
                    </a:srgbClr>
                  </a:outerShdw>
                </a:effectLst>
              </a:rPr>
            </a:br>
            <a:r>
              <a:rPr lang="en-US" sz="2800" i="1" dirty="0" smtClean="0">
                <a:solidFill>
                  <a:prstClr val="black"/>
                </a:solidFill>
                <a:effectLst>
                  <a:outerShdw blurRad="38100" dist="38100" dir="2700000" algn="tl">
                    <a:srgbClr val="000000">
                      <a:alpha val="43137"/>
                    </a:srgbClr>
                  </a:outerShdw>
                </a:effectLst>
              </a:rPr>
              <a:t>TWC Verification Case Studies</a:t>
            </a:r>
            <a:endParaRPr lang="en-US" sz="1200" i="1" dirty="0">
              <a:solidFill>
                <a:prstClr val="black"/>
              </a:solidFill>
              <a:effectLst>
                <a:outerShdw blurRad="38100" dist="38100" dir="2700000" algn="tl">
                  <a:srgbClr val="000000">
                    <a:alpha val="43137"/>
                  </a:srgbClr>
                </a:outerShdw>
              </a:effectLst>
            </a:endParaRPr>
          </a:p>
        </p:txBody>
      </p:sp>
      <p:graphicFrame>
        <p:nvGraphicFramePr>
          <p:cNvPr id="18" name="Shape 534"/>
          <p:cNvGraphicFramePr/>
          <p:nvPr>
            <p:extLst/>
          </p:nvPr>
        </p:nvGraphicFramePr>
        <p:xfrm>
          <a:off x="81000" y="3099912"/>
          <a:ext cx="3529575" cy="1137666"/>
        </p:xfrm>
        <a:graphic>
          <a:graphicData uri="http://schemas.openxmlformats.org/drawingml/2006/table">
            <a:tbl>
              <a:tblPr>
                <a:solidFill>
                  <a:srgbClr val="FFFFFF"/>
                </a:solidFill>
              </a:tblPr>
              <a:tblGrid>
                <a:gridCol w="1176525"/>
                <a:gridCol w="1176525"/>
                <a:gridCol w="1176525"/>
              </a:tblGrid>
              <a:tr h="190500">
                <a:tc>
                  <a:txBody>
                    <a:bodyPr/>
                    <a:lstStyle/>
                    <a:p>
                      <a:pPr lvl="0" algn="ctr" rtl="0">
                        <a:lnSpc>
                          <a:spcPct val="115000"/>
                        </a:lnSpc>
                        <a:spcBef>
                          <a:spcPts val="0"/>
                        </a:spcBef>
                        <a:buNone/>
                      </a:pPr>
                      <a:r>
                        <a:rPr lang="en-US" sz="1600" b="1" dirty="0">
                          <a:highlight>
                            <a:srgbClr val="FFFFFF"/>
                          </a:highlight>
                          <a:latin typeface="+mn-lt"/>
                          <a:ea typeface="Trebuchet MS"/>
                          <a:cs typeface="Trebuchet MS"/>
                          <a:sym typeface="Trebuchet MS"/>
                        </a:rPr>
                        <a:t>Model</a:t>
                      </a:r>
                    </a:p>
                  </a:txBody>
                  <a:tcPr marL="44450" marR="44450" marT="19050" marB="19050" anchor="ctr">
                    <a:lnL cap="flat" cmpd="sng">
                      <a:solidFill>
                        <a:srgbClr val="EEEEEE"/>
                      </a:solidFill>
                      <a:prstDash val="solid"/>
                      <a:round/>
                      <a:headEnd type="none" w="med" len="med"/>
                      <a:tailEnd type="none" w="med" len="med"/>
                    </a:lnL>
                    <a:lnR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tcPr>
                </a:tc>
                <a:tc>
                  <a:txBody>
                    <a:bodyPr/>
                    <a:lstStyle/>
                    <a:p>
                      <a:pPr lvl="0" algn="ctr" rtl="0">
                        <a:lnSpc>
                          <a:spcPct val="115000"/>
                        </a:lnSpc>
                        <a:spcBef>
                          <a:spcPts val="0"/>
                        </a:spcBef>
                        <a:buNone/>
                      </a:pPr>
                      <a:r>
                        <a:rPr lang="en-US" sz="1600" b="1" dirty="0">
                          <a:highlight>
                            <a:srgbClr val="FFFFFF"/>
                          </a:highlight>
                          <a:latin typeface="+mn-lt"/>
                          <a:ea typeface="Trebuchet MS"/>
                          <a:cs typeface="Trebuchet MS"/>
                          <a:sym typeface="Trebuchet MS"/>
                        </a:rPr>
                        <a:t>RMSE (F)</a:t>
                      </a:r>
                    </a:p>
                  </a:txBody>
                  <a:tcPr marL="44450" marR="44450" marT="19050" marB="19050" anchor="ctr">
                    <a:lnL cap="flat" cmpd="sng">
                      <a:solidFill>
                        <a:srgbClr val="EEEEEE"/>
                      </a:solidFill>
                      <a:prstDash val="solid"/>
                      <a:round/>
                      <a:headEnd type="none" w="med" len="med"/>
                      <a:tailEnd type="none" w="med" len="med"/>
                    </a:lnL>
                    <a:lnR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tcPr>
                </a:tc>
                <a:tc>
                  <a:txBody>
                    <a:bodyPr/>
                    <a:lstStyle/>
                    <a:p>
                      <a:pPr lvl="0" algn="ctr" rtl="0">
                        <a:lnSpc>
                          <a:spcPct val="115000"/>
                        </a:lnSpc>
                        <a:spcBef>
                          <a:spcPts val="0"/>
                        </a:spcBef>
                        <a:buNone/>
                      </a:pPr>
                      <a:r>
                        <a:rPr lang="en-US" sz="1600" b="1" dirty="0">
                          <a:highlight>
                            <a:srgbClr val="FFFFFF"/>
                          </a:highlight>
                          <a:latin typeface="+mn-lt"/>
                          <a:ea typeface="Trebuchet MS"/>
                          <a:cs typeface="Trebuchet MS"/>
                          <a:sym typeface="Trebuchet MS"/>
                        </a:rPr>
                        <a:t>Bias (F)</a:t>
                      </a:r>
                    </a:p>
                  </a:txBody>
                  <a:tcPr marL="44450" marR="44450" marT="19050" marB="19050" anchor="ctr">
                    <a:lnL cap="flat" cmpd="sng">
                      <a:solidFill>
                        <a:srgbClr val="EEEEEE"/>
                      </a:solidFill>
                      <a:prstDash val="solid"/>
                      <a:round/>
                      <a:headEnd type="none" w="med" len="med"/>
                      <a:tailEnd type="none" w="med" len="med"/>
                    </a:lnL>
                    <a:lnR w="9525"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tcPr>
                </a:tc>
              </a:tr>
              <a:tr h="409575">
                <a:tc>
                  <a:txBody>
                    <a:bodyPr/>
                    <a:lstStyle/>
                    <a:p>
                      <a:pPr lvl="0" algn="ctr" rtl="0">
                        <a:lnSpc>
                          <a:spcPct val="115000"/>
                        </a:lnSpc>
                        <a:spcBef>
                          <a:spcPts val="0"/>
                        </a:spcBef>
                        <a:buNone/>
                      </a:pPr>
                      <a:r>
                        <a:rPr lang="en-US" sz="1600" b="1" dirty="0" smtClean="0">
                          <a:highlight>
                            <a:srgbClr val="FFFFFF"/>
                          </a:highlight>
                          <a:latin typeface="+mn-lt"/>
                          <a:ea typeface="Trebuchet MS"/>
                          <a:cs typeface="Trebuchet MS"/>
                          <a:sym typeface="Trebuchet MS"/>
                        </a:rPr>
                        <a:t>VIIRS </a:t>
                      </a:r>
                      <a:r>
                        <a:rPr lang="en-US" sz="1600" b="1" dirty="0">
                          <a:highlight>
                            <a:srgbClr val="FFFFFF"/>
                          </a:highlight>
                          <a:latin typeface="+mn-lt"/>
                          <a:ea typeface="Trebuchet MS"/>
                          <a:cs typeface="Trebuchet MS"/>
                          <a:sym typeface="Trebuchet MS"/>
                        </a:rPr>
                        <a:t>GVF</a:t>
                      </a:r>
                    </a:p>
                  </a:txBody>
                  <a:tcPr marL="44450" marR="44450" marT="19050" marB="19050" anchor="ctr">
                    <a:lnL cap="flat" cmpd="sng">
                      <a:solidFill>
                        <a:srgbClr val="EEEEEE"/>
                      </a:solidFill>
                      <a:prstDash val="solid"/>
                      <a:round/>
                      <a:headEnd type="none" w="med" len="med"/>
                      <a:tailEnd type="none" w="med" len="med"/>
                    </a:lnL>
                    <a:lnR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tcPr>
                </a:tc>
                <a:tc>
                  <a:txBody>
                    <a:bodyPr/>
                    <a:lstStyle/>
                    <a:p>
                      <a:pPr lvl="0" algn="ctr" rtl="0">
                        <a:lnSpc>
                          <a:spcPct val="115000"/>
                        </a:lnSpc>
                        <a:spcBef>
                          <a:spcPts val="0"/>
                        </a:spcBef>
                        <a:buNone/>
                      </a:pPr>
                      <a:r>
                        <a:rPr lang="en-US" sz="1600" b="1" dirty="0">
                          <a:highlight>
                            <a:srgbClr val="FFFFFF"/>
                          </a:highlight>
                          <a:latin typeface="+mn-lt"/>
                          <a:ea typeface="Trebuchet MS"/>
                          <a:cs typeface="Trebuchet MS"/>
                          <a:sym typeface="Trebuchet MS"/>
                        </a:rPr>
                        <a:t>3.18</a:t>
                      </a:r>
                    </a:p>
                  </a:txBody>
                  <a:tcPr marL="44450" marR="44450" marT="19050" marB="19050" anchor="ctr">
                    <a:lnL cap="flat" cmpd="sng">
                      <a:solidFill>
                        <a:srgbClr val="EEEEEE"/>
                      </a:solidFill>
                      <a:prstDash val="solid"/>
                      <a:round/>
                      <a:headEnd type="none" w="med" len="med"/>
                      <a:tailEnd type="none" w="med" len="med"/>
                    </a:lnL>
                    <a:lnR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solidFill>
                      <a:srgbClr val="FFFF00"/>
                    </a:solidFill>
                  </a:tcPr>
                </a:tc>
                <a:tc>
                  <a:txBody>
                    <a:bodyPr/>
                    <a:lstStyle/>
                    <a:p>
                      <a:pPr lvl="0" algn="ctr" rtl="0">
                        <a:lnSpc>
                          <a:spcPct val="115000"/>
                        </a:lnSpc>
                        <a:spcBef>
                          <a:spcPts val="0"/>
                        </a:spcBef>
                        <a:buNone/>
                      </a:pPr>
                      <a:r>
                        <a:rPr lang="en-US" sz="1600" b="1" dirty="0">
                          <a:highlight>
                            <a:srgbClr val="FFFFFF"/>
                          </a:highlight>
                          <a:latin typeface="+mn-lt"/>
                          <a:ea typeface="Trebuchet MS"/>
                          <a:cs typeface="Trebuchet MS"/>
                          <a:sym typeface="Trebuchet MS"/>
                        </a:rPr>
                        <a:t>-0.63</a:t>
                      </a:r>
                    </a:p>
                  </a:txBody>
                  <a:tcPr marL="44450" marR="44450" marT="19050" marB="19050" anchor="ctr">
                    <a:lnL cap="flat" cmpd="sng">
                      <a:solidFill>
                        <a:srgbClr val="EEEEEE"/>
                      </a:solidFill>
                      <a:prstDash val="solid"/>
                      <a:round/>
                      <a:headEnd type="none" w="med" len="med"/>
                      <a:tailEnd type="none" w="med" len="med"/>
                    </a:lnL>
                    <a:lnR w="9525"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solidFill>
                      <a:srgbClr val="8989FF"/>
                    </a:solidFill>
                  </a:tcPr>
                </a:tc>
              </a:tr>
              <a:tr h="409575">
                <a:tc>
                  <a:txBody>
                    <a:bodyPr/>
                    <a:lstStyle/>
                    <a:p>
                      <a:pPr lvl="0" algn="ctr" rtl="0">
                        <a:lnSpc>
                          <a:spcPct val="115000"/>
                        </a:lnSpc>
                        <a:spcBef>
                          <a:spcPts val="0"/>
                        </a:spcBef>
                        <a:buNone/>
                      </a:pPr>
                      <a:r>
                        <a:rPr lang="en-US" sz="1600" b="1" dirty="0">
                          <a:highlight>
                            <a:srgbClr val="FFFFFF"/>
                          </a:highlight>
                          <a:latin typeface="+mn-lt"/>
                          <a:ea typeface="Trebuchet MS"/>
                          <a:cs typeface="Trebuchet MS"/>
                          <a:sym typeface="Trebuchet MS"/>
                        </a:rPr>
                        <a:t>Baseline</a:t>
                      </a:r>
                    </a:p>
                  </a:txBody>
                  <a:tcPr marL="44450" marR="44450" marT="19050" marB="19050" anchor="ctr">
                    <a:lnL cap="flat" cmpd="sng">
                      <a:solidFill>
                        <a:srgbClr val="EEEEEE"/>
                      </a:solidFill>
                      <a:prstDash val="solid"/>
                      <a:round/>
                      <a:headEnd type="none" w="med" len="med"/>
                      <a:tailEnd type="none" w="med" len="med"/>
                    </a:lnL>
                    <a:lnR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tcPr>
                </a:tc>
                <a:tc>
                  <a:txBody>
                    <a:bodyPr/>
                    <a:lstStyle/>
                    <a:p>
                      <a:pPr lvl="0" algn="ctr" rtl="0">
                        <a:lnSpc>
                          <a:spcPct val="115000"/>
                        </a:lnSpc>
                        <a:spcBef>
                          <a:spcPts val="0"/>
                        </a:spcBef>
                        <a:buNone/>
                      </a:pPr>
                      <a:r>
                        <a:rPr lang="en-US" sz="1600" b="1" dirty="0">
                          <a:highlight>
                            <a:srgbClr val="FFFFFF"/>
                          </a:highlight>
                          <a:latin typeface="+mn-lt"/>
                          <a:ea typeface="Trebuchet MS"/>
                          <a:cs typeface="Trebuchet MS"/>
                          <a:sym typeface="Trebuchet MS"/>
                        </a:rPr>
                        <a:t>3.93</a:t>
                      </a:r>
                    </a:p>
                  </a:txBody>
                  <a:tcPr marL="44450" marR="44450" marT="19050" marB="19050" anchor="ctr">
                    <a:lnL cap="flat" cmpd="sng">
                      <a:solidFill>
                        <a:srgbClr val="EEEEEE"/>
                      </a:solidFill>
                      <a:prstDash val="solid"/>
                      <a:round/>
                      <a:headEnd type="none" w="med" len="med"/>
                      <a:tailEnd type="none" w="med" len="med"/>
                    </a:lnL>
                    <a:lnR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solidFill>
                      <a:srgbClr val="FFFF00"/>
                    </a:solidFill>
                  </a:tcPr>
                </a:tc>
                <a:tc>
                  <a:txBody>
                    <a:bodyPr/>
                    <a:lstStyle/>
                    <a:p>
                      <a:pPr lvl="0" algn="ctr" rtl="0">
                        <a:lnSpc>
                          <a:spcPct val="115000"/>
                        </a:lnSpc>
                        <a:spcBef>
                          <a:spcPts val="0"/>
                        </a:spcBef>
                        <a:buNone/>
                      </a:pPr>
                      <a:r>
                        <a:rPr lang="en-US" sz="1600" b="1" dirty="0">
                          <a:highlight>
                            <a:srgbClr val="FFFFFF"/>
                          </a:highlight>
                          <a:latin typeface="+mn-lt"/>
                          <a:ea typeface="Trebuchet MS"/>
                          <a:cs typeface="Trebuchet MS"/>
                          <a:sym typeface="Trebuchet MS"/>
                        </a:rPr>
                        <a:t>-2.36</a:t>
                      </a:r>
                    </a:p>
                  </a:txBody>
                  <a:tcPr marL="44450" marR="44450" marT="19050" marB="19050" anchor="ctr">
                    <a:lnL cap="flat" cmpd="sng">
                      <a:solidFill>
                        <a:srgbClr val="EEEEEE"/>
                      </a:solidFill>
                      <a:prstDash val="solid"/>
                      <a:round/>
                      <a:headEnd type="none" w="med" len="med"/>
                      <a:tailEnd type="none" w="med" len="med"/>
                    </a:lnL>
                    <a:lnR w="9525" cap="flat" cmpd="sng">
                      <a:solidFill>
                        <a:srgbClr val="EEEEEE"/>
                      </a:solidFill>
                      <a:prstDash val="solid"/>
                      <a:round/>
                      <a:headEnd type="none" w="med" len="med"/>
                      <a:tailEnd type="none" w="med" len="med"/>
                    </a:lnR>
                    <a:lnT cap="flat" cmpd="sng">
                      <a:solidFill>
                        <a:srgbClr val="EEEEEE"/>
                      </a:solidFill>
                      <a:prstDash val="solid"/>
                      <a:round/>
                      <a:headEnd type="none" w="med" len="med"/>
                      <a:tailEnd type="none" w="med" len="med"/>
                    </a:lnT>
                    <a:lnB cap="flat" cmpd="sng">
                      <a:solidFill>
                        <a:srgbClr val="EEEEEE"/>
                      </a:solidFill>
                      <a:prstDash val="solid"/>
                      <a:round/>
                      <a:headEnd type="none" w="med" len="med"/>
                      <a:tailEnd type="none" w="med" len="med"/>
                    </a:lnB>
                    <a:solidFill>
                      <a:srgbClr val="4444FF"/>
                    </a:solidFill>
                  </a:tcPr>
                </a:tc>
              </a:tr>
            </a:tbl>
          </a:graphicData>
        </a:graphic>
      </p:graphicFrame>
      <p:pic>
        <p:nvPicPr>
          <p:cNvPr id="19" name="Shape 535" descr="download.png"/>
          <p:cNvPicPr preferRelativeResize="0"/>
          <p:nvPr/>
        </p:nvPicPr>
        <p:blipFill>
          <a:blip r:embed="rId4">
            <a:alphaModFix/>
          </a:blip>
          <a:stretch>
            <a:fillRect/>
          </a:stretch>
        </p:blipFill>
        <p:spPr>
          <a:xfrm>
            <a:off x="3686162" y="2328400"/>
            <a:ext cx="5381625" cy="2571750"/>
          </a:xfrm>
          <a:prstGeom prst="rect">
            <a:avLst/>
          </a:prstGeom>
          <a:noFill/>
          <a:ln>
            <a:noFill/>
          </a:ln>
        </p:spPr>
      </p:pic>
      <p:sp>
        <p:nvSpPr>
          <p:cNvPr id="20" name="Shape 536"/>
          <p:cNvSpPr txBox="1"/>
          <p:nvPr/>
        </p:nvSpPr>
        <p:spPr>
          <a:xfrm>
            <a:off x="8053675" y="2466700"/>
            <a:ext cx="865800" cy="1635600"/>
          </a:xfrm>
          <a:prstGeom prst="rect">
            <a:avLst/>
          </a:prstGeom>
          <a:solidFill>
            <a:srgbClr val="FFFFFF"/>
          </a:solidFill>
          <a:ln>
            <a:noFill/>
          </a:ln>
        </p:spPr>
        <p:txBody>
          <a:bodyPr lIns="91425" tIns="91425" rIns="91425" bIns="91425" anchor="t" anchorCtr="0">
            <a:noAutofit/>
          </a:bodyPr>
          <a:lstStyle/>
          <a:p>
            <a:pPr lvl="0">
              <a:spcBef>
                <a:spcPts val="0"/>
              </a:spcBef>
              <a:buNone/>
            </a:pPr>
            <a:endParaRPr dirty="0"/>
          </a:p>
        </p:txBody>
      </p:sp>
      <p:sp>
        <p:nvSpPr>
          <p:cNvPr id="23" name="Shape 537"/>
          <p:cNvSpPr txBox="1"/>
          <p:nvPr/>
        </p:nvSpPr>
        <p:spPr>
          <a:xfrm>
            <a:off x="2831150" y="4730175"/>
            <a:ext cx="2857200" cy="3471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dirty="0">
                <a:solidFill>
                  <a:schemeClr val="dk1"/>
                </a:solidFill>
                <a:latin typeface="Trebuchet MS"/>
                <a:ea typeface="Trebuchet MS"/>
                <a:cs typeface="Trebuchet MS"/>
                <a:sym typeface="Trebuchet MS"/>
              </a:rPr>
              <a:t>Baseline</a:t>
            </a:r>
          </a:p>
          <a:p>
            <a:pPr lvl="0" algn="ctr" rtl="0">
              <a:spcBef>
                <a:spcPts val="0"/>
              </a:spcBef>
              <a:buClr>
                <a:schemeClr val="dk1"/>
              </a:buClr>
              <a:buFont typeface="Arial"/>
              <a:buNone/>
            </a:pPr>
            <a:endParaRPr dirty="0">
              <a:solidFill>
                <a:schemeClr val="dk1"/>
              </a:solidFill>
              <a:latin typeface="Trebuchet MS"/>
              <a:ea typeface="Trebuchet MS"/>
              <a:cs typeface="Trebuchet MS"/>
              <a:sym typeface="Trebuchet MS"/>
            </a:endParaRPr>
          </a:p>
        </p:txBody>
      </p:sp>
      <p:sp>
        <p:nvSpPr>
          <p:cNvPr id="24" name="Shape 538"/>
          <p:cNvSpPr txBox="1"/>
          <p:nvPr/>
        </p:nvSpPr>
        <p:spPr>
          <a:xfrm>
            <a:off x="0" y="5334000"/>
            <a:ext cx="9144000" cy="579900"/>
          </a:xfrm>
          <a:prstGeom prst="rect">
            <a:avLst/>
          </a:prstGeom>
          <a:noFill/>
          <a:ln>
            <a:noFill/>
          </a:ln>
        </p:spPr>
        <p:txBody>
          <a:bodyPr lIns="91425" tIns="91425" rIns="91425" bIns="91425" anchor="t" anchorCtr="0">
            <a:noAutofit/>
          </a:bodyPr>
          <a:lstStyle/>
          <a:p>
            <a:pPr lvl="0" algn="ctr" rtl="0">
              <a:spcBef>
                <a:spcPts val="0"/>
              </a:spcBef>
              <a:buNone/>
            </a:pPr>
            <a:r>
              <a:rPr lang="en-US" sz="2400" dirty="0">
                <a:solidFill>
                  <a:schemeClr val="dk1"/>
                </a:solidFill>
                <a:latin typeface="Trebuchet MS"/>
                <a:ea typeface="Trebuchet MS"/>
                <a:cs typeface="Trebuchet MS"/>
                <a:sym typeface="Trebuchet MS"/>
              </a:rPr>
              <a:t>21 Metar Verification Sites → 12 UTC July 2, 2014 (48 hour)</a:t>
            </a:r>
          </a:p>
          <a:p>
            <a:pPr lvl="0" algn="ctr" rtl="0">
              <a:spcBef>
                <a:spcPts val="0"/>
              </a:spcBef>
              <a:buNone/>
            </a:pPr>
            <a:endParaRPr sz="2400" b="1" dirty="0">
              <a:solidFill>
                <a:schemeClr val="dk1"/>
              </a:solidFill>
              <a:latin typeface="Trebuchet MS"/>
              <a:ea typeface="Trebuchet MS"/>
              <a:cs typeface="Trebuchet MS"/>
              <a:sym typeface="Trebuchet MS"/>
            </a:endParaRPr>
          </a:p>
          <a:p>
            <a:pPr lvl="0" algn="ctr" rtl="0">
              <a:spcBef>
                <a:spcPts val="0"/>
              </a:spcBef>
              <a:buNone/>
            </a:pPr>
            <a:endParaRPr sz="2400" b="1" dirty="0">
              <a:solidFill>
                <a:schemeClr val="dk1"/>
              </a:solidFill>
              <a:latin typeface="Trebuchet MS"/>
              <a:ea typeface="Trebuchet MS"/>
              <a:cs typeface="Trebuchet MS"/>
              <a:sym typeface="Trebuchet MS"/>
            </a:endParaRPr>
          </a:p>
          <a:p>
            <a:pPr lvl="0" algn="ctr" rtl="0">
              <a:spcBef>
                <a:spcPts val="0"/>
              </a:spcBef>
              <a:buNone/>
            </a:pPr>
            <a:endParaRPr sz="2400" b="1" dirty="0">
              <a:solidFill>
                <a:schemeClr val="dk1"/>
              </a:solidFill>
              <a:latin typeface="Trebuchet MS"/>
              <a:ea typeface="Trebuchet MS"/>
              <a:cs typeface="Trebuchet MS"/>
              <a:sym typeface="Trebuchet MS"/>
            </a:endParaRPr>
          </a:p>
        </p:txBody>
      </p:sp>
      <p:cxnSp>
        <p:nvCxnSpPr>
          <p:cNvPr id="25" name="Shape 539"/>
          <p:cNvCxnSpPr/>
          <p:nvPr/>
        </p:nvCxnSpPr>
        <p:spPr>
          <a:xfrm rot="10800000" flipH="1">
            <a:off x="4521600" y="3951100"/>
            <a:ext cx="1003200" cy="920700"/>
          </a:xfrm>
          <a:prstGeom prst="straightConnector1">
            <a:avLst/>
          </a:prstGeom>
          <a:noFill/>
          <a:ln w="19050" cap="flat" cmpd="sng">
            <a:solidFill>
              <a:schemeClr val="dk2"/>
            </a:solidFill>
            <a:prstDash val="solid"/>
            <a:round/>
            <a:headEnd type="none" w="lg" len="lg"/>
            <a:tailEnd type="triangle" w="lg" len="lg"/>
          </a:ln>
        </p:spPr>
      </p:cxnSp>
      <p:sp>
        <p:nvSpPr>
          <p:cNvPr id="26" name="Shape 540"/>
          <p:cNvSpPr txBox="1"/>
          <p:nvPr/>
        </p:nvSpPr>
        <p:spPr>
          <a:xfrm>
            <a:off x="4329202" y="1981300"/>
            <a:ext cx="3476400" cy="3471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dirty="0" smtClean="0">
                <a:solidFill>
                  <a:schemeClr val="dk1"/>
                </a:solidFill>
                <a:latin typeface="Trebuchet MS"/>
                <a:ea typeface="Trebuchet MS"/>
                <a:cs typeface="Trebuchet MS"/>
                <a:sym typeface="Trebuchet MS"/>
              </a:rPr>
              <a:t>VIIRS </a:t>
            </a:r>
            <a:r>
              <a:rPr lang="en-US" dirty="0">
                <a:solidFill>
                  <a:schemeClr val="dk1"/>
                </a:solidFill>
                <a:latin typeface="Trebuchet MS"/>
                <a:ea typeface="Trebuchet MS"/>
                <a:cs typeface="Trebuchet MS"/>
                <a:sym typeface="Trebuchet MS"/>
              </a:rPr>
              <a:t>GVF</a:t>
            </a:r>
          </a:p>
          <a:p>
            <a:pPr lvl="0" algn="ctr" rtl="0">
              <a:spcBef>
                <a:spcPts val="0"/>
              </a:spcBef>
              <a:buClr>
                <a:schemeClr val="dk1"/>
              </a:buClr>
              <a:buFont typeface="Arial"/>
              <a:buNone/>
            </a:pPr>
            <a:endParaRPr dirty="0">
              <a:solidFill>
                <a:schemeClr val="dk1"/>
              </a:solidFill>
              <a:latin typeface="Trebuchet MS"/>
              <a:ea typeface="Trebuchet MS"/>
              <a:cs typeface="Trebuchet MS"/>
              <a:sym typeface="Trebuchet MS"/>
            </a:endParaRPr>
          </a:p>
        </p:txBody>
      </p:sp>
      <p:cxnSp>
        <p:nvCxnSpPr>
          <p:cNvPr id="27" name="Shape 541"/>
          <p:cNvCxnSpPr/>
          <p:nvPr/>
        </p:nvCxnSpPr>
        <p:spPr>
          <a:xfrm flipH="1">
            <a:off x="5772212" y="2336750"/>
            <a:ext cx="626700" cy="1023300"/>
          </a:xfrm>
          <a:prstGeom prst="straightConnector1">
            <a:avLst/>
          </a:prstGeom>
          <a:noFill/>
          <a:ln w="19050" cap="flat" cmpd="sng">
            <a:solidFill>
              <a:schemeClr val="dk2"/>
            </a:solidFill>
            <a:prstDash val="solid"/>
            <a:round/>
            <a:headEnd type="none" w="lg" len="lg"/>
            <a:tailEnd type="triangle" w="lg" len="lg"/>
          </a:ln>
        </p:spPr>
      </p:cxnSp>
      <p:sp>
        <p:nvSpPr>
          <p:cNvPr id="28" name="Shape 542"/>
          <p:cNvSpPr txBox="1"/>
          <p:nvPr/>
        </p:nvSpPr>
        <p:spPr>
          <a:xfrm>
            <a:off x="5191025" y="4195187"/>
            <a:ext cx="3045832" cy="3471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b="1" dirty="0">
                <a:solidFill>
                  <a:schemeClr val="dk1"/>
                </a:solidFill>
                <a:latin typeface="+mn-lt"/>
                <a:ea typeface="Trebuchet MS"/>
                <a:cs typeface="Trebuchet MS"/>
                <a:sym typeface="Trebuchet MS"/>
              </a:rPr>
              <a:t>Large DF1 Impact at Night</a:t>
            </a:r>
          </a:p>
          <a:p>
            <a:pPr lvl="0" algn="ctr" rtl="0">
              <a:spcBef>
                <a:spcPts val="0"/>
              </a:spcBef>
              <a:buClr>
                <a:schemeClr val="dk1"/>
              </a:buClr>
              <a:buFont typeface="Arial"/>
              <a:buNone/>
            </a:pPr>
            <a:endParaRPr dirty="0">
              <a:solidFill>
                <a:schemeClr val="dk1"/>
              </a:solidFill>
              <a:latin typeface="+mn-lt"/>
              <a:ea typeface="Trebuchet MS"/>
              <a:cs typeface="Trebuchet MS"/>
              <a:sym typeface="Trebuchet MS"/>
            </a:endParaRPr>
          </a:p>
        </p:txBody>
      </p:sp>
      <p:sp>
        <p:nvSpPr>
          <p:cNvPr id="29" name="Shape 516"/>
          <p:cNvSpPr txBox="1"/>
          <p:nvPr/>
        </p:nvSpPr>
        <p:spPr>
          <a:xfrm>
            <a:off x="88350" y="1254125"/>
            <a:ext cx="8967300" cy="649800"/>
          </a:xfrm>
          <a:prstGeom prst="rect">
            <a:avLst/>
          </a:prstGeom>
          <a:noFill/>
          <a:ln>
            <a:noFill/>
          </a:ln>
        </p:spPr>
        <p:txBody>
          <a:bodyPr lIns="91425" tIns="91425" rIns="91425" bIns="91425" anchor="t" anchorCtr="0">
            <a:noAutofit/>
          </a:bodyPr>
          <a:lstStyle/>
          <a:p>
            <a:pPr lvl="0" algn="ctr" rtl="0">
              <a:spcBef>
                <a:spcPts val="0"/>
              </a:spcBef>
              <a:buClr>
                <a:schemeClr val="dk1"/>
              </a:buClr>
              <a:buSzPct val="45833"/>
              <a:buFont typeface="Arial"/>
              <a:buNone/>
            </a:pPr>
            <a:r>
              <a:rPr lang="en-US" sz="2400" b="1" dirty="0">
                <a:solidFill>
                  <a:schemeClr val="dk1"/>
                </a:solidFill>
                <a:latin typeface="Trebuchet MS"/>
                <a:ea typeface="Trebuchet MS"/>
                <a:cs typeface="Trebuchet MS"/>
                <a:sym typeface="Trebuchet MS"/>
              </a:rPr>
              <a:t>Experiment 2 → NASA SPoRT SST (2 km) + GVF (4 km)</a:t>
            </a:r>
          </a:p>
          <a:p>
            <a:pPr lvl="0" algn="ctr" rtl="0">
              <a:spcBef>
                <a:spcPts val="0"/>
              </a:spcBef>
              <a:buNone/>
            </a:pPr>
            <a:endParaRPr sz="2400" b="1" dirty="0">
              <a:solidFill>
                <a:schemeClr val="dk1"/>
              </a:solidFill>
              <a:latin typeface="Trebuchet MS"/>
              <a:ea typeface="Trebuchet MS"/>
              <a:cs typeface="Trebuchet MS"/>
              <a:sym typeface="Trebuchet MS"/>
            </a:endParaRPr>
          </a:p>
          <a:p>
            <a:pPr lvl="0" algn="ctr" rtl="0">
              <a:spcBef>
                <a:spcPts val="0"/>
              </a:spcBef>
              <a:buNone/>
            </a:pPr>
            <a:endParaRPr sz="2400" b="1" dirty="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2380871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Discussion Topics</a:t>
            </a:r>
            <a:endParaRPr lang="en-US" dirty="0"/>
          </a:p>
        </p:txBody>
      </p:sp>
      <p:sp>
        <p:nvSpPr>
          <p:cNvPr id="4" name="Content Placeholder 3"/>
          <p:cNvSpPr>
            <a:spLocks noGrp="1"/>
          </p:cNvSpPr>
          <p:nvPr>
            <p:ph sz="half" idx="1"/>
          </p:nvPr>
        </p:nvSpPr>
        <p:spPr>
          <a:xfrm>
            <a:off x="355600" y="1600200"/>
            <a:ext cx="4140200" cy="4555067"/>
          </a:xfrm>
        </p:spPr>
        <p:txBody>
          <a:bodyPr>
            <a:noAutofit/>
          </a:bodyPr>
          <a:lstStyle/>
          <a:p>
            <a:r>
              <a:rPr lang="en-US" dirty="0" smtClean="0"/>
              <a:t>New SPoRT cluster “sc1”</a:t>
            </a:r>
          </a:p>
          <a:p>
            <a:r>
              <a:rPr lang="en-US" b="1" dirty="0" smtClean="0">
                <a:effectLst>
                  <a:outerShdw blurRad="38100" dist="38100" dir="2700000" algn="tl">
                    <a:srgbClr val="000000">
                      <a:alpha val="43137"/>
                    </a:srgbClr>
                  </a:outerShdw>
                </a:effectLst>
              </a:rPr>
              <a:t>Land surface modeling applications</a:t>
            </a:r>
          </a:p>
          <a:p>
            <a:r>
              <a:rPr lang="en-US" dirty="0" smtClean="0"/>
              <a:t>Soil moisture data assimilation research</a:t>
            </a:r>
          </a:p>
          <a:p>
            <a:r>
              <a:rPr lang="en-US" dirty="0" smtClean="0"/>
              <a:t>WRF-Hydro/National Water Center</a:t>
            </a:r>
          </a:p>
          <a:p>
            <a:r>
              <a:rPr lang="en-US" dirty="0"/>
              <a:t>WRF-Chem modeling / cloud microphysics eval</a:t>
            </a:r>
          </a:p>
          <a:p>
            <a:endParaRPr lang="en-US" dirty="0"/>
          </a:p>
        </p:txBody>
      </p:sp>
      <p:sp>
        <p:nvSpPr>
          <p:cNvPr id="5" name="Content Placeholder 4"/>
          <p:cNvSpPr>
            <a:spLocks noGrp="1"/>
          </p:cNvSpPr>
          <p:nvPr>
            <p:ph sz="half" idx="2"/>
          </p:nvPr>
        </p:nvSpPr>
        <p:spPr/>
        <p:txBody>
          <a:bodyPr>
            <a:normAutofit/>
          </a:bodyPr>
          <a:lstStyle/>
          <a:p>
            <a:r>
              <a:rPr lang="en-US" dirty="0" smtClean="0"/>
              <a:t>Data assimilation research with GSI</a:t>
            </a:r>
          </a:p>
          <a:p>
            <a:r>
              <a:rPr lang="en-US" dirty="0" smtClean="0"/>
              <a:t>Multi-NASA Center downscaling project</a:t>
            </a:r>
          </a:p>
          <a:p>
            <a:r>
              <a:rPr lang="en-US" dirty="0" smtClean="0"/>
              <a:t>Ensemble modeling / field campaigns</a:t>
            </a:r>
          </a:p>
          <a:p>
            <a:r>
              <a:rPr lang="en-US" dirty="0" smtClean="0"/>
              <a:t>International activities</a:t>
            </a:r>
          </a:p>
          <a:p>
            <a:r>
              <a:rPr lang="en-US" dirty="0" smtClean="0"/>
              <a:t>External collaborations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062025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0" y="127000"/>
            <a:ext cx="9144000" cy="914400"/>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rPr>
              <a:t>Land Surface Modeling Applications (1):</a:t>
            </a:r>
            <a:br>
              <a:rPr lang="en-US" sz="3600" b="1" dirty="0" smtClean="0">
                <a:effectLst>
                  <a:outerShdw blurRad="38100" dist="38100" dir="2700000" algn="tl">
                    <a:srgbClr val="000000">
                      <a:alpha val="43137"/>
                    </a:srgbClr>
                  </a:outerShdw>
                </a:effectLst>
              </a:rPr>
            </a:br>
            <a:r>
              <a:rPr lang="en-US" sz="2800" b="1" i="1" dirty="0" smtClean="0">
                <a:effectLst>
                  <a:outerShdw blurRad="38100" dist="38100" dir="2700000" algn="tl">
                    <a:srgbClr val="000000">
                      <a:alpha val="43137"/>
                    </a:srgbClr>
                  </a:outerShdw>
                </a:effectLst>
              </a:rPr>
              <a:t>CONUS upgrade to SPoRT real-time </a:t>
            </a:r>
            <a:r>
              <a:rPr lang="en-US" sz="2800" b="1" i="1" dirty="0" smtClean="0">
                <a:effectLst>
                  <a:outerShdw blurRad="38100" dist="38100" dir="2700000" algn="tl">
                    <a:srgbClr val="000000">
                      <a:alpha val="43137"/>
                    </a:srgbClr>
                  </a:outerShdw>
                </a:effectLst>
              </a:rPr>
              <a:t>Land Information System (LIS)</a:t>
            </a:r>
            <a:endParaRPr lang="en-US" sz="2800" b="1" i="1" dirty="0" smtClean="0">
              <a:effectLst>
                <a:outerShdw blurRad="38100" dist="38100" dir="2700000" algn="tl">
                  <a:srgbClr val="000000">
                    <a:alpha val="43137"/>
                  </a:srgbClr>
                </a:outerShdw>
              </a:effectLst>
            </a:endParaRPr>
          </a:p>
        </p:txBody>
      </p:sp>
      <p:sp>
        <p:nvSpPr>
          <p:cNvPr id="8" name="Content Placeholder 1"/>
          <p:cNvSpPr>
            <a:spLocks noGrp="1"/>
          </p:cNvSpPr>
          <p:nvPr>
            <p:ph sz="half" idx="1"/>
          </p:nvPr>
        </p:nvSpPr>
        <p:spPr>
          <a:xfrm>
            <a:off x="58947" y="1583375"/>
            <a:ext cx="4876801" cy="3293209"/>
          </a:xfrm>
          <a:solidFill>
            <a:schemeClr val="accent3">
              <a:lumMod val="50000"/>
            </a:schemeClr>
          </a:solidFill>
          <a:ln w="28575">
            <a:noFill/>
            <a:miter lim="800000"/>
            <a:headEnd/>
            <a:tailEnd/>
          </a:ln>
          <a:effectLst/>
          <a:scene3d>
            <a:camera prst="orthographicFront"/>
            <a:lightRig rig="threePt" dir="t"/>
          </a:scene3d>
          <a:sp3d>
            <a:bevelT/>
          </a:sp3d>
        </p:spPr>
        <p:txBody>
          <a:bodyPr wrap="square">
            <a:spAutoFit/>
          </a:bodyPr>
          <a:lstStyle/>
          <a:p>
            <a:pPr marL="0" indent="0" fontAlgn="auto">
              <a:spcBef>
                <a:spcPts val="0"/>
              </a:spcBef>
              <a:spcAft>
                <a:spcPts val="600"/>
              </a:spcAft>
              <a:buNone/>
              <a:tabLst>
                <a:tab pos="687388" algn="l"/>
              </a:tabLst>
            </a:pPr>
            <a:r>
              <a:rPr lang="en-US" sz="2000" b="1" dirty="0" smtClean="0">
                <a:solidFill>
                  <a:schemeClr val="bg1"/>
                </a:solidFill>
                <a:latin typeface="+mj-lt"/>
                <a:cs typeface="Tahoma" pitchFamily="34" charset="0"/>
              </a:rPr>
              <a:t>Full Continental </a:t>
            </a:r>
            <a:r>
              <a:rPr lang="en-US" sz="2000" b="1" dirty="0">
                <a:solidFill>
                  <a:schemeClr val="bg1"/>
                </a:solidFill>
                <a:latin typeface="+mj-lt"/>
                <a:cs typeface="Tahoma" pitchFamily="34" charset="0"/>
              </a:rPr>
              <a:t>U.S. </a:t>
            </a:r>
            <a:r>
              <a:rPr lang="en-US" sz="2000" b="1" dirty="0" smtClean="0">
                <a:solidFill>
                  <a:schemeClr val="bg1"/>
                </a:solidFill>
                <a:latin typeface="+mj-lt"/>
                <a:cs typeface="Tahoma" pitchFamily="34" charset="0"/>
              </a:rPr>
              <a:t>(CONUS) domain with 0.03</a:t>
            </a:r>
            <a:r>
              <a:rPr lang="en-US" sz="2000" b="1" dirty="0">
                <a:solidFill>
                  <a:schemeClr val="bg1"/>
                </a:solidFill>
                <a:latin typeface="+mj-lt"/>
                <a:cs typeface="Tahoma" pitchFamily="34" charset="0"/>
              </a:rPr>
              <a:t>° </a:t>
            </a:r>
            <a:r>
              <a:rPr lang="en-US" sz="2000" b="1" dirty="0" smtClean="0">
                <a:solidFill>
                  <a:schemeClr val="bg1"/>
                </a:solidFill>
                <a:latin typeface="+mj-lt"/>
                <a:cs typeface="Tahoma" pitchFamily="34" charset="0"/>
              </a:rPr>
              <a:t>(lat/lon) grid resolution</a:t>
            </a:r>
          </a:p>
          <a:p>
            <a:pPr marL="0" indent="0" fontAlgn="auto">
              <a:spcBef>
                <a:spcPts val="0"/>
              </a:spcBef>
              <a:spcAft>
                <a:spcPts val="600"/>
              </a:spcAft>
              <a:buNone/>
              <a:tabLst>
                <a:tab pos="687388" algn="l"/>
              </a:tabLst>
            </a:pPr>
            <a:r>
              <a:rPr lang="en-US" sz="2000" b="1" dirty="0" smtClean="0">
                <a:solidFill>
                  <a:schemeClr val="bg1"/>
                </a:solidFill>
                <a:latin typeface="+mj-lt"/>
                <a:cs typeface="Tahoma" pitchFamily="34" charset="0"/>
                <a:sym typeface="Wingdings" pitchFamily="2" charset="2"/>
              </a:rPr>
              <a:t>Unique characteristics of “SPoRT-LIS”:</a:t>
            </a:r>
          </a:p>
          <a:p>
            <a:pPr marL="461963" lvl="1" indent="-230188" fontAlgn="auto">
              <a:spcBef>
                <a:spcPts val="0"/>
              </a:spcBef>
              <a:spcAft>
                <a:spcPts val="0"/>
              </a:spcAft>
              <a:tabLst>
                <a:tab pos="687388" algn="l"/>
              </a:tabLst>
            </a:pPr>
            <a:r>
              <a:rPr lang="en-US" sz="1600" dirty="0" smtClean="0">
                <a:solidFill>
                  <a:schemeClr val="bg1"/>
                </a:solidFill>
                <a:latin typeface="+mj-lt"/>
                <a:cs typeface="Tahoma" pitchFamily="34" charset="0"/>
                <a:sym typeface="Wingdings" pitchFamily="2" charset="2"/>
              </a:rPr>
              <a:t>Real-time S-NPP/VIIRS Green Vegetation Fraction</a:t>
            </a:r>
          </a:p>
          <a:p>
            <a:pPr marL="461963" lvl="1" indent="-230188" fontAlgn="auto">
              <a:spcBef>
                <a:spcPts val="300"/>
              </a:spcBef>
              <a:spcAft>
                <a:spcPts val="0"/>
              </a:spcAft>
              <a:tabLst>
                <a:tab pos="687388" algn="l"/>
              </a:tabLst>
            </a:pPr>
            <a:r>
              <a:rPr lang="en-US" sz="1600" dirty="0" smtClean="0">
                <a:solidFill>
                  <a:schemeClr val="bg1"/>
                </a:solidFill>
                <a:latin typeface="+mj-lt"/>
                <a:cs typeface="Tahoma" pitchFamily="34" charset="0"/>
                <a:sym typeface="Wingdings" pitchFamily="2" charset="2"/>
              </a:rPr>
              <a:t>Albedo scaled to input vegetation</a:t>
            </a:r>
          </a:p>
          <a:p>
            <a:pPr marL="461963" lvl="1" indent="-230188" fontAlgn="auto">
              <a:spcBef>
                <a:spcPts val="300"/>
              </a:spcBef>
              <a:spcAft>
                <a:spcPts val="0"/>
              </a:spcAft>
              <a:tabLst>
                <a:tab pos="687388" algn="l"/>
              </a:tabLst>
            </a:pPr>
            <a:r>
              <a:rPr lang="en-US" sz="1600" dirty="0" smtClean="0">
                <a:solidFill>
                  <a:schemeClr val="bg1"/>
                </a:solidFill>
                <a:latin typeface="+mj-lt"/>
                <a:cs typeface="Tahoma" pitchFamily="34" charset="0"/>
                <a:sym typeface="Wingdings" pitchFamily="2" charset="2"/>
              </a:rPr>
              <a:t>Restart simulation strategy to produce real-time output (timeline below)</a:t>
            </a:r>
          </a:p>
          <a:p>
            <a:pPr marL="461963" lvl="1" indent="-230188" fontAlgn="auto">
              <a:spcBef>
                <a:spcPts val="300"/>
              </a:spcBef>
              <a:spcAft>
                <a:spcPts val="0"/>
              </a:spcAft>
              <a:tabLst>
                <a:tab pos="687388" algn="l"/>
              </a:tabLst>
            </a:pPr>
            <a:r>
              <a:rPr lang="en-US" sz="1600" dirty="0">
                <a:solidFill>
                  <a:schemeClr val="bg1"/>
                </a:solidFill>
                <a:cs typeface="Tahoma" pitchFamily="34" charset="0"/>
                <a:sym typeface="Wingdings" pitchFamily="2" charset="2"/>
              </a:rPr>
              <a:t>SPoRT-LIS ingested and displayed in AWIPS II </a:t>
            </a:r>
            <a:br>
              <a:rPr lang="en-US" sz="1600" dirty="0">
                <a:solidFill>
                  <a:schemeClr val="bg1"/>
                </a:solidFill>
                <a:cs typeface="Tahoma" pitchFamily="34" charset="0"/>
                <a:sym typeface="Wingdings" pitchFamily="2" charset="2"/>
              </a:rPr>
            </a:br>
            <a:r>
              <a:rPr lang="en-US" sz="1600" dirty="0">
                <a:solidFill>
                  <a:schemeClr val="bg1"/>
                </a:solidFill>
                <a:cs typeface="Tahoma" pitchFamily="34" charset="0"/>
                <a:sym typeface="Wingdings" pitchFamily="2" charset="2"/>
              </a:rPr>
              <a:t>at select NOAA/NWS weather forecast offices</a:t>
            </a:r>
          </a:p>
          <a:p>
            <a:pPr marL="461963" lvl="1" indent="-230188" fontAlgn="auto">
              <a:spcBef>
                <a:spcPts val="300"/>
              </a:spcBef>
              <a:spcAft>
                <a:spcPts val="0"/>
              </a:spcAft>
              <a:tabLst>
                <a:tab pos="687388" algn="l"/>
              </a:tabLst>
            </a:pPr>
            <a:r>
              <a:rPr lang="en-US" sz="1600" dirty="0" smtClean="0">
                <a:solidFill>
                  <a:schemeClr val="bg1"/>
                </a:solidFill>
                <a:latin typeface="+mj-lt"/>
                <a:cs typeface="Tahoma" pitchFamily="34" charset="0"/>
                <a:sym typeface="Wingdings" pitchFamily="2" charset="2"/>
              </a:rPr>
              <a:t>Land surface variables available to initialize modeling applications (WRF and STRC/EMS/UEMS)</a:t>
            </a:r>
          </a:p>
        </p:txBody>
      </p:sp>
      <p:sp>
        <p:nvSpPr>
          <p:cNvPr id="4" name="TextBox 3"/>
          <p:cNvSpPr txBox="1"/>
          <p:nvPr/>
        </p:nvSpPr>
        <p:spPr>
          <a:xfrm>
            <a:off x="5021988" y="1125069"/>
            <a:ext cx="4054112" cy="646331"/>
          </a:xfrm>
          <a:prstGeom prst="rect">
            <a:avLst/>
          </a:prstGeom>
          <a:noFill/>
        </p:spPr>
        <p:txBody>
          <a:bodyPr wrap="square" rtlCol="0">
            <a:spAutoFit/>
          </a:bodyPr>
          <a:lstStyle/>
          <a:p>
            <a:pPr algn="ctr"/>
            <a:r>
              <a:rPr lang="en-US" b="1" dirty="0" smtClean="0">
                <a:latin typeface="+mj-lt"/>
              </a:rPr>
              <a:t>Current SPoRT-LIS CONUS </a:t>
            </a:r>
            <a:r>
              <a:rPr lang="en-US" b="1" dirty="0" smtClean="0">
                <a:latin typeface="+mj-lt"/>
              </a:rPr>
              <a:t>domain running Noah LSM, displayed </a:t>
            </a:r>
            <a:r>
              <a:rPr lang="en-US" b="1" dirty="0" smtClean="0">
                <a:latin typeface="+mj-lt"/>
              </a:rPr>
              <a:t>in AWIPS II</a:t>
            </a:r>
            <a:endParaRPr lang="en-US" b="1" dirty="0">
              <a:latin typeface="+mj-lt"/>
            </a:endParaRPr>
          </a:p>
        </p:txBody>
      </p:sp>
      <p:grpSp>
        <p:nvGrpSpPr>
          <p:cNvPr id="12" name="Group 11"/>
          <p:cNvGrpSpPr/>
          <p:nvPr>
            <p:custDataLst>
              <p:tags r:id="rId1"/>
            </p:custDataLst>
          </p:nvPr>
        </p:nvGrpSpPr>
        <p:grpSpPr>
          <a:xfrm>
            <a:off x="-6350" y="5232349"/>
            <a:ext cx="8978900" cy="999226"/>
            <a:chOff x="12700" y="1286774"/>
            <a:chExt cx="8978900" cy="999226"/>
          </a:xfrm>
        </p:grpSpPr>
        <p:cxnSp>
          <p:nvCxnSpPr>
            <p:cNvPr id="13" name="Straight Arrow Connector 12"/>
            <p:cNvCxnSpPr/>
            <p:nvPr/>
          </p:nvCxnSpPr>
          <p:spPr>
            <a:xfrm flipV="1">
              <a:off x="457200" y="1656106"/>
              <a:ext cx="8534400" cy="8626"/>
            </a:xfrm>
            <a:prstGeom prst="straightConnector1">
              <a:avLst/>
            </a:prstGeom>
            <a:ln w="63500">
              <a:solidFill>
                <a:schemeClr val="tx1"/>
              </a:solidFill>
              <a:headEnd type="oval" w="lg" len="med"/>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700" y="1798935"/>
              <a:ext cx="1111202" cy="400110"/>
            </a:xfrm>
            <a:prstGeom prst="rect">
              <a:avLst/>
            </a:prstGeom>
            <a:noFill/>
          </p:spPr>
          <p:txBody>
            <a:bodyPr wrap="none" rtlCol="0">
              <a:spAutoFit/>
            </a:bodyPr>
            <a:lstStyle/>
            <a:p>
              <a:r>
                <a:rPr lang="en-US" sz="2000" b="1" dirty="0" smtClean="0">
                  <a:latin typeface="+mj-lt"/>
                </a:rPr>
                <a:t>Jan 1979</a:t>
              </a:r>
              <a:endParaRPr lang="en-US" sz="2000" b="1" dirty="0">
                <a:latin typeface="+mj-lt"/>
              </a:endParaRPr>
            </a:p>
          </p:txBody>
        </p:sp>
        <p:sp>
          <p:nvSpPr>
            <p:cNvPr id="15" name="TextBox 14"/>
            <p:cNvSpPr txBox="1"/>
            <p:nvPr/>
          </p:nvSpPr>
          <p:spPr>
            <a:xfrm>
              <a:off x="6419850" y="1828800"/>
              <a:ext cx="1295098" cy="400110"/>
            </a:xfrm>
            <a:prstGeom prst="rect">
              <a:avLst/>
            </a:prstGeom>
            <a:noFill/>
          </p:spPr>
          <p:txBody>
            <a:bodyPr wrap="none" rtlCol="0">
              <a:spAutoFit/>
            </a:bodyPr>
            <a:lstStyle/>
            <a:p>
              <a:r>
                <a:rPr lang="en-US" sz="2000" b="1" dirty="0" smtClean="0">
                  <a:latin typeface="+mj-lt"/>
                </a:rPr>
                <a:t>t = current</a:t>
              </a:r>
              <a:endParaRPr lang="en-US" sz="2000" b="1" dirty="0">
                <a:latin typeface="+mj-lt"/>
              </a:endParaRPr>
            </a:p>
          </p:txBody>
        </p:sp>
        <p:sp>
          <p:nvSpPr>
            <p:cNvPr id="16" name="TextBox 15"/>
            <p:cNvSpPr txBox="1"/>
            <p:nvPr/>
          </p:nvSpPr>
          <p:spPr>
            <a:xfrm>
              <a:off x="1085850" y="1286940"/>
              <a:ext cx="1699504" cy="369332"/>
            </a:xfrm>
            <a:prstGeom prst="rect">
              <a:avLst/>
            </a:prstGeom>
            <a:noFill/>
          </p:spPr>
          <p:txBody>
            <a:bodyPr wrap="none" rtlCol="0">
              <a:spAutoFit/>
            </a:bodyPr>
            <a:lstStyle/>
            <a:p>
              <a:r>
                <a:rPr lang="en-US" i="1" dirty="0" smtClean="0">
                  <a:solidFill>
                    <a:srgbClr val="FF0000"/>
                  </a:solidFill>
                  <a:latin typeface="+mj-lt"/>
                </a:rPr>
                <a:t>NLDAS-2 forcing</a:t>
              </a:r>
              <a:endParaRPr lang="en-US" i="1" dirty="0">
                <a:solidFill>
                  <a:srgbClr val="FF0000"/>
                </a:solidFill>
                <a:latin typeface="+mj-lt"/>
              </a:endParaRPr>
            </a:p>
          </p:txBody>
        </p:sp>
        <p:cxnSp>
          <p:nvCxnSpPr>
            <p:cNvPr id="17" name="Straight Connector 16"/>
            <p:cNvCxnSpPr/>
            <p:nvPr/>
          </p:nvCxnSpPr>
          <p:spPr>
            <a:xfrm flipH="1">
              <a:off x="2990850" y="1394460"/>
              <a:ext cx="228600" cy="5486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143250" y="1407160"/>
              <a:ext cx="228600" cy="5486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52850" y="1407160"/>
              <a:ext cx="0" cy="5486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39091" y="1885890"/>
              <a:ext cx="1199559" cy="400110"/>
            </a:xfrm>
            <a:prstGeom prst="rect">
              <a:avLst/>
            </a:prstGeom>
            <a:noFill/>
          </p:spPr>
          <p:txBody>
            <a:bodyPr wrap="none" rtlCol="0">
              <a:spAutoFit/>
            </a:bodyPr>
            <a:lstStyle/>
            <a:p>
              <a:r>
                <a:rPr lang="en-US" sz="2000" b="1" dirty="0" smtClean="0">
                  <a:latin typeface="+mj-lt"/>
                </a:rPr>
                <a:t>t </a:t>
              </a:r>
              <a:r>
                <a:rPr lang="en-US" sz="2000" b="1" dirty="0" smtClean="0">
                  <a:latin typeface="+mj-lt"/>
                  <a:sym typeface="Symbol"/>
                </a:rPr>
                <a:t></a:t>
              </a:r>
              <a:r>
                <a:rPr lang="en-US" sz="2000" b="1" dirty="0" smtClean="0">
                  <a:latin typeface="+mj-lt"/>
                </a:rPr>
                <a:t> 4 days</a:t>
              </a:r>
              <a:endParaRPr lang="en-US" sz="2000" b="1" dirty="0">
                <a:latin typeface="+mj-lt"/>
              </a:endParaRPr>
            </a:p>
          </p:txBody>
        </p:sp>
        <p:sp>
          <p:nvSpPr>
            <p:cNvPr id="21" name="TextBox 20"/>
            <p:cNvSpPr txBox="1"/>
            <p:nvPr/>
          </p:nvSpPr>
          <p:spPr>
            <a:xfrm>
              <a:off x="4316504" y="1295400"/>
              <a:ext cx="2255746" cy="369332"/>
            </a:xfrm>
            <a:prstGeom prst="rect">
              <a:avLst/>
            </a:prstGeom>
            <a:noFill/>
          </p:spPr>
          <p:txBody>
            <a:bodyPr wrap="none" rtlCol="0">
              <a:spAutoFit/>
            </a:bodyPr>
            <a:lstStyle/>
            <a:p>
              <a:r>
                <a:rPr lang="en-US" i="1" dirty="0" smtClean="0">
                  <a:solidFill>
                    <a:srgbClr val="FF0000"/>
                  </a:solidFill>
                  <a:latin typeface="+mj-lt"/>
                </a:rPr>
                <a:t>GDAS + MRMS forcing</a:t>
              </a:r>
              <a:endParaRPr lang="en-US" i="1" dirty="0">
                <a:solidFill>
                  <a:srgbClr val="FF0000"/>
                </a:solidFill>
                <a:latin typeface="+mj-lt"/>
              </a:endParaRPr>
            </a:p>
          </p:txBody>
        </p:sp>
        <p:cxnSp>
          <p:nvCxnSpPr>
            <p:cNvPr id="22" name="Straight Connector 21"/>
            <p:cNvCxnSpPr/>
            <p:nvPr/>
          </p:nvCxnSpPr>
          <p:spPr>
            <a:xfrm>
              <a:off x="7029450" y="1407160"/>
              <a:ext cx="0" cy="5486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42876" y="1286774"/>
              <a:ext cx="1241494" cy="369332"/>
            </a:xfrm>
            <a:prstGeom prst="rect">
              <a:avLst/>
            </a:prstGeom>
            <a:noFill/>
          </p:spPr>
          <p:txBody>
            <a:bodyPr wrap="none" rtlCol="0">
              <a:spAutoFit/>
            </a:bodyPr>
            <a:lstStyle/>
            <a:p>
              <a:r>
                <a:rPr lang="en-US" i="1" dirty="0" smtClean="0">
                  <a:solidFill>
                    <a:srgbClr val="FF0000"/>
                  </a:solidFill>
                  <a:latin typeface="+mj-lt"/>
                </a:rPr>
                <a:t>GFS forcing</a:t>
              </a:r>
              <a:endParaRPr lang="en-US" i="1" dirty="0">
                <a:solidFill>
                  <a:srgbClr val="FF0000"/>
                </a:solidFill>
                <a:latin typeface="+mj-lt"/>
              </a:endParaRP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300" y="1735775"/>
            <a:ext cx="4131604" cy="313861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1127031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5"/>
          <p:cNvSpPr>
            <a:spLocks noGrp="1"/>
          </p:cNvSpPr>
          <p:nvPr>
            <p:ph type="title"/>
          </p:nvPr>
        </p:nvSpPr>
        <p:spPr>
          <a:xfrm>
            <a:off x="0" y="127000"/>
            <a:ext cx="9144000" cy="914400"/>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rPr>
              <a:t>Land Surface Modeling Applications (2):</a:t>
            </a:r>
            <a:br>
              <a:rPr lang="en-US" sz="3600" b="1" dirty="0" smtClean="0">
                <a:effectLst>
                  <a:outerShdw blurRad="38100" dist="38100" dir="2700000" algn="tl">
                    <a:srgbClr val="000000">
                      <a:alpha val="43137"/>
                    </a:srgbClr>
                  </a:outerShdw>
                </a:effectLst>
              </a:rPr>
            </a:br>
            <a:r>
              <a:rPr lang="en-US" sz="2800" b="1" i="1" dirty="0" smtClean="0">
                <a:effectLst>
                  <a:outerShdw blurRad="38100" dist="38100" dir="2700000" algn="tl">
                    <a:srgbClr val="000000">
                      <a:alpha val="43137"/>
                    </a:srgbClr>
                  </a:outerShdw>
                </a:effectLst>
              </a:rPr>
              <a:t>SPoRT-LIS Assessments at NWS WFOs (examples in backups)</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grpSp>
        <p:nvGrpSpPr>
          <p:cNvPr id="5" name="Group 4"/>
          <p:cNvGrpSpPr/>
          <p:nvPr/>
        </p:nvGrpSpPr>
        <p:grpSpPr>
          <a:xfrm>
            <a:off x="304800" y="1270000"/>
            <a:ext cx="8512746" cy="4898086"/>
            <a:chOff x="304800" y="1143000"/>
            <a:chExt cx="8512746" cy="4898086"/>
          </a:xfrm>
        </p:grpSpPr>
        <p:sp>
          <p:nvSpPr>
            <p:cNvPr id="27" name="Rounded Rectangle 26"/>
            <p:cNvSpPr/>
            <p:nvPr/>
          </p:nvSpPr>
          <p:spPr bwMode="auto">
            <a:xfrm>
              <a:off x="304800" y="1143000"/>
              <a:ext cx="8458200" cy="4898086"/>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solidFill>
                  <a:srgbClr val="0070C0"/>
                </a:solidFill>
                <a:latin typeface="Candara" pitchFamily="34" charset="0"/>
              </a:endParaRPr>
            </a:p>
          </p:txBody>
        </p:sp>
        <p:sp>
          <p:nvSpPr>
            <p:cNvPr id="28" name="Text Box 5"/>
            <p:cNvSpPr txBox="1">
              <a:spLocks noChangeArrowheads="1"/>
            </p:cNvSpPr>
            <p:nvPr/>
          </p:nvSpPr>
          <p:spPr bwMode="auto">
            <a:xfrm>
              <a:off x="545264" y="1267515"/>
              <a:ext cx="8272282" cy="476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87388" algn="l"/>
                </a:tabLst>
                <a:defRPr>
                  <a:solidFill>
                    <a:schemeClr val="tx1"/>
                  </a:solidFill>
                  <a:latin typeface="Arial" charset="0"/>
                  <a:cs typeface="Arial" charset="0"/>
                </a:defRPr>
              </a:lvl1pPr>
              <a:lvl2pPr marL="509588" indent="-277813" eaLnBrk="0" hangingPunct="0">
                <a:tabLst>
                  <a:tab pos="687388" algn="l"/>
                </a:tabLst>
                <a:defRPr>
                  <a:solidFill>
                    <a:schemeClr val="tx1"/>
                  </a:solidFill>
                  <a:latin typeface="Arial" charset="0"/>
                  <a:cs typeface="Arial" charset="0"/>
                </a:defRPr>
              </a:lvl2pPr>
              <a:lvl3pPr marL="1143000" indent="-228600" eaLnBrk="0" hangingPunct="0">
                <a:tabLst>
                  <a:tab pos="687388" algn="l"/>
                </a:tabLst>
                <a:defRPr>
                  <a:solidFill>
                    <a:schemeClr val="tx1"/>
                  </a:solidFill>
                  <a:latin typeface="Arial" charset="0"/>
                  <a:cs typeface="Arial" charset="0"/>
                </a:defRPr>
              </a:lvl3pPr>
              <a:lvl4pPr marL="1600200" indent="-228600" eaLnBrk="0" hangingPunct="0">
                <a:tabLst>
                  <a:tab pos="687388" algn="l"/>
                </a:tabLst>
                <a:defRPr>
                  <a:solidFill>
                    <a:schemeClr val="tx1"/>
                  </a:solidFill>
                  <a:latin typeface="Arial" charset="0"/>
                  <a:cs typeface="Arial" charset="0"/>
                </a:defRPr>
              </a:lvl4pPr>
              <a:lvl5pPr marL="2057400" indent="-228600" eaLnBrk="0" hangingPunct="0">
                <a:tabLst>
                  <a:tab pos="6873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6873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6873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6873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687388" algn="l"/>
                </a:tabLst>
                <a:defRPr>
                  <a:solidFill>
                    <a:schemeClr val="tx1"/>
                  </a:solidFill>
                  <a:latin typeface="Arial" charset="0"/>
                  <a:cs typeface="Arial" charset="0"/>
                </a:defRPr>
              </a:lvl9pPr>
            </a:lstStyle>
            <a:p>
              <a:pPr marL="55562" algn="ctr" eaLnBrk="1" hangingPunct="1">
                <a:lnSpc>
                  <a:spcPct val="85000"/>
                </a:lnSpc>
                <a:spcAft>
                  <a:spcPts val="600"/>
                </a:spcAft>
              </a:pPr>
              <a:r>
                <a:rPr lang="en-US" sz="2800" b="1" dirty="0" smtClean="0">
                  <a:solidFill>
                    <a:schemeClr val="bg1"/>
                  </a:solidFill>
                  <a:latin typeface="+mn-lt"/>
                  <a:cs typeface="Tahoma" pitchFamily="34" charset="0"/>
                </a:rPr>
                <a:t>SPoRT-LIS for improving situational awareness</a:t>
              </a:r>
            </a:p>
            <a:p>
              <a:pPr marL="349250" lvl="1" indent="-231775" eaLnBrk="1" hangingPunct="1">
                <a:lnSpc>
                  <a:spcPct val="85000"/>
                </a:lnSpc>
                <a:spcAft>
                  <a:spcPts val="0"/>
                </a:spcAft>
                <a:buFont typeface="Courier New" panose="02070309020205020404" pitchFamily="49" charset="0"/>
                <a:buChar char="o"/>
              </a:pPr>
              <a:r>
                <a:rPr lang="en-US" sz="2400" dirty="0" smtClean="0">
                  <a:solidFill>
                    <a:schemeClr val="bg1"/>
                  </a:solidFill>
                  <a:latin typeface="+mn-lt"/>
                  <a:cs typeface="Tahoma" pitchFamily="34" charset="0"/>
                </a:rPr>
                <a:t>2014 assessment: NWS Huntsville, Houston, Raleigh</a:t>
              </a:r>
            </a:p>
            <a:p>
              <a:pPr marL="742950" lvl="2" indent="-284163" eaLnBrk="1" hangingPunct="1">
                <a:lnSpc>
                  <a:spcPct val="85000"/>
                </a:lnSpc>
                <a:spcAft>
                  <a:spcPts val="0"/>
                </a:spcAft>
                <a:buFont typeface="Wingdings" panose="05000000000000000000" pitchFamily="2" charset="2"/>
                <a:buChar char="§"/>
                <a:tabLst/>
              </a:pPr>
              <a:r>
                <a:rPr lang="en-US" sz="2000" dirty="0" smtClean="0">
                  <a:solidFill>
                    <a:prstClr val="white"/>
                  </a:solidFill>
                  <a:latin typeface="Calibri"/>
                  <a:cs typeface="Tahoma" pitchFamily="34" charset="0"/>
                </a:rPr>
                <a:t>Forecasters had high confidence in applying soil moisture to drought monitoring and (to a lesser extent) areal flooding potential</a:t>
              </a:r>
            </a:p>
            <a:p>
              <a:pPr marL="742950" lvl="2" indent="-284163" eaLnBrk="1" hangingPunct="1">
                <a:lnSpc>
                  <a:spcPct val="85000"/>
                </a:lnSpc>
                <a:spcAft>
                  <a:spcPts val="0"/>
                </a:spcAft>
                <a:buFont typeface="Wingdings" panose="05000000000000000000" pitchFamily="2" charset="2"/>
                <a:buChar char="§"/>
                <a:tabLst/>
              </a:pPr>
              <a:r>
                <a:rPr lang="en-US" sz="2000" dirty="0" smtClean="0">
                  <a:solidFill>
                    <a:prstClr val="white"/>
                  </a:solidFill>
                  <a:latin typeface="Calibri"/>
                  <a:cs typeface="Tahoma" pitchFamily="34" charset="0"/>
                </a:rPr>
                <a:t>Recommended expansion to full CONUS, and place in historical context</a:t>
              </a:r>
              <a:endParaRPr lang="en-US" sz="2000" dirty="0">
                <a:solidFill>
                  <a:prstClr val="white"/>
                </a:solidFill>
                <a:latin typeface="Calibri"/>
                <a:cs typeface="Tahoma" pitchFamily="34" charset="0"/>
              </a:endParaRPr>
            </a:p>
            <a:p>
              <a:pPr marL="349250" lvl="1" indent="-231775" eaLnBrk="1" hangingPunct="1">
                <a:lnSpc>
                  <a:spcPct val="85000"/>
                </a:lnSpc>
                <a:spcBef>
                  <a:spcPts val="600"/>
                </a:spcBef>
                <a:spcAft>
                  <a:spcPts val="0"/>
                </a:spcAft>
                <a:buFont typeface="Courier New" panose="02070309020205020404" pitchFamily="49" charset="0"/>
                <a:buChar char="o"/>
              </a:pPr>
              <a:r>
                <a:rPr lang="en-US" sz="2400" dirty="0" smtClean="0">
                  <a:solidFill>
                    <a:schemeClr val="bg1"/>
                  </a:solidFill>
                  <a:latin typeface="+mn-lt"/>
                  <a:cs typeface="Tahoma" pitchFamily="34" charset="0"/>
                </a:rPr>
                <a:t>2015 evaluation: NWS Tucson, Albuquerque, and Huntsville</a:t>
              </a:r>
            </a:p>
            <a:p>
              <a:pPr marL="742950" lvl="2" indent="-284163" eaLnBrk="1" hangingPunct="1">
                <a:lnSpc>
                  <a:spcPct val="85000"/>
                </a:lnSpc>
                <a:spcAft>
                  <a:spcPts val="0"/>
                </a:spcAft>
                <a:buFont typeface="Wingdings" panose="05000000000000000000" pitchFamily="2" charset="2"/>
                <a:buChar char="§"/>
              </a:pPr>
              <a:r>
                <a:rPr lang="en-US" sz="2000" dirty="0" smtClean="0">
                  <a:solidFill>
                    <a:schemeClr val="bg1"/>
                  </a:solidFill>
                  <a:latin typeface="+mn-lt"/>
                  <a:cs typeface="Tahoma" pitchFamily="34" charset="0"/>
                </a:rPr>
                <a:t>Forecasters at NWS TWC and ABQ applied LIS soil moisture to blowing dust and wildfire cases</a:t>
              </a:r>
            </a:p>
            <a:p>
              <a:pPr marL="349250" lvl="1" indent="-231775" eaLnBrk="1" hangingPunct="1">
                <a:lnSpc>
                  <a:spcPct val="85000"/>
                </a:lnSpc>
                <a:spcBef>
                  <a:spcPts val="600"/>
                </a:spcBef>
                <a:spcAft>
                  <a:spcPts val="600"/>
                </a:spcAft>
                <a:buFont typeface="Courier New" panose="02070309020205020404" pitchFamily="49" charset="0"/>
                <a:buChar char="o"/>
              </a:pPr>
              <a:r>
                <a:rPr lang="en-US" sz="2400" dirty="0" smtClean="0">
                  <a:solidFill>
                    <a:schemeClr val="bg1"/>
                  </a:solidFill>
                  <a:latin typeface="+mn-lt"/>
                  <a:cs typeface="Tahoma" pitchFamily="34" charset="0"/>
                </a:rPr>
                <a:t>Disseminated select soil moisture grids and change fields</a:t>
              </a:r>
            </a:p>
            <a:p>
              <a:pPr marL="349250" lvl="1" indent="-231775" eaLnBrk="1" hangingPunct="1">
                <a:lnSpc>
                  <a:spcPct val="85000"/>
                </a:lnSpc>
                <a:spcAft>
                  <a:spcPts val="600"/>
                </a:spcAft>
                <a:buFont typeface="Courier New" panose="02070309020205020404" pitchFamily="49" charset="0"/>
                <a:buChar char="o"/>
              </a:pPr>
              <a:r>
                <a:rPr lang="en-US" sz="2400" dirty="0" smtClean="0">
                  <a:solidFill>
                    <a:schemeClr val="bg1"/>
                  </a:solidFill>
                  <a:latin typeface="+mn-lt"/>
                  <a:cs typeface="Tahoma" pitchFamily="34" charset="0"/>
                </a:rPr>
                <a:t>Forecaster surveys and blog posts to highlight product utility</a:t>
              </a:r>
            </a:p>
            <a:p>
              <a:pPr marL="349250" lvl="1" indent="-231775" eaLnBrk="1" hangingPunct="1">
                <a:lnSpc>
                  <a:spcPct val="85000"/>
                </a:lnSpc>
                <a:spcAft>
                  <a:spcPts val="0"/>
                </a:spcAft>
                <a:buFont typeface="Courier New" panose="02070309020205020404" pitchFamily="49" charset="0"/>
                <a:buChar char="o"/>
              </a:pPr>
              <a:r>
                <a:rPr lang="en-US" sz="2400" dirty="0" smtClean="0">
                  <a:solidFill>
                    <a:schemeClr val="bg1"/>
                  </a:solidFill>
                  <a:latin typeface="+mn-lt"/>
                  <a:cs typeface="Tahoma" pitchFamily="34" charset="0"/>
                </a:rPr>
                <a:t>Forecasters found value in:</a:t>
              </a:r>
            </a:p>
            <a:p>
              <a:pPr marL="742950" lvl="2" indent="-284163" eaLnBrk="1" hangingPunct="1">
                <a:lnSpc>
                  <a:spcPct val="85000"/>
                </a:lnSpc>
                <a:spcAft>
                  <a:spcPts val="0"/>
                </a:spcAft>
                <a:buFont typeface="Wingdings" panose="05000000000000000000" pitchFamily="2" charset="2"/>
                <a:buChar char="§"/>
              </a:pPr>
              <a:r>
                <a:rPr lang="en-US" sz="2000" dirty="0" smtClean="0">
                  <a:solidFill>
                    <a:schemeClr val="bg1"/>
                  </a:solidFill>
                  <a:latin typeface="+mn-lt"/>
                  <a:cs typeface="Tahoma" pitchFamily="34" charset="0"/>
                </a:rPr>
                <a:t>Assessing drought and USDM drought categories</a:t>
              </a:r>
            </a:p>
            <a:p>
              <a:pPr marL="742950" lvl="2" indent="-284163" eaLnBrk="1" hangingPunct="1">
                <a:lnSpc>
                  <a:spcPct val="85000"/>
                </a:lnSpc>
                <a:spcAft>
                  <a:spcPts val="0"/>
                </a:spcAft>
                <a:buFont typeface="Wingdings" panose="05000000000000000000" pitchFamily="2" charset="2"/>
                <a:buChar char="§"/>
              </a:pPr>
              <a:r>
                <a:rPr lang="en-US" sz="2000" dirty="0" smtClean="0">
                  <a:solidFill>
                    <a:schemeClr val="bg1"/>
                  </a:solidFill>
                  <a:latin typeface="+mn-lt"/>
                  <a:cs typeface="Tahoma" pitchFamily="34" charset="0"/>
                </a:rPr>
                <a:t>Monitoring soil moisture to help evaluate flooding concerns</a:t>
              </a:r>
            </a:p>
            <a:p>
              <a:pPr marL="742950" lvl="2" indent="-284163" eaLnBrk="1" hangingPunct="1">
                <a:lnSpc>
                  <a:spcPct val="85000"/>
                </a:lnSpc>
                <a:spcAft>
                  <a:spcPts val="0"/>
                </a:spcAft>
                <a:buFont typeface="Wingdings" panose="05000000000000000000" pitchFamily="2" charset="2"/>
                <a:buChar char="§"/>
              </a:pPr>
              <a:r>
                <a:rPr lang="en-US" sz="2000" dirty="0" smtClean="0">
                  <a:solidFill>
                    <a:schemeClr val="bg1"/>
                  </a:solidFill>
                  <a:latin typeface="+mn-lt"/>
                  <a:cs typeface="Tahoma" pitchFamily="34" charset="0"/>
                </a:rPr>
                <a:t>Examining soil moisture around wildfires</a:t>
              </a:r>
            </a:p>
            <a:p>
              <a:pPr marL="742950" lvl="2" indent="-284163" eaLnBrk="1" hangingPunct="1">
                <a:lnSpc>
                  <a:spcPct val="85000"/>
                </a:lnSpc>
                <a:spcAft>
                  <a:spcPts val="0"/>
                </a:spcAft>
                <a:buFont typeface="Wingdings" panose="05000000000000000000" pitchFamily="2" charset="2"/>
                <a:buChar char="§"/>
              </a:pPr>
              <a:r>
                <a:rPr lang="en-US" sz="2000" dirty="0" smtClean="0">
                  <a:solidFill>
                    <a:schemeClr val="bg1"/>
                  </a:solidFill>
                  <a:latin typeface="+mn-lt"/>
                  <a:cs typeface="Tahoma" pitchFamily="34" charset="0"/>
                </a:rPr>
                <a:t>Evaluating risk for blowing dust from convective outflows</a:t>
              </a:r>
            </a:p>
          </p:txBody>
        </p:sp>
      </p:grpSp>
    </p:spTree>
    <p:extLst>
      <p:ext uri="{BB962C8B-B14F-4D97-AF65-F5344CB8AC3E}">
        <p14:creationId xmlns:p14="http://schemas.microsoft.com/office/powerpoint/2010/main" val="1683642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a:grpSpLocks noChangeAspect="1"/>
          </p:cNvGrpSpPr>
          <p:nvPr/>
        </p:nvGrpSpPr>
        <p:grpSpPr>
          <a:xfrm>
            <a:off x="76200" y="1117600"/>
            <a:ext cx="3760628" cy="3353872"/>
            <a:chOff x="570264" y="1081551"/>
            <a:chExt cx="4370601" cy="4031225"/>
          </a:xfrm>
        </p:grpSpPr>
        <p:pic>
          <p:nvPicPr>
            <p:cNvPr id="22" name="Picture 21"/>
            <p:cNvPicPr>
              <a:picLocks noChangeAspect="1"/>
            </p:cNvPicPr>
            <p:nvPr/>
          </p:nvPicPr>
          <p:blipFill rotWithShape="1">
            <a:blip r:embed="rId2"/>
            <a:srcRect l="953" t="9515" r="1319" b="3314"/>
            <a:stretch/>
          </p:blipFill>
          <p:spPr>
            <a:xfrm>
              <a:off x="570264" y="1187250"/>
              <a:ext cx="4064853" cy="3711916"/>
            </a:xfrm>
            <a:prstGeom prst="rect">
              <a:avLst/>
            </a:prstGeom>
          </p:spPr>
        </p:pic>
        <p:sp>
          <p:nvSpPr>
            <p:cNvPr id="24" name="Rectangle 23"/>
            <p:cNvSpPr/>
            <p:nvPr/>
          </p:nvSpPr>
          <p:spPr>
            <a:xfrm rot="5400000">
              <a:off x="2755646" y="2927557"/>
              <a:ext cx="4031225" cy="339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4"/>
          <p:cNvGrpSpPr>
            <a:grpSpLocks noChangeAspect="1"/>
          </p:cNvGrpSpPr>
          <p:nvPr/>
        </p:nvGrpSpPr>
        <p:grpSpPr>
          <a:xfrm>
            <a:off x="3581400" y="1136035"/>
            <a:ext cx="5411135" cy="3357813"/>
            <a:chOff x="3657600" y="820556"/>
            <a:chExt cx="6050305" cy="3754440"/>
          </a:xfrm>
        </p:grpSpPr>
        <p:grpSp>
          <p:nvGrpSpPr>
            <p:cNvPr id="18" name="Group 17"/>
            <p:cNvGrpSpPr>
              <a:grpSpLocks noChangeAspect="1"/>
            </p:cNvGrpSpPr>
            <p:nvPr/>
          </p:nvGrpSpPr>
          <p:grpSpPr>
            <a:xfrm>
              <a:off x="3657600" y="820556"/>
              <a:ext cx="6050305" cy="3754440"/>
              <a:chOff x="5743201" y="820556"/>
              <a:chExt cx="6050305" cy="3754440"/>
            </a:xfrm>
          </p:grpSpPr>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87" t="10017" r="8836" b="3077"/>
              <a:stretch/>
            </p:blipFill>
            <p:spPr bwMode="auto">
              <a:xfrm>
                <a:off x="5743201" y="820556"/>
                <a:ext cx="6050305" cy="3489216"/>
              </a:xfrm>
              <a:prstGeom prst="rect">
                <a:avLst/>
              </a:prstGeom>
              <a:solidFill>
                <a:schemeClr val="bg1">
                  <a:lumMod val="75000"/>
                </a:schemeClr>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6238084" y="4196463"/>
                <a:ext cx="5517822" cy="378533"/>
              </a:xfrm>
              <a:prstGeom prst="rect">
                <a:avLst/>
              </a:prstGeom>
              <a:noFill/>
            </p:spPr>
            <p:txBody>
              <a:bodyPr wrap="square" lIns="91429" tIns="45715" rIns="91429" bIns="45715" rtlCol="0">
                <a:spAutoFit/>
              </a:bodyPr>
              <a:lstStyle/>
              <a:p>
                <a:pPr marL="0" lvl="1"/>
                <a:r>
                  <a:rPr lang="en-US" sz="1600" b="1" dirty="0">
                    <a:solidFill>
                      <a:srgbClr val="C00000"/>
                    </a:solidFill>
                    <a:latin typeface="+mn-lt"/>
                  </a:rPr>
                  <a:t>D4 </a:t>
                </a:r>
                <a:r>
                  <a:rPr lang="en-US" sz="1600" b="1" dirty="0">
                    <a:solidFill>
                      <a:srgbClr val="C00000"/>
                    </a:solidFill>
                    <a:latin typeface="+mn-lt"/>
                    <a:sym typeface="Symbol"/>
                  </a:rPr>
                  <a:t></a:t>
                </a:r>
                <a:r>
                  <a:rPr lang="en-US" sz="1600" b="1" dirty="0">
                    <a:solidFill>
                      <a:srgbClr val="C00000"/>
                    </a:solidFill>
                    <a:latin typeface="+mn-lt"/>
                  </a:rPr>
                  <a:t> 2%    D3 </a:t>
                </a:r>
                <a:r>
                  <a:rPr lang="en-US" sz="1600" b="1" dirty="0">
                    <a:solidFill>
                      <a:srgbClr val="C00000"/>
                    </a:solidFill>
                    <a:latin typeface="+mn-lt"/>
                    <a:sym typeface="Symbol"/>
                  </a:rPr>
                  <a:t></a:t>
                </a:r>
                <a:r>
                  <a:rPr lang="en-US" sz="1600" b="1" dirty="0">
                    <a:solidFill>
                      <a:srgbClr val="C00000"/>
                    </a:solidFill>
                    <a:latin typeface="+mn-lt"/>
                  </a:rPr>
                  <a:t> 5%    D2 </a:t>
                </a:r>
                <a:r>
                  <a:rPr lang="en-US" sz="1600" b="1" dirty="0">
                    <a:solidFill>
                      <a:srgbClr val="C00000"/>
                    </a:solidFill>
                    <a:latin typeface="+mn-lt"/>
                    <a:sym typeface="Symbol"/>
                  </a:rPr>
                  <a:t></a:t>
                </a:r>
                <a:r>
                  <a:rPr lang="en-US" sz="1600" b="1" dirty="0">
                    <a:solidFill>
                      <a:srgbClr val="C00000"/>
                    </a:solidFill>
                    <a:latin typeface="+mn-lt"/>
                  </a:rPr>
                  <a:t> 10%    D1 </a:t>
                </a:r>
                <a:r>
                  <a:rPr lang="en-US" sz="1600" b="1" dirty="0">
                    <a:solidFill>
                      <a:srgbClr val="C00000"/>
                    </a:solidFill>
                    <a:latin typeface="+mn-lt"/>
                    <a:sym typeface="Symbol"/>
                  </a:rPr>
                  <a:t></a:t>
                </a:r>
                <a:r>
                  <a:rPr lang="en-US" sz="1600" b="1" dirty="0">
                    <a:solidFill>
                      <a:srgbClr val="C00000"/>
                    </a:solidFill>
                    <a:latin typeface="+mn-lt"/>
                  </a:rPr>
                  <a:t> 20%    D0 </a:t>
                </a:r>
                <a:r>
                  <a:rPr lang="en-US" sz="1600" b="1" dirty="0">
                    <a:solidFill>
                      <a:srgbClr val="C00000"/>
                    </a:solidFill>
                    <a:latin typeface="+mn-lt"/>
                    <a:sym typeface="Symbol"/>
                  </a:rPr>
                  <a:t></a:t>
                </a:r>
                <a:r>
                  <a:rPr lang="en-US" sz="1600" b="1" dirty="0">
                    <a:solidFill>
                      <a:srgbClr val="C00000"/>
                    </a:solidFill>
                    <a:latin typeface="+mn-lt"/>
                  </a:rPr>
                  <a:t> 30%</a:t>
                </a:r>
              </a:p>
            </p:txBody>
          </p:sp>
        </p:grpSp>
        <p:grpSp>
          <p:nvGrpSpPr>
            <p:cNvPr id="38" name="Group 37"/>
            <p:cNvGrpSpPr/>
            <p:nvPr/>
          </p:nvGrpSpPr>
          <p:grpSpPr>
            <a:xfrm>
              <a:off x="5818669" y="1129606"/>
              <a:ext cx="505802" cy="3124347"/>
              <a:chOff x="7904270" y="1129606"/>
              <a:chExt cx="505802" cy="3124347"/>
            </a:xfrm>
          </p:grpSpPr>
          <p:sp>
            <p:nvSpPr>
              <p:cNvPr id="39" name="TextBox 38"/>
              <p:cNvSpPr txBox="1"/>
              <p:nvPr/>
            </p:nvSpPr>
            <p:spPr>
              <a:xfrm>
                <a:off x="7904270" y="3944234"/>
                <a:ext cx="505802" cy="309719"/>
              </a:xfrm>
              <a:prstGeom prst="rect">
                <a:avLst/>
              </a:prstGeom>
              <a:noFill/>
            </p:spPr>
            <p:txBody>
              <a:bodyPr wrap="none" rtlCol="0">
                <a:spAutoFit/>
              </a:bodyPr>
              <a:lstStyle/>
              <a:p>
                <a:pPr algn="ctr"/>
                <a:r>
                  <a:rPr lang="en-US" sz="1200" dirty="0" smtClean="0">
                    <a:solidFill>
                      <a:srgbClr val="FF0000"/>
                    </a:solidFill>
                    <a:latin typeface="+mn-lt"/>
                  </a:rPr>
                  <a:t>36%</a:t>
                </a:r>
                <a:endParaRPr lang="en-US" sz="1200" dirty="0">
                  <a:solidFill>
                    <a:srgbClr val="FF0000"/>
                  </a:solidFill>
                  <a:latin typeface="+mn-lt"/>
                </a:endParaRPr>
              </a:p>
            </p:txBody>
          </p:sp>
          <p:sp>
            <p:nvSpPr>
              <p:cNvPr id="40" name="Rectangle 39"/>
              <p:cNvSpPr/>
              <p:nvPr/>
            </p:nvSpPr>
            <p:spPr>
              <a:xfrm>
                <a:off x="8135064" y="1273215"/>
                <a:ext cx="37785" cy="2733393"/>
              </a:xfrm>
              <a:prstGeom prst="rect">
                <a:avLst/>
              </a:prstGeom>
              <a:solidFill>
                <a:srgbClr val="FF00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7944946" y="1129606"/>
                <a:ext cx="405114" cy="27779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2" name="Group 41"/>
            <p:cNvGrpSpPr/>
            <p:nvPr/>
          </p:nvGrpSpPr>
          <p:grpSpPr>
            <a:xfrm>
              <a:off x="3707352" y="1125289"/>
              <a:ext cx="2361004" cy="309719"/>
              <a:chOff x="5792953" y="1125289"/>
              <a:chExt cx="2361004" cy="309719"/>
            </a:xfrm>
          </p:grpSpPr>
          <p:cxnSp>
            <p:nvCxnSpPr>
              <p:cNvPr id="43" name="Straight Connector 42"/>
              <p:cNvCxnSpPr/>
              <p:nvPr/>
            </p:nvCxnSpPr>
            <p:spPr>
              <a:xfrm>
                <a:off x="6202837" y="1268502"/>
                <a:ext cx="1951120" cy="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5792953" y="1125289"/>
                <a:ext cx="469955" cy="309719"/>
              </a:xfrm>
              <a:prstGeom prst="rect">
                <a:avLst/>
              </a:prstGeom>
              <a:noFill/>
            </p:spPr>
            <p:txBody>
              <a:bodyPr wrap="none" rtlCol="0">
                <a:spAutoFit/>
              </a:bodyPr>
              <a:lstStyle/>
              <a:p>
                <a:pPr algn="ctr"/>
                <a:r>
                  <a:rPr lang="en-US" sz="1200" dirty="0" smtClean="0">
                    <a:solidFill>
                      <a:srgbClr val="FF0000"/>
                    </a:solidFill>
                    <a:latin typeface="+mn-lt"/>
                  </a:rPr>
                  <a:t>370</a:t>
                </a:r>
                <a:endParaRPr lang="en-US" sz="1200" dirty="0">
                  <a:solidFill>
                    <a:srgbClr val="FF0000"/>
                  </a:solidFill>
                  <a:latin typeface="+mn-lt"/>
                </a:endParaRPr>
              </a:p>
            </p:txBody>
          </p:sp>
        </p:grpSp>
        <p:sp>
          <p:nvSpPr>
            <p:cNvPr id="45" name="Oval 44"/>
            <p:cNvSpPr/>
            <p:nvPr/>
          </p:nvSpPr>
          <p:spPr>
            <a:xfrm>
              <a:off x="8293434" y="1228163"/>
              <a:ext cx="1378846" cy="23865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8291459" y="1036188"/>
              <a:ext cx="1378846" cy="23865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p:nvPr/>
          </p:nvSpPr>
          <p:spPr>
            <a:xfrm>
              <a:off x="5128422" y="941188"/>
              <a:ext cx="409934" cy="312967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Content Placeholder 2"/>
          <p:cNvSpPr txBox="1">
            <a:spLocks/>
          </p:cNvSpPr>
          <p:nvPr/>
        </p:nvSpPr>
        <p:spPr>
          <a:xfrm>
            <a:off x="27377" y="4402233"/>
            <a:ext cx="9116081" cy="2093180"/>
          </a:xfrm>
          <a:prstGeom prst="rect">
            <a:avLst/>
          </a:prstGeom>
        </p:spPr>
        <p:txBody>
          <a:bodyPr lIns="91429" tIns="45715" rIns="91429" bIns="45715"/>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398" indent="-225398">
              <a:spcBef>
                <a:spcPts val="0"/>
              </a:spcBef>
            </a:pPr>
            <a:r>
              <a:rPr lang="en-US" sz="2000" b="1" dirty="0" smtClean="0"/>
              <a:t>Uncalibrated total </a:t>
            </a:r>
            <a:r>
              <a:rPr lang="en-US" sz="2000" b="1" dirty="0"/>
              <a:t>column relative soil moisture (RSM; 0-2 m)</a:t>
            </a:r>
          </a:p>
          <a:p>
            <a:pPr marL="225398" indent="-225398">
              <a:spcBef>
                <a:spcPts val="0"/>
              </a:spcBef>
            </a:pPr>
            <a:r>
              <a:rPr lang="en-US" sz="2000" b="1" dirty="0"/>
              <a:t>Generate daily county histograms of 0-2 m RSM</a:t>
            </a:r>
          </a:p>
          <a:p>
            <a:pPr marL="225398" indent="-225398">
              <a:spcBef>
                <a:spcPts val="0"/>
              </a:spcBef>
            </a:pPr>
            <a:r>
              <a:rPr lang="en-US" sz="2000" b="1" dirty="0" smtClean="0"/>
              <a:t>County-based climatologies used </a:t>
            </a:r>
            <a:r>
              <a:rPr lang="en-US" sz="2000" b="1" dirty="0"/>
              <a:t>to compute percentiles at all grid points </a:t>
            </a:r>
            <a:r>
              <a:rPr lang="en-US" sz="2000" b="1" dirty="0" smtClean="0"/>
              <a:t>each day</a:t>
            </a:r>
            <a:endParaRPr lang="en-US" sz="2000" b="1" dirty="0"/>
          </a:p>
          <a:p>
            <a:pPr marL="225398" indent="-225398">
              <a:spcBef>
                <a:spcPts val="0"/>
              </a:spcBef>
            </a:pPr>
            <a:r>
              <a:rPr lang="en-US" sz="2000" b="1" dirty="0"/>
              <a:t>Proxy percentiles of </a:t>
            </a:r>
            <a:r>
              <a:rPr lang="en-US" sz="2000" b="1" dirty="0" smtClean="0"/>
              <a:t>U.S. Drought Monitor categories (D0 through D4)</a:t>
            </a:r>
            <a:endParaRPr lang="en-US" sz="2000" b="1" dirty="0"/>
          </a:p>
          <a:p>
            <a:pPr marL="463496" lvl="1" indent="-238097">
              <a:spcBef>
                <a:spcPts val="0"/>
              </a:spcBef>
              <a:buSzPct val="80000"/>
              <a:buFont typeface="Courier New" panose="02070309020205020404" pitchFamily="49" charset="0"/>
              <a:buChar char="o"/>
            </a:pPr>
            <a:r>
              <a:rPr lang="en-US" sz="1600" dirty="0" smtClean="0"/>
              <a:t>Follows the </a:t>
            </a:r>
            <a:r>
              <a:rPr lang="en-US" sz="1600" dirty="0"/>
              <a:t>NLDAS-2 drought index </a:t>
            </a:r>
            <a:r>
              <a:rPr lang="en-US" sz="1600" dirty="0" smtClean="0"/>
              <a:t>convention used in </a:t>
            </a:r>
            <a:r>
              <a:rPr lang="en-US" sz="1600" dirty="0"/>
              <a:t>Xia et al. (2014; </a:t>
            </a:r>
            <a:r>
              <a:rPr lang="en-US" sz="1600" i="1" dirty="0"/>
              <a:t>J. Hydrometeor</a:t>
            </a:r>
            <a:r>
              <a:rPr lang="en-US" sz="1600" i="1" dirty="0" smtClean="0"/>
              <a:t>.</a:t>
            </a:r>
            <a:r>
              <a:rPr lang="en-US" sz="1600" dirty="0" smtClean="0"/>
              <a:t>)</a:t>
            </a:r>
          </a:p>
          <a:p>
            <a:pPr marL="463496" lvl="1" indent="-238097">
              <a:spcBef>
                <a:spcPts val="0"/>
              </a:spcBef>
              <a:buSzPct val="80000"/>
              <a:buFont typeface="Courier New" panose="02070309020205020404" pitchFamily="49" charset="0"/>
              <a:buChar char="o"/>
            </a:pPr>
            <a:r>
              <a:rPr lang="en-US" sz="1600" dirty="0" smtClean="0"/>
              <a:t>Standard “proxy” percentiles  (and mirror analogs) shown below histogram</a:t>
            </a:r>
            <a:endParaRPr lang="en-US" sz="1600" dirty="0"/>
          </a:p>
        </p:txBody>
      </p:sp>
      <p:grpSp>
        <p:nvGrpSpPr>
          <p:cNvPr id="31" name="Group 30"/>
          <p:cNvGrpSpPr/>
          <p:nvPr/>
        </p:nvGrpSpPr>
        <p:grpSpPr>
          <a:xfrm>
            <a:off x="282858" y="1577059"/>
            <a:ext cx="4613983" cy="1587751"/>
            <a:chOff x="1329903" y="1269531"/>
            <a:chExt cx="5659276" cy="1587751"/>
          </a:xfrm>
        </p:grpSpPr>
        <p:sp>
          <p:nvSpPr>
            <p:cNvPr id="32" name="Oval 31"/>
            <p:cNvSpPr/>
            <p:nvPr/>
          </p:nvSpPr>
          <p:spPr>
            <a:xfrm>
              <a:off x="2811876" y="1774041"/>
              <a:ext cx="313565" cy="293605"/>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p>
          </p:txBody>
        </p:sp>
        <p:sp>
          <p:nvSpPr>
            <p:cNvPr id="33" name="TextBox 32"/>
            <p:cNvSpPr txBox="1"/>
            <p:nvPr/>
          </p:nvSpPr>
          <p:spPr>
            <a:xfrm>
              <a:off x="2545418" y="2334072"/>
              <a:ext cx="680659" cy="523210"/>
            </a:xfrm>
            <a:prstGeom prst="rect">
              <a:avLst/>
            </a:prstGeom>
            <a:noFill/>
          </p:spPr>
          <p:txBody>
            <a:bodyPr wrap="none" lIns="91429" tIns="45715" rIns="91429" bIns="45715" rtlCol="0">
              <a:spAutoFit/>
            </a:bodyPr>
            <a:lstStyle/>
            <a:p>
              <a:r>
                <a:rPr lang="en-US" sz="2800" b="1" i="1" dirty="0">
                  <a:solidFill>
                    <a:srgbClr val="FFFF00"/>
                  </a:solidFill>
                  <a:effectLst>
                    <a:outerShdw blurRad="38100" dist="38100" dir="2700000" algn="tl">
                      <a:srgbClr val="000000">
                        <a:alpha val="43137"/>
                      </a:srgbClr>
                    </a:outerShdw>
                  </a:effectLst>
                  <a:latin typeface="+mn-lt"/>
                </a:rPr>
                <a:t>AL</a:t>
              </a:r>
            </a:p>
          </p:txBody>
        </p:sp>
        <p:sp>
          <p:nvSpPr>
            <p:cNvPr id="34" name="TextBox 33"/>
            <p:cNvSpPr txBox="1"/>
            <p:nvPr/>
          </p:nvSpPr>
          <p:spPr>
            <a:xfrm>
              <a:off x="3693392" y="2257872"/>
              <a:ext cx="775034" cy="523210"/>
            </a:xfrm>
            <a:prstGeom prst="rect">
              <a:avLst/>
            </a:prstGeom>
            <a:noFill/>
          </p:spPr>
          <p:txBody>
            <a:bodyPr wrap="none" lIns="91429" tIns="45715" rIns="91429" bIns="45715" rtlCol="0">
              <a:spAutoFit/>
            </a:bodyPr>
            <a:lstStyle/>
            <a:p>
              <a:r>
                <a:rPr lang="en-US" sz="2800" b="1" i="1" dirty="0">
                  <a:solidFill>
                    <a:srgbClr val="FFFF00"/>
                  </a:solidFill>
                  <a:effectLst>
                    <a:outerShdw blurRad="38100" dist="38100" dir="2700000" algn="tl">
                      <a:srgbClr val="000000">
                        <a:alpha val="43137"/>
                      </a:srgbClr>
                    </a:outerShdw>
                  </a:effectLst>
                  <a:latin typeface="+mn-lt"/>
                </a:rPr>
                <a:t>GA</a:t>
              </a:r>
            </a:p>
          </p:txBody>
        </p:sp>
        <p:sp>
          <p:nvSpPr>
            <p:cNvPr id="35" name="TextBox 34"/>
            <p:cNvSpPr txBox="1"/>
            <p:nvPr/>
          </p:nvSpPr>
          <p:spPr>
            <a:xfrm>
              <a:off x="1329903" y="1858793"/>
              <a:ext cx="820256" cy="523210"/>
            </a:xfrm>
            <a:prstGeom prst="rect">
              <a:avLst/>
            </a:prstGeom>
            <a:noFill/>
          </p:spPr>
          <p:txBody>
            <a:bodyPr wrap="none" lIns="91429" tIns="45715" rIns="91429" bIns="45715" rtlCol="0">
              <a:spAutoFit/>
            </a:bodyPr>
            <a:lstStyle/>
            <a:p>
              <a:r>
                <a:rPr lang="en-US" sz="2800" b="1" i="1" dirty="0">
                  <a:solidFill>
                    <a:srgbClr val="FFFF00"/>
                  </a:solidFill>
                  <a:effectLst>
                    <a:outerShdw blurRad="38100" dist="38100" dir="2700000" algn="tl">
                      <a:srgbClr val="000000">
                        <a:alpha val="43137"/>
                      </a:srgbClr>
                    </a:outerShdw>
                  </a:effectLst>
                  <a:latin typeface="+mn-lt"/>
                </a:rPr>
                <a:t>MS</a:t>
              </a:r>
            </a:p>
          </p:txBody>
        </p:sp>
        <p:sp>
          <p:nvSpPr>
            <p:cNvPr id="36" name="TextBox 35"/>
            <p:cNvSpPr txBox="1"/>
            <p:nvPr/>
          </p:nvSpPr>
          <p:spPr>
            <a:xfrm>
              <a:off x="1968436" y="1269531"/>
              <a:ext cx="735711" cy="523210"/>
            </a:xfrm>
            <a:prstGeom prst="rect">
              <a:avLst/>
            </a:prstGeom>
            <a:noFill/>
          </p:spPr>
          <p:txBody>
            <a:bodyPr wrap="none" lIns="91429" tIns="45715" rIns="91429" bIns="45715" rtlCol="0">
              <a:spAutoFit/>
            </a:bodyPr>
            <a:lstStyle/>
            <a:p>
              <a:r>
                <a:rPr lang="en-US" sz="2800" b="1" i="1" dirty="0">
                  <a:solidFill>
                    <a:srgbClr val="FFFF00"/>
                  </a:solidFill>
                  <a:effectLst>
                    <a:outerShdw blurRad="38100" dist="38100" dir="2700000" algn="tl">
                      <a:srgbClr val="000000">
                        <a:alpha val="43137"/>
                      </a:srgbClr>
                    </a:outerShdw>
                  </a:effectLst>
                  <a:latin typeface="+mn-lt"/>
                </a:rPr>
                <a:t>TN</a:t>
              </a:r>
            </a:p>
          </p:txBody>
        </p:sp>
        <p:cxnSp>
          <p:nvCxnSpPr>
            <p:cNvPr id="37" name="Straight Arrow Connector 36"/>
            <p:cNvCxnSpPr/>
            <p:nvPr/>
          </p:nvCxnSpPr>
          <p:spPr>
            <a:xfrm flipV="1">
              <a:off x="3114657" y="1909111"/>
              <a:ext cx="3874522" cy="1"/>
            </a:xfrm>
            <a:prstGeom prst="straightConnector1">
              <a:avLst/>
            </a:prstGeom>
            <a:ln w="381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9" name="Title 15"/>
          <p:cNvSpPr>
            <a:spLocks noGrp="1"/>
          </p:cNvSpPr>
          <p:nvPr>
            <p:ph type="title"/>
          </p:nvPr>
        </p:nvSpPr>
        <p:spPr>
          <a:xfrm>
            <a:off x="0" y="127000"/>
            <a:ext cx="9144000" cy="914400"/>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rPr>
              <a:t>Land Surface Modeling Applications (3):</a:t>
            </a:r>
            <a:br>
              <a:rPr lang="en-US" sz="3600" b="1" dirty="0" smtClean="0">
                <a:effectLst>
                  <a:outerShdw blurRad="38100" dist="38100" dir="2700000" algn="tl">
                    <a:srgbClr val="000000">
                      <a:alpha val="43137"/>
                    </a:srgbClr>
                  </a:outerShdw>
                </a:effectLst>
              </a:rPr>
            </a:br>
            <a:r>
              <a:rPr lang="en-US" sz="2800" b="1" i="1" dirty="0" smtClean="0">
                <a:effectLst>
                  <a:outerShdw blurRad="38100" dist="38100" dir="2700000" algn="tl">
                    <a:srgbClr val="000000">
                      <a:alpha val="43137"/>
                    </a:srgbClr>
                  </a:outerShdw>
                </a:effectLst>
              </a:rPr>
              <a:t>Daily soil moisture county climatology &amp; percentile product</a:t>
            </a:r>
          </a:p>
        </p:txBody>
      </p:sp>
    </p:spTree>
    <p:extLst>
      <p:ext uri="{BB962C8B-B14F-4D97-AF65-F5344CB8AC3E}">
        <p14:creationId xmlns:p14="http://schemas.microsoft.com/office/powerpoint/2010/main" val="41572722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8351</TotalTime>
  <Words>5564</Words>
  <Application>Microsoft Office PowerPoint</Application>
  <PresentationFormat>On-screen Show (4:3)</PresentationFormat>
  <Paragraphs>720</Paragraphs>
  <Slides>52</Slides>
  <Notes>17</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52</vt:i4>
      </vt:variant>
    </vt:vector>
  </HeadingPairs>
  <TitlesOfParts>
    <vt:vector size="58" baseType="lpstr">
      <vt:lpstr>Office Theme</vt:lpstr>
      <vt:lpstr>1_Office Theme</vt:lpstr>
      <vt:lpstr>2_Office Theme</vt:lpstr>
      <vt:lpstr>3_Office Theme</vt:lpstr>
      <vt:lpstr>4_Office Theme</vt:lpstr>
      <vt:lpstr>Document</vt:lpstr>
      <vt:lpstr>SPoRT Modeling and Data Assimilation Activities Portfolio:  2014 – 2016</vt:lpstr>
      <vt:lpstr>Outline of Discussion Topics</vt:lpstr>
      <vt:lpstr>Outline of Discussion Topics</vt:lpstr>
      <vt:lpstr>SPoRT Cluster-1 (sc1) System Components (1)</vt:lpstr>
      <vt:lpstr>sc1 Notional Architecture (2)</vt:lpstr>
      <vt:lpstr>Outline of Discussion Topics</vt:lpstr>
      <vt:lpstr>Land Surface Modeling Applications (1): CONUS upgrade to SPoRT real-time Land Information System (LIS)</vt:lpstr>
      <vt:lpstr>Land Surface Modeling Applications (2): SPoRT-LIS Assessments at NWS WFOs (examples in backups)</vt:lpstr>
      <vt:lpstr>Land Surface Modeling Applications (3): Daily soil moisture county climatology &amp; percentile product</vt:lpstr>
      <vt:lpstr>Land Surface Modeling Applications (4): Soil moisture percentile application</vt:lpstr>
      <vt:lpstr>Outline of Discussion Topics</vt:lpstr>
      <vt:lpstr>PowerPoint Presentation</vt:lpstr>
      <vt:lpstr>SMOS Data Assimilation Validation (2)</vt:lpstr>
      <vt:lpstr>SMOS Data Assimilation Validation (3)</vt:lpstr>
      <vt:lpstr>PowerPoint Presentation</vt:lpstr>
      <vt:lpstr>PowerPoint Presentation</vt:lpstr>
      <vt:lpstr>Outline of Discussion Topics</vt:lpstr>
      <vt:lpstr>PowerPoint Presentation</vt:lpstr>
      <vt:lpstr>PowerPoint Presentation</vt:lpstr>
      <vt:lpstr>Outline of Discussion Topics</vt:lpstr>
      <vt:lpstr>WRF-Chem Modeling (1)</vt:lpstr>
      <vt:lpstr>WRF-Chem Modeling (2)</vt:lpstr>
      <vt:lpstr>Outline of Discussion Topics</vt:lpstr>
      <vt:lpstr>Data Assimilation Research with GSI (1) Assimilation of NUCAPS Profiles</vt:lpstr>
      <vt:lpstr>Data Assimilation Research with GSI (2) NDOA/ROSES Project: GPM Rain Rate Assimilation</vt:lpstr>
      <vt:lpstr>Outline of Discussion Topics</vt:lpstr>
      <vt:lpstr>PowerPoint Presentation</vt:lpstr>
      <vt:lpstr>Outline of Discussion Topics</vt:lpstr>
      <vt:lpstr>NASA Severe Thunderstorm Observations and Regional Modeling (NSTORM)</vt:lpstr>
      <vt:lpstr>Outline of Discussion Topics</vt:lpstr>
      <vt:lpstr>Int’l Applications: LIS, WRF, and NWP Verification over Eastern Africa and beyond</vt:lpstr>
      <vt:lpstr>Outline of Discussion Topics</vt:lpstr>
      <vt:lpstr>PowerPoint Presentation</vt:lpstr>
      <vt:lpstr>Open Discussion</vt:lpstr>
      <vt:lpstr>Backup Slides</vt:lpstr>
      <vt:lpstr>SPoRT-LIS 2014 Evaluation Example:  Minor adjustments to USDM categories</vt:lpstr>
      <vt:lpstr>SPoRT-LIS 2015 Evaluation:  Flooding and Blowing Dust Outlooks (NWS TWC)</vt:lpstr>
      <vt:lpstr>SPoRT-LIS 2015 Evaluation: Soil Moisture Associated with Wildfire (NWS ABQ)</vt:lpstr>
      <vt:lpstr>SPoRT-LIS 2015 Evaluation:  Soil Moisture Change in early Oct Flooding in South Carolina</vt:lpstr>
      <vt:lpstr>SPoRT-LIS 2015 Evaluation:  Soil Moisture Change in South Carolina Flooding, cont.</vt:lpstr>
      <vt:lpstr>LIS-Noah 33-yr Soil Moisture Climatology</vt:lpstr>
      <vt:lpstr>Daily Histogram Animations</vt:lpstr>
      <vt:lpstr>Soil Moisture Percentile Validation</vt:lpstr>
      <vt:lpstr>Percentile Validation (% area in drought; 2006-2015)</vt:lpstr>
      <vt:lpstr>Soil Moisture Percentile Validation, cont.</vt:lpstr>
      <vt:lpstr>WRF Cloud Microphysical Evaluation (3)</vt:lpstr>
      <vt:lpstr>Assimilation of NUCAPS Profiles (1)</vt:lpstr>
      <vt:lpstr>PowerPoint Presentation</vt:lpstr>
      <vt:lpstr>Downscaling NASA Team Acknowledgement</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 / NWS Coordination Call</dc:title>
  <dc:creator>fuell</dc:creator>
  <cp:lastModifiedBy>Case, Jonathan (MSFC-ZP11)[ENSCO INC]</cp:lastModifiedBy>
  <cp:revision>892</cp:revision>
  <dcterms:created xsi:type="dcterms:W3CDTF">2009-10-14T04:03:29Z</dcterms:created>
  <dcterms:modified xsi:type="dcterms:W3CDTF">2016-07-27T12:56:28Z</dcterms:modified>
</cp:coreProperties>
</file>