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4" r:id="rId3"/>
    <p:sldId id="266" r:id="rId4"/>
    <p:sldId id="267" r:id="rId5"/>
    <p:sldId id="268" r:id="rId6"/>
    <p:sldId id="270" r:id="rId7"/>
    <p:sldId id="279" r:id="rId8"/>
    <p:sldId id="272" r:id="rId9"/>
    <p:sldId id="273" r:id="rId10"/>
    <p:sldId id="274" r:id="rId11"/>
    <p:sldId id="280" r:id="rId12"/>
    <p:sldId id="275" r:id="rId13"/>
    <p:sldId id="27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F9F9F9"/>
    <a:srgbClr val="FBFBFB"/>
    <a:srgbClr val="FAFAFA"/>
    <a:srgbClr val="FCFCFC"/>
    <a:srgbClr val="CC00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21" d="100"/>
          <a:sy n="121" d="100"/>
        </p:scale>
        <p:origin x="-3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66403-0595-4FED-9867-2B411996579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CEBDFFC-A7BA-4976-B5E4-05AA9BEF7A65}">
      <dgm:prSet phldrT="[Text]"/>
      <dgm:spPr>
        <a:ln w="28575">
          <a:solidFill>
            <a:schemeClr val="tx2">
              <a:lumMod val="50000"/>
            </a:schemeClr>
          </a:solidFill>
        </a:ln>
      </dgm:spPr>
      <dgm:t>
        <a:bodyPr/>
        <a:lstStyle/>
        <a:p>
          <a:r>
            <a:rPr lang="en-US" dirty="0" smtClean="0"/>
            <a:t>Determine Forecast Issue</a:t>
          </a:r>
          <a:endParaRPr lang="en-US" dirty="0"/>
        </a:p>
      </dgm:t>
    </dgm:pt>
    <dgm:pt modelId="{8129B918-B2A0-4E9A-95AD-D02C6E9821B3}" type="parTrans" cxnId="{BAF8F082-6637-4CB9-8D5F-978BD1240A73}">
      <dgm:prSet/>
      <dgm:spPr/>
      <dgm:t>
        <a:bodyPr/>
        <a:lstStyle/>
        <a:p>
          <a:endParaRPr lang="en-US"/>
        </a:p>
      </dgm:t>
    </dgm:pt>
    <dgm:pt modelId="{DC12C42E-4E57-4531-93A6-2613187A0AAC}" type="sibTrans" cxnId="{BAF8F082-6637-4CB9-8D5F-978BD1240A73}">
      <dgm:prSet/>
      <dgm:spPr>
        <a:ln w="25400"/>
      </dgm:spPr>
      <dgm:t>
        <a:bodyPr/>
        <a:lstStyle/>
        <a:p>
          <a:endParaRPr lang="en-US"/>
        </a:p>
      </dgm:t>
    </dgm:pt>
    <dgm:pt modelId="{A3E818E0-D373-4AD8-8E69-C45BDF41FFA3}">
      <dgm:prSet phldrT="[Text]"/>
      <dgm:spPr>
        <a:ln w="28575">
          <a:solidFill>
            <a:schemeClr val="tx2">
              <a:lumMod val="50000"/>
            </a:schemeClr>
          </a:solidFill>
        </a:ln>
      </dgm:spPr>
      <dgm:t>
        <a:bodyPr/>
        <a:lstStyle/>
        <a:p>
          <a:r>
            <a:rPr lang="en-US" dirty="0" smtClean="0"/>
            <a:t>Match Forecast Issue to Product</a:t>
          </a:r>
          <a:endParaRPr lang="en-US" dirty="0"/>
        </a:p>
      </dgm:t>
    </dgm:pt>
    <dgm:pt modelId="{E6A51CD1-470E-4F81-A53B-F116791673D9}" type="parTrans" cxnId="{D1CADA93-D73C-4D6F-87F5-CC8586E4FEBA}">
      <dgm:prSet/>
      <dgm:spPr/>
      <dgm:t>
        <a:bodyPr/>
        <a:lstStyle/>
        <a:p>
          <a:endParaRPr lang="en-US"/>
        </a:p>
      </dgm:t>
    </dgm:pt>
    <dgm:pt modelId="{0221478A-59FD-4932-B1B3-36D53276EA0E}" type="sibTrans" cxnId="{D1CADA93-D73C-4D6F-87F5-CC8586E4FEBA}">
      <dgm:prSet/>
      <dgm:spPr>
        <a:ln w="25400"/>
      </dgm:spPr>
      <dgm:t>
        <a:bodyPr/>
        <a:lstStyle/>
        <a:p>
          <a:endParaRPr lang="en-US"/>
        </a:p>
      </dgm:t>
    </dgm:pt>
    <dgm:pt modelId="{8F2CAABC-CB18-41C8-8298-FD7CB9929AFC}">
      <dgm:prSet phldrT="[Text]"/>
      <dgm:spPr>
        <a:ln w="28575">
          <a:solidFill>
            <a:schemeClr val="tx2">
              <a:lumMod val="50000"/>
            </a:schemeClr>
          </a:solidFill>
        </a:ln>
      </dgm:spPr>
      <dgm:t>
        <a:bodyPr/>
        <a:lstStyle/>
        <a:p>
          <a:r>
            <a:rPr lang="en-US" dirty="0" smtClean="0"/>
            <a:t>Determine Training Needs</a:t>
          </a:r>
          <a:endParaRPr lang="en-US" dirty="0"/>
        </a:p>
      </dgm:t>
    </dgm:pt>
    <dgm:pt modelId="{DA5A6405-7E84-4757-BA30-6C5805DDB2D6}" type="parTrans" cxnId="{03269894-807D-4E46-B1E7-86231AAE14F7}">
      <dgm:prSet/>
      <dgm:spPr/>
      <dgm:t>
        <a:bodyPr/>
        <a:lstStyle/>
        <a:p>
          <a:endParaRPr lang="en-US"/>
        </a:p>
      </dgm:t>
    </dgm:pt>
    <dgm:pt modelId="{2747D175-BCD7-44B0-8D81-7A0037B464D1}" type="sibTrans" cxnId="{03269894-807D-4E46-B1E7-86231AAE14F7}">
      <dgm:prSet/>
      <dgm:spPr>
        <a:ln w="25400"/>
      </dgm:spPr>
      <dgm:t>
        <a:bodyPr/>
        <a:lstStyle/>
        <a:p>
          <a:endParaRPr lang="en-US"/>
        </a:p>
      </dgm:t>
    </dgm:pt>
    <dgm:pt modelId="{51A95B4E-DACE-476C-A01F-74BC0D27D244}">
      <dgm:prSet phldrT="[Text]"/>
      <dgm:spPr>
        <a:ln w="28575">
          <a:solidFill>
            <a:schemeClr val="tx2">
              <a:lumMod val="50000"/>
            </a:schemeClr>
          </a:solidFill>
        </a:ln>
      </dgm:spPr>
      <dgm:t>
        <a:bodyPr/>
        <a:lstStyle/>
        <a:p>
          <a:r>
            <a:rPr lang="en-US" dirty="0" smtClean="0"/>
            <a:t>Evaluate Product Impact</a:t>
          </a:r>
          <a:endParaRPr lang="en-US" dirty="0"/>
        </a:p>
      </dgm:t>
    </dgm:pt>
    <dgm:pt modelId="{28704D19-241D-465F-B7F0-2D22C0E6D579}" type="parTrans" cxnId="{F03C6016-74C2-4123-A2B9-316D4DEAAAA4}">
      <dgm:prSet/>
      <dgm:spPr/>
      <dgm:t>
        <a:bodyPr/>
        <a:lstStyle/>
        <a:p>
          <a:endParaRPr lang="en-US"/>
        </a:p>
      </dgm:t>
    </dgm:pt>
    <dgm:pt modelId="{ADD4F872-BA67-4F74-918A-974A786CD1C0}" type="sibTrans" cxnId="{F03C6016-74C2-4123-A2B9-316D4DEAAAA4}">
      <dgm:prSet/>
      <dgm:spPr>
        <a:ln w="25400"/>
      </dgm:spPr>
      <dgm:t>
        <a:bodyPr/>
        <a:lstStyle/>
        <a:p>
          <a:endParaRPr lang="en-US"/>
        </a:p>
      </dgm:t>
    </dgm:pt>
    <dgm:pt modelId="{F6BB54B0-B468-4A65-860C-388ECBE087F2}">
      <dgm:prSet phldrT="[Text]"/>
      <dgm:spPr>
        <a:ln w="28575">
          <a:solidFill>
            <a:schemeClr val="tx2">
              <a:lumMod val="50000"/>
            </a:schemeClr>
          </a:solidFill>
        </a:ln>
      </dgm:spPr>
      <dgm:t>
        <a:bodyPr/>
        <a:lstStyle/>
        <a:p>
          <a:r>
            <a:rPr lang="en-US" dirty="0" smtClean="0"/>
            <a:t>Enhance the Product</a:t>
          </a:r>
          <a:endParaRPr lang="en-US" dirty="0"/>
        </a:p>
      </dgm:t>
    </dgm:pt>
    <dgm:pt modelId="{82220FAD-9A10-4131-8F0D-F6F50B8D6B68}" type="parTrans" cxnId="{99C782EE-0764-4432-B56D-E89688136BB3}">
      <dgm:prSet/>
      <dgm:spPr/>
      <dgm:t>
        <a:bodyPr/>
        <a:lstStyle/>
        <a:p>
          <a:endParaRPr lang="en-US"/>
        </a:p>
      </dgm:t>
    </dgm:pt>
    <dgm:pt modelId="{A941A88F-8AB9-42D4-9BA2-6D5EC79A58B6}" type="sibTrans" cxnId="{99C782EE-0764-4432-B56D-E89688136BB3}">
      <dgm:prSet/>
      <dgm:spPr>
        <a:ln w="25400"/>
      </dgm:spPr>
      <dgm:t>
        <a:bodyPr/>
        <a:lstStyle/>
        <a:p>
          <a:endParaRPr lang="en-US"/>
        </a:p>
      </dgm:t>
    </dgm:pt>
    <dgm:pt modelId="{7673BEB2-40A7-4C08-9CCB-39B99CB0AA2D}" type="pres">
      <dgm:prSet presAssocID="{80E66403-0595-4FED-9867-2B4119965798}" presName="cycle" presStyleCnt="0">
        <dgm:presLayoutVars>
          <dgm:dir/>
          <dgm:resizeHandles val="exact"/>
        </dgm:presLayoutVars>
      </dgm:prSet>
      <dgm:spPr/>
      <dgm:t>
        <a:bodyPr/>
        <a:lstStyle/>
        <a:p>
          <a:endParaRPr lang="en-US"/>
        </a:p>
      </dgm:t>
    </dgm:pt>
    <dgm:pt modelId="{DE8CA9B0-2713-4DB5-9145-AC82B1040B5F}" type="pres">
      <dgm:prSet presAssocID="{4CEBDFFC-A7BA-4976-B5E4-05AA9BEF7A65}" presName="node" presStyleLbl="node1" presStyleIdx="0" presStyleCnt="5">
        <dgm:presLayoutVars>
          <dgm:bulletEnabled val="1"/>
        </dgm:presLayoutVars>
      </dgm:prSet>
      <dgm:spPr/>
      <dgm:t>
        <a:bodyPr/>
        <a:lstStyle/>
        <a:p>
          <a:endParaRPr lang="en-US"/>
        </a:p>
      </dgm:t>
    </dgm:pt>
    <dgm:pt modelId="{BF16753B-8B32-48E7-B266-3346C4B66192}" type="pres">
      <dgm:prSet presAssocID="{4CEBDFFC-A7BA-4976-B5E4-05AA9BEF7A65}" presName="spNode" presStyleCnt="0"/>
      <dgm:spPr/>
    </dgm:pt>
    <dgm:pt modelId="{0755E452-D298-4406-AD8F-8C1C41BB5641}" type="pres">
      <dgm:prSet presAssocID="{DC12C42E-4E57-4531-93A6-2613187A0AAC}" presName="sibTrans" presStyleLbl="sibTrans1D1" presStyleIdx="0" presStyleCnt="5"/>
      <dgm:spPr/>
      <dgm:t>
        <a:bodyPr/>
        <a:lstStyle/>
        <a:p>
          <a:endParaRPr lang="en-US"/>
        </a:p>
      </dgm:t>
    </dgm:pt>
    <dgm:pt modelId="{1038F75E-F908-47D3-96C4-D589F5F68B57}" type="pres">
      <dgm:prSet presAssocID="{A3E818E0-D373-4AD8-8E69-C45BDF41FFA3}" presName="node" presStyleLbl="node1" presStyleIdx="1" presStyleCnt="5">
        <dgm:presLayoutVars>
          <dgm:bulletEnabled val="1"/>
        </dgm:presLayoutVars>
      </dgm:prSet>
      <dgm:spPr/>
      <dgm:t>
        <a:bodyPr/>
        <a:lstStyle/>
        <a:p>
          <a:endParaRPr lang="en-US"/>
        </a:p>
      </dgm:t>
    </dgm:pt>
    <dgm:pt modelId="{CF71B899-D808-4780-83EE-9CCDE0F93AD2}" type="pres">
      <dgm:prSet presAssocID="{A3E818E0-D373-4AD8-8E69-C45BDF41FFA3}" presName="spNode" presStyleCnt="0"/>
      <dgm:spPr/>
    </dgm:pt>
    <dgm:pt modelId="{450747A6-79BB-4AC7-A1F7-7C7DFF5C10B2}" type="pres">
      <dgm:prSet presAssocID="{0221478A-59FD-4932-B1B3-36D53276EA0E}" presName="sibTrans" presStyleLbl="sibTrans1D1" presStyleIdx="1" presStyleCnt="5"/>
      <dgm:spPr/>
      <dgm:t>
        <a:bodyPr/>
        <a:lstStyle/>
        <a:p>
          <a:endParaRPr lang="en-US"/>
        </a:p>
      </dgm:t>
    </dgm:pt>
    <dgm:pt modelId="{ED835519-AFF5-41C5-B58A-BBA476615D97}" type="pres">
      <dgm:prSet presAssocID="{8F2CAABC-CB18-41C8-8298-FD7CB9929AFC}" presName="node" presStyleLbl="node1" presStyleIdx="2" presStyleCnt="5">
        <dgm:presLayoutVars>
          <dgm:bulletEnabled val="1"/>
        </dgm:presLayoutVars>
      </dgm:prSet>
      <dgm:spPr/>
      <dgm:t>
        <a:bodyPr/>
        <a:lstStyle/>
        <a:p>
          <a:endParaRPr lang="en-US"/>
        </a:p>
      </dgm:t>
    </dgm:pt>
    <dgm:pt modelId="{89EF0938-3BB3-4A51-B365-1C50712B9ECD}" type="pres">
      <dgm:prSet presAssocID="{8F2CAABC-CB18-41C8-8298-FD7CB9929AFC}" presName="spNode" presStyleCnt="0"/>
      <dgm:spPr/>
    </dgm:pt>
    <dgm:pt modelId="{89AB028A-666F-4987-8205-E140D6093598}" type="pres">
      <dgm:prSet presAssocID="{2747D175-BCD7-44B0-8D81-7A0037B464D1}" presName="sibTrans" presStyleLbl="sibTrans1D1" presStyleIdx="2" presStyleCnt="5"/>
      <dgm:spPr/>
      <dgm:t>
        <a:bodyPr/>
        <a:lstStyle/>
        <a:p>
          <a:endParaRPr lang="en-US"/>
        </a:p>
      </dgm:t>
    </dgm:pt>
    <dgm:pt modelId="{BB560FFA-76B5-45A8-AE40-C17F5F7CE763}" type="pres">
      <dgm:prSet presAssocID="{51A95B4E-DACE-476C-A01F-74BC0D27D244}" presName="node" presStyleLbl="node1" presStyleIdx="3" presStyleCnt="5">
        <dgm:presLayoutVars>
          <dgm:bulletEnabled val="1"/>
        </dgm:presLayoutVars>
      </dgm:prSet>
      <dgm:spPr/>
      <dgm:t>
        <a:bodyPr/>
        <a:lstStyle/>
        <a:p>
          <a:endParaRPr lang="en-US"/>
        </a:p>
      </dgm:t>
    </dgm:pt>
    <dgm:pt modelId="{C604055E-157B-42C7-816C-2C5A7C0F9259}" type="pres">
      <dgm:prSet presAssocID="{51A95B4E-DACE-476C-A01F-74BC0D27D244}" presName="spNode" presStyleCnt="0"/>
      <dgm:spPr/>
    </dgm:pt>
    <dgm:pt modelId="{48B2E95F-2170-4244-AA32-E5300780B615}" type="pres">
      <dgm:prSet presAssocID="{ADD4F872-BA67-4F74-918A-974A786CD1C0}" presName="sibTrans" presStyleLbl="sibTrans1D1" presStyleIdx="3" presStyleCnt="5"/>
      <dgm:spPr/>
      <dgm:t>
        <a:bodyPr/>
        <a:lstStyle/>
        <a:p>
          <a:endParaRPr lang="en-US"/>
        </a:p>
      </dgm:t>
    </dgm:pt>
    <dgm:pt modelId="{CBD689FA-6B15-418F-9438-1E93E57E8D6B}" type="pres">
      <dgm:prSet presAssocID="{F6BB54B0-B468-4A65-860C-388ECBE087F2}" presName="node" presStyleLbl="node1" presStyleIdx="4" presStyleCnt="5">
        <dgm:presLayoutVars>
          <dgm:bulletEnabled val="1"/>
        </dgm:presLayoutVars>
      </dgm:prSet>
      <dgm:spPr/>
      <dgm:t>
        <a:bodyPr/>
        <a:lstStyle/>
        <a:p>
          <a:endParaRPr lang="en-US"/>
        </a:p>
      </dgm:t>
    </dgm:pt>
    <dgm:pt modelId="{A59136B1-A823-44F3-860E-DDB7165DA15B}" type="pres">
      <dgm:prSet presAssocID="{F6BB54B0-B468-4A65-860C-388ECBE087F2}" presName="spNode" presStyleCnt="0"/>
      <dgm:spPr/>
    </dgm:pt>
    <dgm:pt modelId="{21C7B597-65B4-4F16-BE77-2CCD54327236}" type="pres">
      <dgm:prSet presAssocID="{A941A88F-8AB9-42D4-9BA2-6D5EC79A58B6}" presName="sibTrans" presStyleLbl="sibTrans1D1" presStyleIdx="4" presStyleCnt="5"/>
      <dgm:spPr/>
      <dgm:t>
        <a:bodyPr/>
        <a:lstStyle/>
        <a:p>
          <a:endParaRPr lang="en-US"/>
        </a:p>
      </dgm:t>
    </dgm:pt>
  </dgm:ptLst>
  <dgm:cxnLst>
    <dgm:cxn modelId="{D1CADA93-D73C-4D6F-87F5-CC8586E4FEBA}" srcId="{80E66403-0595-4FED-9867-2B4119965798}" destId="{A3E818E0-D373-4AD8-8E69-C45BDF41FFA3}" srcOrd="1" destOrd="0" parTransId="{E6A51CD1-470E-4F81-A53B-F116791673D9}" sibTransId="{0221478A-59FD-4932-B1B3-36D53276EA0E}"/>
    <dgm:cxn modelId="{BAF8F082-6637-4CB9-8D5F-978BD1240A73}" srcId="{80E66403-0595-4FED-9867-2B4119965798}" destId="{4CEBDFFC-A7BA-4976-B5E4-05AA9BEF7A65}" srcOrd="0" destOrd="0" parTransId="{8129B918-B2A0-4E9A-95AD-D02C6E9821B3}" sibTransId="{DC12C42E-4E57-4531-93A6-2613187A0AAC}"/>
    <dgm:cxn modelId="{314CA045-1AA9-4B63-BC25-3529FD14D63B}" type="presOf" srcId="{A941A88F-8AB9-42D4-9BA2-6D5EC79A58B6}" destId="{21C7B597-65B4-4F16-BE77-2CCD54327236}" srcOrd="0" destOrd="0" presId="urn:microsoft.com/office/officeart/2005/8/layout/cycle5"/>
    <dgm:cxn modelId="{E2C55A19-EBE1-48F6-8BA3-0BA18F9B5DE3}" type="presOf" srcId="{ADD4F872-BA67-4F74-918A-974A786CD1C0}" destId="{48B2E95F-2170-4244-AA32-E5300780B615}" srcOrd="0" destOrd="0" presId="urn:microsoft.com/office/officeart/2005/8/layout/cycle5"/>
    <dgm:cxn modelId="{9C0BE197-3A5F-494A-A215-F2F93C6BE8D0}" type="presOf" srcId="{80E66403-0595-4FED-9867-2B4119965798}" destId="{7673BEB2-40A7-4C08-9CCB-39B99CB0AA2D}" srcOrd="0" destOrd="0" presId="urn:microsoft.com/office/officeart/2005/8/layout/cycle5"/>
    <dgm:cxn modelId="{F0AB8489-D345-42AD-9FFD-2625B5DCB1E0}" type="presOf" srcId="{2747D175-BCD7-44B0-8D81-7A0037B464D1}" destId="{89AB028A-666F-4987-8205-E140D6093598}" srcOrd="0" destOrd="0" presId="urn:microsoft.com/office/officeart/2005/8/layout/cycle5"/>
    <dgm:cxn modelId="{B9C0C9F7-A43E-4869-8D14-C56AA822622A}" type="presOf" srcId="{8F2CAABC-CB18-41C8-8298-FD7CB9929AFC}" destId="{ED835519-AFF5-41C5-B58A-BBA476615D97}" srcOrd="0" destOrd="0" presId="urn:microsoft.com/office/officeart/2005/8/layout/cycle5"/>
    <dgm:cxn modelId="{03269894-807D-4E46-B1E7-86231AAE14F7}" srcId="{80E66403-0595-4FED-9867-2B4119965798}" destId="{8F2CAABC-CB18-41C8-8298-FD7CB9929AFC}" srcOrd="2" destOrd="0" parTransId="{DA5A6405-7E84-4757-BA30-6C5805DDB2D6}" sibTransId="{2747D175-BCD7-44B0-8D81-7A0037B464D1}"/>
    <dgm:cxn modelId="{11E27F99-47A1-4E8F-AC30-3D1045941A11}" type="presOf" srcId="{0221478A-59FD-4932-B1B3-36D53276EA0E}" destId="{450747A6-79BB-4AC7-A1F7-7C7DFF5C10B2}" srcOrd="0" destOrd="0" presId="urn:microsoft.com/office/officeart/2005/8/layout/cycle5"/>
    <dgm:cxn modelId="{99C782EE-0764-4432-B56D-E89688136BB3}" srcId="{80E66403-0595-4FED-9867-2B4119965798}" destId="{F6BB54B0-B468-4A65-860C-388ECBE087F2}" srcOrd="4" destOrd="0" parTransId="{82220FAD-9A10-4131-8F0D-F6F50B8D6B68}" sibTransId="{A941A88F-8AB9-42D4-9BA2-6D5EC79A58B6}"/>
    <dgm:cxn modelId="{FA8CE99C-02D9-4E3F-87DD-5DA57AAD176B}" type="presOf" srcId="{A3E818E0-D373-4AD8-8E69-C45BDF41FFA3}" destId="{1038F75E-F908-47D3-96C4-D589F5F68B57}" srcOrd="0" destOrd="0" presId="urn:microsoft.com/office/officeart/2005/8/layout/cycle5"/>
    <dgm:cxn modelId="{1332924C-F683-464A-86FA-A4F2F196E000}" type="presOf" srcId="{4CEBDFFC-A7BA-4976-B5E4-05AA9BEF7A65}" destId="{DE8CA9B0-2713-4DB5-9145-AC82B1040B5F}" srcOrd="0" destOrd="0" presId="urn:microsoft.com/office/officeart/2005/8/layout/cycle5"/>
    <dgm:cxn modelId="{D810E51B-4B81-4F8E-8715-86EE51ADAED8}" type="presOf" srcId="{DC12C42E-4E57-4531-93A6-2613187A0AAC}" destId="{0755E452-D298-4406-AD8F-8C1C41BB5641}" srcOrd="0" destOrd="0" presId="urn:microsoft.com/office/officeart/2005/8/layout/cycle5"/>
    <dgm:cxn modelId="{86396CFE-1D17-4783-9FC4-629DA5503EE6}" type="presOf" srcId="{51A95B4E-DACE-476C-A01F-74BC0D27D244}" destId="{BB560FFA-76B5-45A8-AE40-C17F5F7CE763}" srcOrd="0" destOrd="0" presId="urn:microsoft.com/office/officeart/2005/8/layout/cycle5"/>
    <dgm:cxn modelId="{603A9DEB-E592-4E8D-9DD7-BBB5FA5CF02F}" type="presOf" srcId="{F6BB54B0-B468-4A65-860C-388ECBE087F2}" destId="{CBD689FA-6B15-418F-9438-1E93E57E8D6B}" srcOrd="0" destOrd="0" presId="urn:microsoft.com/office/officeart/2005/8/layout/cycle5"/>
    <dgm:cxn modelId="{F03C6016-74C2-4123-A2B9-316D4DEAAAA4}" srcId="{80E66403-0595-4FED-9867-2B4119965798}" destId="{51A95B4E-DACE-476C-A01F-74BC0D27D244}" srcOrd="3" destOrd="0" parTransId="{28704D19-241D-465F-B7F0-2D22C0E6D579}" sibTransId="{ADD4F872-BA67-4F74-918A-974A786CD1C0}"/>
    <dgm:cxn modelId="{D4A58A96-8795-4855-9136-FDC8F1226D46}" type="presParOf" srcId="{7673BEB2-40A7-4C08-9CCB-39B99CB0AA2D}" destId="{DE8CA9B0-2713-4DB5-9145-AC82B1040B5F}" srcOrd="0" destOrd="0" presId="urn:microsoft.com/office/officeart/2005/8/layout/cycle5"/>
    <dgm:cxn modelId="{4FDF6B72-AC3D-4B2F-8100-5E54B3AAED06}" type="presParOf" srcId="{7673BEB2-40A7-4C08-9CCB-39B99CB0AA2D}" destId="{BF16753B-8B32-48E7-B266-3346C4B66192}" srcOrd="1" destOrd="0" presId="urn:microsoft.com/office/officeart/2005/8/layout/cycle5"/>
    <dgm:cxn modelId="{22E3CD79-1BDA-4546-872F-8136DA67BCF5}" type="presParOf" srcId="{7673BEB2-40A7-4C08-9CCB-39B99CB0AA2D}" destId="{0755E452-D298-4406-AD8F-8C1C41BB5641}" srcOrd="2" destOrd="0" presId="urn:microsoft.com/office/officeart/2005/8/layout/cycle5"/>
    <dgm:cxn modelId="{0ABB046A-89D0-4348-BAA8-35F0C5F34FA9}" type="presParOf" srcId="{7673BEB2-40A7-4C08-9CCB-39B99CB0AA2D}" destId="{1038F75E-F908-47D3-96C4-D589F5F68B57}" srcOrd="3" destOrd="0" presId="urn:microsoft.com/office/officeart/2005/8/layout/cycle5"/>
    <dgm:cxn modelId="{99DC3AAF-3FA8-4420-88DC-71B7B0042877}" type="presParOf" srcId="{7673BEB2-40A7-4C08-9CCB-39B99CB0AA2D}" destId="{CF71B899-D808-4780-83EE-9CCDE0F93AD2}" srcOrd="4" destOrd="0" presId="urn:microsoft.com/office/officeart/2005/8/layout/cycle5"/>
    <dgm:cxn modelId="{0CFFE0EA-6F6D-4831-9EF6-B09B9CBD92DC}" type="presParOf" srcId="{7673BEB2-40A7-4C08-9CCB-39B99CB0AA2D}" destId="{450747A6-79BB-4AC7-A1F7-7C7DFF5C10B2}" srcOrd="5" destOrd="0" presId="urn:microsoft.com/office/officeart/2005/8/layout/cycle5"/>
    <dgm:cxn modelId="{8B7E2A62-8C9D-479B-A7FC-BFC571ED23C4}" type="presParOf" srcId="{7673BEB2-40A7-4C08-9CCB-39B99CB0AA2D}" destId="{ED835519-AFF5-41C5-B58A-BBA476615D97}" srcOrd="6" destOrd="0" presId="urn:microsoft.com/office/officeart/2005/8/layout/cycle5"/>
    <dgm:cxn modelId="{EDFBCC1E-72AC-4645-BEF4-608CDC1799D7}" type="presParOf" srcId="{7673BEB2-40A7-4C08-9CCB-39B99CB0AA2D}" destId="{89EF0938-3BB3-4A51-B365-1C50712B9ECD}" srcOrd="7" destOrd="0" presId="urn:microsoft.com/office/officeart/2005/8/layout/cycle5"/>
    <dgm:cxn modelId="{E045FC7D-52CD-4722-8C5A-1DD0165EDA64}" type="presParOf" srcId="{7673BEB2-40A7-4C08-9CCB-39B99CB0AA2D}" destId="{89AB028A-666F-4987-8205-E140D6093598}" srcOrd="8" destOrd="0" presId="urn:microsoft.com/office/officeart/2005/8/layout/cycle5"/>
    <dgm:cxn modelId="{E9725306-833C-4BD7-A198-57B98753F159}" type="presParOf" srcId="{7673BEB2-40A7-4C08-9CCB-39B99CB0AA2D}" destId="{BB560FFA-76B5-45A8-AE40-C17F5F7CE763}" srcOrd="9" destOrd="0" presId="urn:microsoft.com/office/officeart/2005/8/layout/cycle5"/>
    <dgm:cxn modelId="{0FE732B9-72F7-44B8-8BED-3D5254EC602F}" type="presParOf" srcId="{7673BEB2-40A7-4C08-9CCB-39B99CB0AA2D}" destId="{C604055E-157B-42C7-816C-2C5A7C0F9259}" srcOrd="10" destOrd="0" presId="urn:microsoft.com/office/officeart/2005/8/layout/cycle5"/>
    <dgm:cxn modelId="{A2852710-0093-4777-B43E-3F4C84A9CF95}" type="presParOf" srcId="{7673BEB2-40A7-4C08-9CCB-39B99CB0AA2D}" destId="{48B2E95F-2170-4244-AA32-E5300780B615}" srcOrd="11" destOrd="0" presId="urn:microsoft.com/office/officeart/2005/8/layout/cycle5"/>
    <dgm:cxn modelId="{1C01E1C3-FBAA-4FC0-8E80-1F8239E9DECB}" type="presParOf" srcId="{7673BEB2-40A7-4C08-9CCB-39B99CB0AA2D}" destId="{CBD689FA-6B15-418F-9438-1E93E57E8D6B}" srcOrd="12" destOrd="0" presId="urn:microsoft.com/office/officeart/2005/8/layout/cycle5"/>
    <dgm:cxn modelId="{023EE5EF-CA82-4676-B945-337E032BD3E5}" type="presParOf" srcId="{7673BEB2-40A7-4C08-9CCB-39B99CB0AA2D}" destId="{A59136B1-A823-44F3-860E-DDB7165DA15B}" srcOrd="13" destOrd="0" presId="urn:microsoft.com/office/officeart/2005/8/layout/cycle5"/>
    <dgm:cxn modelId="{1DE11A3F-C995-40BF-80DB-F4D5C40EF904}" type="presParOf" srcId="{7673BEB2-40A7-4C08-9CCB-39B99CB0AA2D}" destId="{21C7B597-65B4-4F16-BE77-2CCD54327236}" srcOrd="14" destOrd="0" presId="urn:microsoft.com/office/officeart/2005/8/layout/cycle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8CA9B0-2713-4DB5-9145-AC82B1040B5F}">
      <dsp:nvSpPr>
        <dsp:cNvPr id="0" name=""/>
        <dsp:cNvSpPr/>
      </dsp:nvSpPr>
      <dsp:spPr>
        <a:xfrm>
          <a:off x="1627435" y="529543"/>
          <a:ext cx="1317128" cy="856133"/>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Determine Forecast Issue</a:t>
          </a:r>
          <a:endParaRPr lang="en-US" sz="1500" kern="1200" dirty="0"/>
        </a:p>
      </dsp:txBody>
      <dsp:txXfrm>
        <a:off x="1627435" y="529543"/>
        <a:ext cx="1317128" cy="856133"/>
      </dsp:txXfrm>
    </dsp:sp>
    <dsp:sp modelId="{0755E452-D298-4406-AD8F-8C1C41BB5641}">
      <dsp:nvSpPr>
        <dsp:cNvPr id="0" name=""/>
        <dsp:cNvSpPr/>
      </dsp:nvSpPr>
      <dsp:spPr>
        <a:xfrm>
          <a:off x="575218" y="957610"/>
          <a:ext cx="3421562" cy="3421562"/>
        </a:xfrm>
        <a:custGeom>
          <a:avLst/>
          <a:gdLst/>
          <a:ahLst/>
          <a:cxnLst/>
          <a:rect l="0" t="0" r="0" b="0"/>
          <a:pathLst>
            <a:path>
              <a:moveTo>
                <a:pt x="2545874" y="217666"/>
              </a:moveTo>
              <a:arcTo wR="1710781" hR="1710781" stAng="17953086" swAng="1212094"/>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1038F75E-F908-47D3-96C4-D589F5F68B57}">
      <dsp:nvSpPr>
        <dsp:cNvPr id="0" name=""/>
        <dsp:cNvSpPr/>
      </dsp:nvSpPr>
      <dsp:spPr>
        <a:xfrm>
          <a:off x="3254485" y="1711664"/>
          <a:ext cx="1317128" cy="856133"/>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Match Forecast Issue to Product</a:t>
          </a:r>
          <a:endParaRPr lang="en-US" sz="1500" kern="1200" dirty="0"/>
        </a:p>
      </dsp:txBody>
      <dsp:txXfrm>
        <a:off x="3254485" y="1711664"/>
        <a:ext cx="1317128" cy="856133"/>
      </dsp:txXfrm>
    </dsp:sp>
    <dsp:sp modelId="{450747A6-79BB-4AC7-A1F7-7C7DFF5C10B2}">
      <dsp:nvSpPr>
        <dsp:cNvPr id="0" name=""/>
        <dsp:cNvSpPr/>
      </dsp:nvSpPr>
      <dsp:spPr>
        <a:xfrm>
          <a:off x="575218" y="957610"/>
          <a:ext cx="3421562" cy="3421562"/>
        </a:xfrm>
        <a:custGeom>
          <a:avLst/>
          <a:gdLst/>
          <a:ahLst/>
          <a:cxnLst/>
          <a:rect l="0" t="0" r="0" b="0"/>
          <a:pathLst>
            <a:path>
              <a:moveTo>
                <a:pt x="3417465" y="1829116"/>
              </a:moveTo>
              <a:arcTo wR="1710781" hR="1710781" stAng="21837980" swAng="1360155"/>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ED835519-AFF5-41C5-B58A-BBA476615D97}">
      <dsp:nvSpPr>
        <dsp:cNvPr id="0" name=""/>
        <dsp:cNvSpPr/>
      </dsp:nvSpPr>
      <dsp:spPr>
        <a:xfrm>
          <a:off x="2633007" y="3624376"/>
          <a:ext cx="1317128" cy="856133"/>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Determine Training Needs</a:t>
          </a:r>
          <a:endParaRPr lang="en-US" sz="1500" kern="1200" dirty="0"/>
        </a:p>
      </dsp:txBody>
      <dsp:txXfrm>
        <a:off x="2633007" y="3624376"/>
        <a:ext cx="1317128" cy="856133"/>
      </dsp:txXfrm>
    </dsp:sp>
    <dsp:sp modelId="{89AB028A-666F-4987-8205-E140D6093598}">
      <dsp:nvSpPr>
        <dsp:cNvPr id="0" name=""/>
        <dsp:cNvSpPr/>
      </dsp:nvSpPr>
      <dsp:spPr>
        <a:xfrm>
          <a:off x="575218" y="957610"/>
          <a:ext cx="3421562" cy="3421562"/>
        </a:xfrm>
        <a:custGeom>
          <a:avLst/>
          <a:gdLst/>
          <a:ahLst/>
          <a:cxnLst/>
          <a:rect l="0" t="0" r="0" b="0"/>
          <a:pathLst>
            <a:path>
              <a:moveTo>
                <a:pt x="1920878" y="3408613"/>
              </a:moveTo>
              <a:arcTo wR="1710781" hR="1710781" stAng="4976749" swAng="846502"/>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BB560FFA-76B5-45A8-AE40-C17F5F7CE763}">
      <dsp:nvSpPr>
        <dsp:cNvPr id="0" name=""/>
        <dsp:cNvSpPr/>
      </dsp:nvSpPr>
      <dsp:spPr>
        <a:xfrm>
          <a:off x="621863" y="3624376"/>
          <a:ext cx="1317128" cy="856133"/>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Evaluate Product Impact</a:t>
          </a:r>
          <a:endParaRPr lang="en-US" sz="1500" kern="1200" dirty="0"/>
        </a:p>
      </dsp:txBody>
      <dsp:txXfrm>
        <a:off x="621863" y="3624376"/>
        <a:ext cx="1317128" cy="856133"/>
      </dsp:txXfrm>
    </dsp:sp>
    <dsp:sp modelId="{48B2E95F-2170-4244-AA32-E5300780B615}">
      <dsp:nvSpPr>
        <dsp:cNvPr id="0" name=""/>
        <dsp:cNvSpPr/>
      </dsp:nvSpPr>
      <dsp:spPr>
        <a:xfrm>
          <a:off x="575218" y="957610"/>
          <a:ext cx="3421562" cy="3421562"/>
        </a:xfrm>
        <a:custGeom>
          <a:avLst/>
          <a:gdLst/>
          <a:ahLst/>
          <a:cxnLst/>
          <a:rect l="0" t="0" r="0" b="0"/>
          <a:pathLst>
            <a:path>
              <a:moveTo>
                <a:pt x="181555" y="2477749"/>
              </a:moveTo>
              <a:arcTo wR="1710781" hR="1710781" stAng="9201865" swAng="1360155"/>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CBD689FA-6B15-418F-9438-1E93E57E8D6B}">
      <dsp:nvSpPr>
        <dsp:cNvPr id="0" name=""/>
        <dsp:cNvSpPr/>
      </dsp:nvSpPr>
      <dsp:spPr>
        <a:xfrm>
          <a:off x="385" y="1711664"/>
          <a:ext cx="1317128" cy="856133"/>
        </a:xfrm>
        <a:prstGeom prst="roundRect">
          <a:avLst/>
        </a:prstGeom>
        <a:solidFill>
          <a:schemeClr val="accent1">
            <a:hueOff val="0"/>
            <a:satOff val="0"/>
            <a:lumOff val="0"/>
            <a:alphaOff val="0"/>
          </a:schemeClr>
        </a:solidFill>
        <a:ln w="28575"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Enhance the Product</a:t>
          </a:r>
          <a:endParaRPr lang="en-US" sz="1500" kern="1200" dirty="0"/>
        </a:p>
      </dsp:txBody>
      <dsp:txXfrm>
        <a:off x="385" y="1711664"/>
        <a:ext cx="1317128" cy="856133"/>
      </dsp:txXfrm>
    </dsp:sp>
    <dsp:sp modelId="{21C7B597-65B4-4F16-BE77-2CCD54327236}">
      <dsp:nvSpPr>
        <dsp:cNvPr id="0" name=""/>
        <dsp:cNvSpPr/>
      </dsp:nvSpPr>
      <dsp:spPr>
        <a:xfrm>
          <a:off x="575218" y="957610"/>
          <a:ext cx="3421562" cy="3421562"/>
        </a:xfrm>
        <a:custGeom>
          <a:avLst/>
          <a:gdLst/>
          <a:ahLst/>
          <a:cxnLst/>
          <a:rect l="0" t="0" r="0" b="0"/>
          <a:pathLst>
            <a:path>
              <a:moveTo>
                <a:pt x="411452" y="597894"/>
              </a:moveTo>
              <a:arcTo wR="1710781" hR="1710781" stAng="13234821" swAng="1212094"/>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02FD2D-2EAF-4BDC-84C2-2C2668C716C1}"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AE290B-3603-46C4-A816-22232F2FB3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71CA11-B0F7-4A2E-94CD-9F00DAFEF802}"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6835A1-86B8-429E-81C9-A220D6526A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9412A-7364-47E5-9D4C-564202A838BC}"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F11FA7-C9E3-41F7-9330-0395BF0579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1725F-5B5F-48FE-92E2-69E2BC4EA3F2}"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BE7C61-0949-48F7-A361-4D63D8A915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8B9FCE-2FFA-4D97-A841-91C1AD72352B}" type="datetimeFigureOut">
              <a:rPr lang="en-US"/>
              <a:pPr>
                <a:defRPr/>
              </a:pPr>
              <a:t>11/18/2009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5C0C1-631B-40B5-AD19-9387FA9145F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12498A-EE28-49D7-8E39-5A06DD2145D8}" type="datetimeFigureOut">
              <a:rPr lang="en-US"/>
              <a:pPr>
                <a:defRPr/>
              </a:pPr>
              <a:t>11/18/2009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29661B-2927-4DB3-8E28-A7A8C5758F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C96132-5DC2-4225-9FB9-4C3FF9091952}" type="datetimeFigureOut">
              <a:rPr lang="en-US"/>
              <a:pPr>
                <a:defRPr/>
              </a:pPr>
              <a:t>11/18/2009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4A0144-ECD0-4AF6-B7E3-8B03A94334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8D21CF-77CF-4AA0-87AD-4EAE92E83DE5}" type="datetimeFigureOut">
              <a:rPr lang="en-US"/>
              <a:pPr>
                <a:defRPr/>
              </a:pPr>
              <a:t>11/18/2009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87D83A-8BCA-47A5-8646-1524E14075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4E201A-CA39-4E2B-B9E0-B912AA8DC7FB}" type="datetimeFigureOut">
              <a:rPr lang="en-US"/>
              <a:pPr>
                <a:defRPr/>
              </a:pPr>
              <a:t>11/18/2009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AB6CA2-9A2A-42A3-9F60-6BCFDADEB8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00750F-8B19-4ECF-8BE2-FC1086215DD9}" type="datetimeFigureOut">
              <a:rPr lang="en-US"/>
              <a:pPr>
                <a:defRPr/>
              </a:pPr>
              <a:t>11/18/2009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BCA361-96DF-4F57-A937-4C91D9C771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25964C-4109-4F8B-94F7-25C262CDDEAC}" type="datetimeFigureOut">
              <a:rPr lang="en-US"/>
              <a:pPr>
                <a:defRPr/>
              </a:pPr>
              <a:t>11/18/2009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3D331C-5FB2-43BA-BCE8-CAC5647A64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95A58F9-7068-404E-AE09-795B2105BCD1}" type="datetimeFigureOut">
              <a:rPr lang="en-US"/>
              <a:pPr>
                <a:defRPr/>
              </a:pPr>
              <a:t>11/18/2009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F46119-90EA-441C-A415-87ED7E438C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2050" name="Picture 3" descr="globe.jpg"/>
          <p:cNvPicPr>
            <a:picLocks noChangeAspect="1"/>
          </p:cNvPicPr>
          <p:nvPr/>
        </p:nvPicPr>
        <p:blipFill>
          <a:blip r:embed="rId2" cstate="print"/>
          <a:srcRect/>
          <a:stretch>
            <a:fillRect/>
          </a:stretch>
        </p:blipFill>
        <p:spPr bwMode="auto">
          <a:xfrm>
            <a:off x="0" y="0"/>
            <a:ext cx="9144000" cy="6069013"/>
          </a:xfrm>
          <a:prstGeom prst="rect">
            <a:avLst/>
          </a:prstGeom>
          <a:noFill/>
          <a:ln w="9525">
            <a:noFill/>
            <a:miter lim="800000"/>
            <a:headEnd/>
            <a:tailEnd/>
          </a:ln>
        </p:spPr>
      </p:pic>
      <p:sp>
        <p:nvSpPr>
          <p:cNvPr id="15" name="Rectangle 14"/>
          <p:cNvSpPr/>
          <p:nvPr/>
        </p:nvSpPr>
        <p:spPr>
          <a:xfrm>
            <a:off x="0" y="0"/>
            <a:ext cx="9144000" cy="6069013"/>
          </a:xfrm>
          <a:prstGeom prst="rect">
            <a:avLst/>
          </a:prstGeom>
          <a:solidFill>
            <a:schemeClr val="bg1">
              <a:lumMod val="9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 name="Title 1"/>
          <p:cNvSpPr>
            <a:spLocks noGrp="1"/>
          </p:cNvSpPr>
          <p:nvPr>
            <p:ph type="ctrTitle"/>
          </p:nvPr>
        </p:nvSpPr>
        <p:spPr>
          <a:xfrm>
            <a:off x="990600" y="2130425"/>
            <a:ext cx="7162800" cy="993775"/>
          </a:xfrm>
        </p:spPr>
        <p:txBody>
          <a:bodyPr/>
          <a:lstStyle/>
          <a:p>
            <a:pPr eaLnBrk="1" hangingPunct="1"/>
            <a:r>
              <a:rPr lang="en-US" smtClean="0"/>
              <a:t>SPoRT Product Assessments</a:t>
            </a:r>
          </a:p>
        </p:txBody>
      </p:sp>
      <p:sp>
        <p:nvSpPr>
          <p:cNvPr id="3" name="Subtitle 2"/>
          <p:cNvSpPr>
            <a:spLocks noGrp="1"/>
          </p:cNvSpPr>
          <p:nvPr>
            <p:ph type="subTitle" idx="1"/>
          </p:nvPr>
        </p:nvSpPr>
        <p:spPr>
          <a:xfrm>
            <a:off x="304800" y="4267200"/>
            <a:ext cx="8458200" cy="1143000"/>
          </a:xfrm>
        </p:spPr>
        <p:txBody>
          <a:bodyPr rtlCol="0">
            <a:normAutofit/>
          </a:bodyPr>
          <a:lstStyle/>
          <a:p>
            <a:pPr eaLnBrk="1" fontAlgn="auto" hangingPunct="1">
              <a:spcAft>
                <a:spcPts val="0"/>
              </a:spcAft>
              <a:defRPr/>
            </a:pPr>
            <a:r>
              <a:rPr lang="en-US" sz="2600" dirty="0" smtClean="0">
                <a:solidFill>
                  <a:schemeClr val="tx1">
                    <a:lumMod val="75000"/>
                    <a:lumOff val="25000"/>
                  </a:schemeClr>
                </a:solidFill>
              </a:rPr>
              <a:t>Fifth Meeting of the Science Advisory Committee</a:t>
            </a:r>
          </a:p>
          <a:p>
            <a:pPr eaLnBrk="1" fontAlgn="auto" hangingPunct="1">
              <a:spcAft>
                <a:spcPts val="0"/>
              </a:spcAft>
              <a:defRPr/>
            </a:pPr>
            <a:r>
              <a:rPr lang="en-US" sz="1800" dirty="0" smtClean="0">
                <a:solidFill>
                  <a:schemeClr val="tx1">
                    <a:lumMod val="75000"/>
                    <a:lumOff val="25000"/>
                  </a:schemeClr>
                </a:solidFill>
              </a:rPr>
              <a:t>18-20 November, 2009</a:t>
            </a:r>
          </a:p>
        </p:txBody>
      </p:sp>
      <p:sp>
        <p:nvSpPr>
          <p:cNvPr id="6" name="TextBox 5"/>
          <p:cNvSpPr txBox="1"/>
          <p:nvPr/>
        </p:nvSpPr>
        <p:spPr>
          <a:xfrm>
            <a:off x="2659063" y="3363913"/>
            <a:ext cx="3817937" cy="492125"/>
          </a:xfrm>
          <a:prstGeom prst="rect">
            <a:avLst/>
          </a:prstGeom>
          <a:noFill/>
        </p:spPr>
        <p:txBody>
          <a:bodyPr wrap="none">
            <a:spAutoFit/>
          </a:bodyPr>
          <a:lstStyle/>
          <a:p>
            <a:pPr>
              <a:defRPr/>
            </a:pPr>
            <a:r>
              <a:rPr lang="en-US" sz="2600" dirty="0">
                <a:latin typeface="+mj-lt"/>
              </a:rPr>
              <a:t>Geoffrey Stano, Kevin Fuell</a:t>
            </a:r>
          </a:p>
        </p:txBody>
      </p:sp>
      <p:grpSp>
        <p:nvGrpSpPr>
          <p:cNvPr id="2055" name="Group 13"/>
          <p:cNvGrpSpPr>
            <a:grpSpLocks/>
          </p:cNvGrpSpPr>
          <p:nvPr/>
        </p:nvGrpSpPr>
        <p:grpSpPr bwMode="auto">
          <a:xfrm>
            <a:off x="0" y="6143625"/>
            <a:ext cx="9086850" cy="714375"/>
            <a:chOff x="0" y="6143625"/>
            <a:chExt cx="9086850" cy="714375"/>
          </a:xfrm>
        </p:grpSpPr>
        <p:pic>
          <p:nvPicPr>
            <p:cNvPr id="2057"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2058" name="Picture 6"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2059" name="Group 11"/>
            <p:cNvGrpSpPr>
              <a:grpSpLocks/>
            </p:cNvGrpSpPr>
            <p:nvPr/>
          </p:nvGrpSpPr>
          <p:grpSpPr bwMode="auto">
            <a:xfrm>
              <a:off x="2286000" y="6525768"/>
              <a:ext cx="5784521" cy="179832"/>
              <a:chOff x="2514600" y="5916168"/>
              <a:chExt cx="5784521" cy="179832"/>
            </a:xfrm>
          </p:grpSpPr>
          <p:sp>
            <p:nvSpPr>
              <p:cNvPr id="2061"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06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063"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1"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 name="TextBox 12"/>
          <p:cNvSpPr txBox="1"/>
          <p:nvPr/>
        </p:nvSpPr>
        <p:spPr>
          <a:xfrm>
            <a:off x="1600200" y="5486400"/>
            <a:ext cx="5902325" cy="369888"/>
          </a:xfrm>
          <a:prstGeom prst="rect">
            <a:avLst/>
          </a:prstGeom>
          <a:noFill/>
        </p:spPr>
        <p:txBody>
          <a:bodyPr wrap="none">
            <a:spAutoFit/>
          </a:bodyPr>
          <a:lstStyle/>
          <a:p>
            <a:pPr>
              <a:defRPr/>
            </a:pPr>
            <a:r>
              <a:rPr lang="en-US" dirty="0">
                <a:solidFill>
                  <a:schemeClr val="bg1">
                    <a:lumMod val="50000"/>
                  </a:schemeClr>
                </a:solidFill>
                <a:latin typeface="+mn-lt"/>
              </a:rPr>
              <a:t>National Space Science and Technology Center, Huntsville, 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62600" y="1219200"/>
            <a:ext cx="3200400" cy="4924425"/>
          </a:xfrm>
          <a:prstGeom prst="rect">
            <a:avLst/>
          </a:prstGeom>
          <a:solidFill>
            <a:schemeClr val="tx2">
              <a:lumMod val="1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1267" name="Group 7"/>
          <p:cNvGrpSpPr>
            <a:grpSpLocks/>
          </p:cNvGrpSpPr>
          <p:nvPr/>
        </p:nvGrpSpPr>
        <p:grpSpPr bwMode="auto">
          <a:xfrm>
            <a:off x="0" y="6143625"/>
            <a:ext cx="9086850" cy="714375"/>
            <a:chOff x="0" y="6143625"/>
            <a:chExt cx="9086850" cy="714375"/>
          </a:xfrm>
        </p:grpSpPr>
        <p:pic>
          <p:nvPicPr>
            <p:cNvPr id="1127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127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1273" name="Group 11"/>
            <p:cNvGrpSpPr>
              <a:grpSpLocks/>
            </p:cNvGrpSpPr>
            <p:nvPr/>
          </p:nvGrpSpPr>
          <p:grpSpPr bwMode="auto">
            <a:xfrm>
              <a:off x="2286000" y="6525768"/>
              <a:ext cx="5784521" cy="179832"/>
              <a:chOff x="2514600" y="5916168"/>
              <a:chExt cx="5784521" cy="179832"/>
            </a:xfrm>
          </p:grpSpPr>
          <p:sp>
            <p:nvSpPr>
              <p:cNvPr id="1127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127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127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2291" name="Title 15"/>
          <p:cNvSpPr>
            <a:spLocks noGrp="1"/>
          </p:cNvSpPr>
          <p:nvPr>
            <p:ph type="title"/>
          </p:nvPr>
        </p:nvSpPr>
        <p:spPr>
          <a:xfrm>
            <a:off x="228600" y="274638"/>
            <a:ext cx="8686800" cy="1143000"/>
          </a:xfrm>
        </p:spPr>
        <p:txBody>
          <a:bodyPr/>
          <a:lstStyle/>
          <a:p>
            <a:pPr eaLnBrk="1" hangingPunct="1">
              <a:defRPr/>
            </a:pPr>
            <a:r>
              <a:rPr lang="en-US" dirty="0" smtClean="0">
                <a:effectLst>
                  <a:outerShdw blurRad="38100" dist="38100" dir="2700000" algn="tl">
                    <a:srgbClr val="000000">
                      <a:alpha val="43137"/>
                    </a:srgbClr>
                  </a:outerShdw>
                </a:effectLst>
              </a:rPr>
              <a:t>Impacts: Wide World of </a:t>
            </a: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Blog</a:t>
            </a:r>
          </a:p>
        </p:txBody>
      </p:sp>
      <p:sp>
        <p:nvSpPr>
          <p:cNvPr id="11269" name="Content Placeholder 16"/>
          <p:cNvSpPr>
            <a:spLocks noGrp="1"/>
          </p:cNvSpPr>
          <p:nvPr>
            <p:ph idx="1"/>
          </p:nvPr>
        </p:nvSpPr>
        <p:spPr>
          <a:xfrm>
            <a:off x="76200" y="1752600"/>
            <a:ext cx="5486400" cy="3962400"/>
          </a:xfrm>
        </p:spPr>
        <p:txBody>
          <a:bodyPr/>
          <a:lstStyle/>
          <a:p>
            <a:pPr eaLnBrk="1" hangingPunct="1"/>
            <a:r>
              <a:rPr lang="en-US" sz="2400" smtClean="0"/>
              <a:t>Web surveys can be cumbersome</a:t>
            </a:r>
          </a:p>
          <a:p>
            <a:pPr lvl="1" eaLnBrk="1" hangingPunct="1"/>
            <a:r>
              <a:rPr lang="en-US" sz="2000" smtClean="0"/>
              <a:t>Rigid structure</a:t>
            </a:r>
          </a:p>
          <a:p>
            <a:pPr lvl="1" eaLnBrk="1" hangingPunct="1"/>
            <a:r>
              <a:rPr lang="en-US" sz="2000" smtClean="0"/>
              <a:t>No pictures</a:t>
            </a:r>
          </a:p>
          <a:p>
            <a:pPr lvl="1" eaLnBrk="1" hangingPunct="1"/>
            <a:r>
              <a:rPr lang="en-US" sz="2000" smtClean="0"/>
              <a:t>Limited circulation</a:t>
            </a:r>
          </a:p>
          <a:p>
            <a:pPr lvl="1" eaLnBrk="1" hangingPunct="1"/>
            <a:r>
              <a:rPr lang="en-US" sz="2000" smtClean="0"/>
              <a:t>Most effective with intensive studies</a:t>
            </a:r>
          </a:p>
          <a:p>
            <a:pPr eaLnBrk="1" hangingPunct="1"/>
            <a:r>
              <a:rPr lang="en-US" sz="2200" smtClean="0"/>
              <a:t>SPoRT Blog addresses these and promotes discussion of interesting cases</a:t>
            </a:r>
          </a:p>
          <a:p>
            <a:pPr lvl="1" eaLnBrk="1" hangingPunct="1"/>
            <a:r>
              <a:rPr lang="en-US" sz="2000" smtClean="0"/>
              <a:t>Good for everyday use</a:t>
            </a:r>
          </a:p>
          <a:p>
            <a:pPr lvl="1" eaLnBrk="1" hangingPunct="1"/>
            <a:r>
              <a:rPr lang="en-US" sz="2000" smtClean="0"/>
              <a:t>Interesting examples</a:t>
            </a:r>
          </a:p>
          <a:p>
            <a:pPr lvl="1" eaLnBrk="1" hangingPunct="1"/>
            <a:r>
              <a:rPr lang="en-US" sz="2000" smtClean="0"/>
              <a:t>Other partners see product utility!</a:t>
            </a:r>
          </a:p>
          <a:p>
            <a:pPr eaLnBrk="1" hangingPunct="1"/>
            <a:endParaRPr lang="en-US" sz="2200" smtClean="0"/>
          </a:p>
        </p:txBody>
      </p:sp>
      <p:pic>
        <p:nvPicPr>
          <p:cNvPr id="11270" name="Picture 13"/>
          <p:cNvPicPr>
            <a:picLocks noChangeAspect="1" noChangeArrowheads="1"/>
          </p:cNvPicPr>
          <p:nvPr/>
        </p:nvPicPr>
        <p:blipFill>
          <a:blip r:embed="rId4" cstate="print"/>
          <a:srcRect/>
          <a:stretch>
            <a:fillRect/>
          </a:stretch>
        </p:blipFill>
        <p:spPr bwMode="auto">
          <a:xfrm>
            <a:off x="5715000" y="1343025"/>
            <a:ext cx="2905125"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7"/>
          <p:cNvGrpSpPr>
            <a:grpSpLocks/>
          </p:cNvGrpSpPr>
          <p:nvPr/>
        </p:nvGrpSpPr>
        <p:grpSpPr bwMode="auto">
          <a:xfrm>
            <a:off x="0" y="6143625"/>
            <a:ext cx="9086850" cy="714375"/>
            <a:chOff x="0" y="6143625"/>
            <a:chExt cx="9086850" cy="714375"/>
          </a:xfrm>
        </p:grpSpPr>
        <p:pic>
          <p:nvPicPr>
            <p:cNvPr id="12300"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2301"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2302" name="Group 11"/>
            <p:cNvGrpSpPr>
              <a:grpSpLocks/>
            </p:cNvGrpSpPr>
            <p:nvPr/>
          </p:nvGrpSpPr>
          <p:grpSpPr bwMode="auto">
            <a:xfrm>
              <a:off x="2286000" y="6525768"/>
              <a:ext cx="5784521" cy="179832"/>
              <a:chOff x="2514600" y="5916168"/>
              <a:chExt cx="5784521" cy="179832"/>
            </a:xfrm>
          </p:grpSpPr>
          <p:sp>
            <p:nvSpPr>
              <p:cNvPr id="1230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230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230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2291" name="Title 15"/>
          <p:cNvSpPr>
            <a:spLocks noGrp="1"/>
          </p:cNvSpPr>
          <p:nvPr>
            <p:ph type="title"/>
          </p:nvPr>
        </p:nvSpPr>
        <p:spPr>
          <a:xfrm>
            <a:off x="228600" y="274638"/>
            <a:ext cx="8686800" cy="1143000"/>
          </a:xfrm>
        </p:spPr>
        <p:txBody>
          <a:bodyPr/>
          <a:lstStyle/>
          <a:p>
            <a:pPr eaLnBrk="1" hangingPunct="1">
              <a:defRPr/>
            </a:pPr>
            <a:r>
              <a:rPr lang="en-US" dirty="0" smtClean="0">
                <a:effectLst>
                  <a:outerShdw blurRad="38100" dist="38100" dir="2700000" algn="tl">
                    <a:srgbClr val="000000">
                      <a:alpha val="43137"/>
                    </a:srgbClr>
                  </a:outerShdw>
                </a:effectLst>
              </a:rPr>
              <a:t>Impacts: Wide World of </a:t>
            </a: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Blog</a:t>
            </a:r>
          </a:p>
        </p:txBody>
      </p:sp>
      <p:sp>
        <p:nvSpPr>
          <p:cNvPr id="12292" name="Content Placeholder 16"/>
          <p:cNvSpPr>
            <a:spLocks noGrp="1"/>
          </p:cNvSpPr>
          <p:nvPr>
            <p:ph idx="1"/>
          </p:nvPr>
        </p:nvSpPr>
        <p:spPr>
          <a:xfrm>
            <a:off x="4343400" y="2057400"/>
            <a:ext cx="4724400" cy="3200400"/>
          </a:xfrm>
        </p:spPr>
        <p:txBody>
          <a:bodyPr/>
          <a:lstStyle/>
          <a:p>
            <a:pPr eaLnBrk="1" hangingPunct="1"/>
            <a:r>
              <a:rPr lang="en-US" sz="2400" smtClean="0"/>
              <a:t>Partners post interesting and informative cases</a:t>
            </a:r>
          </a:p>
          <a:p>
            <a:pPr lvl="1" eaLnBrk="1" hangingPunct="1"/>
            <a:r>
              <a:rPr lang="en-US" sz="2000" smtClean="0"/>
              <a:t>ABQ: Outflow boundary with MODIS</a:t>
            </a:r>
          </a:p>
          <a:p>
            <a:pPr lvl="1" eaLnBrk="1" hangingPunct="1"/>
            <a:r>
              <a:rPr lang="en-US" sz="2000" smtClean="0"/>
              <a:t>MFL: MODIS fog in the Everglades</a:t>
            </a:r>
          </a:p>
          <a:p>
            <a:pPr lvl="1" eaLnBrk="1" hangingPunct="1"/>
            <a:r>
              <a:rPr lang="en-US" sz="2000" smtClean="0"/>
              <a:t>HUN: Lake versus land temperatures</a:t>
            </a:r>
          </a:p>
          <a:p>
            <a:pPr lvl="1" eaLnBrk="1" hangingPunct="1"/>
            <a:r>
              <a:rPr lang="en-US" sz="2000" smtClean="0"/>
              <a:t>SPoRT can post entries for offices</a:t>
            </a:r>
          </a:p>
          <a:p>
            <a:pPr lvl="2" eaLnBrk="1" hangingPunct="1"/>
            <a:r>
              <a:rPr lang="en-US" sz="1800" smtClean="0"/>
              <a:t>SMG: SST composite with visible image</a:t>
            </a:r>
          </a:p>
          <a:p>
            <a:pPr lvl="2" eaLnBrk="1" hangingPunct="1"/>
            <a:r>
              <a:rPr lang="en-US" sz="1800" smtClean="0"/>
              <a:t>MOB: Model utility with MODIS SSTs</a:t>
            </a:r>
            <a:endParaRPr lang="en-US" smtClean="0"/>
          </a:p>
          <a:p>
            <a:pPr eaLnBrk="1" hangingPunct="1"/>
            <a:endParaRPr lang="en-US" sz="2200" smtClean="0"/>
          </a:p>
        </p:txBody>
      </p:sp>
      <p:grpSp>
        <p:nvGrpSpPr>
          <p:cNvPr id="12293" name="Group 19"/>
          <p:cNvGrpSpPr>
            <a:grpSpLocks/>
          </p:cNvGrpSpPr>
          <p:nvPr/>
        </p:nvGrpSpPr>
        <p:grpSpPr bwMode="auto">
          <a:xfrm>
            <a:off x="128588" y="1219200"/>
            <a:ext cx="4138612" cy="5013325"/>
            <a:chOff x="4953000" y="1295401"/>
            <a:chExt cx="4137890" cy="5013959"/>
          </a:xfrm>
        </p:grpSpPr>
        <p:sp>
          <p:nvSpPr>
            <p:cNvPr id="19" name="Rectangle 18"/>
            <p:cNvSpPr/>
            <p:nvPr/>
          </p:nvSpPr>
          <p:spPr>
            <a:xfrm>
              <a:off x="5029187" y="2743384"/>
              <a:ext cx="2742721" cy="3565976"/>
            </a:xfrm>
            <a:prstGeom prst="rect">
              <a:avLst/>
            </a:prstGeom>
            <a:solidFill>
              <a:schemeClr val="tx2">
                <a:lumMod val="1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6576729" y="1828868"/>
              <a:ext cx="2514161" cy="3538985"/>
            </a:xfrm>
            <a:prstGeom prst="rect">
              <a:avLst/>
            </a:prstGeom>
            <a:solidFill>
              <a:schemeClr val="tx2">
                <a:lumMod val="1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4953000" y="1295401"/>
              <a:ext cx="2514161" cy="3581853"/>
            </a:xfrm>
            <a:prstGeom prst="rect">
              <a:avLst/>
            </a:prstGeom>
            <a:solidFill>
              <a:schemeClr val="tx2">
                <a:lumMod val="1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297" name="Picture 4"/>
            <p:cNvPicPr>
              <a:picLocks noChangeAspect="1" noChangeArrowheads="1"/>
            </p:cNvPicPr>
            <p:nvPr/>
          </p:nvPicPr>
          <p:blipFill>
            <a:blip r:embed="rId4" cstate="print"/>
            <a:srcRect/>
            <a:stretch>
              <a:fillRect/>
            </a:stretch>
          </p:blipFill>
          <p:spPr bwMode="auto">
            <a:xfrm>
              <a:off x="6477000" y="1905000"/>
              <a:ext cx="2537690" cy="3362325"/>
            </a:xfrm>
            <a:prstGeom prst="rect">
              <a:avLst/>
            </a:prstGeom>
            <a:noFill/>
            <a:ln w="9525">
              <a:noFill/>
              <a:miter lim="800000"/>
              <a:headEnd/>
              <a:tailEnd/>
            </a:ln>
          </p:spPr>
        </p:pic>
        <p:pic>
          <p:nvPicPr>
            <p:cNvPr id="12298" name="Picture 3"/>
            <p:cNvPicPr>
              <a:picLocks noChangeAspect="1" noChangeArrowheads="1"/>
            </p:cNvPicPr>
            <p:nvPr/>
          </p:nvPicPr>
          <p:blipFill>
            <a:blip r:embed="rId5" cstate="print"/>
            <a:srcRect/>
            <a:stretch>
              <a:fillRect/>
            </a:stretch>
          </p:blipFill>
          <p:spPr bwMode="auto">
            <a:xfrm>
              <a:off x="5029200" y="1371600"/>
              <a:ext cx="2371561" cy="3382962"/>
            </a:xfrm>
            <a:prstGeom prst="rect">
              <a:avLst/>
            </a:prstGeom>
            <a:noFill/>
            <a:ln w="9525">
              <a:noFill/>
              <a:miter lim="800000"/>
              <a:headEnd/>
              <a:tailEnd/>
            </a:ln>
          </p:spPr>
        </p:pic>
        <p:pic>
          <p:nvPicPr>
            <p:cNvPr id="12299" name="Picture 5"/>
            <p:cNvPicPr>
              <a:picLocks noChangeAspect="1" noChangeArrowheads="1"/>
            </p:cNvPicPr>
            <p:nvPr/>
          </p:nvPicPr>
          <p:blipFill>
            <a:blip r:embed="rId6" cstate="print"/>
            <a:srcRect/>
            <a:stretch>
              <a:fillRect/>
            </a:stretch>
          </p:blipFill>
          <p:spPr bwMode="auto">
            <a:xfrm>
              <a:off x="5112444" y="3735388"/>
              <a:ext cx="2581921" cy="250983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0" y="6143625"/>
            <a:ext cx="9086850" cy="714375"/>
            <a:chOff x="0" y="6143625"/>
            <a:chExt cx="9086850" cy="714375"/>
          </a:xfrm>
        </p:grpSpPr>
        <p:pic>
          <p:nvPicPr>
            <p:cNvPr id="1332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332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3323" name="Group 11"/>
            <p:cNvGrpSpPr>
              <a:grpSpLocks/>
            </p:cNvGrpSpPr>
            <p:nvPr/>
          </p:nvGrpSpPr>
          <p:grpSpPr bwMode="auto">
            <a:xfrm>
              <a:off x="2286000" y="6525768"/>
              <a:ext cx="5784521" cy="179832"/>
              <a:chOff x="2514600" y="5916168"/>
              <a:chExt cx="5784521" cy="179832"/>
            </a:xfrm>
          </p:grpSpPr>
          <p:sp>
            <p:nvSpPr>
              <p:cNvPr id="1332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332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332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3315" name="Title 15"/>
          <p:cNvSpPr>
            <a:spLocks noGrp="1"/>
          </p:cNvSpPr>
          <p:nvPr>
            <p:ph type="title"/>
          </p:nvPr>
        </p:nvSpPr>
        <p:spPr>
          <a:xfrm>
            <a:off x="228600" y="274638"/>
            <a:ext cx="8686800" cy="1143000"/>
          </a:xfrm>
        </p:spPr>
        <p:txBody>
          <a:bodyPr/>
          <a:lstStyle/>
          <a:p>
            <a:pPr eaLnBrk="1" hangingPunct="1">
              <a:defRPr/>
            </a:pPr>
            <a:r>
              <a:rPr lang="en-US" dirty="0" smtClean="0">
                <a:effectLst>
                  <a:outerShdw blurRad="38100" dist="38100" dir="2700000" algn="tl">
                    <a:srgbClr val="000000">
                      <a:alpha val="43137"/>
                    </a:srgbClr>
                  </a:outerShdw>
                </a:effectLst>
              </a:rPr>
              <a:t>Impacts: Additional Results</a:t>
            </a:r>
          </a:p>
        </p:txBody>
      </p:sp>
      <p:sp>
        <p:nvSpPr>
          <p:cNvPr id="13316" name="Content Placeholder 16"/>
          <p:cNvSpPr>
            <a:spLocks noGrp="1"/>
          </p:cNvSpPr>
          <p:nvPr>
            <p:ph idx="1"/>
          </p:nvPr>
        </p:nvSpPr>
        <p:spPr>
          <a:xfrm>
            <a:off x="3810000" y="1490663"/>
            <a:ext cx="5257800" cy="4681537"/>
          </a:xfrm>
        </p:spPr>
        <p:txBody>
          <a:bodyPr/>
          <a:lstStyle/>
          <a:p>
            <a:pPr eaLnBrk="1" hangingPunct="1"/>
            <a:r>
              <a:rPr lang="en-US" sz="2400" smtClean="0"/>
              <a:t>Not all formal, but still important!</a:t>
            </a:r>
          </a:p>
          <a:p>
            <a:pPr lvl="1" eaLnBrk="1" hangingPunct="1"/>
            <a:r>
              <a:rPr lang="en-US" sz="2000" smtClean="0"/>
              <a:t>Led to MODIS in the GFE</a:t>
            </a:r>
          </a:p>
          <a:p>
            <a:pPr lvl="1" eaLnBrk="1" hangingPunct="1"/>
            <a:r>
              <a:rPr lang="en-US" sz="2000" smtClean="0"/>
              <a:t>Modified domains for products</a:t>
            </a:r>
          </a:p>
          <a:p>
            <a:pPr eaLnBrk="1" hangingPunct="1"/>
            <a:r>
              <a:rPr lang="en-US" sz="2400" smtClean="0"/>
              <a:t>What happens to the feedback?</a:t>
            </a:r>
          </a:p>
          <a:p>
            <a:pPr lvl="1" eaLnBrk="1" hangingPunct="1"/>
            <a:r>
              <a:rPr lang="en-US" sz="2000" smtClean="0"/>
              <a:t>SPoRT Evaluation page – Mini report</a:t>
            </a:r>
          </a:p>
          <a:p>
            <a:pPr lvl="1" eaLnBrk="1" hangingPunct="1"/>
            <a:r>
              <a:rPr lang="en-US" sz="2000" smtClean="0"/>
              <a:t>Conference and journal articles</a:t>
            </a:r>
          </a:p>
          <a:p>
            <a:pPr lvl="2" eaLnBrk="1" hangingPunct="1"/>
            <a:r>
              <a:rPr lang="en-US" sz="1800" smtClean="0"/>
              <a:t>AMS Annual Meeting</a:t>
            </a:r>
          </a:p>
          <a:p>
            <a:pPr lvl="2" eaLnBrk="1" hangingPunct="1"/>
            <a:r>
              <a:rPr lang="en-US" sz="1800" smtClean="0"/>
              <a:t>Southern Thunder Workshop</a:t>
            </a:r>
          </a:p>
          <a:p>
            <a:pPr lvl="2" eaLnBrk="1" hangingPunct="1"/>
            <a:r>
              <a:rPr lang="en-US" sz="1800" smtClean="0"/>
              <a:t>Bulletin of the AMS</a:t>
            </a:r>
            <a:endParaRPr lang="en-US" sz="1600" smtClean="0"/>
          </a:p>
          <a:p>
            <a:pPr lvl="1" eaLnBrk="1" hangingPunct="1"/>
            <a:r>
              <a:rPr lang="en-US" sz="2000" smtClean="0"/>
              <a:t>Conclusions sent to product developers</a:t>
            </a:r>
          </a:p>
          <a:p>
            <a:pPr lvl="2" eaLnBrk="1" hangingPunct="1"/>
            <a:r>
              <a:rPr lang="en-US" sz="1800" smtClean="0"/>
              <a:t>Ken Pryor (NESDIS), FAA, SPoRT developers</a:t>
            </a:r>
          </a:p>
          <a:p>
            <a:pPr lvl="2" eaLnBrk="1" hangingPunct="1"/>
            <a:endParaRPr lang="en-US" sz="1600" smtClean="0"/>
          </a:p>
        </p:txBody>
      </p:sp>
      <p:pic>
        <p:nvPicPr>
          <p:cNvPr id="13" name="Picture 2"/>
          <p:cNvPicPr>
            <a:picLocks noChangeAspect="1" noChangeArrowheads="1"/>
          </p:cNvPicPr>
          <p:nvPr/>
        </p:nvPicPr>
        <p:blipFill>
          <a:blip r:embed="rId4" cstate="print"/>
          <a:srcRect/>
          <a:stretch>
            <a:fillRect/>
          </a:stretch>
        </p:blipFill>
        <p:spPr bwMode="auto">
          <a:xfrm>
            <a:off x="276224" y="1295400"/>
            <a:ext cx="2720537" cy="2514600"/>
          </a:xfrm>
          <a:prstGeom prst="roundRect">
            <a:avLst/>
          </a:prstGeom>
          <a:noFill/>
          <a:ln w="19050">
            <a:solidFill>
              <a:schemeClr val="tx2">
                <a:lumMod val="75000"/>
              </a:schemeClr>
            </a:solidFill>
            <a:miter lim="800000"/>
            <a:headEnd/>
            <a:tailEnd/>
          </a:ln>
          <a:effectLst/>
        </p:spPr>
      </p:pic>
      <p:sp>
        <p:nvSpPr>
          <p:cNvPr id="14" name="Rounded Rectangle 13"/>
          <p:cNvSpPr/>
          <p:nvPr/>
        </p:nvSpPr>
        <p:spPr>
          <a:xfrm>
            <a:off x="2095500" y="1600200"/>
            <a:ext cx="11430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MODIS in the GFE</a:t>
            </a:r>
          </a:p>
        </p:txBody>
      </p:sp>
      <p:sp>
        <p:nvSpPr>
          <p:cNvPr id="16" name="TextBox 25"/>
          <p:cNvSpPr txBox="1">
            <a:spLocks noChangeArrowheads="1"/>
          </p:cNvSpPr>
          <p:nvPr/>
        </p:nvSpPr>
        <p:spPr bwMode="auto">
          <a:xfrm>
            <a:off x="457200" y="2743200"/>
            <a:ext cx="3352800" cy="1635125"/>
          </a:xfrm>
          <a:prstGeom prst="roundRect">
            <a:avLst/>
          </a:prstGeom>
          <a:solidFill>
            <a:schemeClr val="bg1"/>
          </a:solidFill>
          <a:ln w="25400">
            <a:solidFill>
              <a:schemeClr val="tx2">
                <a:lumMod val="75000"/>
              </a:schemeClr>
            </a:solidFill>
            <a:miter lim="800000"/>
            <a:headEnd/>
            <a:tailEnd/>
          </a:ln>
        </p:spPr>
        <p:txBody>
          <a:bodyPr>
            <a:spAutoFit/>
          </a:bodyPr>
          <a:lstStyle/>
          <a:p>
            <a:pPr>
              <a:defRPr/>
            </a:pPr>
            <a:r>
              <a:rPr lang="en-US" b="1" dirty="0">
                <a:solidFill>
                  <a:schemeClr val="accent2">
                    <a:lumMod val="75000"/>
                  </a:schemeClr>
                </a:solidFill>
              </a:rPr>
              <a:t>WFO Mobile:  </a:t>
            </a:r>
            <a:r>
              <a:rPr lang="en-US" b="1" i="1" dirty="0">
                <a:solidFill>
                  <a:srgbClr val="006600"/>
                </a:solidFill>
              </a:rPr>
              <a:t>“… GFE approach could be helpful, in coastal regions to create a database stratified by flow regimes.”</a:t>
            </a:r>
            <a:endParaRPr lang="en-US" b="1" dirty="0">
              <a:solidFill>
                <a:srgbClr val="006600"/>
              </a:solidFill>
            </a:endParaRPr>
          </a:p>
        </p:txBody>
      </p:sp>
      <p:sp>
        <p:nvSpPr>
          <p:cNvPr id="17" name="TextBox 24"/>
          <p:cNvSpPr txBox="1">
            <a:spLocks noChangeArrowheads="1"/>
          </p:cNvSpPr>
          <p:nvPr/>
        </p:nvSpPr>
        <p:spPr bwMode="auto">
          <a:xfrm>
            <a:off x="228600" y="4648200"/>
            <a:ext cx="3048000" cy="1328738"/>
          </a:xfrm>
          <a:prstGeom prst="roundRect">
            <a:avLst/>
          </a:prstGeom>
          <a:noFill/>
          <a:ln w="25400">
            <a:solidFill>
              <a:schemeClr val="tx2">
                <a:lumMod val="75000"/>
              </a:schemeClr>
            </a:solidFill>
            <a:miter lim="800000"/>
            <a:headEnd/>
            <a:tailEnd/>
          </a:ln>
        </p:spPr>
        <p:txBody>
          <a:bodyPr>
            <a:spAutoFit/>
          </a:bodyPr>
          <a:lstStyle/>
          <a:p>
            <a:pPr>
              <a:defRPr/>
            </a:pPr>
            <a:r>
              <a:rPr lang="en-US" b="1" dirty="0">
                <a:solidFill>
                  <a:schemeClr val="accent2">
                    <a:lumMod val="75000"/>
                  </a:schemeClr>
                </a:solidFill>
              </a:rPr>
              <a:t>WFO Miami: </a:t>
            </a:r>
            <a:r>
              <a:rPr lang="en-US" b="1" i="1" dirty="0">
                <a:solidFill>
                  <a:srgbClr val="006600"/>
                </a:solidFill>
              </a:rPr>
              <a:t>“Expanding the CIRA TPW domain is very useful for tracking moisture plumes.”</a:t>
            </a:r>
            <a:endParaRPr lang="en-US" b="1" dirty="0">
              <a:solidFill>
                <a:srgbClr val="0066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C:\Documents and Settings\gstano\My Documents\My Pictures\LMA\AWIPS_vs_AWIPSII\LMA_2310_18Feb09_zoom.png"/>
          <p:cNvPicPr>
            <a:picLocks noChangeAspect="1" noChangeArrowheads="1"/>
          </p:cNvPicPr>
          <p:nvPr/>
        </p:nvPicPr>
        <p:blipFill>
          <a:blip r:embed="rId2" cstate="print"/>
          <a:srcRect/>
          <a:stretch>
            <a:fillRect/>
          </a:stretch>
        </p:blipFill>
        <p:spPr bwMode="auto">
          <a:xfrm>
            <a:off x="6107113" y="4265515"/>
            <a:ext cx="2808287" cy="2039538"/>
          </a:xfrm>
          <a:prstGeom prst="roundRect">
            <a:avLst/>
          </a:prstGeom>
          <a:noFill/>
          <a:ln w="19050">
            <a:solidFill>
              <a:schemeClr val="tx2">
                <a:lumMod val="50000"/>
              </a:schemeClr>
            </a:solidFill>
          </a:ln>
        </p:spPr>
      </p:pic>
      <p:grpSp>
        <p:nvGrpSpPr>
          <p:cNvPr id="14339" name="Group 7"/>
          <p:cNvGrpSpPr>
            <a:grpSpLocks/>
          </p:cNvGrpSpPr>
          <p:nvPr/>
        </p:nvGrpSpPr>
        <p:grpSpPr bwMode="auto">
          <a:xfrm>
            <a:off x="0" y="6143625"/>
            <a:ext cx="9086850" cy="714375"/>
            <a:chOff x="0" y="6143625"/>
            <a:chExt cx="9086850" cy="714375"/>
          </a:xfrm>
        </p:grpSpPr>
        <p:pic>
          <p:nvPicPr>
            <p:cNvPr id="14350"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14351"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4352" name="Group 11"/>
            <p:cNvGrpSpPr>
              <a:grpSpLocks/>
            </p:cNvGrpSpPr>
            <p:nvPr/>
          </p:nvGrpSpPr>
          <p:grpSpPr bwMode="auto">
            <a:xfrm>
              <a:off x="2286000" y="6525768"/>
              <a:ext cx="5784521" cy="179832"/>
              <a:chOff x="2514600" y="5916168"/>
              <a:chExt cx="5784521" cy="179832"/>
            </a:xfrm>
          </p:grpSpPr>
          <p:sp>
            <p:nvSpPr>
              <p:cNvPr id="1435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435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435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2" name="Title 15"/>
          <p:cNvSpPr>
            <a:spLocks noGrp="1"/>
          </p:cNvSpPr>
          <p:nvPr>
            <p:ph type="title"/>
          </p:nvPr>
        </p:nvSpPr>
        <p:spPr>
          <a:xfrm>
            <a:off x="228600" y="274638"/>
            <a:ext cx="8686800" cy="1143000"/>
          </a:xfrm>
        </p:spPr>
        <p:txBody>
          <a:bodyPr/>
          <a:lstStyle/>
          <a:p>
            <a:pPr eaLnBrk="1" hangingPunct="1">
              <a:defRPr/>
            </a:pPr>
            <a:r>
              <a:rPr lang="en-US" dirty="0" smtClean="0">
                <a:effectLst>
                  <a:outerShdw blurRad="38100" dist="38100" dir="2700000" algn="tl">
                    <a:srgbClr val="000000">
                      <a:alpha val="43137"/>
                    </a:srgbClr>
                  </a:outerShdw>
                </a:effectLst>
              </a:rPr>
              <a:t>Future Work</a:t>
            </a:r>
          </a:p>
        </p:txBody>
      </p:sp>
      <p:sp>
        <p:nvSpPr>
          <p:cNvPr id="14341" name="Content Placeholder 16"/>
          <p:cNvSpPr>
            <a:spLocks noGrp="1"/>
          </p:cNvSpPr>
          <p:nvPr>
            <p:ph idx="1"/>
          </p:nvPr>
        </p:nvSpPr>
        <p:spPr>
          <a:xfrm>
            <a:off x="76200" y="1371600"/>
            <a:ext cx="5486400" cy="4695825"/>
          </a:xfrm>
        </p:spPr>
        <p:txBody>
          <a:bodyPr/>
          <a:lstStyle/>
          <a:p>
            <a:pPr eaLnBrk="1" hangingPunct="1"/>
            <a:r>
              <a:rPr lang="en-US" sz="2400" smtClean="0"/>
              <a:t>Support GOES-R Proving Ground</a:t>
            </a:r>
          </a:p>
          <a:p>
            <a:pPr eaLnBrk="1" hangingPunct="1"/>
            <a:r>
              <a:rPr lang="en-US" sz="2400" smtClean="0"/>
              <a:t>AWIPS II</a:t>
            </a:r>
          </a:p>
          <a:p>
            <a:pPr lvl="1" eaLnBrk="1" hangingPunct="1"/>
            <a:r>
              <a:rPr lang="en-US" sz="2000" smtClean="0"/>
              <a:t>Best visualizations with new technology</a:t>
            </a:r>
          </a:p>
          <a:p>
            <a:pPr eaLnBrk="1" hangingPunct="1"/>
            <a:r>
              <a:rPr lang="en-US" sz="2400" smtClean="0"/>
              <a:t>Encourage written evaluations</a:t>
            </a:r>
          </a:p>
          <a:p>
            <a:pPr lvl="1" eaLnBrk="1" hangingPunct="1"/>
            <a:r>
              <a:rPr lang="en-US" sz="2000" smtClean="0"/>
              <a:t>Other metrics must be maintained</a:t>
            </a:r>
          </a:p>
          <a:p>
            <a:pPr eaLnBrk="1" hangingPunct="1"/>
            <a:r>
              <a:rPr lang="en-US" sz="2400" smtClean="0"/>
              <a:t>MODIS</a:t>
            </a:r>
          </a:p>
          <a:p>
            <a:pPr lvl="1" eaLnBrk="1" hangingPunct="1"/>
            <a:r>
              <a:rPr lang="en-US" sz="2000" smtClean="0"/>
              <a:t>Enhanced MODIS sea surface temperature</a:t>
            </a:r>
          </a:p>
          <a:p>
            <a:pPr lvl="1" eaLnBrk="1" hangingPunct="1"/>
            <a:r>
              <a:rPr lang="en-US" sz="2000" smtClean="0"/>
              <a:t>Enhanced MODIS spectral difference</a:t>
            </a:r>
          </a:p>
          <a:p>
            <a:pPr eaLnBrk="1" hangingPunct="1"/>
            <a:r>
              <a:rPr lang="en-US" sz="2400" smtClean="0"/>
              <a:t>Lightning Mapping Array</a:t>
            </a:r>
          </a:p>
          <a:p>
            <a:pPr lvl="1" eaLnBrk="1" hangingPunct="1"/>
            <a:r>
              <a:rPr lang="en-US" sz="2000" smtClean="0"/>
              <a:t>1 versus 2 km, 1 versus 2 min</a:t>
            </a:r>
          </a:p>
          <a:p>
            <a:pPr lvl="1" eaLnBrk="1" hangingPunct="1"/>
            <a:r>
              <a:rPr lang="en-US" sz="2000" smtClean="0"/>
              <a:t>Source density versus flash density</a:t>
            </a:r>
          </a:p>
          <a:p>
            <a:pPr lvl="1" eaLnBrk="1" hangingPunct="1"/>
            <a:r>
              <a:rPr lang="en-US" sz="2000" smtClean="0"/>
              <a:t>New users: KSC LDAR and White Sands LMA</a:t>
            </a:r>
            <a:endParaRPr lang="en-US" sz="1600" smtClean="0"/>
          </a:p>
        </p:txBody>
      </p:sp>
      <p:pic>
        <p:nvPicPr>
          <p:cNvPr id="14348" name="Picture 12"/>
          <p:cNvPicPr>
            <a:picLocks noChangeAspect="1" noChangeArrowheads="1"/>
          </p:cNvPicPr>
          <p:nvPr/>
        </p:nvPicPr>
        <p:blipFill>
          <a:blip r:embed="rId5" cstate="print"/>
          <a:srcRect/>
          <a:stretch>
            <a:fillRect/>
          </a:stretch>
        </p:blipFill>
        <p:spPr bwMode="auto">
          <a:xfrm>
            <a:off x="5410201" y="1371601"/>
            <a:ext cx="2971800" cy="2065344"/>
          </a:xfrm>
          <a:prstGeom prst="roundRect">
            <a:avLst/>
          </a:prstGeom>
          <a:noFill/>
          <a:ln w="19050">
            <a:solidFill>
              <a:schemeClr val="tx2">
                <a:lumMod val="75000"/>
              </a:schemeClr>
            </a:solidFill>
            <a:miter lim="800000"/>
            <a:headEnd/>
            <a:tailEnd/>
          </a:ln>
        </p:spPr>
      </p:pic>
      <p:sp>
        <p:nvSpPr>
          <p:cNvPr id="13" name="Rounded Rectangle 12"/>
          <p:cNvSpPr/>
          <p:nvPr/>
        </p:nvSpPr>
        <p:spPr>
          <a:xfrm>
            <a:off x="4991100" y="1295400"/>
            <a:ext cx="12573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Enhanced SSTs</a:t>
            </a:r>
          </a:p>
        </p:txBody>
      </p:sp>
      <p:grpSp>
        <p:nvGrpSpPr>
          <p:cNvPr id="14344" name="Group 13"/>
          <p:cNvGrpSpPr>
            <a:grpSpLocks/>
          </p:cNvGrpSpPr>
          <p:nvPr/>
        </p:nvGrpSpPr>
        <p:grpSpPr bwMode="auto">
          <a:xfrm>
            <a:off x="5791200" y="2743200"/>
            <a:ext cx="2209800" cy="2209800"/>
            <a:chOff x="304800" y="1371600"/>
            <a:chExt cx="4876800" cy="4876800"/>
          </a:xfrm>
        </p:grpSpPr>
        <p:pic>
          <p:nvPicPr>
            <p:cNvPr id="15" name="Picture 2" descr="C:\Documents and Settings\gstano\My Documents\Liason\Trips\ABQ_Sep09\MODA_GOMO_20090920_2045.GIF"/>
            <p:cNvPicPr>
              <a:picLocks noChangeAspect="1" noChangeArrowheads="1"/>
            </p:cNvPicPr>
            <p:nvPr/>
          </p:nvPicPr>
          <p:blipFill>
            <a:blip r:embed="rId6" cstate="print"/>
            <a:srcRect/>
            <a:stretch>
              <a:fillRect/>
            </a:stretch>
          </p:blipFill>
          <p:spPr bwMode="auto">
            <a:xfrm>
              <a:off x="304800" y="1371600"/>
              <a:ext cx="4876800" cy="4876800"/>
            </a:xfrm>
            <a:prstGeom prst="roundRect">
              <a:avLst/>
            </a:prstGeom>
            <a:noFill/>
            <a:ln w="19050">
              <a:solidFill>
                <a:schemeClr val="tx2">
                  <a:lumMod val="75000"/>
                </a:schemeClr>
              </a:solidFill>
            </a:ln>
          </p:spPr>
        </p:pic>
        <p:cxnSp>
          <p:nvCxnSpPr>
            <p:cNvPr id="16" name="Straight Connector 15"/>
            <p:cNvCxnSpPr/>
            <p:nvPr/>
          </p:nvCxnSpPr>
          <p:spPr>
            <a:xfrm flipV="1">
              <a:off x="381876" y="5106276"/>
              <a:ext cx="4267200" cy="227725"/>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744952" y="3125076"/>
              <a:ext cx="3580524" cy="227723"/>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Rounded Rectangle 17"/>
          <p:cNvSpPr/>
          <p:nvPr/>
        </p:nvSpPr>
        <p:spPr>
          <a:xfrm>
            <a:off x="5429250" y="3600450"/>
            <a:ext cx="12573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MODIS Hybrid</a:t>
            </a:r>
          </a:p>
        </p:txBody>
      </p:sp>
      <p:sp>
        <p:nvSpPr>
          <p:cNvPr id="20" name="Rounded Rectangle 19"/>
          <p:cNvSpPr/>
          <p:nvPr/>
        </p:nvSpPr>
        <p:spPr>
          <a:xfrm>
            <a:off x="5867400" y="5610225"/>
            <a:ext cx="1104900" cy="457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AWIPS 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7"/>
          <p:cNvGrpSpPr>
            <a:grpSpLocks/>
          </p:cNvGrpSpPr>
          <p:nvPr/>
        </p:nvGrpSpPr>
        <p:grpSpPr bwMode="auto">
          <a:xfrm>
            <a:off x="0" y="6143625"/>
            <a:ext cx="9086850" cy="714375"/>
            <a:chOff x="0" y="6143625"/>
            <a:chExt cx="9086850" cy="714375"/>
          </a:xfrm>
        </p:grpSpPr>
        <p:pic>
          <p:nvPicPr>
            <p:cNvPr id="3080"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3081"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3082" name="Group 11"/>
            <p:cNvGrpSpPr>
              <a:grpSpLocks/>
            </p:cNvGrpSpPr>
            <p:nvPr/>
          </p:nvGrpSpPr>
          <p:grpSpPr bwMode="auto">
            <a:xfrm>
              <a:off x="2286000" y="6525768"/>
              <a:ext cx="5784521" cy="179832"/>
              <a:chOff x="2514600" y="5916168"/>
              <a:chExt cx="5784521" cy="179832"/>
            </a:xfrm>
          </p:grpSpPr>
          <p:sp>
            <p:nvSpPr>
              <p:cNvPr id="308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08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08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4099" name="Title 15"/>
          <p:cNvSpPr>
            <a:spLocks noGrp="1"/>
          </p:cNvSpPr>
          <p:nvPr>
            <p:ph type="title"/>
          </p:nvPr>
        </p:nvSpPr>
        <p:spPr>
          <a:xfrm>
            <a:off x="228600" y="274638"/>
            <a:ext cx="8686800" cy="1143000"/>
          </a:xfrm>
        </p:spPr>
        <p:txBody>
          <a:bodyPr/>
          <a:lstStyle/>
          <a:p>
            <a:pPr eaLnBrk="1" hangingPunct="1">
              <a:defRPr/>
            </a:pPr>
            <a:r>
              <a:rPr lang="en-US" dirty="0" smtClean="0">
                <a:effectLst>
                  <a:outerShdw blurRad="38100" dist="38100" dir="2700000" algn="tl">
                    <a:srgbClr val="000000">
                      <a:alpha val="43137"/>
                    </a:srgbClr>
                  </a:outerShdw>
                </a:effectLst>
              </a:rPr>
              <a:t>Importance of Assessments to </a:t>
            </a:r>
            <a:r>
              <a:rPr lang="en-US" dirty="0" err="1" smtClean="0">
                <a:effectLst>
                  <a:outerShdw blurRad="38100" dist="38100" dir="2700000" algn="tl">
                    <a:srgbClr val="000000">
                      <a:alpha val="43137"/>
                    </a:srgbClr>
                  </a:outerShdw>
                </a:effectLst>
              </a:rPr>
              <a:t>SPoRT</a:t>
            </a:r>
            <a:endParaRPr lang="en-US" dirty="0" smtClean="0">
              <a:effectLst>
                <a:outerShdw blurRad="38100" dist="38100" dir="2700000" algn="tl">
                  <a:srgbClr val="000000">
                    <a:alpha val="43137"/>
                  </a:srgbClr>
                </a:outerShdw>
              </a:effectLst>
            </a:endParaRPr>
          </a:p>
        </p:txBody>
      </p:sp>
      <p:sp>
        <p:nvSpPr>
          <p:cNvPr id="3076" name="Content Placeholder 16"/>
          <p:cNvSpPr>
            <a:spLocks noGrp="1"/>
          </p:cNvSpPr>
          <p:nvPr>
            <p:ph idx="1"/>
          </p:nvPr>
        </p:nvSpPr>
        <p:spPr>
          <a:xfrm>
            <a:off x="76200" y="1371600"/>
            <a:ext cx="5410200" cy="4525963"/>
          </a:xfrm>
        </p:spPr>
        <p:txBody>
          <a:bodyPr/>
          <a:lstStyle/>
          <a:p>
            <a:pPr eaLnBrk="1" hangingPunct="1"/>
            <a:r>
              <a:rPr lang="en-US" sz="2400" b="1" smtClean="0"/>
              <a:t>SPoRT Mission:</a:t>
            </a:r>
            <a:r>
              <a:rPr lang="en-US" sz="2400" smtClean="0"/>
              <a:t> </a:t>
            </a:r>
          </a:p>
          <a:p>
            <a:pPr lvl="1" eaLnBrk="1" hangingPunct="1"/>
            <a:r>
              <a:rPr lang="en-US" sz="2000" smtClean="0"/>
              <a:t>Transition unique observations and research capabilities … to improve regional short-term forecasts </a:t>
            </a:r>
          </a:p>
          <a:p>
            <a:pPr eaLnBrk="1" hangingPunct="1"/>
            <a:r>
              <a:rPr lang="en-US" sz="2400" b="1" smtClean="0"/>
              <a:t>Keys to Success:</a:t>
            </a:r>
          </a:p>
          <a:p>
            <a:pPr lvl="1" eaLnBrk="1" hangingPunct="1"/>
            <a:r>
              <a:rPr lang="en-US" sz="2000" smtClean="0"/>
              <a:t>Link data to forecast problems</a:t>
            </a:r>
          </a:p>
          <a:p>
            <a:pPr lvl="1" eaLnBrk="1" hangingPunct="1"/>
            <a:r>
              <a:rPr lang="en-US" sz="2000" smtClean="0"/>
              <a:t>Data not thrown over the fence</a:t>
            </a:r>
          </a:p>
          <a:p>
            <a:pPr lvl="1" eaLnBrk="1" hangingPunct="1"/>
            <a:r>
              <a:rPr lang="en-US" sz="2000" smtClean="0"/>
              <a:t>Assessments improve success rate</a:t>
            </a:r>
          </a:p>
          <a:p>
            <a:pPr lvl="2" eaLnBrk="1" hangingPunct="1"/>
            <a:r>
              <a:rPr lang="en-US" sz="1800" smtClean="0"/>
              <a:t>Understanding of forecast issues</a:t>
            </a:r>
          </a:p>
          <a:p>
            <a:pPr lvl="2" eaLnBrk="1" hangingPunct="1"/>
            <a:r>
              <a:rPr lang="en-US" sz="1800" smtClean="0"/>
              <a:t>Understanding of product impact</a:t>
            </a:r>
          </a:p>
          <a:p>
            <a:pPr lvl="1" eaLnBrk="1" hangingPunct="1"/>
            <a:r>
              <a:rPr lang="en-US" sz="2000" smtClean="0"/>
              <a:t>Fosters end user participation and buy-in</a:t>
            </a:r>
          </a:p>
        </p:txBody>
      </p:sp>
      <p:pic>
        <p:nvPicPr>
          <p:cNvPr id="13" name="Picture 3" descr="C:\Documents and Settings\stanogt\My Documents\My Pictures\Texas_Trip_08\IMG_3705.JPG"/>
          <p:cNvPicPr>
            <a:picLocks noChangeAspect="1" noChangeArrowheads="1"/>
          </p:cNvPicPr>
          <p:nvPr/>
        </p:nvPicPr>
        <p:blipFill>
          <a:blip r:embed="rId4" cstate="print"/>
          <a:srcRect/>
          <a:stretch>
            <a:fillRect/>
          </a:stretch>
        </p:blipFill>
        <p:spPr bwMode="auto">
          <a:xfrm>
            <a:off x="5677841" y="4314824"/>
            <a:ext cx="2209800" cy="1657350"/>
          </a:xfrm>
          <a:prstGeom prst="roundRect">
            <a:avLst/>
          </a:prstGeom>
          <a:noFill/>
          <a:ln w="25400">
            <a:solidFill>
              <a:schemeClr val="tx2">
                <a:lumMod val="75000"/>
              </a:schemeClr>
            </a:solidFill>
          </a:ln>
        </p:spPr>
      </p:pic>
      <p:pic>
        <p:nvPicPr>
          <p:cNvPr id="15" name="Picture 6" descr="124-2415_IMG"/>
          <p:cNvPicPr>
            <a:picLocks noChangeAspect="1" noChangeArrowheads="1"/>
          </p:cNvPicPr>
          <p:nvPr/>
        </p:nvPicPr>
        <p:blipFill>
          <a:blip r:embed="rId5" cstate="print"/>
          <a:srcRect/>
          <a:stretch>
            <a:fillRect/>
          </a:stretch>
        </p:blipFill>
        <p:spPr bwMode="auto">
          <a:xfrm>
            <a:off x="6494984" y="1417638"/>
            <a:ext cx="2133600" cy="1600200"/>
          </a:xfrm>
          <a:prstGeom prst="roundRect">
            <a:avLst/>
          </a:prstGeom>
          <a:noFill/>
          <a:ln w="25400">
            <a:solidFill>
              <a:schemeClr val="tx2">
                <a:lumMod val="75000"/>
              </a:schemeClr>
            </a:solidFill>
          </a:ln>
        </p:spPr>
      </p:pic>
      <p:pic>
        <p:nvPicPr>
          <p:cNvPr id="15362" name="Picture 2" descr="C:\Documents and Settings\gstano\Desktop\MyFiles\Needed\DJH_3806Select.jpg"/>
          <p:cNvPicPr>
            <a:picLocks noChangeAspect="1" noChangeArrowheads="1"/>
          </p:cNvPicPr>
          <p:nvPr/>
        </p:nvPicPr>
        <p:blipFill>
          <a:blip r:embed="rId6" cstate="print"/>
          <a:srcRect/>
          <a:stretch>
            <a:fillRect/>
          </a:stretch>
        </p:blipFill>
        <p:spPr bwMode="auto">
          <a:xfrm>
            <a:off x="7210833" y="2590800"/>
            <a:ext cx="1353616" cy="2038349"/>
          </a:xfrm>
          <a:prstGeom prst="roundRect">
            <a:avLst/>
          </a:prstGeom>
          <a:noFill/>
          <a:ln w="25400">
            <a:solidFill>
              <a:schemeClr val="tx2">
                <a:lumMod val="7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Z:\chris.darden\WES Cases\April 1, 2008\0746UTC_4panel.png"/>
          <p:cNvPicPr>
            <a:picLocks noChangeAspect="1" noChangeArrowheads="1"/>
          </p:cNvPicPr>
          <p:nvPr/>
        </p:nvPicPr>
        <p:blipFill>
          <a:blip r:embed="rId2" cstate="print"/>
          <a:srcRect l="6076" t="8440" b="2336"/>
          <a:stretch>
            <a:fillRect/>
          </a:stretch>
        </p:blipFill>
        <p:spPr bwMode="auto">
          <a:xfrm>
            <a:off x="152400" y="4113056"/>
            <a:ext cx="2517462" cy="1905000"/>
          </a:xfrm>
          <a:prstGeom prst="roundRect">
            <a:avLst/>
          </a:prstGeom>
          <a:noFill/>
          <a:ln w="19050">
            <a:solidFill>
              <a:schemeClr val="tx2">
                <a:lumMod val="75000"/>
              </a:schemeClr>
            </a:solidFill>
            <a:miter lim="800000"/>
            <a:headEnd/>
            <a:tailEnd/>
          </a:ln>
        </p:spPr>
      </p:pic>
      <p:grpSp>
        <p:nvGrpSpPr>
          <p:cNvPr id="4099" name="Group 7"/>
          <p:cNvGrpSpPr>
            <a:grpSpLocks/>
          </p:cNvGrpSpPr>
          <p:nvPr/>
        </p:nvGrpSpPr>
        <p:grpSpPr bwMode="auto">
          <a:xfrm>
            <a:off x="0" y="6143625"/>
            <a:ext cx="9086850" cy="714375"/>
            <a:chOff x="0" y="6143625"/>
            <a:chExt cx="9086850" cy="714375"/>
          </a:xfrm>
        </p:grpSpPr>
        <p:pic>
          <p:nvPicPr>
            <p:cNvPr id="4108" name="Picture 4" descr="sportredblue.gif"/>
            <p:cNvPicPr>
              <a:picLocks noChangeAspect="1"/>
            </p:cNvPicPr>
            <p:nvPr/>
          </p:nvPicPr>
          <p:blipFill>
            <a:blip r:embed="rId3" cstate="print"/>
            <a:srcRect/>
            <a:stretch>
              <a:fillRect/>
            </a:stretch>
          </p:blipFill>
          <p:spPr bwMode="auto">
            <a:xfrm>
              <a:off x="0" y="6209772"/>
              <a:ext cx="2286000" cy="648228"/>
            </a:xfrm>
            <a:prstGeom prst="rect">
              <a:avLst/>
            </a:prstGeom>
            <a:noFill/>
            <a:ln w="9525">
              <a:noFill/>
              <a:miter lim="800000"/>
              <a:headEnd/>
              <a:tailEnd/>
            </a:ln>
          </p:spPr>
        </p:pic>
        <p:pic>
          <p:nvPicPr>
            <p:cNvPr id="4109" name="Picture 9" descr="nasa.gif"/>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4110" name="Group 11"/>
            <p:cNvGrpSpPr>
              <a:grpSpLocks/>
            </p:cNvGrpSpPr>
            <p:nvPr/>
          </p:nvGrpSpPr>
          <p:grpSpPr bwMode="auto">
            <a:xfrm>
              <a:off x="2286000" y="6525768"/>
              <a:ext cx="5784521" cy="179832"/>
              <a:chOff x="2514600" y="5916168"/>
              <a:chExt cx="5784521" cy="179832"/>
            </a:xfrm>
          </p:grpSpPr>
          <p:sp>
            <p:nvSpPr>
              <p:cNvPr id="4112"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113"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114"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3" name="Title 15"/>
          <p:cNvSpPr>
            <a:spLocks noGrp="1"/>
          </p:cNvSpPr>
          <p:nvPr>
            <p:ph type="title"/>
          </p:nvPr>
        </p:nvSpPr>
        <p:spPr>
          <a:xfrm>
            <a:off x="228600" y="274638"/>
            <a:ext cx="8686800" cy="1143000"/>
          </a:xfrm>
        </p:spPr>
        <p:txBody>
          <a:bodyPr/>
          <a:lstStyle/>
          <a:p>
            <a:pPr eaLnBrk="1" hangingPunct="1">
              <a:defRPr/>
            </a:pP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Accomplishments</a:t>
            </a:r>
          </a:p>
        </p:txBody>
      </p:sp>
      <p:sp>
        <p:nvSpPr>
          <p:cNvPr id="4101" name="Content Placeholder 16"/>
          <p:cNvSpPr>
            <a:spLocks noGrp="1"/>
          </p:cNvSpPr>
          <p:nvPr>
            <p:ph idx="1"/>
          </p:nvPr>
        </p:nvSpPr>
        <p:spPr>
          <a:xfrm>
            <a:off x="3886200" y="1371600"/>
            <a:ext cx="5181600" cy="4525963"/>
          </a:xfrm>
        </p:spPr>
        <p:txBody>
          <a:bodyPr/>
          <a:lstStyle/>
          <a:p>
            <a:pPr eaLnBrk="1" hangingPunct="1"/>
            <a:r>
              <a:rPr lang="en-US" sz="2400" i="1" smtClean="0"/>
              <a:t>“SPoRT should be more proactive in fostering end user feedback” – SAC 2007</a:t>
            </a:r>
            <a:endParaRPr lang="en-US" sz="2400" smtClean="0"/>
          </a:p>
          <a:p>
            <a:pPr eaLnBrk="1" hangingPunct="1"/>
            <a:r>
              <a:rPr lang="en-US" sz="2400" smtClean="0"/>
              <a:t>Several new activities undertaken</a:t>
            </a:r>
          </a:p>
          <a:p>
            <a:pPr lvl="1" eaLnBrk="1" hangingPunct="1"/>
            <a:r>
              <a:rPr lang="en-US" sz="2000" smtClean="0"/>
              <a:t>Intensive product evaluation periods</a:t>
            </a:r>
          </a:p>
          <a:p>
            <a:pPr lvl="2" eaLnBrk="1" hangingPunct="1"/>
            <a:r>
              <a:rPr lang="en-US" sz="1800" smtClean="0"/>
              <a:t>MODIS fog: Fall 2008 &amp; 2009, Jan 2009</a:t>
            </a:r>
          </a:p>
          <a:p>
            <a:pPr lvl="2" eaLnBrk="1" hangingPunct="1"/>
            <a:r>
              <a:rPr lang="en-US" sz="1800" smtClean="0"/>
              <a:t>MODIS false color: Winter 2008</a:t>
            </a:r>
          </a:p>
          <a:p>
            <a:pPr lvl="2" eaLnBrk="1" hangingPunct="1"/>
            <a:r>
              <a:rPr lang="en-US" sz="1800" smtClean="0"/>
              <a:t>North Alabama Lightning Mapping Array: Spring 2009</a:t>
            </a:r>
          </a:p>
          <a:p>
            <a:pPr lvl="1" eaLnBrk="1" hangingPunct="1"/>
            <a:r>
              <a:rPr lang="en-US" sz="2000" smtClean="0"/>
              <a:t>Wide World of SPoRT Blog</a:t>
            </a:r>
          </a:p>
          <a:p>
            <a:pPr lvl="2" eaLnBrk="1" hangingPunct="1"/>
            <a:r>
              <a:rPr lang="en-US" sz="1800" smtClean="0"/>
              <a:t>Peer to peer feedback and evaluation</a:t>
            </a:r>
          </a:p>
          <a:p>
            <a:pPr lvl="1" eaLnBrk="1" hangingPunct="1"/>
            <a:r>
              <a:rPr lang="en-US" sz="2000" smtClean="0"/>
              <a:t>Regular group discussions of applications</a:t>
            </a:r>
          </a:p>
          <a:p>
            <a:pPr lvl="2" eaLnBrk="1" hangingPunct="1"/>
            <a:r>
              <a:rPr lang="en-US" sz="1800" smtClean="0"/>
              <a:t>Bi-monthly coordination calls</a:t>
            </a:r>
          </a:p>
        </p:txBody>
      </p:sp>
      <p:pic>
        <p:nvPicPr>
          <p:cNvPr id="5132" name="Picture 12"/>
          <p:cNvPicPr>
            <a:picLocks noChangeAspect="1" noChangeArrowheads="1"/>
          </p:cNvPicPr>
          <p:nvPr/>
        </p:nvPicPr>
        <p:blipFill>
          <a:blip r:embed="rId5" cstate="print"/>
          <a:srcRect/>
          <a:stretch>
            <a:fillRect/>
          </a:stretch>
        </p:blipFill>
        <p:spPr bwMode="auto">
          <a:xfrm>
            <a:off x="370343" y="1371600"/>
            <a:ext cx="2753857" cy="2590800"/>
          </a:xfrm>
          <a:prstGeom prst="roundRect">
            <a:avLst/>
          </a:prstGeom>
          <a:noFill/>
          <a:ln w="19050">
            <a:solidFill>
              <a:schemeClr val="tx2">
                <a:lumMod val="75000"/>
              </a:schemeClr>
            </a:solidFill>
            <a:miter lim="800000"/>
            <a:headEnd/>
            <a:tailEnd/>
          </a:ln>
        </p:spPr>
      </p:pic>
      <p:sp>
        <p:nvSpPr>
          <p:cNvPr id="14" name="Rounded Rectangle 13"/>
          <p:cNvSpPr/>
          <p:nvPr/>
        </p:nvSpPr>
        <p:spPr>
          <a:xfrm>
            <a:off x="152400" y="1249363"/>
            <a:ext cx="17526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MODIS Fog and Topography</a:t>
            </a:r>
          </a:p>
        </p:txBody>
      </p:sp>
      <p:sp>
        <p:nvSpPr>
          <p:cNvPr id="15" name="Rectangle 14"/>
          <p:cNvSpPr/>
          <p:nvPr/>
        </p:nvSpPr>
        <p:spPr>
          <a:xfrm>
            <a:off x="1874838" y="3171825"/>
            <a:ext cx="2176462" cy="2971800"/>
          </a:xfrm>
          <a:prstGeom prst="rect">
            <a:avLst/>
          </a:prstGeom>
          <a:solidFill>
            <a:schemeClr val="tx2">
              <a:lumMod val="1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 name="Picture 2"/>
          <p:cNvPicPr>
            <a:picLocks noChangeAspect="1" noChangeArrowheads="1"/>
          </p:cNvPicPr>
          <p:nvPr/>
        </p:nvPicPr>
        <p:blipFill>
          <a:blip r:embed="rId6" cstate="print"/>
          <a:srcRect/>
          <a:stretch>
            <a:fillRect/>
          </a:stretch>
        </p:blipFill>
        <p:spPr bwMode="auto">
          <a:xfrm>
            <a:off x="2012950" y="3297238"/>
            <a:ext cx="1912938" cy="2720975"/>
          </a:xfrm>
          <a:prstGeom prst="rect">
            <a:avLst/>
          </a:prstGeom>
          <a:noFill/>
          <a:ln w="19050">
            <a:solidFill>
              <a:schemeClr val="bg2">
                <a:lumMod val="40000"/>
                <a:lumOff val="60000"/>
              </a:schemeClr>
            </a:solidFill>
            <a:miter lim="800000"/>
            <a:headEnd/>
            <a:tailEnd/>
          </a:ln>
        </p:spPr>
      </p:pic>
      <p:sp>
        <p:nvSpPr>
          <p:cNvPr id="18" name="Rounded Rectangle 17"/>
          <p:cNvSpPr/>
          <p:nvPr/>
        </p:nvSpPr>
        <p:spPr>
          <a:xfrm>
            <a:off x="2819400" y="5408613"/>
            <a:ext cx="14478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SPoRT</a:t>
            </a:r>
            <a:r>
              <a:rPr lang="en-US" dirty="0"/>
              <a:t> Blog</a:t>
            </a:r>
          </a:p>
        </p:txBody>
      </p:sp>
      <p:sp>
        <p:nvSpPr>
          <p:cNvPr id="20" name="Rounded Rectangle 19"/>
          <p:cNvSpPr/>
          <p:nvPr/>
        </p:nvSpPr>
        <p:spPr>
          <a:xfrm>
            <a:off x="76200" y="5534025"/>
            <a:ext cx="1143000" cy="6096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NALMA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7"/>
          <p:cNvGrpSpPr>
            <a:grpSpLocks/>
          </p:cNvGrpSpPr>
          <p:nvPr/>
        </p:nvGrpSpPr>
        <p:grpSpPr bwMode="auto">
          <a:xfrm>
            <a:off x="0" y="6143625"/>
            <a:ext cx="9086850" cy="714375"/>
            <a:chOff x="0" y="6143625"/>
            <a:chExt cx="9086850" cy="714375"/>
          </a:xfrm>
        </p:grpSpPr>
        <p:pic>
          <p:nvPicPr>
            <p:cNvPr id="5129"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5130"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5131" name="Group 11"/>
            <p:cNvGrpSpPr>
              <a:grpSpLocks/>
            </p:cNvGrpSpPr>
            <p:nvPr/>
          </p:nvGrpSpPr>
          <p:grpSpPr bwMode="auto">
            <a:xfrm>
              <a:off x="2286000" y="6525768"/>
              <a:ext cx="5784521" cy="179832"/>
              <a:chOff x="2514600" y="5916168"/>
              <a:chExt cx="5784521" cy="179832"/>
            </a:xfrm>
          </p:grpSpPr>
          <p:sp>
            <p:nvSpPr>
              <p:cNvPr id="5133"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5134"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5135"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6147" name="Title 15"/>
          <p:cNvSpPr>
            <a:spLocks noGrp="1"/>
          </p:cNvSpPr>
          <p:nvPr>
            <p:ph type="title"/>
          </p:nvPr>
        </p:nvSpPr>
        <p:spPr>
          <a:xfrm>
            <a:off x="228600" y="274638"/>
            <a:ext cx="8686800" cy="1143000"/>
          </a:xfrm>
        </p:spPr>
        <p:txBody>
          <a:bodyPr/>
          <a:lstStyle/>
          <a:p>
            <a:pPr eaLnBrk="1" hangingPunct="1">
              <a:defRPr/>
            </a:pP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Accomplishments</a:t>
            </a:r>
          </a:p>
        </p:txBody>
      </p:sp>
      <p:sp>
        <p:nvSpPr>
          <p:cNvPr id="5124" name="Content Placeholder 16"/>
          <p:cNvSpPr>
            <a:spLocks noGrp="1"/>
          </p:cNvSpPr>
          <p:nvPr>
            <p:ph idx="1"/>
          </p:nvPr>
        </p:nvSpPr>
        <p:spPr>
          <a:xfrm>
            <a:off x="76200" y="1371600"/>
            <a:ext cx="5257800" cy="4873625"/>
          </a:xfrm>
        </p:spPr>
        <p:txBody>
          <a:bodyPr/>
          <a:lstStyle/>
          <a:p>
            <a:pPr eaLnBrk="1" hangingPunct="1"/>
            <a:r>
              <a:rPr lang="en-US" sz="2400" i="1" smtClean="0"/>
              <a:t>“…more site visits to partners …” – SAC 2007</a:t>
            </a:r>
            <a:endParaRPr lang="en-US" sz="2400" smtClean="0"/>
          </a:p>
          <a:p>
            <a:pPr eaLnBrk="1" hangingPunct="1"/>
            <a:r>
              <a:rPr lang="en-US" sz="2400" smtClean="0"/>
              <a:t>SPoRT visits with partners</a:t>
            </a:r>
          </a:p>
          <a:p>
            <a:pPr lvl="1" eaLnBrk="1" hangingPunct="1"/>
            <a:r>
              <a:rPr lang="en-US" sz="2000" smtClean="0"/>
              <a:t>9 Weather Forecast Offices</a:t>
            </a:r>
          </a:p>
          <a:p>
            <a:pPr lvl="1" eaLnBrk="1" hangingPunct="1"/>
            <a:r>
              <a:rPr lang="en-US" sz="2000" smtClean="0"/>
              <a:t>Private: World Winds, Weather Channel</a:t>
            </a:r>
          </a:p>
          <a:p>
            <a:pPr lvl="1" eaLnBrk="1" hangingPunct="1"/>
            <a:r>
              <a:rPr lang="en-US" sz="2000" smtClean="0"/>
              <a:t>Southern Region Headquarters and JPL</a:t>
            </a:r>
          </a:p>
          <a:p>
            <a:pPr eaLnBrk="1" hangingPunct="1"/>
            <a:r>
              <a:rPr lang="en-US" sz="2400" smtClean="0"/>
              <a:t>Visits are informative and beneficial</a:t>
            </a:r>
          </a:p>
          <a:p>
            <a:pPr lvl="1" eaLnBrk="1" hangingPunct="1"/>
            <a:r>
              <a:rPr lang="en-US" sz="2000" smtClean="0"/>
              <a:t>Learn about local WFO concerns</a:t>
            </a:r>
          </a:p>
          <a:p>
            <a:pPr lvl="1" eaLnBrk="1" hangingPunct="1"/>
            <a:r>
              <a:rPr lang="en-US" sz="2000" smtClean="0"/>
              <a:t>Directly led to improvements to end users</a:t>
            </a:r>
          </a:p>
          <a:p>
            <a:pPr lvl="2" eaLnBrk="1" hangingPunct="1"/>
            <a:r>
              <a:rPr lang="en-US" sz="1800" smtClean="0"/>
              <a:t>Sped transition of MODIS SST composites</a:t>
            </a:r>
          </a:p>
          <a:p>
            <a:pPr lvl="2" eaLnBrk="1" hangingPunct="1"/>
            <a:r>
              <a:rPr lang="en-US" sz="1800" smtClean="0"/>
              <a:t>Remote sensing needs for Albuquerque</a:t>
            </a:r>
          </a:p>
          <a:p>
            <a:pPr lvl="2" eaLnBrk="1" hangingPunct="1"/>
            <a:r>
              <a:rPr lang="en-US" sz="1800" smtClean="0"/>
              <a:t>Enhancement to MODIS fog product</a:t>
            </a:r>
          </a:p>
          <a:p>
            <a:pPr lvl="2" eaLnBrk="1" hangingPunct="1"/>
            <a:r>
              <a:rPr lang="en-US" sz="1800" smtClean="0"/>
              <a:t>Fix visualizations issues</a:t>
            </a:r>
          </a:p>
          <a:p>
            <a:pPr lvl="2" eaLnBrk="1" hangingPunct="1"/>
            <a:endParaRPr lang="en-US" sz="1600" smtClean="0"/>
          </a:p>
        </p:txBody>
      </p:sp>
      <p:pic>
        <p:nvPicPr>
          <p:cNvPr id="6158" name="Picture 14" descr="C:\Documents and Settings\gstano\My Documents\My Pictures\CIRA\cira_fay.PNG"/>
          <p:cNvPicPr>
            <a:picLocks noChangeAspect="1" noChangeArrowheads="1"/>
          </p:cNvPicPr>
          <p:nvPr/>
        </p:nvPicPr>
        <p:blipFill>
          <a:blip r:embed="rId4" cstate="print"/>
          <a:srcRect/>
          <a:stretch>
            <a:fillRect/>
          </a:stretch>
        </p:blipFill>
        <p:spPr bwMode="auto">
          <a:xfrm>
            <a:off x="5937032" y="3200400"/>
            <a:ext cx="3149818" cy="2958090"/>
          </a:xfrm>
          <a:prstGeom prst="roundRect">
            <a:avLst/>
          </a:prstGeom>
          <a:noFill/>
          <a:ln w="19050">
            <a:solidFill>
              <a:schemeClr val="tx2">
                <a:lumMod val="75000"/>
              </a:schemeClr>
            </a:solidFill>
          </a:ln>
        </p:spPr>
      </p:pic>
      <p:pic>
        <p:nvPicPr>
          <p:cNvPr id="6159" name="Picture 15"/>
          <p:cNvPicPr>
            <a:picLocks noChangeAspect="1" noChangeArrowheads="1"/>
          </p:cNvPicPr>
          <p:nvPr/>
        </p:nvPicPr>
        <p:blipFill>
          <a:blip r:embed="rId5" cstate="print"/>
          <a:srcRect/>
          <a:stretch>
            <a:fillRect/>
          </a:stretch>
        </p:blipFill>
        <p:spPr bwMode="auto">
          <a:xfrm>
            <a:off x="5562600" y="1219200"/>
            <a:ext cx="3149818" cy="2895600"/>
          </a:xfrm>
          <a:prstGeom prst="roundRect">
            <a:avLst/>
          </a:prstGeom>
          <a:noFill/>
          <a:ln w="19050">
            <a:solidFill>
              <a:schemeClr val="tx2">
                <a:lumMod val="75000"/>
              </a:schemeClr>
            </a:solidFill>
            <a:miter lim="800000"/>
            <a:headEnd/>
            <a:tailEnd/>
          </a:ln>
        </p:spPr>
      </p:pic>
      <p:sp>
        <p:nvSpPr>
          <p:cNvPr id="17" name="Rounded Rectangle 16"/>
          <p:cNvSpPr/>
          <p:nvPr/>
        </p:nvSpPr>
        <p:spPr>
          <a:xfrm>
            <a:off x="5105400" y="1417638"/>
            <a:ext cx="1828800" cy="48736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Incorrect Display</a:t>
            </a:r>
          </a:p>
        </p:txBody>
      </p:sp>
      <p:sp>
        <p:nvSpPr>
          <p:cNvPr id="18" name="Rounded Rectangle 17"/>
          <p:cNvSpPr/>
          <p:nvPr/>
        </p:nvSpPr>
        <p:spPr>
          <a:xfrm>
            <a:off x="5181600" y="5562600"/>
            <a:ext cx="1905000" cy="48736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Corrected Display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5738" y="1219200"/>
            <a:ext cx="3548062" cy="4924425"/>
          </a:xfrm>
          <a:prstGeom prst="rect">
            <a:avLst/>
          </a:prstGeom>
          <a:solidFill>
            <a:schemeClr val="tx2">
              <a:lumMod val="1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147" name="Group 7"/>
          <p:cNvGrpSpPr>
            <a:grpSpLocks/>
          </p:cNvGrpSpPr>
          <p:nvPr/>
        </p:nvGrpSpPr>
        <p:grpSpPr bwMode="auto">
          <a:xfrm>
            <a:off x="0" y="6143625"/>
            <a:ext cx="9086850" cy="714375"/>
            <a:chOff x="0" y="6143625"/>
            <a:chExt cx="9086850" cy="714375"/>
          </a:xfrm>
        </p:grpSpPr>
        <p:pic>
          <p:nvPicPr>
            <p:cNvPr id="6151"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6152"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6153" name="Group 11"/>
            <p:cNvGrpSpPr>
              <a:grpSpLocks/>
            </p:cNvGrpSpPr>
            <p:nvPr/>
          </p:nvGrpSpPr>
          <p:grpSpPr bwMode="auto">
            <a:xfrm>
              <a:off x="2286000" y="6525768"/>
              <a:ext cx="5784521" cy="179832"/>
              <a:chOff x="2514600" y="5916168"/>
              <a:chExt cx="5784521" cy="179832"/>
            </a:xfrm>
          </p:grpSpPr>
          <p:sp>
            <p:nvSpPr>
              <p:cNvPr id="615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615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615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7171" name="Title 15"/>
          <p:cNvSpPr>
            <a:spLocks noGrp="1"/>
          </p:cNvSpPr>
          <p:nvPr>
            <p:ph type="title"/>
          </p:nvPr>
        </p:nvSpPr>
        <p:spPr>
          <a:xfrm>
            <a:off x="228600" y="274638"/>
            <a:ext cx="8686800" cy="1143000"/>
          </a:xfrm>
        </p:spPr>
        <p:txBody>
          <a:bodyPr/>
          <a:lstStyle/>
          <a:p>
            <a:pPr eaLnBrk="1" hangingPunct="1">
              <a:defRPr/>
            </a:pP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Accomplishments</a:t>
            </a:r>
          </a:p>
        </p:txBody>
      </p:sp>
      <p:sp>
        <p:nvSpPr>
          <p:cNvPr id="6149" name="Content Placeholder 16"/>
          <p:cNvSpPr>
            <a:spLocks noGrp="1"/>
          </p:cNvSpPr>
          <p:nvPr>
            <p:ph idx="1"/>
          </p:nvPr>
        </p:nvSpPr>
        <p:spPr>
          <a:xfrm>
            <a:off x="3810000" y="1417638"/>
            <a:ext cx="5257800" cy="4525962"/>
          </a:xfrm>
        </p:spPr>
        <p:txBody>
          <a:bodyPr/>
          <a:lstStyle/>
          <a:p>
            <a:pPr eaLnBrk="1" hangingPunct="1"/>
            <a:r>
              <a:rPr lang="en-US" sz="2400" i="1" smtClean="0"/>
              <a:t>“How does SPoRT document transitions?” – SAC 2007</a:t>
            </a:r>
          </a:p>
          <a:p>
            <a:pPr eaLnBrk="1" hangingPunct="1"/>
            <a:r>
              <a:rPr lang="en-US" sz="2400" smtClean="0"/>
              <a:t>Evaluations on SPoRT web page</a:t>
            </a:r>
          </a:p>
          <a:p>
            <a:pPr lvl="1" eaLnBrk="1" hangingPunct="1"/>
            <a:r>
              <a:rPr lang="en-US" sz="2000" smtClean="0"/>
              <a:t>Summaries of intensive study periods</a:t>
            </a:r>
          </a:p>
          <a:p>
            <a:pPr eaLnBrk="1" hangingPunct="1"/>
            <a:r>
              <a:rPr lang="en-US" sz="2400" smtClean="0"/>
              <a:t>More emphasis on written articles</a:t>
            </a:r>
          </a:p>
          <a:p>
            <a:pPr lvl="1" eaLnBrk="1" hangingPunct="1"/>
            <a:r>
              <a:rPr lang="en-US" sz="2000" smtClean="0"/>
              <a:t>End users receive authorship</a:t>
            </a:r>
          </a:p>
          <a:p>
            <a:pPr lvl="1" eaLnBrk="1" hangingPunct="1"/>
            <a:r>
              <a:rPr lang="en-US" sz="2000" smtClean="0"/>
              <a:t>Highlights SPoRT and partner collaboration</a:t>
            </a:r>
          </a:p>
          <a:p>
            <a:pPr lvl="1" eaLnBrk="1" hangingPunct="1"/>
            <a:r>
              <a:rPr lang="en-US" sz="2000" smtClean="0"/>
              <a:t>AMS Annual Meeting conference articles</a:t>
            </a:r>
          </a:p>
          <a:p>
            <a:pPr lvl="2" eaLnBrk="1" hangingPunct="1"/>
            <a:r>
              <a:rPr lang="en-US" sz="1800" smtClean="0"/>
              <a:t>MODIS false color – WFO Great Falls</a:t>
            </a:r>
          </a:p>
          <a:p>
            <a:pPr lvl="2" eaLnBrk="1" hangingPunct="1"/>
            <a:r>
              <a:rPr lang="en-US" sz="1800" smtClean="0"/>
              <a:t>North Alabama LMA – WFO Huntsville</a:t>
            </a:r>
          </a:p>
          <a:p>
            <a:pPr lvl="1" eaLnBrk="1" hangingPunct="1"/>
            <a:r>
              <a:rPr lang="en-US" sz="2000" smtClean="0"/>
              <a:t>Upcoming BAMS maproom paper</a:t>
            </a:r>
          </a:p>
        </p:txBody>
      </p:sp>
      <p:pic>
        <p:nvPicPr>
          <p:cNvPr id="6150" name="Picture 14"/>
          <p:cNvPicPr>
            <a:picLocks noChangeAspect="1" noChangeArrowheads="1"/>
          </p:cNvPicPr>
          <p:nvPr/>
        </p:nvPicPr>
        <p:blipFill>
          <a:blip r:embed="rId4" cstate="print"/>
          <a:srcRect/>
          <a:stretch>
            <a:fillRect/>
          </a:stretch>
        </p:blipFill>
        <p:spPr bwMode="auto">
          <a:xfrm>
            <a:off x="304800" y="1417638"/>
            <a:ext cx="3273425"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p:cNvGrpSpPr>
            <a:grpSpLocks/>
          </p:cNvGrpSpPr>
          <p:nvPr/>
        </p:nvGrpSpPr>
        <p:grpSpPr bwMode="auto">
          <a:xfrm>
            <a:off x="0" y="6143625"/>
            <a:ext cx="9086850" cy="714375"/>
            <a:chOff x="0" y="6143625"/>
            <a:chExt cx="9086850" cy="714375"/>
          </a:xfrm>
        </p:grpSpPr>
        <p:pic>
          <p:nvPicPr>
            <p:cNvPr id="7175"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7176"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7177" name="Group 11"/>
            <p:cNvGrpSpPr>
              <a:grpSpLocks/>
            </p:cNvGrpSpPr>
            <p:nvPr/>
          </p:nvGrpSpPr>
          <p:grpSpPr bwMode="auto">
            <a:xfrm>
              <a:off x="2286000" y="6525768"/>
              <a:ext cx="5784521" cy="179832"/>
              <a:chOff x="2514600" y="5916168"/>
              <a:chExt cx="5784521" cy="179832"/>
            </a:xfrm>
          </p:grpSpPr>
          <p:sp>
            <p:nvSpPr>
              <p:cNvPr id="7179"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7180"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7181"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8195" name="Title 15"/>
          <p:cNvSpPr>
            <a:spLocks noGrp="1"/>
          </p:cNvSpPr>
          <p:nvPr>
            <p:ph type="title"/>
          </p:nvPr>
        </p:nvSpPr>
        <p:spPr>
          <a:xfrm>
            <a:off x="228600" y="274638"/>
            <a:ext cx="8686800" cy="1143000"/>
          </a:xfrm>
        </p:spPr>
        <p:txBody>
          <a:bodyPr/>
          <a:lstStyle/>
          <a:p>
            <a:pPr eaLnBrk="1" hangingPunct="1">
              <a:defRPr/>
            </a:pPr>
            <a:r>
              <a:rPr lang="en-US" dirty="0" smtClean="0">
                <a:effectLst>
                  <a:outerShdw blurRad="38100" dist="38100" dir="2700000" algn="tl">
                    <a:srgbClr val="000000">
                      <a:alpha val="43137"/>
                    </a:srgbClr>
                  </a:outerShdw>
                </a:effectLst>
              </a:rPr>
              <a:t>The </a:t>
            </a: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Approach</a:t>
            </a:r>
          </a:p>
        </p:txBody>
      </p:sp>
      <p:sp>
        <p:nvSpPr>
          <p:cNvPr id="7172" name="Content Placeholder 16"/>
          <p:cNvSpPr>
            <a:spLocks noGrp="1"/>
          </p:cNvSpPr>
          <p:nvPr>
            <p:ph idx="1"/>
          </p:nvPr>
        </p:nvSpPr>
        <p:spPr>
          <a:xfrm>
            <a:off x="76200" y="1371600"/>
            <a:ext cx="5486400" cy="4762500"/>
          </a:xfrm>
        </p:spPr>
        <p:txBody>
          <a:bodyPr/>
          <a:lstStyle/>
          <a:p>
            <a:pPr eaLnBrk="1" hangingPunct="1"/>
            <a:r>
              <a:rPr lang="en-US" sz="2400" smtClean="0"/>
              <a:t>Assessments integrated with entire transition process</a:t>
            </a:r>
          </a:p>
          <a:p>
            <a:pPr eaLnBrk="1" hangingPunct="1"/>
            <a:r>
              <a:rPr lang="en-US" sz="2400" smtClean="0"/>
              <a:t>Tailored to fit specific issues</a:t>
            </a:r>
          </a:p>
          <a:p>
            <a:pPr lvl="1" eaLnBrk="1" hangingPunct="1"/>
            <a:r>
              <a:rPr lang="en-US" sz="2000" smtClean="0"/>
              <a:t>Product specific web surveys</a:t>
            </a:r>
          </a:p>
          <a:p>
            <a:pPr lvl="2" eaLnBrk="1" hangingPunct="1"/>
            <a:r>
              <a:rPr lang="en-US" sz="1800" smtClean="0"/>
              <a:t>Lightning Mapping Array</a:t>
            </a:r>
          </a:p>
          <a:p>
            <a:pPr lvl="2" eaLnBrk="1" hangingPunct="1"/>
            <a:r>
              <a:rPr lang="en-US" sz="1800" smtClean="0"/>
              <a:t>MODIS fog</a:t>
            </a:r>
          </a:p>
          <a:p>
            <a:pPr lvl="2" eaLnBrk="1" hangingPunct="1"/>
            <a:r>
              <a:rPr lang="en-US" sz="1800" smtClean="0"/>
              <a:t>CIRA TPW</a:t>
            </a:r>
          </a:p>
          <a:p>
            <a:pPr lvl="1" eaLnBrk="1" hangingPunct="1"/>
            <a:r>
              <a:rPr lang="en-US" sz="2000" smtClean="0"/>
              <a:t>More than just web surveys</a:t>
            </a:r>
          </a:p>
          <a:p>
            <a:pPr lvl="2" eaLnBrk="1" hangingPunct="1"/>
            <a:r>
              <a:rPr lang="en-US" sz="1800" smtClean="0"/>
              <a:t>Wide World of SPoRT blog</a:t>
            </a:r>
          </a:p>
          <a:p>
            <a:pPr lvl="2" eaLnBrk="1" hangingPunct="1"/>
            <a:r>
              <a:rPr lang="en-US" sz="1800" smtClean="0"/>
              <a:t>Site visits</a:t>
            </a:r>
          </a:p>
          <a:p>
            <a:pPr lvl="2" eaLnBrk="1" hangingPunct="1"/>
            <a:r>
              <a:rPr lang="en-US" sz="1800" smtClean="0"/>
              <a:t>Questionnaires</a:t>
            </a:r>
          </a:p>
          <a:p>
            <a:pPr eaLnBrk="1" hangingPunct="1"/>
            <a:r>
              <a:rPr lang="en-US" sz="2400" smtClean="0"/>
              <a:t>Successful paradigm</a:t>
            </a:r>
          </a:p>
          <a:p>
            <a:pPr lvl="1" eaLnBrk="1" hangingPunct="1"/>
            <a:r>
              <a:rPr lang="en-US" sz="2000" smtClean="0"/>
              <a:t>Value recognized by GOES-R Proving Ground</a:t>
            </a:r>
          </a:p>
          <a:p>
            <a:pPr eaLnBrk="1" hangingPunct="1"/>
            <a:endParaRPr lang="en-US" sz="2000" smtClean="0"/>
          </a:p>
        </p:txBody>
      </p:sp>
      <p:graphicFrame>
        <p:nvGraphicFramePr>
          <p:cNvPr id="13" name="Diagram 12"/>
          <p:cNvGraphicFramePr/>
          <p:nvPr/>
        </p:nvGraphicFramePr>
        <p:xfrm>
          <a:off x="4343400" y="1143000"/>
          <a:ext cx="4572000" cy="5066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ounded Rectangle 13"/>
          <p:cNvSpPr/>
          <p:nvPr/>
        </p:nvSpPr>
        <p:spPr>
          <a:xfrm>
            <a:off x="5943600" y="2895600"/>
            <a:ext cx="1447800" cy="1600200"/>
          </a:xfrm>
          <a:prstGeom prst="roundRect">
            <a:avLst/>
          </a:prstGeom>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Is Product ready for 24/7 use by operational groups?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7"/>
          <p:cNvGrpSpPr>
            <a:grpSpLocks/>
          </p:cNvGrpSpPr>
          <p:nvPr/>
        </p:nvGrpSpPr>
        <p:grpSpPr bwMode="auto">
          <a:xfrm>
            <a:off x="0" y="6143625"/>
            <a:ext cx="9086850" cy="714375"/>
            <a:chOff x="0" y="6143625"/>
            <a:chExt cx="9086850" cy="714375"/>
          </a:xfrm>
        </p:grpSpPr>
        <p:pic>
          <p:nvPicPr>
            <p:cNvPr id="8199"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8200"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8201" name="Group 11"/>
            <p:cNvGrpSpPr>
              <a:grpSpLocks/>
            </p:cNvGrpSpPr>
            <p:nvPr/>
          </p:nvGrpSpPr>
          <p:grpSpPr bwMode="auto">
            <a:xfrm>
              <a:off x="2286000" y="6525768"/>
              <a:ext cx="5784521" cy="179832"/>
              <a:chOff x="2514600" y="5916168"/>
              <a:chExt cx="5784521" cy="179832"/>
            </a:xfrm>
          </p:grpSpPr>
          <p:sp>
            <p:nvSpPr>
              <p:cNvPr id="8203"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8204"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8205"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9219" name="Title 15"/>
          <p:cNvSpPr>
            <a:spLocks noGrp="1"/>
          </p:cNvSpPr>
          <p:nvPr>
            <p:ph type="title"/>
          </p:nvPr>
        </p:nvSpPr>
        <p:spPr>
          <a:xfrm>
            <a:off x="228600" y="274638"/>
            <a:ext cx="8686800" cy="1143000"/>
          </a:xfrm>
        </p:spPr>
        <p:txBody>
          <a:bodyPr/>
          <a:lstStyle/>
          <a:p>
            <a:pPr eaLnBrk="1" hangingPunct="1">
              <a:defRPr/>
            </a:pPr>
            <a:r>
              <a:rPr lang="en-US" dirty="0" smtClean="0">
                <a:effectLst>
                  <a:outerShdw blurRad="38100" dist="38100" dir="2700000" algn="tl">
                    <a:srgbClr val="000000">
                      <a:alpha val="43137"/>
                    </a:srgbClr>
                  </a:outerShdw>
                </a:effectLst>
              </a:rPr>
              <a:t>Impacts: MODIS False Color Product</a:t>
            </a:r>
          </a:p>
        </p:txBody>
      </p:sp>
      <p:sp>
        <p:nvSpPr>
          <p:cNvPr id="8196" name="Content Placeholder 16"/>
          <p:cNvSpPr>
            <a:spLocks noGrp="1"/>
          </p:cNvSpPr>
          <p:nvPr>
            <p:ph idx="1"/>
          </p:nvPr>
        </p:nvSpPr>
        <p:spPr>
          <a:xfrm>
            <a:off x="3581400" y="1371600"/>
            <a:ext cx="5486400" cy="4525963"/>
          </a:xfrm>
        </p:spPr>
        <p:txBody>
          <a:bodyPr/>
          <a:lstStyle/>
          <a:p>
            <a:pPr eaLnBrk="1" hangingPunct="1"/>
            <a:r>
              <a:rPr lang="en-US" sz="2400" smtClean="0"/>
              <a:t>Assessment modified to fit operational realities</a:t>
            </a:r>
          </a:p>
          <a:p>
            <a:pPr lvl="1" eaLnBrk="1" hangingPunct="1"/>
            <a:r>
              <a:rPr lang="en-US" sz="2000" smtClean="0"/>
              <a:t>False color use more long-term</a:t>
            </a:r>
          </a:p>
          <a:p>
            <a:pPr lvl="1" eaLnBrk="1" hangingPunct="1"/>
            <a:r>
              <a:rPr lang="en-US" sz="2000" smtClean="0"/>
              <a:t>Developed daily log</a:t>
            </a:r>
          </a:p>
          <a:p>
            <a:pPr eaLnBrk="1" hangingPunct="1"/>
            <a:r>
              <a:rPr lang="en-US" sz="2400" smtClean="0"/>
              <a:t>One on one discussion with forecaster</a:t>
            </a:r>
          </a:p>
          <a:p>
            <a:pPr eaLnBrk="1" hangingPunct="1"/>
            <a:r>
              <a:rPr lang="en-US" sz="2400" smtClean="0"/>
              <a:t>End user educated SPoRT on new uses</a:t>
            </a:r>
          </a:p>
          <a:p>
            <a:pPr eaLnBrk="1" hangingPunct="1"/>
            <a:r>
              <a:rPr lang="en-US" sz="2400" smtClean="0"/>
              <a:t>Discussion of new products</a:t>
            </a:r>
          </a:p>
          <a:p>
            <a:pPr lvl="1" eaLnBrk="1" hangingPunct="1"/>
            <a:r>
              <a:rPr lang="en-US" sz="2000" smtClean="0"/>
              <a:t>Tie in with AMSR-E snow water equivalent</a:t>
            </a:r>
          </a:p>
          <a:p>
            <a:pPr lvl="1" eaLnBrk="1" hangingPunct="1"/>
            <a:r>
              <a:rPr lang="en-US" sz="2000" smtClean="0"/>
              <a:t>Snow cover extent composite</a:t>
            </a:r>
          </a:p>
          <a:p>
            <a:pPr eaLnBrk="1" hangingPunct="1"/>
            <a:r>
              <a:rPr lang="en-US" sz="2400" smtClean="0"/>
              <a:t>Culminated in AMS Annual Meeting poster and paper</a:t>
            </a:r>
          </a:p>
        </p:txBody>
      </p:sp>
      <p:pic>
        <p:nvPicPr>
          <p:cNvPr id="8197" name="Picture 13" descr="C:\Documents and Settings\gstano\My Documents\My Pictures\Blog_Images\false_color1.PNG"/>
          <p:cNvPicPr>
            <a:picLocks noChangeAspect="1" noChangeArrowheads="1"/>
          </p:cNvPicPr>
          <p:nvPr/>
        </p:nvPicPr>
        <p:blipFill>
          <a:blip r:embed="rId4" cstate="print"/>
          <a:srcRect/>
          <a:stretch>
            <a:fillRect/>
          </a:stretch>
        </p:blipFill>
        <p:spPr bwMode="auto">
          <a:xfrm>
            <a:off x="269875" y="1524000"/>
            <a:ext cx="3082925" cy="1978025"/>
          </a:xfrm>
          <a:prstGeom prst="rect">
            <a:avLst/>
          </a:prstGeom>
          <a:noFill/>
          <a:ln w="9525">
            <a:noFill/>
            <a:miter lim="800000"/>
            <a:headEnd/>
            <a:tailEnd/>
          </a:ln>
        </p:spPr>
      </p:pic>
      <p:sp>
        <p:nvSpPr>
          <p:cNvPr id="14" name="TextBox 30"/>
          <p:cNvSpPr txBox="1">
            <a:spLocks noChangeArrowheads="1"/>
          </p:cNvSpPr>
          <p:nvPr/>
        </p:nvSpPr>
        <p:spPr bwMode="auto">
          <a:xfrm>
            <a:off x="152400" y="4022725"/>
            <a:ext cx="3276600" cy="1463675"/>
          </a:xfrm>
          <a:prstGeom prst="roundRect">
            <a:avLst/>
          </a:prstGeom>
          <a:noFill/>
          <a:ln w="25400">
            <a:solidFill>
              <a:schemeClr val="tx2">
                <a:lumMod val="75000"/>
              </a:schemeClr>
            </a:solidFill>
            <a:miter lim="800000"/>
            <a:headEnd/>
            <a:tailEnd/>
          </a:ln>
        </p:spPr>
        <p:txBody>
          <a:bodyPr>
            <a:spAutoFit/>
          </a:bodyPr>
          <a:lstStyle/>
          <a:p>
            <a:pPr>
              <a:defRPr/>
            </a:pPr>
            <a:r>
              <a:rPr lang="en-US" sz="1600" b="1" dirty="0">
                <a:solidFill>
                  <a:schemeClr val="accent2">
                    <a:lumMod val="75000"/>
                  </a:schemeClr>
                </a:solidFill>
              </a:rPr>
              <a:t>WFO Great Falls:</a:t>
            </a:r>
          </a:p>
          <a:p>
            <a:pPr>
              <a:defRPr/>
            </a:pPr>
            <a:r>
              <a:rPr lang="en-US" sz="1600" b="1" i="1" dirty="0">
                <a:solidFill>
                  <a:srgbClr val="006600"/>
                </a:solidFill>
              </a:rPr>
              <a:t>“The false color product has improved the assessment of flooding potential in post snow and ice events.”</a:t>
            </a:r>
            <a:endParaRPr lang="en-US" sz="1600" b="1" dirty="0">
              <a:solidFill>
                <a:srgbClr val="0066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p:cNvGrpSpPr>
            <a:grpSpLocks/>
          </p:cNvGrpSpPr>
          <p:nvPr/>
        </p:nvGrpSpPr>
        <p:grpSpPr bwMode="auto">
          <a:xfrm>
            <a:off x="0" y="6143625"/>
            <a:ext cx="9086850" cy="714375"/>
            <a:chOff x="0" y="6143625"/>
            <a:chExt cx="9086850" cy="714375"/>
          </a:xfrm>
        </p:grpSpPr>
        <p:pic>
          <p:nvPicPr>
            <p:cNvPr id="9234"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9235"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9236" name="Group 11"/>
            <p:cNvGrpSpPr>
              <a:grpSpLocks/>
            </p:cNvGrpSpPr>
            <p:nvPr/>
          </p:nvGrpSpPr>
          <p:grpSpPr bwMode="auto">
            <a:xfrm>
              <a:off x="2286000" y="6525768"/>
              <a:ext cx="5784521" cy="179832"/>
              <a:chOff x="2514600" y="5916168"/>
              <a:chExt cx="5784521" cy="179832"/>
            </a:xfrm>
          </p:grpSpPr>
          <p:sp>
            <p:nvSpPr>
              <p:cNvPr id="9238"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9239"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9240"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0243" name="Title 15"/>
          <p:cNvSpPr>
            <a:spLocks noGrp="1"/>
          </p:cNvSpPr>
          <p:nvPr>
            <p:ph type="title"/>
          </p:nvPr>
        </p:nvSpPr>
        <p:spPr>
          <a:xfrm>
            <a:off x="228600" y="274638"/>
            <a:ext cx="8686800" cy="1143000"/>
          </a:xfrm>
        </p:spPr>
        <p:txBody>
          <a:bodyPr/>
          <a:lstStyle/>
          <a:p>
            <a:pPr eaLnBrk="1" hangingPunct="1">
              <a:defRPr/>
            </a:pPr>
            <a:r>
              <a:rPr lang="en-US" dirty="0" smtClean="0">
                <a:effectLst>
                  <a:outerShdw blurRad="38100" dist="38100" dir="2700000" algn="tl">
                    <a:srgbClr val="000000">
                      <a:alpha val="43137"/>
                    </a:srgbClr>
                  </a:outerShdw>
                </a:effectLst>
              </a:rPr>
              <a:t>Impacts: MODIS Fog Product</a:t>
            </a:r>
          </a:p>
        </p:txBody>
      </p:sp>
      <p:sp>
        <p:nvSpPr>
          <p:cNvPr id="9220" name="Content Placeholder 16"/>
          <p:cNvSpPr>
            <a:spLocks noGrp="1"/>
          </p:cNvSpPr>
          <p:nvPr>
            <p:ph idx="1"/>
          </p:nvPr>
        </p:nvSpPr>
        <p:spPr>
          <a:xfrm>
            <a:off x="76200" y="1252538"/>
            <a:ext cx="5486400" cy="3983037"/>
          </a:xfrm>
        </p:spPr>
        <p:txBody>
          <a:bodyPr/>
          <a:lstStyle/>
          <a:p>
            <a:pPr eaLnBrk="1" hangingPunct="1"/>
            <a:r>
              <a:rPr lang="en-US" sz="2400" smtClean="0"/>
              <a:t>Primarily web survey evaluation</a:t>
            </a:r>
          </a:p>
          <a:p>
            <a:pPr lvl="1" eaLnBrk="1" hangingPunct="1"/>
            <a:r>
              <a:rPr lang="en-US" sz="2000" smtClean="0"/>
              <a:t>Used intensive study period</a:t>
            </a:r>
          </a:p>
          <a:p>
            <a:pPr lvl="2" eaLnBrk="1" hangingPunct="1"/>
            <a:r>
              <a:rPr lang="en-US" sz="1800" smtClean="0"/>
              <a:t>Required discussions on fog climatology</a:t>
            </a:r>
          </a:p>
          <a:p>
            <a:pPr lvl="1" eaLnBrk="1" hangingPunct="1"/>
            <a:r>
              <a:rPr lang="en-US" sz="2000" smtClean="0"/>
              <a:t>Supported by blog posts (MFL, MRX)</a:t>
            </a:r>
          </a:p>
          <a:p>
            <a:pPr eaLnBrk="1" hangingPunct="1"/>
            <a:r>
              <a:rPr lang="en-US" sz="2400" smtClean="0"/>
              <a:t>Set up by GOES Fog product evaluation</a:t>
            </a:r>
          </a:p>
          <a:p>
            <a:pPr lvl="1" eaLnBrk="1" hangingPunct="1"/>
            <a:r>
              <a:rPr lang="en-US" sz="2000" smtClean="0"/>
              <a:t>NESDIS requested evaluation</a:t>
            </a:r>
          </a:p>
          <a:p>
            <a:pPr lvl="1" eaLnBrk="1" hangingPunct="1"/>
            <a:r>
              <a:rPr lang="en-US" sz="2000" smtClean="0"/>
              <a:t>Led to the 2009 MODIS only assessment</a:t>
            </a:r>
          </a:p>
          <a:p>
            <a:pPr eaLnBrk="1" hangingPunct="1"/>
            <a:r>
              <a:rPr lang="en-US" sz="2400" smtClean="0"/>
              <a:t>End results</a:t>
            </a:r>
          </a:p>
          <a:p>
            <a:pPr lvl="1" eaLnBrk="1" hangingPunct="1"/>
            <a:r>
              <a:rPr lang="en-US" sz="2000" smtClean="0"/>
              <a:t>Albuquerque evaluation summary</a:t>
            </a:r>
          </a:p>
          <a:p>
            <a:pPr lvl="1" eaLnBrk="1" hangingPunct="1"/>
            <a:r>
              <a:rPr lang="en-US" sz="2000" smtClean="0"/>
              <a:t>Development of MODIS fog improvements</a:t>
            </a:r>
            <a:endParaRPr lang="en-US" sz="1800" smtClean="0"/>
          </a:p>
        </p:txBody>
      </p:sp>
      <p:grpSp>
        <p:nvGrpSpPr>
          <p:cNvPr id="9221" name="Group 29"/>
          <p:cNvGrpSpPr>
            <a:grpSpLocks/>
          </p:cNvGrpSpPr>
          <p:nvPr/>
        </p:nvGrpSpPr>
        <p:grpSpPr bwMode="auto">
          <a:xfrm>
            <a:off x="5480050" y="1219200"/>
            <a:ext cx="3435350" cy="4016375"/>
            <a:chOff x="4038600" y="1055692"/>
            <a:chExt cx="4648200" cy="5432417"/>
          </a:xfrm>
        </p:grpSpPr>
        <p:sp>
          <p:nvSpPr>
            <p:cNvPr id="15" name="Rectangle 14"/>
            <p:cNvSpPr/>
            <p:nvPr/>
          </p:nvSpPr>
          <p:spPr>
            <a:xfrm>
              <a:off x="4038600" y="1143728"/>
              <a:ext cx="4648200" cy="5256347"/>
            </a:xfrm>
            <a:prstGeom prst="rect">
              <a:avLst/>
            </a:prstGeom>
            <a:solidFill>
              <a:schemeClr val="tx2">
                <a:lumMod val="50000"/>
              </a:schemeClr>
            </a:solid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224" name="Picture 7" descr="20090107_0515_GOES_FD_ABQcrop1.png"/>
            <p:cNvPicPr>
              <a:picLocks noChangeAspect="1" noChangeArrowheads="1"/>
            </p:cNvPicPr>
            <p:nvPr/>
          </p:nvPicPr>
          <p:blipFill>
            <a:blip r:embed="rId4" cstate="print"/>
            <a:srcRect/>
            <a:stretch>
              <a:fillRect/>
            </a:stretch>
          </p:blipFill>
          <p:spPr bwMode="auto">
            <a:xfrm>
              <a:off x="4114800" y="1524000"/>
              <a:ext cx="2209800" cy="2209800"/>
            </a:xfrm>
            <a:prstGeom prst="rect">
              <a:avLst/>
            </a:prstGeom>
            <a:noFill/>
            <a:ln w="9525">
              <a:noFill/>
              <a:miter lim="800000"/>
              <a:headEnd/>
              <a:tailEnd/>
            </a:ln>
          </p:spPr>
        </p:pic>
        <p:pic>
          <p:nvPicPr>
            <p:cNvPr id="9225" name="Picture 9" descr="20090107_0515_GOES_LCB_ABQcrop1.png"/>
            <p:cNvPicPr>
              <a:picLocks noChangeAspect="1" noChangeArrowheads="1"/>
            </p:cNvPicPr>
            <p:nvPr/>
          </p:nvPicPr>
          <p:blipFill>
            <a:blip r:embed="rId5" cstate="print"/>
            <a:srcRect/>
            <a:stretch>
              <a:fillRect/>
            </a:stretch>
          </p:blipFill>
          <p:spPr bwMode="auto">
            <a:xfrm>
              <a:off x="6400800" y="1524000"/>
              <a:ext cx="2209800" cy="2209800"/>
            </a:xfrm>
            <a:prstGeom prst="rect">
              <a:avLst/>
            </a:prstGeom>
            <a:noFill/>
            <a:ln w="9525">
              <a:noFill/>
              <a:miter lim="800000"/>
              <a:headEnd/>
              <a:tailEnd/>
            </a:ln>
          </p:spPr>
        </p:pic>
        <p:pic>
          <p:nvPicPr>
            <p:cNvPr id="9226" name="Picture 12" descr="20090107_0521_MODIS_fog_ABQcrop1.png"/>
            <p:cNvPicPr>
              <a:picLocks noChangeAspect="1" noChangeArrowheads="1"/>
            </p:cNvPicPr>
            <p:nvPr/>
          </p:nvPicPr>
          <p:blipFill>
            <a:blip r:embed="rId6" cstate="print"/>
            <a:srcRect/>
            <a:stretch>
              <a:fillRect/>
            </a:stretch>
          </p:blipFill>
          <p:spPr bwMode="auto">
            <a:xfrm>
              <a:off x="4114800" y="3810000"/>
              <a:ext cx="2209800" cy="2209800"/>
            </a:xfrm>
            <a:prstGeom prst="rect">
              <a:avLst/>
            </a:prstGeom>
            <a:noFill/>
            <a:ln w="9525">
              <a:noFill/>
              <a:miter lim="800000"/>
              <a:headEnd/>
              <a:tailEnd/>
            </a:ln>
          </p:spPr>
        </p:pic>
        <p:pic>
          <p:nvPicPr>
            <p:cNvPr id="9227" name="Picture 11" descr="20090107_0521_MODIS_fog_1km_ABQcrop1.png"/>
            <p:cNvPicPr>
              <a:picLocks noChangeAspect="1" noChangeArrowheads="1"/>
            </p:cNvPicPr>
            <p:nvPr/>
          </p:nvPicPr>
          <p:blipFill>
            <a:blip r:embed="rId7" cstate="print"/>
            <a:srcRect/>
            <a:stretch>
              <a:fillRect/>
            </a:stretch>
          </p:blipFill>
          <p:spPr bwMode="auto">
            <a:xfrm>
              <a:off x="6400800" y="3810000"/>
              <a:ext cx="2209800" cy="2209800"/>
            </a:xfrm>
            <a:prstGeom prst="rect">
              <a:avLst/>
            </a:prstGeom>
            <a:noFill/>
            <a:ln w="9525">
              <a:noFill/>
              <a:miter lim="800000"/>
              <a:headEnd/>
              <a:tailEnd/>
            </a:ln>
          </p:spPr>
        </p:pic>
        <p:sp>
          <p:nvSpPr>
            <p:cNvPr id="20" name="TextBox 19"/>
            <p:cNvSpPr txBox="1"/>
            <p:nvPr/>
          </p:nvSpPr>
          <p:spPr>
            <a:xfrm>
              <a:off x="5943847" y="2859340"/>
              <a:ext cx="990212" cy="459501"/>
            </a:xfrm>
            <a:prstGeom prst="roundRect">
              <a:avLst/>
            </a:prstGeom>
            <a:solidFill>
              <a:schemeClr val="tx2">
                <a:lumMod val="50000"/>
              </a:schemeClr>
            </a:solidFill>
            <a:ln w="19050">
              <a:solidFill>
                <a:schemeClr val="tx2">
                  <a:lumMod val="75000"/>
                </a:schemeClr>
              </a:solidFill>
            </a:ln>
          </p:spPr>
          <p:txBody>
            <a:bodyPr>
              <a:spAutoFit/>
            </a:bodyPr>
            <a:lstStyle/>
            <a:p>
              <a:pPr algn="ctr" fontAlgn="auto">
                <a:spcBef>
                  <a:spcPts val="0"/>
                </a:spcBef>
                <a:spcAft>
                  <a:spcPts val="0"/>
                </a:spcAft>
                <a:defRPr/>
              </a:pPr>
              <a:r>
                <a:rPr lang="en-US" sz="1400" b="1" dirty="0">
                  <a:solidFill>
                    <a:schemeClr val="bg1">
                      <a:lumMod val="95000"/>
                    </a:schemeClr>
                  </a:solidFill>
                  <a:latin typeface="+mn-lt"/>
                </a:rPr>
                <a:t>0515 Z</a:t>
              </a:r>
            </a:p>
          </p:txBody>
        </p:sp>
        <p:sp>
          <p:nvSpPr>
            <p:cNvPr id="21" name="TextBox 20"/>
            <p:cNvSpPr txBox="1"/>
            <p:nvPr/>
          </p:nvSpPr>
          <p:spPr>
            <a:xfrm>
              <a:off x="5943847" y="5221261"/>
              <a:ext cx="990212" cy="461649"/>
            </a:xfrm>
            <a:prstGeom prst="roundRect">
              <a:avLst/>
            </a:prstGeom>
            <a:solidFill>
              <a:schemeClr val="tx2">
                <a:lumMod val="50000"/>
              </a:schemeClr>
            </a:solidFill>
            <a:ln w="19050">
              <a:solidFill>
                <a:schemeClr val="tx2">
                  <a:lumMod val="75000"/>
                </a:schemeClr>
              </a:solidFill>
            </a:ln>
          </p:spPr>
          <p:txBody>
            <a:bodyPr>
              <a:spAutoFit/>
            </a:bodyPr>
            <a:lstStyle/>
            <a:p>
              <a:pPr algn="ctr" fontAlgn="auto">
                <a:spcBef>
                  <a:spcPts val="0"/>
                </a:spcBef>
                <a:spcAft>
                  <a:spcPts val="0"/>
                </a:spcAft>
                <a:defRPr/>
              </a:pPr>
              <a:r>
                <a:rPr lang="en-US" sz="1400" b="1" dirty="0">
                  <a:solidFill>
                    <a:schemeClr val="bg1">
                      <a:lumMod val="95000"/>
                    </a:schemeClr>
                  </a:solidFill>
                  <a:latin typeface="+mn-lt"/>
                </a:rPr>
                <a:t>0521 Z</a:t>
              </a:r>
            </a:p>
          </p:txBody>
        </p:sp>
        <p:sp>
          <p:nvSpPr>
            <p:cNvPr id="22" name="TextBox 21"/>
            <p:cNvSpPr txBox="1"/>
            <p:nvPr/>
          </p:nvSpPr>
          <p:spPr>
            <a:xfrm>
              <a:off x="4453158" y="1055692"/>
              <a:ext cx="1552979" cy="500298"/>
            </a:xfrm>
            <a:prstGeom prst="rect">
              <a:avLst/>
            </a:prstGeom>
            <a:noFill/>
          </p:spPr>
          <p:txBody>
            <a:bodyPr wrap="none">
              <a:spAutoFit/>
            </a:bodyPr>
            <a:lstStyle/>
            <a:p>
              <a:pPr>
                <a:defRPr/>
              </a:pPr>
              <a:r>
                <a:rPr lang="en-US" dirty="0">
                  <a:solidFill>
                    <a:schemeClr val="bg1">
                      <a:lumMod val="95000"/>
                    </a:schemeClr>
                  </a:solidFill>
                  <a:latin typeface="+mn-lt"/>
                </a:rPr>
                <a:t>Fog Depth</a:t>
              </a:r>
            </a:p>
          </p:txBody>
        </p:sp>
        <p:sp>
          <p:nvSpPr>
            <p:cNvPr id="23" name="TextBox 22"/>
            <p:cNvSpPr txBox="1"/>
            <p:nvPr/>
          </p:nvSpPr>
          <p:spPr>
            <a:xfrm>
              <a:off x="6418547" y="1055692"/>
              <a:ext cx="2242477" cy="500298"/>
            </a:xfrm>
            <a:prstGeom prst="rect">
              <a:avLst/>
            </a:prstGeom>
            <a:noFill/>
          </p:spPr>
          <p:txBody>
            <a:bodyPr wrap="none">
              <a:spAutoFit/>
            </a:bodyPr>
            <a:lstStyle/>
            <a:p>
              <a:pPr>
                <a:defRPr/>
              </a:pPr>
              <a:r>
                <a:rPr lang="en-US" dirty="0">
                  <a:solidFill>
                    <a:schemeClr val="bg1">
                      <a:lumMod val="95000"/>
                    </a:schemeClr>
                  </a:solidFill>
                  <a:latin typeface="+mn-lt"/>
                </a:rPr>
                <a:t>Low Cloud Base</a:t>
              </a:r>
            </a:p>
          </p:txBody>
        </p:sp>
        <p:sp>
          <p:nvSpPr>
            <p:cNvPr id="24" name="TextBox 23"/>
            <p:cNvSpPr txBox="1"/>
            <p:nvPr/>
          </p:nvSpPr>
          <p:spPr>
            <a:xfrm>
              <a:off x="4384423" y="5987812"/>
              <a:ext cx="1827919" cy="500297"/>
            </a:xfrm>
            <a:prstGeom prst="rect">
              <a:avLst/>
            </a:prstGeom>
            <a:noFill/>
          </p:spPr>
          <p:txBody>
            <a:bodyPr wrap="none">
              <a:spAutoFit/>
            </a:bodyPr>
            <a:lstStyle/>
            <a:p>
              <a:pPr>
                <a:defRPr/>
              </a:pPr>
              <a:r>
                <a:rPr lang="en-US" dirty="0">
                  <a:solidFill>
                    <a:schemeClr val="bg1">
                      <a:lumMod val="95000"/>
                    </a:schemeClr>
                  </a:solidFill>
                  <a:latin typeface="+mn-lt"/>
                </a:rPr>
                <a:t>MODIS 4 km</a:t>
              </a:r>
            </a:p>
          </p:txBody>
        </p:sp>
        <p:sp>
          <p:nvSpPr>
            <p:cNvPr id="25" name="TextBox 24"/>
            <p:cNvSpPr txBox="1"/>
            <p:nvPr/>
          </p:nvSpPr>
          <p:spPr>
            <a:xfrm>
              <a:off x="6652676" y="5987812"/>
              <a:ext cx="1827919" cy="500297"/>
            </a:xfrm>
            <a:prstGeom prst="rect">
              <a:avLst/>
            </a:prstGeom>
            <a:noFill/>
          </p:spPr>
          <p:txBody>
            <a:bodyPr wrap="none">
              <a:spAutoFit/>
            </a:bodyPr>
            <a:lstStyle/>
            <a:p>
              <a:pPr>
                <a:defRPr/>
              </a:pPr>
              <a:r>
                <a:rPr lang="en-US" dirty="0">
                  <a:solidFill>
                    <a:schemeClr val="bg1">
                      <a:lumMod val="95000"/>
                    </a:schemeClr>
                  </a:solidFill>
                  <a:latin typeface="+mn-lt"/>
                </a:rPr>
                <a:t>MODIS 1 km</a:t>
              </a:r>
            </a:p>
          </p:txBody>
        </p:sp>
      </p:grpSp>
      <p:sp>
        <p:nvSpPr>
          <p:cNvPr id="26" name="TextBox 36"/>
          <p:cNvSpPr txBox="1">
            <a:spLocks noChangeArrowheads="1"/>
          </p:cNvSpPr>
          <p:nvPr/>
        </p:nvSpPr>
        <p:spPr bwMode="auto">
          <a:xfrm>
            <a:off x="457200" y="5257800"/>
            <a:ext cx="8153400" cy="919163"/>
          </a:xfrm>
          <a:prstGeom prst="roundRect">
            <a:avLst/>
          </a:prstGeom>
          <a:noFill/>
          <a:ln w="25400">
            <a:solidFill>
              <a:schemeClr val="tx2">
                <a:lumMod val="75000"/>
              </a:schemeClr>
            </a:solidFill>
            <a:miter lim="800000"/>
            <a:headEnd/>
            <a:tailEnd/>
          </a:ln>
        </p:spPr>
        <p:txBody>
          <a:bodyPr>
            <a:spAutoFit/>
          </a:bodyPr>
          <a:lstStyle/>
          <a:p>
            <a:pPr>
              <a:defRPr/>
            </a:pPr>
            <a:r>
              <a:rPr lang="en-US" sz="1600" b="1" dirty="0">
                <a:solidFill>
                  <a:schemeClr val="accent2">
                    <a:lumMod val="75000"/>
                  </a:schemeClr>
                </a:solidFill>
              </a:rPr>
              <a:t>WFO Albuquerque: </a:t>
            </a:r>
            <a:r>
              <a:rPr lang="en-US" sz="1600" b="1" i="1" dirty="0">
                <a:solidFill>
                  <a:srgbClr val="006600"/>
                </a:solidFill>
              </a:rPr>
              <a:t>“Seeing where lower clouds and fog were developing made me much more confident that if lower clouds or fog did occur, it would not be until 10Z or after, as remained forecasted in the 06Z TAF.”</a:t>
            </a:r>
            <a:endParaRPr lang="en-US" sz="1600" b="1" dirty="0">
              <a:solidFill>
                <a:srgbClr val="0066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0" y="6143625"/>
            <a:ext cx="9086850" cy="714375"/>
            <a:chOff x="0" y="6143625"/>
            <a:chExt cx="9086850" cy="714375"/>
          </a:xfrm>
        </p:grpSpPr>
        <p:pic>
          <p:nvPicPr>
            <p:cNvPr id="10267" name="Picture 4" descr="sportredblue.gif"/>
            <p:cNvPicPr>
              <a:picLocks noChangeAspect="1"/>
            </p:cNvPicPr>
            <p:nvPr/>
          </p:nvPicPr>
          <p:blipFill>
            <a:blip r:embed="rId2" cstate="print"/>
            <a:srcRect/>
            <a:stretch>
              <a:fillRect/>
            </a:stretch>
          </p:blipFill>
          <p:spPr bwMode="auto">
            <a:xfrm>
              <a:off x="0" y="6209772"/>
              <a:ext cx="2286000" cy="648228"/>
            </a:xfrm>
            <a:prstGeom prst="rect">
              <a:avLst/>
            </a:prstGeom>
            <a:noFill/>
            <a:ln w="9525">
              <a:noFill/>
              <a:miter lim="800000"/>
              <a:headEnd/>
              <a:tailEnd/>
            </a:ln>
          </p:spPr>
        </p:pic>
        <p:pic>
          <p:nvPicPr>
            <p:cNvPr id="10268" name="Picture 9" descr="nasa.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229600" y="6143625"/>
              <a:ext cx="857250" cy="714375"/>
            </a:xfrm>
            <a:prstGeom prst="rect">
              <a:avLst/>
            </a:prstGeom>
            <a:noFill/>
            <a:ln w="9525">
              <a:noFill/>
              <a:miter lim="800000"/>
              <a:headEnd/>
              <a:tailEnd/>
            </a:ln>
          </p:spPr>
        </p:pic>
        <p:grpSp>
          <p:nvGrpSpPr>
            <p:cNvPr id="10269" name="Group 11"/>
            <p:cNvGrpSpPr>
              <a:grpSpLocks/>
            </p:cNvGrpSpPr>
            <p:nvPr/>
          </p:nvGrpSpPr>
          <p:grpSpPr bwMode="auto">
            <a:xfrm>
              <a:off x="2286000" y="6525768"/>
              <a:ext cx="5784521" cy="179832"/>
              <a:chOff x="2514600" y="5916168"/>
              <a:chExt cx="5784521" cy="179832"/>
            </a:xfrm>
          </p:grpSpPr>
          <p:sp>
            <p:nvSpPr>
              <p:cNvPr id="10271"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1027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10273"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12" name="Text Box 16"/>
            <p:cNvSpPr txBox="1">
              <a:spLocks noChangeArrowheads="1"/>
            </p:cNvSpPr>
            <p:nvPr/>
          </p:nvSpPr>
          <p:spPr bwMode="auto">
            <a:xfrm>
              <a:off x="2667000" y="6245225"/>
              <a:ext cx="5173663" cy="292100"/>
            </a:xfrm>
            <a:prstGeom prst="rect">
              <a:avLst/>
            </a:prstGeom>
            <a:noFill/>
            <a:ln w="9525">
              <a:noFill/>
              <a:miter lim="800000"/>
              <a:headEnd/>
              <a:tailEnd/>
            </a:ln>
            <a:effectLst/>
          </p:spPr>
          <p:txBody>
            <a:bodyPr wrap="none">
              <a:spAutoFit/>
            </a:bodyPr>
            <a:lstStyle/>
            <a:p>
              <a:pPr>
                <a:defRPr/>
              </a:pPr>
              <a:r>
                <a:rPr lang="en-US" sz="1300" b="1" dirty="0">
                  <a:solidFill>
                    <a:schemeClr val="bg1">
                      <a:lumMod val="50000"/>
                    </a:schemeClr>
                  </a:solidFill>
                  <a:latin typeface="+mn-lt"/>
                </a:rPr>
                <a:t>transitioning unique NASA data and research technologies to operations</a:t>
              </a:r>
            </a:p>
          </p:txBody>
        </p:sp>
      </p:grpSp>
      <p:sp>
        <p:nvSpPr>
          <p:cNvPr id="11267" name="Title 15"/>
          <p:cNvSpPr>
            <a:spLocks noGrp="1"/>
          </p:cNvSpPr>
          <p:nvPr>
            <p:ph type="title"/>
          </p:nvPr>
        </p:nvSpPr>
        <p:spPr>
          <a:xfrm>
            <a:off x="228600" y="274638"/>
            <a:ext cx="8686800" cy="1143000"/>
          </a:xfrm>
        </p:spPr>
        <p:txBody>
          <a:bodyPr/>
          <a:lstStyle/>
          <a:p>
            <a:pPr eaLnBrk="1" hangingPunct="1">
              <a:defRPr/>
            </a:pPr>
            <a:r>
              <a:rPr lang="en-US" dirty="0" smtClean="0">
                <a:effectLst>
                  <a:outerShdw blurRad="38100" dist="38100" dir="2700000" algn="tl">
                    <a:srgbClr val="000000">
                      <a:alpha val="43137"/>
                    </a:srgbClr>
                  </a:outerShdw>
                </a:effectLst>
              </a:rPr>
              <a:t>Impacts: Lightning Mapping Array</a:t>
            </a:r>
          </a:p>
        </p:txBody>
      </p:sp>
      <p:sp>
        <p:nvSpPr>
          <p:cNvPr id="10244" name="Content Placeholder 16"/>
          <p:cNvSpPr>
            <a:spLocks noGrp="1"/>
          </p:cNvSpPr>
          <p:nvPr>
            <p:ph idx="1"/>
          </p:nvPr>
        </p:nvSpPr>
        <p:spPr>
          <a:xfrm>
            <a:off x="3352800" y="1371600"/>
            <a:ext cx="5715000" cy="1752600"/>
          </a:xfrm>
        </p:spPr>
        <p:txBody>
          <a:bodyPr/>
          <a:lstStyle/>
          <a:p>
            <a:pPr eaLnBrk="1" hangingPunct="1"/>
            <a:r>
              <a:rPr lang="en-US" sz="2400" smtClean="0"/>
              <a:t>Reinforced previous studies</a:t>
            </a:r>
          </a:p>
          <a:p>
            <a:pPr eaLnBrk="1" hangingPunct="1"/>
            <a:r>
              <a:rPr lang="en-US" sz="2400" smtClean="0"/>
              <a:t>Generated requests for more training</a:t>
            </a:r>
          </a:p>
          <a:p>
            <a:pPr lvl="1" eaLnBrk="1" hangingPunct="1"/>
            <a:r>
              <a:rPr lang="en-US" sz="2000" smtClean="0"/>
              <a:t>Web science share session with MRX</a:t>
            </a:r>
          </a:p>
          <a:p>
            <a:pPr lvl="1" eaLnBrk="1" hangingPunct="1"/>
            <a:r>
              <a:rPr lang="en-US" sz="2000" smtClean="0"/>
              <a:t>Discussion for new types of products</a:t>
            </a:r>
          </a:p>
        </p:txBody>
      </p:sp>
      <p:sp>
        <p:nvSpPr>
          <p:cNvPr id="13" name="Rectangle 35"/>
          <p:cNvSpPr>
            <a:spLocks noChangeArrowheads="1"/>
          </p:cNvSpPr>
          <p:nvPr/>
        </p:nvSpPr>
        <p:spPr bwMode="auto">
          <a:xfrm>
            <a:off x="125413" y="1538288"/>
            <a:ext cx="3227387" cy="2009775"/>
          </a:xfrm>
          <a:prstGeom prst="roundRect">
            <a:avLst/>
          </a:prstGeom>
          <a:noFill/>
          <a:ln w="25400">
            <a:solidFill>
              <a:schemeClr val="tx2">
                <a:lumMod val="75000"/>
              </a:schemeClr>
            </a:solidFill>
            <a:miter lim="800000"/>
            <a:headEnd/>
            <a:tailEnd/>
          </a:ln>
        </p:spPr>
        <p:txBody>
          <a:bodyPr>
            <a:spAutoFit/>
          </a:bodyPr>
          <a:lstStyle/>
          <a:p>
            <a:pPr>
              <a:defRPr/>
            </a:pPr>
            <a:r>
              <a:rPr lang="en-US" sz="1600" b="1" dirty="0">
                <a:solidFill>
                  <a:schemeClr val="accent2">
                    <a:lumMod val="75000"/>
                  </a:schemeClr>
                </a:solidFill>
              </a:rPr>
              <a:t>WFO Huntsville:</a:t>
            </a:r>
            <a:r>
              <a:rPr lang="en-US" sz="1600" b="1" i="1" dirty="0">
                <a:solidFill>
                  <a:srgbClr val="006600"/>
                </a:solidFill>
              </a:rPr>
              <a:t>“I believe the flash density rates were the primary factor in holding off on a warning.”</a:t>
            </a:r>
            <a:r>
              <a:rPr lang="en-US" sz="1600" b="1" dirty="0">
                <a:solidFill>
                  <a:srgbClr val="006600"/>
                </a:solidFill>
              </a:rPr>
              <a:t> </a:t>
            </a:r>
          </a:p>
          <a:p>
            <a:pPr>
              <a:defRPr/>
            </a:pPr>
            <a:r>
              <a:rPr lang="en-US" sz="1600" b="1" dirty="0">
                <a:solidFill>
                  <a:schemeClr val="accent2">
                    <a:lumMod val="75000"/>
                  </a:schemeClr>
                </a:solidFill>
              </a:rPr>
              <a:t>WFO Nashville:</a:t>
            </a:r>
            <a:r>
              <a:rPr lang="en-US" sz="1600" b="1" dirty="0">
                <a:solidFill>
                  <a:srgbClr val="FFFF00"/>
                </a:solidFill>
              </a:rPr>
              <a:t> </a:t>
            </a:r>
            <a:r>
              <a:rPr lang="en-US" sz="1600" b="1" i="1" dirty="0">
                <a:solidFill>
                  <a:srgbClr val="006600"/>
                </a:solidFill>
              </a:rPr>
              <a:t>“the LMA often helps ‘tip the scales’ towards issuing a warning”</a:t>
            </a:r>
          </a:p>
        </p:txBody>
      </p:sp>
      <p:grpSp>
        <p:nvGrpSpPr>
          <p:cNvPr id="10246" name="Group 32"/>
          <p:cNvGrpSpPr>
            <a:grpSpLocks/>
          </p:cNvGrpSpPr>
          <p:nvPr/>
        </p:nvGrpSpPr>
        <p:grpSpPr bwMode="auto">
          <a:xfrm>
            <a:off x="125413" y="3733800"/>
            <a:ext cx="5195887" cy="2392363"/>
            <a:chOff x="3795713" y="3810000"/>
            <a:chExt cx="5195887" cy="2392363"/>
          </a:xfrm>
        </p:grpSpPr>
        <p:pic>
          <p:nvPicPr>
            <p:cNvPr id="14" name="Picture 5" descr="20030506_cellC_LMA_rate_120"/>
            <p:cNvPicPr preferRelativeResize="0">
              <a:picLocks noChangeAspect="1" noChangeArrowheads="1"/>
            </p:cNvPicPr>
            <p:nvPr/>
          </p:nvPicPr>
          <p:blipFill>
            <a:blip r:embed="rId4" cstate="print"/>
            <a:srcRect/>
            <a:stretch>
              <a:fillRect/>
            </a:stretch>
          </p:blipFill>
          <p:spPr bwMode="auto">
            <a:xfrm>
              <a:off x="3795713" y="3810000"/>
              <a:ext cx="5195887" cy="2392363"/>
            </a:xfrm>
            <a:prstGeom prst="rect">
              <a:avLst/>
            </a:prstGeom>
            <a:solidFill>
              <a:schemeClr val="bg2">
                <a:lumMod val="90000"/>
              </a:schemeClr>
            </a:solidFill>
            <a:ln w="25400">
              <a:solidFill>
                <a:schemeClr val="tx2">
                  <a:lumMod val="75000"/>
                </a:schemeClr>
              </a:solidFill>
              <a:miter lim="800000"/>
              <a:headEnd/>
              <a:tailEnd/>
            </a:ln>
          </p:spPr>
        </p:pic>
        <p:sp>
          <p:nvSpPr>
            <p:cNvPr id="10249" name="Rectangle 14"/>
            <p:cNvSpPr>
              <a:spLocks noChangeArrowheads="1"/>
            </p:cNvSpPr>
            <p:nvPr/>
          </p:nvSpPr>
          <p:spPr bwMode="auto">
            <a:xfrm>
              <a:off x="4840603" y="5918471"/>
              <a:ext cx="240550" cy="64451"/>
            </a:xfrm>
            <a:prstGeom prst="rect">
              <a:avLst/>
            </a:prstGeom>
            <a:solidFill>
              <a:schemeClr val="tx1"/>
            </a:solidFill>
            <a:ln w="9525" algn="ctr">
              <a:solidFill>
                <a:schemeClr val="tx1"/>
              </a:solidFill>
              <a:miter lim="800000"/>
              <a:headEnd/>
              <a:tailEnd/>
            </a:ln>
          </p:spPr>
          <p:txBody>
            <a:bodyPr wrap="none" anchor="ctr"/>
            <a:lstStyle/>
            <a:p>
              <a:pPr algn="ctr"/>
              <a:endParaRPr lang="en-US" b="1">
                <a:solidFill>
                  <a:schemeClr val="bg1"/>
                </a:solidFill>
              </a:endParaRPr>
            </a:p>
          </p:txBody>
        </p:sp>
        <p:sp>
          <p:nvSpPr>
            <p:cNvPr id="10250" name="Rectangle 15"/>
            <p:cNvSpPr>
              <a:spLocks noChangeArrowheads="1"/>
            </p:cNvSpPr>
            <p:nvPr/>
          </p:nvSpPr>
          <p:spPr bwMode="auto">
            <a:xfrm>
              <a:off x="5664488" y="5916937"/>
              <a:ext cx="419460" cy="64451"/>
            </a:xfrm>
            <a:prstGeom prst="rect">
              <a:avLst/>
            </a:prstGeom>
            <a:solidFill>
              <a:schemeClr val="tx1"/>
            </a:solidFill>
            <a:ln w="9525" algn="ctr">
              <a:solidFill>
                <a:schemeClr val="tx1"/>
              </a:solidFill>
              <a:miter lim="800000"/>
              <a:headEnd/>
              <a:tailEnd/>
            </a:ln>
          </p:spPr>
          <p:txBody>
            <a:bodyPr wrap="none" anchor="ctr"/>
            <a:lstStyle/>
            <a:p>
              <a:pPr algn="ctr"/>
              <a:endParaRPr lang="en-US" b="1">
                <a:solidFill>
                  <a:schemeClr val="bg1"/>
                </a:solidFill>
              </a:endParaRPr>
            </a:p>
          </p:txBody>
        </p:sp>
        <p:sp>
          <p:nvSpPr>
            <p:cNvPr id="10251" name="Rectangle 16"/>
            <p:cNvSpPr>
              <a:spLocks noChangeArrowheads="1"/>
            </p:cNvSpPr>
            <p:nvPr/>
          </p:nvSpPr>
          <p:spPr bwMode="auto">
            <a:xfrm>
              <a:off x="6315478" y="5923075"/>
              <a:ext cx="84193" cy="64451"/>
            </a:xfrm>
            <a:prstGeom prst="rect">
              <a:avLst/>
            </a:prstGeom>
            <a:solidFill>
              <a:schemeClr val="tx1"/>
            </a:solidFill>
            <a:ln w="9525" algn="ctr">
              <a:solidFill>
                <a:schemeClr val="tx1"/>
              </a:solidFill>
              <a:miter lim="800000"/>
              <a:headEnd/>
              <a:tailEnd/>
            </a:ln>
          </p:spPr>
          <p:txBody>
            <a:bodyPr wrap="none" anchor="ctr"/>
            <a:lstStyle/>
            <a:p>
              <a:pPr algn="ctr"/>
              <a:endParaRPr lang="en-US" b="1">
                <a:solidFill>
                  <a:schemeClr val="bg1"/>
                </a:solidFill>
              </a:endParaRPr>
            </a:p>
          </p:txBody>
        </p:sp>
        <p:sp>
          <p:nvSpPr>
            <p:cNvPr id="10252" name="Rectangle 17"/>
            <p:cNvSpPr>
              <a:spLocks noChangeArrowheads="1"/>
            </p:cNvSpPr>
            <p:nvPr/>
          </p:nvSpPr>
          <p:spPr bwMode="auto">
            <a:xfrm>
              <a:off x="6667282" y="5916937"/>
              <a:ext cx="123282" cy="64451"/>
            </a:xfrm>
            <a:prstGeom prst="rect">
              <a:avLst/>
            </a:prstGeom>
            <a:solidFill>
              <a:schemeClr val="tx1"/>
            </a:solidFill>
            <a:ln w="9525" algn="ctr">
              <a:solidFill>
                <a:schemeClr val="tx1"/>
              </a:solidFill>
              <a:miter lim="800000"/>
              <a:headEnd/>
              <a:tailEnd/>
            </a:ln>
          </p:spPr>
          <p:txBody>
            <a:bodyPr wrap="none" anchor="ctr"/>
            <a:lstStyle/>
            <a:p>
              <a:pPr algn="ctr"/>
              <a:endParaRPr lang="en-US" b="1">
                <a:solidFill>
                  <a:schemeClr val="bg1"/>
                </a:solidFill>
              </a:endParaRPr>
            </a:p>
          </p:txBody>
        </p:sp>
        <p:sp>
          <p:nvSpPr>
            <p:cNvPr id="10253" name="Rectangle 18"/>
            <p:cNvSpPr>
              <a:spLocks noChangeArrowheads="1"/>
            </p:cNvSpPr>
            <p:nvPr/>
          </p:nvSpPr>
          <p:spPr bwMode="auto">
            <a:xfrm>
              <a:off x="7176948" y="5923075"/>
              <a:ext cx="117268" cy="64451"/>
            </a:xfrm>
            <a:prstGeom prst="rect">
              <a:avLst/>
            </a:prstGeom>
            <a:solidFill>
              <a:schemeClr val="tx1"/>
            </a:solidFill>
            <a:ln w="9525" algn="ctr">
              <a:solidFill>
                <a:schemeClr val="tx1"/>
              </a:solidFill>
              <a:miter lim="800000"/>
              <a:headEnd/>
              <a:tailEnd/>
            </a:ln>
          </p:spPr>
          <p:txBody>
            <a:bodyPr wrap="none" anchor="ctr"/>
            <a:lstStyle/>
            <a:p>
              <a:pPr algn="ctr"/>
              <a:endParaRPr lang="en-US" b="1">
                <a:solidFill>
                  <a:schemeClr val="bg1"/>
                </a:solidFill>
              </a:endParaRPr>
            </a:p>
          </p:txBody>
        </p:sp>
        <p:sp>
          <p:nvSpPr>
            <p:cNvPr id="10254" name="Oval 20"/>
            <p:cNvSpPr>
              <a:spLocks noChangeArrowheads="1"/>
            </p:cNvSpPr>
            <p:nvPr/>
          </p:nvSpPr>
          <p:spPr bwMode="auto">
            <a:xfrm>
              <a:off x="4640646" y="5633045"/>
              <a:ext cx="219502" cy="164197"/>
            </a:xfrm>
            <a:prstGeom prst="ellipse">
              <a:avLst/>
            </a:prstGeom>
            <a:noFill/>
            <a:ln w="25400" algn="ctr">
              <a:solidFill>
                <a:srgbClr val="FF0000"/>
              </a:solidFill>
              <a:prstDash val="lgDash"/>
              <a:round/>
              <a:headEnd/>
              <a:tailEnd/>
            </a:ln>
          </p:spPr>
          <p:txBody>
            <a:bodyPr wrap="none" anchor="ctr"/>
            <a:lstStyle/>
            <a:p>
              <a:pPr algn="ctr"/>
              <a:endParaRPr lang="en-US" b="1">
                <a:solidFill>
                  <a:schemeClr val="bg1"/>
                </a:solidFill>
              </a:endParaRPr>
            </a:p>
          </p:txBody>
        </p:sp>
        <p:sp>
          <p:nvSpPr>
            <p:cNvPr id="10255" name="Line 25"/>
            <p:cNvSpPr>
              <a:spLocks noChangeShapeType="1"/>
            </p:cNvSpPr>
            <p:nvPr/>
          </p:nvSpPr>
          <p:spPr bwMode="auto">
            <a:xfrm>
              <a:off x="4813542" y="5812587"/>
              <a:ext cx="27062" cy="89004"/>
            </a:xfrm>
            <a:prstGeom prst="line">
              <a:avLst/>
            </a:prstGeom>
            <a:noFill/>
            <a:ln w="25400">
              <a:solidFill>
                <a:schemeClr val="tx1"/>
              </a:solidFill>
              <a:round/>
              <a:headEnd/>
              <a:tailEnd type="triangle" w="med" len="med"/>
            </a:ln>
          </p:spPr>
          <p:txBody>
            <a:bodyPr rot="10800000" wrap="none" anchor="ctr"/>
            <a:lstStyle/>
            <a:p>
              <a:endParaRPr lang="en-US"/>
            </a:p>
          </p:txBody>
        </p:sp>
        <p:sp>
          <p:nvSpPr>
            <p:cNvPr id="10256" name="Oval 21"/>
            <p:cNvSpPr>
              <a:spLocks noChangeArrowheads="1"/>
            </p:cNvSpPr>
            <p:nvPr/>
          </p:nvSpPr>
          <p:spPr bwMode="auto">
            <a:xfrm>
              <a:off x="5404393" y="5227924"/>
              <a:ext cx="217999" cy="164197"/>
            </a:xfrm>
            <a:prstGeom prst="ellipse">
              <a:avLst/>
            </a:prstGeom>
            <a:noFill/>
            <a:ln w="25400" algn="ctr">
              <a:solidFill>
                <a:srgbClr val="FF0000"/>
              </a:solidFill>
              <a:prstDash val="lgDash"/>
              <a:round/>
              <a:headEnd/>
              <a:tailEnd/>
            </a:ln>
          </p:spPr>
          <p:txBody>
            <a:bodyPr wrap="none" anchor="ctr"/>
            <a:lstStyle/>
            <a:p>
              <a:pPr algn="ctr"/>
              <a:endParaRPr lang="en-US" b="1">
                <a:solidFill>
                  <a:schemeClr val="bg1"/>
                </a:solidFill>
              </a:endParaRPr>
            </a:p>
          </p:txBody>
        </p:sp>
        <p:sp>
          <p:nvSpPr>
            <p:cNvPr id="10257" name="Line 26"/>
            <p:cNvSpPr>
              <a:spLocks noChangeShapeType="1"/>
            </p:cNvSpPr>
            <p:nvPr/>
          </p:nvSpPr>
          <p:spPr bwMode="auto">
            <a:xfrm>
              <a:off x="5548723" y="5407466"/>
              <a:ext cx="123282" cy="489521"/>
            </a:xfrm>
            <a:prstGeom prst="line">
              <a:avLst/>
            </a:prstGeom>
            <a:noFill/>
            <a:ln w="25400">
              <a:solidFill>
                <a:schemeClr val="tx1"/>
              </a:solidFill>
              <a:round/>
              <a:headEnd/>
              <a:tailEnd type="triangle" w="lg" len="lg"/>
            </a:ln>
          </p:spPr>
          <p:txBody>
            <a:bodyPr rot="10800000" wrap="none" anchor="ctr"/>
            <a:lstStyle/>
            <a:p>
              <a:endParaRPr lang="en-US"/>
            </a:p>
          </p:txBody>
        </p:sp>
        <p:sp>
          <p:nvSpPr>
            <p:cNvPr id="10258" name="Oval 22"/>
            <p:cNvSpPr>
              <a:spLocks noChangeArrowheads="1"/>
            </p:cNvSpPr>
            <p:nvPr/>
          </p:nvSpPr>
          <p:spPr bwMode="auto">
            <a:xfrm>
              <a:off x="5939618" y="3929695"/>
              <a:ext cx="323239" cy="242459"/>
            </a:xfrm>
            <a:prstGeom prst="ellipse">
              <a:avLst/>
            </a:prstGeom>
            <a:noFill/>
            <a:ln w="25400" algn="ctr">
              <a:solidFill>
                <a:srgbClr val="FF0000"/>
              </a:solidFill>
              <a:prstDash val="lgDash"/>
              <a:round/>
              <a:headEnd/>
              <a:tailEnd/>
            </a:ln>
          </p:spPr>
          <p:txBody>
            <a:bodyPr wrap="none" anchor="ctr"/>
            <a:lstStyle/>
            <a:p>
              <a:pPr algn="ctr"/>
              <a:endParaRPr lang="en-US" b="1">
                <a:solidFill>
                  <a:schemeClr val="bg1"/>
                </a:solidFill>
              </a:endParaRPr>
            </a:p>
          </p:txBody>
        </p:sp>
        <p:sp>
          <p:nvSpPr>
            <p:cNvPr id="10259" name="Line 27"/>
            <p:cNvSpPr>
              <a:spLocks noChangeShapeType="1"/>
            </p:cNvSpPr>
            <p:nvPr/>
          </p:nvSpPr>
          <p:spPr bwMode="auto">
            <a:xfrm>
              <a:off x="6091465" y="4189034"/>
              <a:ext cx="230026" cy="1718696"/>
            </a:xfrm>
            <a:prstGeom prst="line">
              <a:avLst/>
            </a:prstGeom>
            <a:noFill/>
            <a:ln w="25400">
              <a:solidFill>
                <a:schemeClr val="tx1"/>
              </a:solidFill>
              <a:round/>
              <a:headEnd/>
              <a:tailEnd type="triangle" w="lg" len="lg"/>
            </a:ln>
          </p:spPr>
          <p:txBody>
            <a:bodyPr rot="10800000" wrap="none" anchor="ctr"/>
            <a:lstStyle/>
            <a:p>
              <a:endParaRPr lang="en-US"/>
            </a:p>
          </p:txBody>
        </p:sp>
        <p:sp>
          <p:nvSpPr>
            <p:cNvPr id="10260" name="Oval 23"/>
            <p:cNvSpPr>
              <a:spLocks noChangeArrowheads="1"/>
            </p:cNvSpPr>
            <p:nvPr/>
          </p:nvSpPr>
          <p:spPr bwMode="auto">
            <a:xfrm>
              <a:off x="6456801" y="4130721"/>
              <a:ext cx="273626" cy="205630"/>
            </a:xfrm>
            <a:prstGeom prst="ellipse">
              <a:avLst/>
            </a:prstGeom>
            <a:noFill/>
            <a:ln w="25400" algn="ctr">
              <a:solidFill>
                <a:srgbClr val="FF0000"/>
              </a:solidFill>
              <a:prstDash val="lgDash"/>
              <a:round/>
              <a:headEnd/>
              <a:tailEnd/>
            </a:ln>
          </p:spPr>
          <p:txBody>
            <a:bodyPr wrap="none" anchor="ctr"/>
            <a:lstStyle/>
            <a:p>
              <a:pPr algn="ctr"/>
              <a:endParaRPr lang="en-US" b="1">
                <a:solidFill>
                  <a:schemeClr val="bg1"/>
                </a:solidFill>
              </a:endParaRPr>
            </a:p>
          </p:txBody>
        </p:sp>
        <p:sp>
          <p:nvSpPr>
            <p:cNvPr id="10261" name="Line 28"/>
            <p:cNvSpPr>
              <a:spLocks noChangeShapeType="1"/>
            </p:cNvSpPr>
            <p:nvPr/>
          </p:nvSpPr>
          <p:spPr bwMode="auto">
            <a:xfrm>
              <a:off x="6587600" y="4351696"/>
              <a:ext cx="97724" cy="1533015"/>
            </a:xfrm>
            <a:prstGeom prst="line">
              <a:avLst/>
            </a:prstGeom>
            <a:noFill/>
            <a:ln w="25400">
              <a:solidFill>
                <a:schemeClr val="tx1"/>
              </a:solidFill>
              <a:round/>
              <a:headEnd/>
              <a:tailEnd type="triangle" w="lg" len="lg"/>
            </a:ln>
          </p:spPr>
          <p:txBody>
            <a:bodyPr rot="10800000" wrap="none" anchor="ctr"/>
            <a:lstStyle/>
            <a:p>
              <a:endParaRPr lang="en-US"/>
            </a:p>
          </p:txBody>
        </p:sp>
        <p:sp>
          <p:nvSpPr>
            <p:cNvPr id="10262" name="Oval 24"/>
            <p:cNvSpPr>
              <a:spLocks noChangeArrowheads="1"/>
            </p:cNvSpPr>
            <p:nvPr/>
          </p:nvSpPr>
          <p:spPr bwMode="auto">
            <a:xfrm>
              <a:off x="6763503" y="4034044"/>
              <a:ext cx="281143" cy="211768"/>
            </a:xfrm>
            <a:prstGeom prst="ellipse">
              <a:avLst/>
            </a:prstGeom>
            <a:noFill/>
            <a:ln w="25400" algn="ctr">
              <a:solidFill>
                <a:srgbClr val="FF0000"/>
              </a:solidFill>
              <a:prstDash val="lgDash"/>
              <a:round/>
              <a:headEnd/>
              <a:tailEnd/>
            </a:ln>
          </p:spPr>
          <p:txBody>
            <a:bodyPr wrap="none" anchor="ctr"/>
            <a:lstStyle/>
            <a:p>
              <a:pPr algn="ctr"/>
              <a:endParaRPr lang="en-US" b="1">
                <a:solidFill>
                  <a:schemeClr val="bg1"/>
                </a:solidFill>
              </a:endParaRPr>
            </a:p>
          </p:txBody>
        </p:sp>
        <p:sp>
          <p:nvSpPr>
            <p:cNvPr id="10263" name="Line 29"/>
            <p:cNvSpPr>
              <a:spLocks noChangeShapeType="1"/>
            </p:cNvSpPr>
            <p:nvPr/>
          </p:nvSpPr>
          <p:spPr bwMode="auto">
            <a:xfrm>
              <a:off x="6909336" y="4262692"/>
              <a:ext cx="270619" cy="1632761"/>
            </a:xfrm>
            <a:prstGeom prst="line">
              <a:avLst/>
            </a:prstGeom>
            <a:noFill/>
            <a:ln w="25400">
              <a:solidFill>
                <a:schemeClr val="tx1"/>
              </a:solidFill>
              <a:round/>
              <a:headEnd/>
              <a:tailEnd type="triangle" w="lg" len="lg"/>
            </a:ln>
          </p:spPr>
          <p:txBody>
            <a:bodyPr rot="10800000" wrap="none" anchor="ctr"/>
            <a:lstStyle/>
            <a:p>
              <a:endParaRPr lang="en-US"/>
            </a:p>
          </p:txBody>
        </p:sp>
        <p:sp>
          <p:nvSpPr>
            <p:cNvPr id="30" name="Text Box 41"/>
            <p:cNvSpPr txBox="1">
              <a:spLocks noChangeArrowheads="1"/>
            </p:cNvSpPr>
            <p:nvPr/>
          </p:nvSpPr>
          <p:spPr bwMode="auto">
            <a:xfrm>
              <a:off x="7296150" y="4133850"/>
              <a:ext cx="1511300" cy="1706563"/>
            </a:xfrm>
            <a:prstGeom prst="roundRect">
              <a:avLst/>
            </a:prstGeom>
            <a:solidFill>
              <a:schemeClr val="tx2">
                <a:lumMod val="75000"/>
              </a:schemeClr>
            </a:solidFill>
            <a:ln w="9525" algn="ctr">
              <a:solidFill>
                <a:schemeClr val="accent1">
                  <a:lumMod val="75000"/>
                </a:schemeClr>
              </a:solidFill>
              <a:miter lim="800000"/>
              <a:headEnd/>
              <a:tailEnd/>
            </a:ln>
          </p:spPr>
          <p:txBody>
            <a:bodyPr>
              <a:spAutoFit/>
            </a:bodyPr>
            <a:lstStyle/>
            <a:p>
              <a:pPr algn="ctr">
                <a:spcBef>
                  <a:spcPct val="50000"/>
                </a:spcBef>
                <a:defRPr/>
              </a:pPr>
              <a:r>
                <a:rPr lang="en-US" sz="1600" dirty="0">
                  <a:solidFill>
                    <a:schemeClr val="bg1"/>
                  </a:solidFill>
                </a:rPr>
                <a:t>Lightning jumps can be useful indicators of severe weather</a:t>
              </a:r>
            </a:p>
          </p:txBody>
        </p:sp>
        <p:sp>
          <p:nvSpPr>
            <p:cNvPr id="10265" name="Right Arrow 30"/>
            <p:cNvSpPr>
              <a:spLocks noChangeArrowheads="1"/>
            </p:cNvSpPr>
            <p:nvPr/>
          </p:nvSpPr>
          <p:spPr bwMode="auto">
            <a:xfrm rot="-9629864">
              <a:off x="7076218" y="4113841"/>
              <a:ext cx="410439" cy="293099"/>
            </a:xfrm>
            <a:prstGeom prst="rightArrow">
              <a:avLst>
                <a:gd name="adj1" fmla="val 50000"/>
                <a:gd name="adj2" fmla="val 50179"/>
              </a:avLst>
            </a:prstGeom>
            <a:solidFill>
              <a:schemeClr val="accent1"/>
            </a:solidFill>
            <a:ln w="25400" algn="ctr">
              <a:solidFill>
                <a:srgbClr val="89A4A7"/>
              </a:solidFill>
              <a:miter lim="800000"/>
              <a:headEnd/>
              <a:tailEnd/>
            </a:ln>
          </p:spPr>
          <p:txBody>
            <a:bodyPr rot="10800000" anchor="ctr"/>
            <a:lstStyle/>
            <a:p>
              <a:pPr algn="ctr"/>
              <a:endParaRPr lang="en-US">
                <a:solidFill>
                  <a:schemeClr val="bg1"/>
                </a:solidFill>
              </a:endParaRPr>
            </a:p>
          </p:txBody>
        </p:sp>
        <p:sp>
          <p:nvSpPr>
            <p:cNvPr id="10266" name="Right Arrow 31"/>
            <p:cNvSpPr>
              <a:spLocks noChangeArrowheads="1"/>
            </p:cNvSpPr>
            <p:nvPr/>
          </p:nvSpPr>
          <p:spPr bwMode="auto">
            <a:xfrm rot="7460578">
              <a:off x="7249377" y="5577719"/>
              <a:ext cx="418932" cy="288660"/>
            </a:xfrm>
            <a:prstGeom prst="rightArrow">
              <a:avLst>
                <a:gd name="adj1" fmla="val 50000"/>
                <a:gd name="adj2" fmla="val 49915"/>
              </a:avLst>
            </a:prstGeom>
            <a:solidFill>
              <a:schemeClr val="accent1"/>
            </a:solidFill>
            <a:ln w="25400" algn="ctr">
              <a:solidFill>
                <a:srgbClr val="89A4A7"/>
              </a:solidFill>
              <a:miter lim="800000"/>
              <a:headEnd/>
              <a:tailEnd/>
            </a:ln>
          </p:spPr>
          <p:txBody>
            <a:bodyPr anchor="ctr"/>
            <a:lstStyle/>
            <a:p>
              <a:pPr algn="ctr"/>
              <a:endParaRPr lang="en-US">
                <a:solidFill>
                  <a:schemeClr val="bg1"/>
                </a:solidFill>
              </a:endParaRPr>
            </a:p>
          </p:txBody>
        </p:sp>
      </p:grpSp>
      <p:sp>
        <p:nvSpPr>
          <p:cNvPr id="34" name="Content Placeholder 16"/>
          <p:cNvSpPr txBox="1">
            <a:spLocks/>
          </p:cNvSpPr>
          <p:nvPr/>
        </p:nvSpPr>
        <p:spPr bwMode="auto">
          <a:xfrm>
            <a:off x="5321300" y="3005138"/>
            <a:ext cx="3822700" cy="3205162"/>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2400" dirty="0">
                <a:latin typeface="+mn-lt"/>
              </a:rPr>
              <a:t>Spring Program GLM Proxy</a:t>
            </a:r>
          </a:p>
          <a:p>
            <a:pPr marL="800100" lvl="1" indent="-342900">
              <a:spcBef>
                <a:spcPct val="20000"/>
              </a:spcBef>
              <a:buFont typeface="Calibri" pitchFamily="34" charset="0"/>
              <a:buChar char="–"/>
              <a:defRPr/>
            </a:pPr>
            <a:r>
              <a:rPr lang="en-US" sz="2000" dirty="0">
                <a:latin typeface="+mn-lt"/>
              </a:rPr>
              <a:t>Needs to be flash-based</a:t>
            </a:r>
          </a:p>
          <a:p>
            <a:pPr marL="800100" lvl="1" indent="-342900">
              <a:spcBef>
                <a:spcPct val="20000"/>
              </a:spcBef>
              <a:buFont typeface="Calibri" pitchFamily="34" charset="0"/>
              <a:buChar char="–"/>
              <a:defRPr/>
            </a:pPr>
            <a:r>
              <a:rPr lang="en-US" sz="2000" dirty="0">
                <a:latin typeface="+mn-lt"/>
              </a:rPr>
              <a:t>Pseudo GLM created</a:t>
            </a:r>
          </a:p>
          <a:p>
            <a:pPr marL="342900" indent="-342900">
              <a:spcBef>
                <a:spcPct val="20000"/>
              </a:spcBef>
              <a:buFont typeface="Arial" pitchFamily="34" charset="0"/>
              <a:buChar char="•"/>
              <a:defRPr/>
            </a:pPr>
            <a:r>
              <a:rPr lang="en-US" sz="2400" dirty="0">
                <a:latin typeface="+mn-lt"/>
              </a:rPr>
              <a:t>LMA is mature product</a:t>
            </a:r>
          </a:p>
          <a:p>
            <a:pPr marL="800100" lvl="1" indent="-342900">
              <a:spcBef>
                <a:spcPct val="20000"/>
              </a:spcBef>
              <a:buFont typeface="Calibri" pitchFamily="34" charset="0"/>
              <a:buChar char="–"/>
              <a:defRPr/>
            </a:pPr>
            <a:r>
              <a:rPr lang="en-US" sz="2000" dirty="0">
                <a:latin typeface="+mn-lt"/>
              </a:rPr>
              <a:t>Familiar to end users</a:t>
            </a:r>
          </a:p>
          <a:p>
            <a:pPr marL="800100" lvl="1" indent="-342900">
              <a:spcBef>
                <a:spcPct val="20000"/>
              </a:spcBef>
              <a:buFont typeface="Calibri" pitchFamily="34" charset="0"/>
              <a:buChar char="–"/>
              <a:defRPr/>
            </a:pPr>
            <a:r>
              <a:rPr lang="en-US" sz="2000" dirty="0">
                <a:latin typeface="+mn-lt"/>
              </a:rPr>
              <a:t>Focus towards pseudo GLM and AWIPS II visualizations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2284</TotalTime>
  <Words>1032</Words>
  <Application>Microsoft Office PowerPoint</Application>
  <PresentationFormat>On-screen Show (4:3)</PresentationFormat>
  <Paragraphs>180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SPoRT Product Assessments</vt:lpstr>
      <vt:lpstr>Importance of Assessments to SPoRT</vt:lpstr>
      <vt:lpstr>SPoRT Accomplishments</vt:lpstr>
      <vt:lpstr>SPoRT Accomplishments</vt:lpstr>
      <vt:lpstr>SPoRT Accomplishments</vt:lpstr>
      <vt:lpstr>The SPoRT Approach</vt:lpstr>
      <vt:lpstr>Impacts: MODIS False Color Product</vt:lpstr>
      <vt:lpstr>Impacts: MODIS Fog Product</vt:lpstr>
      <vt:lpstr>Impacts: Lightning Mapping Array</vt:lpstr>
      <vt:lpstr>Impacts: Wide World of SPoRT Blog</vt:lpstr>
      <vt:lpstr>Impacts: Wide World of SPoRT Blog</vt:lpstr>
      <vt:lpstr>Impacts: Additional Results</vt:lpstr>
      <vt:lpstr>Future Work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 NWS Coordination Call</dc:title>
  <dc:creator>fuell</dc:creator>
  <cp:lastModifiedBy> </cp:lastModifiedBy>
  <cp:revision>154</cp:revision>
  <dcterms:created xsi:type="dcterms:W3CDTF">2009-10-14T04:03:29Z</dcterms:created>
  <dcterms:modified xsi:type="dcterms:W3CDTF">2009-11-18T12:29:16Z</dcterms:modified>
</cp:coreProperties>
</file>