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0" r:id="rId2"/>
    <p:sldId id="263" r:id="rId3"/>
    <p:sldId id="295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9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4" r:id="rId24"/>
    <p:sldId id="285" r:id="rId25"/>
    <p:sldId id="288" r:id="rId26"/>
    <p:sldId id="289" r:id="rId27"/>
    <p:sldId id="290" r:id="rId28"/>
    <p:sldId id="291" r:id="rId29"/>
    <p:sldId id="294" r:id="rId30"/>
    <p:sldId id="296" r:id="rId31"/>
    <p:sldId id="297" r:id="rId32"/>
    <p:sldId id="299" r:id="rId33"/>
    <p:sldId id="298" r:id="rId34"/>
  </p:sldIdLst>
  <p:sldSz cx="9144000" cy="6858000" type="screen4x3"/>
  <p:notesSz cx="9194800" cy="7035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99FF"/>
    <a:srgbClr val="B08600"/>
    <a:srgbClr val="EEB500"/>
    <a:srgbClr val="FF0066"/>
    <a:srgbClr val="FFCC00"/>
    <a:srgbClr val="CCFFCC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53" autoAdjust="0"/>
    <p:restoredTop sz="97967" autoAdjust="0"/>
  </p:normalViewPr>
  <p:slideViewPr>
    <p:cSldViewPr snapToGrid="0">
      <p:cViewPr varScale="1">
        <p:scale>
          <a:sx n="69" d="100"/>
          <a:sy n="69" d="100"/>
        </p:scale>
        <p:origin x="-43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1002" y="-90"/>
      </p:cViewPr>
      <p:guideLst>
        <p:guide orient="horz" pos="2217"/>
        <p:guide pos="289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843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9" tIns="45589" rIns="91179" bIns="45589" numCol="1" anchor="t" anchorCtr="0" compatLnSpc="1">
            <a:prstTxWarp prst="textNoShape">
              <a:avLst/>
            </a:prstTxWarp>
          </a:bodyPr>
          <a:lstStyle>
            <a:lvl1pPr defTabSz="91122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10175" y="0"/>
            <a:ext cx="40100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9" tIns="45589" rIns="91179" bIns="45589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00838"/>
            <a:ext cx="400843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9" tIns="45589" rIns="91179" bIns="45589" numCol="1" anchor="b" anchorCtr="0" compatLnSpc="1">
            <a:prstTxWarp prst="textNoShape">
              <a:avLst/>
            </a:prstTxWarp>
          </a:bodyPr>
          <a:lstStyle>
            <a:lvl1pPr defTabSz="91122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10175" y="6700838"/>
            <a:ext cx="40100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9" tIns="45589" rIns="91179" bIns="45589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pPr>
              <a:defRPr/>
            </a:pPr>
            <a:fld id="{CBEF4D7D-E7AE-47E8-AE92-3DC520F3C1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417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0" tIns="46301" rIns="92600" bIns="46301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53038" y="0"/>
            <a:ext cx="39417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0" tIns="46301" rIns="92600" bIns="46301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28925" y="533400"/>
            <a:ext cx="3541713" cy="2655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6025" y="3362325"/>
            <a:ext cx="676275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0" tIns="46301" rIns="92600" bIns="463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70675"/>
            <a:ext cx="394176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0" tIns="46301" rIns="92600" bIns="46301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3038" y="6670675"/>
            <a:ext cx="394176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0" tIns="46301" rIns="92600" bIns="46301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88A1A0BA-4DD0-4102-8ED8-EAFDA6B586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4961DF-4E1C-4FE2-AEB6-2CE7D49A3122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Self introduction and introduction of topic.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5C9FB-9789-4C96-BE7C-AD83D1017980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5C9FB-9789-4C96-BE7C-AD83D101798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5C9FB-9789-4C96-BE7C-AD83D1017980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5C9FB-9789-4C96-BE7C-AD83D1017980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5C9FB-9789-4C96-BE7C-AD83D1017980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5C9FB-9789-4C96-BE7C-AD83D1017980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5C9FB-9789-4C96-BE7C-AD83D1017980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5C9FB-9789-4C96-BE7C-AD83D1017980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5C9FB-9789-4C96-BE7C-AD83D1017980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5C9FB-9789-4C96-BE7C-AD83D1017980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5C9FB-9789-4C96-BE7C-AD83D101798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5C9FB-9789-4C96-BE7C-AD83D1017980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5C9FB-9789-4C96-BE7C-AD83D1017980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5C9FB-9789-4C96-BE7C-AD83D1017980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5C9FB-9789-4C96-BE7C-AD83D1017980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5C9FB-9789-4C96-BE7C-AD83D1017980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5C9FB-9789-4C96-BE7C-AD83D1017980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5C9FB-9789-4C96-BE7C-AD83D1017980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5C9FB-9789-4C96-BE7C-AD83D1017980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5C9FB-9789-4C96-BE7C-AD83D1017980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5C9FB-9789-4C96-BE7C-AD83D1017980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5C9FB-9789-4C96-BE7C-AD83D101798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5C9FB-9789-4C96-BE7C-AD83D1017980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5C9FB-9789-4C96-BE7C-AD83D1017980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5C9FB-9789-4C96-BE7C-AD83D1017980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5C9FB-9789-4C96-BE7C-AD83D1017980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5C9FB-9789-4C96-BE7C-AD83D101798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5C9FB-9789-4C96-BE7C-AD83D101798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5C9FB-9789-4C96-BE7C-AD83D101798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5C9FB-9789-4C96-BE7C-AD83D101798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5C9FB-9789-4C96-BE7C-AD83D101798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5C9FB-9789-4C96-BE7C-AD83D101798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15" descr="NOA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381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7" descr="NWS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29600" y="381000"/>
            <a:ext cx="733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FF0066"/>
        </a:buClr>
        <a:buChar char="•"/>
        <a:defRPr sz="28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50000"/>
        </a:spcAft>
        <a:buClr>
          <a:srgbClr val="FF0066"/>
        </a:buClr>
        <a:buChar char="–"/>
        <a:defRPr sz="2400" b="1" i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lr>
          <a:srgbClr val="FF0066"/>
        </a:buClr>
        <a:buChar char="•"/>
        <a:defRPr sz="20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lr>
          <a:srgbClr val="FF0066"/>
        </a:buClr>
        <a:buChar char="–"/>
        <a:defRPr sz="2000" b="1" i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lr>
          <a:srgbClr val="FF0066"/>
        </a:buClr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50000"/>
        </a:spcAft>
        <a:buClr>
          <a:srgbClr val="FF0066"/>
        </a:buClr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50000"/>
        </a:spcAft>
        <a:buClr>
          <a:srgbClr val="FF0066"/>
        </a:buClr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50000"/>
        </a:spcAft>
        <a:buClr>
          <a:srgbClr val="FF0066"/>
        </a:buClr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50000"/>
        </a:spcAft>
        <a:buClr>
          <a:srgbClr val="FF0066"/>
        </a:buClr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h.noaa.gov/mob/wrf.ph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37140" y="484188"/>
            <a:ext cx="8297862" cy="155243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NWS Mobile, AL </a:t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 Partnership Experiences</a:t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NASA SPoRT</a:t>
            </a:r>
          </a:p>
        </p:txBody>
      </p:sp>
      <p:sp>
        <p:nvSpPr>
          <p:cNvPr id="4302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98155" y="3048434"/>
            <a:ext cx="6400800" cy="99709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NASA SPoRT / NWS Workshop</a:t>
            </a:r>
          </a:p>
          <a:p>
            <a:pPr>
              <a:lnSpc>
                <a:spcPct val="90000"/>
              </a:lnSpc>
              <a:defRPr/>
            </a:pPr>
            <a:r>
              <a:rPr lang="en-US" sz="1600" b="0" i="1" dirty="0" smtClean="0"/>
              <a:t>3 - 4 </a:t>
            </a:r>
            <a:r>
              <a:rPr lang="en-US" sz="1600" b="0" i="1" dirty="0" smtClean="0"/>
              <a:t>March 2010 </a:t>
            </a:r>
          </a:p>
          <a:p>
            <a:pPr>
              <a:lnSpc>
                <a:spcPct val="90000"/>
              </a:lnSpc>
              <a:defRPr/>
            </a:pPr>
            <a:endParaRPr lang="en-US" sz="3200" dirty="0" smtClean="0"/>
          </a:p>
          <a:p>
            <a:pPr>
              <a:lnSpc>
                <a:spcPct val="90000"/>
              </a:lnSpc>
              <a:defRPr/>
            </a:pPr>
            <a:endParaRPr lang="en-US" sz="1000" dirty="0" smtClean="0"/>
          </a:p>
        </p:txBody>
      </p:sp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1523712" y="2899641"/>
            <a:ext cx="5913438" cy="85725"/>
          </a:xfrm>
          <a:prstGeom prst="rect">
            <a:avLst/>
          </a:prstGeom>
          <a:gradFill rotWithShape="0">
            <a:gsLst>
              <a:gs pos="0">
                <a:srgbClr val="76002F"/>
              </a:gs>
              <a:gs pos="50000">
                <a:srgbClr val="FF0066"/>
              </a:gs>
              <a:gs pos="100000">
                <a:srgbClr val="76002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1550266" y="4200670"/>
            <a:ext cx="5913438" cy="85725"/>
          </a:xfrm>
          <a:prstGeom prst="rect">
            <a:avLst/>
          </a:prstGeom>
          <a:gradFill rotWithShape="0">
            <a:gsLst>
              <a:gs pos="0">
                <a:srgbClr val="76002F"/>
              </a:gs>
              <a:gs pos="50000">
                <a:srgbClr val="FF0066"/>
              </a:gs>
              <a:gs pos="100000">
                <a:srgbClr val="76002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4" name="Text Box 14"/>
          <p:cNvSpPr txBox="1">
            <a:spLocks noChangeArrowheads="1"/>
          </p:cNvSpPr>
          <p:nvPr/>
        </p:nvSpPr>
        <p:spPr bwMode="auto">
          <a:xfrm>
            <a:off x="856384" y="4763943"/>
            <a:ext cx="7551738" cy="106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20000"/>
              </a:spcBef>
              <a:spcAft>
                <a:spcPct val="50000"/>
              </a:spcAft>
              <a:buClr>
                <a:srgbClr val="FF0066"/>
              </a:buClr>
            </a:pPr>
            <a:endParaRPr lang="en-US" b="1" dirty="0">
              <a:solidFill>
                <a:schemeClr val="bg1"/>
              </a:solidFill>
              <a:latin typeface="Arial" charset="0"/>
            </a:endParaRPr>
          </a:p>
          <a:p>
            <a:pPr algn="ctr">
              <a:lnSpc>
                <a:spcPct val="50000"/>
              </a:lnSpc>
              <a:spcBef>
                <a:spcPct val="20000"/>
              </a:spcBef>
              <a:spcAft>
                <a:spcPct val="50000"/>
              </a:spcAft>
              <a:buClr>
                <a:srgbClr val="FF0066"/>
              </a:buClr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 and Operations Officer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50000"/>
              </a:lnSpc>
              <a:spcBef>
                <a:spcPct val="20000"/>
              </a:spcBef>
              <a:spcAft>
                <a:spcPct val="50000"/>
              </a:spcAft>
              <a:buClr>
                <a:srgbClr val="FF0066"/>
              </a:buClr>
            </a:pPr>
            <a:r>
              <a:rPr lang="en-US" sz="1600" i="1" dirty="0" smtClean="0"/>
              <a:t>Jeffrey M. Medlin</a:t>
            </a:r>
            <a:endParaRPr lang="en-US" sz="1600" i="1" dirty="0"/>
          </a:p>
        </p:txBody>
      </p:sp>
      <p:sp>
        <p:nvSpPr>
          <p:cNvPr id="2055" name="Text Box 26"/>
          <p:cNvSpPr txBox="1">
            <a:spLocks noChangeArrowheads="1"/>
          </p:cNvSpPr>
          <p:nvPr/>
        </p:nvSpPr>
        <p:spPr bwMode="auto">
          <a:xfrm>
            <a:off x="5957456" y="6550223"/>
            <a:ext cx="35190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National Weather 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Service Mobile, AL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RF_1hPcpACCUM_10Z_3JUL0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“LAPS Hot Start</a:t>
            </a:r>
            <a:b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Example”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295400"/>
            <a:ext cx="8929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***One hour later and after ~600 time steps!***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WRF 1h Precipitation Accumulation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89627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Usually lose that performance ‘bump’ by the fourth hour!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8036" y="5832765"/>
            <a:ext cx="8104909" cy="540326"/>
          </a:xfrm>
          <a:prstGeom prst="rect">
            <a:avLst/>
          </a:prstGeom>
          <a:solidFill>
            <a:schemeClr val="tx1">
              <a:alpha val="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049491" y="6691745"/>
            <a:ext cx="1094509" cy="166255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633478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***Assimilated into MOB WRF 4x/day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1491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Data Assimilation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MODIS SSTs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7" descr="0_ss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8763" y="1233055"/>
            <a:ext cx="8132619" cy="5126181"/>
          </a:xfrm>
        </p:spPr>
      </p:pic>
      <p:sp>
        <p:nvSpPr>
          <p:cNvPr id="9" name="TextBox 8"/>
          <p:cNvSpPr txBox="1"/>
          <p:nvPr/>
        </p:nvSpPr>
        <p:spPr>
          <a:xfrm>
            <a:off x="5195455" y="6057688"/>
            <a:ext cx="3948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Locally produced GRaDS Script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2618" y="1219201"/>
            <a:ext cx="8104909" cy="540326"/>
          </a:xfrm>
          <a:prstGeom prst="rect">
            <a:avLst/>
          </a:prstGeom>
          <a:solidFill>
            <a:schemeClr val="tx1">
              <a:alpha val="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22563" y="1371600"/>
            <a:ext cx="8229600" cy="1052945"/>
          </a:xfrm>
        </p:spPr>
        <p:txBody>
          <a:bodyPr/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Incorporate LIS soon after v3.1 upgrade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also begin running ARW Core this Spring!</a:t>
            </a:r>
          </a:p>
        </p:txBody>
      </p:sp>
      <p:pic>
        <p:nvPicPr>
          <p:cNvPr id="4" name="Picture 3" descr="L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273" y="2452255"/>
            <a:ext cx="7550727" cy="421178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1491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Data Assimilation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MODIS SSTs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5455" y="6373091"/>
            <a:ext cx="3948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Source:  Jonathan Case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4837" y="5735782"/>
            <a:ext cx="3533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Cannot wait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 . Know this will make a </a:t>
            </a:r>
          </a:p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ifference especially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uring Summer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How has the WRF been used?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30035" y="1239982"/>
            <a:ext cx="7647709" cy="539634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</a:t>
            </a: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capitalized on </a:t>
            </a:r>
            <a:r>
              <a:rPr lang="en-US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greatly </a:t>
            </a:r>
            <a:r>
              <a:rPr lang="en-US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horizontal resolution </a:t>
            </a:r>
            <a:r>
              <a:rPr lang="en-US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sensible </a:t>
            </a: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weather </a:t>
            </a: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 such as:</a:t>
            </a:r>
          </a:p>
          <a:p>
            <a:pPr lvl="2"/>
            <a:r>
              <a:rPr lang="en-US" dirty="0" smtClean="0"/>
              <a:t>Radar reflectivity </a:t>
            </a:r>
            <a:r>
              <a:rPr lang="en-US" sz="2000" dirty="0" smtClean="0">
                <a:solidFill>
                  <a:srgbClr val="FFFF00"/>
                </a:solidFill>
              </a:rPr>
              <a:t>***high impact events</a:t>
            </a:r>
            <a:endParaRPr lang="en-US" dirty="0" smtClean="0">
              <a:solidFill>
                <a:srgbClr val="FFFF00"/>
              </a:solidFill>
            </a:endParaRPr>
          </a:p>
          <a:p>
            <a:pPr lvl="2"/>
            <a:r>
              <a:rPr lang="en-US" dirty="0" smtClean="0"/>
              <a:t>1 h </a:t>
            </a:r>
            <a:r>
              <a:rPr lang="en-US" dirty="0" smtClean="0"/>
              <a:t>precipitation accumulation </a:t>
            </a:r>
            <a:r>
              <a:rPr lang="en-US" dirty="0" smtClean="0">
                <a:solidFill>
                  <a:srgbClr val="FFFF00"/>
                </a:solidFill>
              </a:rPr>
              <a:t>***high impact events</a:t>
            </a:r>
          </a:p>
          <a:p>
            <a:pPr lvl="2"/>
            <a:r>
              <a:rPr lang="en-US" dirty="0" smtClean="0"/>
              <a:t>10 m winds </a:t>
            </a:r>
            <a:r>
              <a:rPr lang="en-US" dirty="0" smtClean="0">
                <a:solidFill>
                  <a:srgbClr val="FFFF00"/>
                </a:solidFill>
              </a:rPr>
              <a:t>***high impact events</a:t>
            </a:r>
          </a:p>
          <a:p>
            <a:pPr lvl="2"/>
            <a:r>
              <a:rPr lang="en-US" dirty="0" smtClean="0"/>
              <a:t>2m T, Td, RH </a:t>
            </a:r>
            <a:r>
              <a:rPr lang="en-US" dirty="0" smtClean="0">
                <a:solidFill>
                  <a:srgbClr val="FFFF00"/>
                </a:solidFill>
              </a:rPr>
              <a:t>***high impact events</a:t>
            </a:r>
          </a:p>
          <a:p>
            <a:pPr lvl="2"/>
            <a:r>
              <a:rPr lang="en-US" dirty="0" smtClean="0"/>
              <a:t>Derived Fields (e.g., CAPE and Sr Helicity</a:t>
            </a:r>
            <a:r>
              <a:rPr lang="en-US" dirty="0" smtClean="0">
                <a:solidFill>
                  <a:srgbClr val="FFFF00"/>
                </a:solidFill>
              </a:rPr>
              <a:t>) ***high impact events</a:t>
            </a:r>
          </a:p>
          <a:p>
            <a:pPr lvl="2"/>
            <a:r>
              <a:rPr lang="en-US" dirty="0" smtClean="0"/>
              <a:t>Capitalize on convenient </a:t>
            </a:r>
            <a:r>
              <a:rPr lang="en-US" b="1" dirty="0" smtClean="0"/>
              <a:t>d(Prog)/dt </a:t>
            </a:r>
            <a:r>
              <a:rPr lang="en-US" dirty="0" smtClean="0"/>
              <a:t>tool for precipitation. </a:t>
            </a:r>
            <a:r>
              <a:rPr lang="en-US" dirty="0" smtClean="0">
                <a:solidFill>
                  <a:srgbClr val="FFFF00"/>
                </a:solidFill>
              </a:rPr>
              <a:t>***high impact events</a:t>
            </a:r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 smtClean="0"/>
              <a:t>Examples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dirty="0" smtClean="0"/>
              <a:t>Mobile, AL Case Study: </a:t>
            </a:r>
            <a:r>
              <a:rPr lang="en-US" sz="2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T.S. Claudette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/>
              <a:t>-17 August 2009-</a:t>
            </a:r>
            <a:endParaRPr lang="en-US" sz="3600" b="1" dirty="0" smtClean="0"/>
          </a:p>
        </p:txBody>
      </p:sp>
      <p:sp>
        <p:nvSpPr>
          <p:cNvPr id="23" name="Content Placeholder 16"/>
          <p:cNvSpPr>
            <a:spLocks noGrp="1"/>
          </p:cNvSpPr>
          <p:nvPr>
            <p:ph idx="1"/>
          </p:nvPr>
        </p:nvSpPr>
        <p:spPr>
          <a:xfrm>
            <a:off x="277091" y="1357746"/>
            <a:ext cx="8248650" cy="4648200"/>
          </a:xfrm>
        </p:spPr>
        <p:txBody>
          <a:bodyPr/>
          <a:lstStyle/>
          <a:p>
            <a:pPr eaLnBrk="1" hangingPunct="1"/>
            <a:r>
              <a:rPr lang="en-US" sz="2000" b="1" dirty="0" smtClean="0"/>
              <a:t>NWS Mobile, AL posted WRF results to SPoRT blog</a:t>
            </a:r>
          </a:p>
          <a:p>
            <a:pPr lvl="1" eaLnBrk="1" hangingPunct="1"/>
            <a:r>
              <a:rPr lang="en-US" sz="2000" dirty="0" smtClean="0"/>
              <a:t>WRF EMS version 3 using default MODIS SST option</a:t>
            </a:r>
          </a:p>
          <a:p>
            <a:pPr lvl="1" eaLnBrk="1" hangingPunct="1"/>
            <a:r>
              <a:rPr lang="en-US" sz="2000" dirty="0" smtClean="0"/>
              <a:t>Depicted small meso-low in vicinity of T.S. Claudette, </a:t>
            </a:r>
            <a:br>
              <a:rPr lang="en-US" sz="2000" dirty="0" smtClean="0"/>
            </a:br>
            <a:r>
              <a:rPr lang="en-US" sz="2000" dirty="0" smtClean="0"/>
              <a:t>further east where low actually made landfall</a:t>
            </a:r>
          </a:p>
          <a:p>
            <a:pPr lvl="1" eaLnBrk="1" hangingPunct="1"/>
            <a:r>
              <a:rPr lang="en-US" sz="2000" dirty="0" smtClean="0"/>
              <a:t>Surmised that MODIS SSTs helped produce this improvement over the large-scale models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b="1" dirty="0" smtClean="0"/>
              <a:t>SPoRT re-ran WRF EMS</a:t>
            </a:r>
            <a:br>
              <a:rPr lang="en-US" sz="2000" b="1" dirty="0" smtClean="0"/>
            </a:br>
            <a:r>
              <a:rPr lang="en-US" sz="2000" b="1" dirty="0" smtClean="0"/>
              <a:t>with RTG vs. MODIS SSTs</a:t>
            </a:r>
          </a:p>
          <a:p>
            <a:pPr lvl="1" eaLnBrk="1" hangingPunct="1"/>
            <a:r>
              <a:rPr lang="en-US" sz="2000" dirty="0" smtClean="0"/>
              <a:t>GFS Initial &amp; BCs</a:t>
            </a:r>
          </a:p>
          <a:p>
            <a:pPr lvl="1" eaLnBrk="1" hangingPunct="1"/>
            <a:r>
              <a:rPr lang="en-US" sz="2000" dirty="0" smtClean="0"/>
              <a:t>Same domain as </a:t>
            </a:r>
            <a:br>
              <a:rPr lang="en-US" sz="2000" dirty="0" smtClean="0"/>
            </a:br>
            <a:r>
              <a:rPr lang="en-US" sz="2000" dirty="0" smtClean="0"/>
              <a:t>NWS Mobile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/>
          <a:srcRect l="8400" r="12000" b="14400"/>
          <a:stretch>
            <a:fillRect/>
          </a:stretch>
        </p:blipFill>
        <p:spPr bwMode="auto">
          <a:xfrm>
            <a:off x="5188264" y="3837708"/>
            <a:ext cx="3955736" cy="302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8014854" y="4904509"/>
            <a:ext cx="762000" cy="9906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 smtClean="0"/>
              <a:t>Examples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dirty="0" smtClean="0"/>
              <a:t>Mobile, AL Case Study: T.S. Claudette</a:t>
            </a:r>
            <a:br>
              <a:rPr lang="en-US" sz="2700" b="1" dirty="0" smtClean="0"/>
            </a:br>
            <a:r>
              <a:rPr lang="en-US" sz="2700" b="1" dirty="0" smtClean="0"/>
              <a:t>(WRF Initial Condition)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11053" t="5300" r="1579" b="1514"/>
          <a:stretch>
            <a:fillRect/>
          </a:stretch>
        </p:blipFill>
        <p:spPr bwMode="auto">
          <a:xfrm>
            <a:off x="235527" y="1911927"/>
            <a:ext cx="4419601" cy="476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AL042009_3NLW_005_0.GIF"/>
          <p:cNvPicPr>
            <a:picLocks noChangeAspect="1"/>
          </p:cNvPicPr>
          <p:nvPr/>
        </p:nvPicPr>
        <p:blipFill>
          <a:blip r:embed="rId4" cstate="print"/>
          <a:srcRect l="35397" t="42905" r="21452"/>
          <a:stretch>
            <a:fillRect/>
          </a:stretch>
        </p:blipFill>
        <p:spPr bwMode="auto">
          <a:xfrm>
            <a:off x="4641273" y="1911927"/>
            <a:ext cx="4294909" cy="477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ontent Placeholder 16"/>
          <p:cNvSpPr>
            <a:spLocks noGrp="1"/>
          </p:cNvSpPr>
          <p:nvPr>
            <p:ph idx="1"/>
          </p:nvPr>
        </p:nvSpPr>
        <p:spPr>
          <a:xfrm>
            <a:off x="221673" y="1219200"/>
            <a:ext cx="8728363" cy="606429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sz="2400" dirty="0" smtClean="0"/>
              <a:t>RTG-&gt;  Low slightly too far southwest compared to actual 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sstdiff_f000_2009081703.gif"/>
          <p:cNvPicPr>
            <a:picLocks noChangeAspect="1"/>
          </p:cNvPicPr>
          <p:nvPr/>
        </p:nvPicPr>
        <p:blipFill>
          <a:blip r:embed="rId3" cstate="print"/>
          <a:srcRect l="1601" t="1601" b="4800"/>
          <a:stretch>
            <a:fillRect/>
          </a:stretch>
        </p:blipFill>
        <p:spPr bwMode="auto">
          <a:xfrm>
            <a:off x="1676400" y="1905000"/>
            <a:ext cx="5410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5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 smtClean="0"/>
              <a:t>Examples</a:t>
            </a:r>
            <a:br>
              <a:rPr lang="en-US" sz="3600" b="1" dirty="0" smtClean="0"/>
            </a:br>
            <a:r>
              <a:rPr lang="en-US" sz="2700" b="1" dirty="0" smtClean="0"/>
              <a:t>Mobile, AL Case Study: T.S. Claudette</a:t>
            </a:r>
            <a:br>
              <a:rPr lang="en-US" sz="2700" b="1" dirty="0" smtClean="0"/>
            </a:br>
            <a:r>
              <a:rPr lang="en-US" sz="2700" b="1" dirty="0" smtClean="0"/>
              <a:t>(SST Differences)</a:t>
            </a:r>
          </a:p>
        </p:txBody>
      </p:sp>
      <p:sp>
        <p:nvSpPr>
          <p:cNvPr id="23" name="Content Placeholder 16"/>
          <p:cNvSpPr>
            <a:spLocks noGrp="1"/>
          </p:cNvSpPr>
          <p:nvPr>
            <p:ph idx="1"/>
          </p:nvPr>
        </p:nvSpPr>
        <p:spPr>
          <a:xfrm>
            <a:off x="235527" y="1371600"/>
            <a:ext cx="8908473" cy="4572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FF0000"/>
                </a:solidFill>
              </a:rPr>
              <a:t>Warmer SSTs offshore western Florida; cooler near-shore</a:t>
            </a:r>
          </a:p>
        </p:txBody>
      </p:sp>
      <p:sp>
        <p:nvSpPr>
          <p:cNvPr id="13" name="Oval 12"/>
          <p:cNvSpPr/>
          <p:nvPr/>
        </p:nvSpPr>
        <p:spPr>
          <a:xfrm>
            <a:off x="5708073" y="3990109"/>
            <a:ext cx="1295400" cy="167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27564" y="1981200"/>
            <a:ext cx="2452254" cy="235528"/>
          </a:xfrm>
          <a:prstGeom prst="rect">
            <a:avLst/>
          </a:prstGeom>
          <a:solidFill>
            <a:srgbClr val="FFFF00">
              <a:alpha val="3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5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 smtClean="0"/>
              <a:t>Examples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>Mobile, AL Case Study: T.S. Claudette</a:t>
            </a:r>
            <a:br>
              <a:rPr lang="en-US" sz="2700" b="1" dirty="0" smtClean="0"/>
            </a:br>
            <a:r>
              <a:rPr lang="en-US" sz="2400" b="1" dirty="0" smtClean="0"/>
              <a:t>(6-h PMSL and 10-m Wind Differences)</a:t>
            </a:r>
            <a:endParaRPr lang="en-US" sz="3600" b="1" dirty="0" smtClean="0"/>
          </a:p>
        </p:txBody>
      </p:sp>
      <p:sp>
        <p:nvSpPr>
          <p:cNvPr id="23" name="Content Placeholder 16"/>
          <p:cNvSpPr>
            <a:spLocks noGrp="1"/>
          </p:cNvSpPr>
          <p:nvPr>
            <p:ph idx="1"/>
          </p:nvPr>
        </p:nvSpPr>
        <p:spPr>
          <a:xfrm>
            <a:off x="0" y="1510145"/>
            <a:ext cx="9143999" cy="606429"/>
          </a:xfrm>
          <a:noFill/>
        </p:spPr>
        <p:txBody>
          <a:bodyPr/>
          <a:lstStyle/>
          <a:p>
            <a:pPr eaLnBrk="1" hangingPunct="1"/>
            <a:r>
              <a:rPr lang="en-US" sz="2000" dirty="0" smtClean="0"/>
              <a:t>Cyclonic flow and PMSL couplet develop along SST gradient</a:t>
            </a:r>
          </a:p>
        </p:txBody>
      </p:sp>
      <p:pic>
        <p:nvPicPr>
          <p:cNvPr id="5" name="Picture 3" descr="pmsl_wind_diff_f006.gif"/>
          <p:cNvPicPr>
            <a:picLocks noChangeAspect="1"/>
          </p:cNvPicPr>
          <p:nvPr/>
        </p:nvPicPr>
        <p:blipFill>
          <a:blip r:embed="rId3" cstate="print"/>
          <a:srcRect l="1600" t="8000" b="4800"/>
          <a:stretch>
            <a:fillRect/>
          </a:stretch>
        </p:blipFill>
        <p:spPr bwMode="auto">
          <a:xfrm>
            <a:off x="1698442" y="2161309"/>
            <a:ext cx="5381231" cy="435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5708073" y="3990109"/>
            <a:ext cx="1295400" cy="167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5"/>
          <p:cNvSpPr>
            <a:spLocks noGrp="1"/>
          </p:cNvSpPr>
          <p:nvPr>
            <p:ph type="title"/>
          </p:nvPr>
        </p:nvSpPr>
        <p:spPr>
          <a:xfrm>
            <a:off x="0" y="228600"/>
            <a:ext cx="87630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 smtClean="0"/>
              <a:t>Examples</a:t>
            </a:r>
            <a:br>
              <a:rPr lang="en-US" sz="3600" b="1" dirty="0" smtClean="0"/>
            </a:br>
            <a:r>
              <a:rPr lang="en-US" sz="2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T.S. Ida </a:t>
            </a:r>
            <a:r>
              <a:rPr lang="en-US" sz="2700" b="1" dirty="0" smtClean="0"/>
              <a:t>Simulation w/ MODIS SSTs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400" b="1" dirty="0" smtClean="0"/>
              <a:t>(9 to 27 hour Forecast PMSL and 10-m Winds)</a:t>
            </a:r>
            <a:endParaRPr lang="en-US" sz="3600" b="1" dirty="0" smtClean="0"/>
          </a:p>
        </p:txBody>
      </p:sp>
      <p:sp>
        <p:nvSpPr>
          <p:cNvPr id="23" name="Content Placeholder 16"/>
          <p:cNvSpPr>
            <a:spLocks noGrp="1"/>
          </p:cNvSpPr>
          <p:nvPr>
            <p:ph idx="1"/>
          </p:nvPr>
        </p:nvSpPr>
        <p:spPr>
          <a:xfrm>
            <a:off x="0" y="1524000"/>
            <a:ext cx="3657600" cy="3886200"/>
          </a:xfrm>
          <a:noFill/>
        </p:spPr>
        <p:txBody>
          <a:bodyPr/>
          <a:lstStyle/>
          <a:p>
            <a:pPr eaLnBrk="1" hangingPunct="1"/>
            <a:r>
              <a:rPr lang="en-US" sz="2400" dirty="0" smtClean="0"/>
              <a:t>SOO Comments (Medlin)</a:t>
            </a:r>
          </a:p>
          <a:p>
            <a:pPr lvl="1" eaLnBrk="1" hangingPunct="1"/>
            <a:r>
              <a:rPr lang="en-US" sz="2000" dirty="0" smtClean="0"/>
              <a:t>Forecast very close on track and intensity</a:t>
            </a:r>
          </a:p>
          <a:p>
            <a:pPr lvl="1" eaLnBrk="1" hangingPunct="1"/>
            <a:r>
              <a:rPr lang="en-US" sz="2000" dirty="0" smtClean="0"/>
              <a:t>Weakening intensity toward landfall</a:t>
            </a:r>
          </a:p>
          <a:p>
            <a:pPr lvl="1" eaLnBrk="1" hangingPunct="1"/>
            <a:r>
              <a:rPr lang="en-US" sz="2000" dirty="0" smtClean="0"/>
              <a:t>Horizontal scale very similar to observed</a:t>
            </a:r>
          </a:p>
          <a:p>
            <a:pPr lvl="1" eaLnBrk="1" hangingPunct="1"/>
            <a:r>
              <a:rPr lang="en-US" sz="2000" dirty="0" smtClean="0"/>
              <a:t>Precluded tornado threat due to very stable air on northern periphery</a:t>
            </a:r>
            <a:br>
              <a:rPr lang="en-US" sz="2000" dirty="0" smtClean="0"/>
            </a:br>
            <a:r>
              <a:rPr lang="en-US" sz="2000" dirty="0" smtClean="0"/>
              <a:t>(not shown)</a:t>
            </a:r>
          </a:p>
        </p:txBody>
      </p:sp>
      <p:pic>
        <p:nvPicPr>
          <p:cNvPr id="15" name="Picture 14" descr="Ida_Sfc_ani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1600200"/>
            <a:ext cx="54102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rf_28Oct200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027003"/>
            <a:ext cx="5830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Good luck catching the coarser with the GFS!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-This is what people want - 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4076700" y="4610100"/>
            <a:ext cx="609600" cy="5334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2781300" y="3162300"/>
            <a:ext cx="3352800" cy="6858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28800" y="914400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DPIA1 - Wind Speed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5000" y="3048000"/>
            <a:ext cx="2371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DPIA1 -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 Direction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 </a:t>
            </a:r>
            <a:r>
              <a:rPr lang="en-US" sz="2400" dirty="0" smtClean="0">
                <a:solidFill>
                  <a:srgbClr val="FFFF00"/>
                </a:solidFill>
              </a:rPr>
              <a:t>– Land Breeze – offshore drainage added to synoptic flow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Outline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MOB </a:t>
            </a:r>
            <a:r>
              <a:rPr lang="en-US" dirty="0" smtClean="0"/>
              <a:t>WRF-NMM </a:t>
            </a:r>
            <a:r>
              <a:rPr lang="en-US" dirty="0" smtClean="0"/>
              <a:t>Model </a:t>
            </a:r>
            <a:r>
              <a:rPr lang="en-US" dirty="0" smtClean="0"/>
              <a:t>Description</a:t>
            </a:r>
          </a:p>
          <a:p>
            <a:r>
              <a:rPr lang="en-US" dirty="0" smtClean="0"/>
              <a:t>MOB-WRF NMM Model Examples</a:t>
            </a:r>
            <a:endParaRPr lang="en-US" dirty="0" smtClean="0"/>
          </a:p>
          <a:p>
            <a:r>
              <a:rPr lang="en-US" dirty="0" smtClean="0"/>
              <a:t>NASA SPoRT Product </a:t>
            </a:r>
            <a:r>
              <a:rPr lang="en-US" dirty="0" smtClean="0"/>
              <a:t>Usage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rf_28Oct200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05000"/>
            <a:ext cx="4191000" cy="32766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97527" y="304800"/>
            <a:ext cx="7162799" cy="9698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387927"/>
            <a:ext cx="7065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</a:t>
            </a:r>
            <a:r>
              <a:rPr lang="en-US" sz="2400" dirty="0" smtClean="0">
                <a:solidFill>
                  <a:srgbClr val="FFFF00"/>
                </a:solidFill>
              </a:rPr>
              <a:t>– Land Breeze – Offshore Drainage added to synoptic flow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1" name="Picture 10" descr="point and click sampl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1905000"/>
            <a:ext cx="4953000" cy="3276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4400" y="63246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 better starting point for the “Point and click!” forecast in first 24 h!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urved Right Arrow 14"/>
          <p:cNvSpPr/>
          <p:nvPr/>
        </p:nvSpPr>
        <p:spPr>
          <a:xfrm rot="16200000">
            <a:off x="3986650" y="4776355"/>
            <a:ext cx="782780" cy="1717964"/>
          </a:xfrm>
          <a:prstGeom prst="curvedRightArrow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</a:t>
            </a:r>
            <a:r>
              <a:rPr lang="en-US" sz="2400" dirty="0" smtClean="0">
                <a:solidFill>
                  <a:srgbClr val="FF0000"/>
                </a:solidFill>
              </a:rPr>
              <a:t>– </a:t>
            </a:r>
            <a:r>
              <a:rPr lang="en-US" sz="2400" dirty="0" smtClean="0">
                <a:solidFill>
                  <a:srgbClr val="FFFF00"/>
                </a:solidFill>
              </a:rPr>
              <a:t>T.S. Ida – no tornadoes! - Monitor </a:t>
            </a:r>
            <a:r>
              <a:rPr lang="en-US" sz="2400" b="1" dirty="0" smtClean="0">
                <a:solidFill>
                  <a:srgbClr val="FFFF00"/>
                </a:solidFill>
              </a:rPr>
              <a:t>vertical wind shear </a:t>
            </a:r>
            <a:r>
              <a:rPr lang="en-US" sz="2400" dirty="0" smtClean="0">
                <a:solidFill>
                  <a:srgbClr val="FFFF00"/>
                </a:solidFill>
              </a:rPr>
              <a:t>and </a:t>
            </a:r>
            <a:r>
              <a:rPr lang="en-US" sz="2400" b="1" dirty="0" smtClean="0">
                <a:solidFill>
                  <a:srgbClr val="FFFF00"/>
                </a:solidFill>
              </a:rPr>
              <a:t>thermodynamic instability </a:t>
            </a:r>
            <a:r>
              <a:rPr lang="en-US" sz="2400" dirty="0" smtClean="0">
                <a:solidFill>
                  <a:srgbClr val="FFFF00"/>
                </a:solidFill>
              </a:rPr>
              <a:t>characteristics closer to the scale they evolve and affect individual updraft evolution upon.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1" name="Picture 10" descr="Ida_CAPE_ani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5029200" y="3733800"/>
            <a:ext cx="2503715" cy="1066800"/>
          </a:xfrm>
          <a:custGeom>
            <a:avLst/>
            <a:gdLst>
              <a:gd name="connsiteX0" fmla="*/ 834571 w 2271486"/>
              <a:gd name="connsiteY0" fmla="*/ 7257 h 742647"/>
              <a:gd name="connsiteX1" fmla="*/ 108857 w 2271486"/>
              <a:gd name="connsiteY1" fmla="*/ 65315 h 742647"/>
              <a:gd name="connsiteX2" fmla="*/ 181428 w 2271486"/>
              <a:gd name="connsiteY2" fmla="*/ 370115 h 742647"/>
              <a:gd name="connsiteX3" fmla="*/ 645885 w 2271486"/>
              <a:gd name="connsiteY3" fmla="*/ 370115 h 742647"/>
              <a:gd name="connsiteX4" fmla="*/ 1211942 w 2271486"/>
              <a:gd name="connsiteY4" fmla="*/ 500743 h 742647"/>
              <a:gd name="connsiteX5" fmla="*/ 1487714 w 2271486"/>
              <a:gd name="connsiteY5" fmla="*/ 558800 h 742647"/>
              <a:gd name="connsiteX6" fmla="*/ 2010228 w 2271486"/>
              <a:gd name="connsiteY6" fmla="*/ 718457 h 742647"/>
              <a:gd name="connsiteX7" fmla="*/ 2242457 w 2271486"/>
              <a:gd name="connsiteY7" fmla="*/ 703943 h 742647"/>
              <a:gd name="connsiteX8" fmla="*/ 2184400 w 2271486"/>
              <a:gd name="connsiteY8" fmla="*/ 515257 h 742647"/>
              <a:gd name="connsiteX9" fmla="*/ 1894114 w 2271486"/>
              <a:gd name="connsiteY9" fmla="*/ 239486 h 742647"/>
              <a:gd name="connsiteX10" fmla="*/ 1240971 w 2271486"/>
              <a:gd name="connsiteY10" fmla="*/ 108857 h 742647"/>
              <a:gd name="connsiteX11" fmla="*/ 834571 w 2271486"/>
              <a:gd name="connsiteY11" fmla="*/ 7257 h 7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71486" h="742647">
                <a:moveTo>
                  <a:pt x="834571" y="7257"/>
                </a:moveTo>
                <a:cubicBezTo>
                  <a:pt x="645885" y="0"/>
                  <a:pt x="217714" y="4839"/>
                  <a:pt x="108857" y="65315"/>
                </a:cubicBezTo>
                <a:cubicBezTo>
                  <a:pt x="0" y="125791"/>
                  <a:pt x="91923" y="319315"/>
                  <a:pt x="181428" y="370115"/>
                </a:cubicBezTo>
                <a:cubicBezTo>
                  <a:pt x="270933" y="420915"/>
                  <a:pt x="474133" y="348344"/>
                  <a:pt x="645885" y="370115"/>
                </a:cubicBezTo>
                <a:cubicBezTo>
                  <a:pt x="817637" y="391886"/>
                  <a:pt x="1071637" y="469296"/>
                  <a:pt x="1211942" y="500743"/>
                </a:cubicBezTo>
                <a:cubicBezTo>
                  <a:pt x="1352247" y="532190"/>
                  <a:pt x="1354666" y="522514"/>
                  <a:pt x="1487714" y="558800"/>
                </a:cubicBezTo>
                <a:cubicBezTo>
                  <a:pt x="1620762" y="595086"/>
                  <a:pt x="1884438" y="694267"/>
                  <a:pt x="2010228" y="718457"/>
                </a:cubicBezTo>
                <a:cubicBezTo>
                  <a:pt x="2136018" y="742647"/>
                  <a:pt x="2213428" y="737810"/>
                  <a:pt x="2242457" y="703943"/>
                </a:cubicBezTo>
                <a:cubicBezTo>
                  <a:pt x="2271486" y="670076"/>
                  <a:pt x="2242457" y="592667"/>
                  <a:pt x="2184400" y="515257"/>
                </a:cubicBezTo>
                <a:cubicBezTo>
                  <a:pt x="2126343" y="437848"/>
                  <a:pt x="2051352" y="307219"/>
                  <a:pt x="1894114" y="239486"/>
                </a:cubicBezTo>
                <a:cubicBezTo>
                  <a:pt x="1736876" y="171753"/>
                  <a:pt x="1415142" y="147562"/>
                  <a:pt x="1240971" y="108857"/>
                </a:cubicBezTo>
                <a:cubicBezTo>
                  <a:pt x="1066800" y="70152"/>
                  <a:pt x="1023257" y="14514"/>
                  <a:pt x="834571" y="7257"/>
                </a:cubicBezTo>
                <a:close/>
              </a:path>
            </a:pathLst>
          </a:custGeom>
          <a:solidFill>
            <a:srgbClr val="FFFF00">
              <a:alpha val="20000"/>
            </a:srgbClr>
          </a:solidFill>
          <a:ln w="508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676400" y="1143000"/>
            <a:ext cx="5791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752600" y="1676400"/>
            <a:ext cx="3532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Shows CINH remained intact </a:t>
            </a: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potentially precluding tornadogenesis </a:t>
            </a: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any developing mesocyclones!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267200" y="2590800"/>
            <a:ext cx="1905000" cy="15240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da_0-1SRH_ani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743200" y="0"/>
            <a:ext cx="35814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69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>
            <a:stCxn id="18" idx="2"/>
          </p:cNvCxnSpPr>
          <p:nvPr/>
        </p:nvCxnSpPr>
        <p:spPr>
          <a:xfrm rot="16200000" flipH="1">
            <a:off x="3703761" y="1320778"/>
            <a:ext cx="1824519" cy="24334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76400" y="609600"/>
            <a:ext cx="34457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the developmental 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onset of  stronger VWS along 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coastal zones!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odel_8h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08363"/>
            <a:ext cx="4572000" cy="5210175"/>
          </a:xfrm>
          <a:prstGeom prst="rect">
            <a:avLst/>
          </a:prstGeom>
        </p:spPr>
      </p:pic>
      <p:pic>
        <p:nvPicPr>
          <p:cNvPr id="12" name="Picture 11" descr="truth_3h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1108363"/>
            <a:ext cx="5029200" cy="5181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00545" y="1440872"/>
            <a:ext cx="914400" cy="228600"/>
          </a:xfrm>
          <a:prstGeom prst="rect">
            <a:avLst/>
          </a:prstGeom>
          <a:solidFill>
            <a:schemeClr val="accent1">
              <a:alpha val="7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953000" y="2895600"/>
            <a:ext cx="1371600" cy="1219200"/>
          </a:xfrm>
          <a:prstGeom prst="rect">
            <a:avLst/>
          </a:prstGeom>
          <a:solidFill>
            <a:schemeClr val="accent1">
              <a:alpha val="7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230091" y="1399309"/>
            <a:ext cx="914400" cy="228600"/>
          </a:xfrm>
          <a:prstGeom prst="rect">
            <a:avLst/>
          </a:prstGeom>
          <a:solidFill>
            <a:schemeClr val="accent1">
              <a:alpha val="7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charset="0"/>
              </a:rPr>
              <a:t>Known Limitations</a:t>
            </a:r>
            <a:endParaRPr lang="en-US" sz="3200" b="1" dirty="0"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581891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-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Slow spin-up of deep convection. 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8819" y="3089563"/>
            <a:ext cx="1371600" cy="1219200"/>
          </a:xfrm>
          <a:prstGeom prst="rect">
            <a:avLst/>
          </a:prstGeom>
          <a:solidFill>
            <a:schemeClr val="accent1">
              <a:alpha val="7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6396335"/>
            <a:ext cx="5403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Monday, 14 Dec 2009 – 9Z Run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ruth_4h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5614" y="1163783"/>
            <a:ext cx="5818386" cy="5181600"/>
          </a:xfrm>
          <a:prstGeom prst="rect">
            <a:avLst/>
          </a:prstGeom>
        </p:spPr>
      </p:pic>
      <p:pic>
        <p:nvPicPr>
          <p:cNvPr id="11" name="Picture 10" descr="model_9h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77638"/>
            <a:ext cx="472440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charset="0"/>
              </a:rPr>
              <a:t>Known Limitations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997527" y="1496291"/>
            <a:ext cx="914400" cy="228600"/>
          </a:xfrm>
          <a:prstGeom prst="rect">
            <a:avLst/>
          </a:prstGeom>
          <a:solidFill>
            <a:schemeClr val="accent1">
              <a:alpha val="7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85800" y="3124200"/>
            <a:ext cx="1371600" cy="1295400"/>
          </a:xfrm>
          <a:prstGeom prst="rect">
            <a:avLst/>
          </a:prstGeom>
          <a:solidFill>
            <a:schemeClr val="accent1">
              <a:alpha val="7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862945" y="1406236"/>
            <a:ext cx="914400" cy="228600"/>
          </a:xfrm>
          <a:prstGeom prst="rect">
            <a:avLst/>
          </a:prstGeom>
          <a:solidFill>
            <a:schemeClr val="accent1">
              <a:alpha val="7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343400" y="2895599"/>
            <a:ext cx="1676400" cy="1233055"/>
          </a:xfrm>
          <a:prstGeom prst="rect">
            <a:avLst/>
          </a:prstGeom>
          <a:solidFill>
            <a:schemeClr val="accent1">
              <a:alpha val="7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-1" y="6266995"/>
            <a:ext cx="5403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Monday, 14 Dec 2009 – 9Z Run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914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charset="0"/>
              </a:rPr>
              <a:t>Known Limitations</a:t>
            </a:r>
            <a:endParaRPr lang="en-US" sz="3200" b="1" dirty="0">
              <a:latin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93272" y="1600200"/>
            <a:ext cx="7398327" cy="5036127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Model-generated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thunderstorm downdraft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becomes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 dense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causing unrealistic ‘cold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pool’ propagation.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</a:t>
            </a:r>
            <a:r>
              <a:rPr lang="en-US" sz="2600" dirty="0" smtClean="0"/>
              <a:t>Noticed this happens more often in Summer during NLY deep-layer mean flow events</a:t>
            </a:r>
            <a:r>
              <a:rPr lang="en-US" sz="2600" dirty="0" smtClean="0"/>
              <a:t>.</a:t>
            </a:r>
            <a:endParaRPr lang="en-US" sz="2600" dirty="0" smtClean="0"/>
          </a:p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more frequently the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way.  </a:t>
            </a:r>
            <a:r>
              <a:rPr lang="en-US" sz="2600" dirty="0" smtClean="0"/>
              <a:t>Have observed cold pool to be too weak and lag behind </a:t>
            </a:r>
            <a:r>
              <a:rPr lang="en-US" sz="2600" dirty="0" smtClean="0"/>
              <a:t>deep convective MCS </a:t>
            </a:r>
            <a:r>
              <a:rPr lang="en-US" sz="2600" dirty="0" smtClean="0"/>
              <a:t>linear structures</a:t>
            </a:r>
            <a:r>
              <a:rPr lang="en-US" sz="2600" dirty="0" smtClean="0"/>
              <a:t>. </a:t>
            </a:r>
            <a:endParaRPr lang="en-US" sz="2600" dirty="0" smtClean="0"/>
          </a:p>
          <a:p>
            <a:r>
              <a:rPr lang="en-US" sz="2600" b="1" dirty="0" smtClean="0"/>
              <a:t>Noticed WRF has trouble saturating lower and middle troposphere with </a:t>
            </a:r>
            <a:r>
              <a:rPr lang="en-US" sz="2600" dirty="0" smtClean="0"/>
              <a:t>antecedent downstream </a:t>
            </a:r>
            <a:r>
              <a:rPr lang="en-US" sz="2600" b="1" dirty="0" smtClean="0"/>
              <a:t>deep-layer anticyclone.</a:t>
            </a:r>
          </a:p>
          <a:p>
            <a:pPr>
              <a:buNone/>
            </a:pPr>
            <a:endParaRPr lang="en-US" sz="2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PROGd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200400" y="3886200"/>
            <a:ext cx="1447800" cy="1524000"/>
          </a:xfrm>
          <a:prstGeom prst="ellipse">
            <a:avLst/>
          </a:prstGeom>
          <a:solidFill>
            <a:srgbClr val="FF0000">
              <a:alpha val="1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410200" y="3962400"/>
            <a:ext cx="1447800" cy="1524000"/>
          </a:xfrm>
          <a:prstGeom prst="ellipse">
            <a:avLst/>
          </a:prstGeom>
          <a:solidFill>
            <a:srgbClr val="FF0000">
              <a:alpha val="1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467600" y="3962400"/>
            <a:ext cx="1447800" cy="1524000"/>
          </a:xfrm>
          <a:prstGeom prst="ellipse">
            <a:avLst/>
          </a:prstGeom>
          <a:solidFill>
            <a:srgbClr val="FF0000">
              <a:alpha val="1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66800" y="3962400"/>
            <a:ext cx="1447800" cy="1524000"/>
          </a:xfrm>
          <a:prstGeom prst="ellipse">
            <a:avLst/>
          </a:prstGeom>
          <a:solidFill>
            <a:srgbClr val="FF0000">
              <a:alpha val="1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362200" y="3505200"/>
            <a:ext cx="5562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0"/>
          </p:cNvCxnSpPr>
          <p:nvPr/>
        </p:nvCxnSpPr>
        <p:spPr>
          <a:xfrm rot="5400000" flipH="1" flipV="1">
            <a:off x="1847850" y="3448050"/>
            <a:ext cx="457200" cy="5715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9" idx="0"/>
          </p:cNvCxnSpPr>
          <p:nvPr/>
        </p:nvCxnSpPr>
        <p:spPr>
          <a:xfrm rot="16200000" flipV="1">
            <a:off x="7810500" y="3581400"/>
            <a:ext cx="457200" cy="3048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3695700" y="3695700"/>
            <a:ext cx="381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5943600" y="3733800"/>
            <a:ext cx="4572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33600" y="3124200"/>
            <a:ext cx="5936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d(Prog)/dt to view four models at once for a single time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100262" y="3157538"/>
            <a:ext cx="6019800" cy="304798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91837" y="1676401"/>
            <a:ext cx="1342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d(PROG)/dT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4291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Web-based Visualization Enhancements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0" y="0"/>
            <a:ext cx="9144000" cy="74814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Ray’s Web-based Visualization Enhancements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" name="Picture 3" descr="Opacity1_1hpcp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73429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Web-based Visualization Enhancements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6727" y="971491"/>
            <a:ext cx="5320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***Toggle between Model-88D OHP***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acity2_1hpcp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1891"/>
            <a:ext cx="9143999" cy="620943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0" y="5257800"/>
            <a:ext cx="8153400" cy="53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0" y="1"/>
            <a:ext cx="9144000" cy="55418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Web-based Visualization Enhancements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Future Plans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004454"/>
            <a:ext cx="8229600" cy="5334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Expansion of Comparative Matrices (other fields)</a:t>
            </a:r>
          </a:p>
        </p:txBody>
      </p:sp>
      <p:pic>
        <p:nvPicPr>
          <p:cNvPr id="6" name="Picture 5" descr="wrf_web_menu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975" y="1524000"/>
            <a:ext cx="8963025" cy="5334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602182" y="2355272"/>
            <a:ext cx="2424546" cy="346364"/>
          </a:xfrm>
          <a:prstGeom prst="ellipse">
            <a:avLst/>
          </a:prstGeom>
          <a:solidFill>
            <a:srgbClr val="FFFF00">
              <a:alpha val="19000"/>
            </a:srgb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11927" y="1551709"/>
            <a:ext cx="1593273" cy="84512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91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Public and Internal MOB WRF Access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199"/>
            <a:ext cx="8229600" cy="2971801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HTML</a:t>
            </a:r>
            <a:endParaRPr lang="en-US" sz="2000" dirty="0" smtClean="0"/>
          </a:p>
          <a:p>
            <a:pPr lvl="1">
              <a:buNone/>
            </a:pPr>
            <a:r>
              <a:rPr lang="en-US" sz="2000" dirty="0" smtClean="0"/>
              <a:t>	- On the web -&gt; </a:t>
            </a:r>
            <a:r>
              <a:rPr lang="en-US" sz="2000" dirty="0" smtClean="0">
                <a:hlinkClick r:id="rId3"/>
              </a:rPr>
              <a:t>http://www.srh.noaa.gov/mob/wrf.php</a:t>
            </a:r>
            <a:endParaRPr lang="en-US" sz="2000" dirty="0" smtClean="0"/>
          </a:p>
          <a:p>
            <a:pPr lvl="1">
              <a:buNone/>
            </a:pPr>
            <a:endParaRPr lang="en-US" sz="2000" dirty="0"/>
          </a:p>
        </p:txBody>
      </p:sp>
      <p:pic>
        <p:nvPicPr>
          <p:cNvPr id="5" name="Picture 4" descr="untitle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2286000"/>
            <a:ext cx="6362700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5400" y="6248400"/>
            <a:ext cx="990600" cy="152400"/>
          </a:xfrm>
          <a:prstGeom prst="rect">
            <a:avLst/>
          </a:prstGeom>
          <a:solidFill>
            <a:srgbClr val="FFFF00">
              <a:alpha val="3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urved Right Arrow 6"/>
          <p:cNvSpPr/>
          <p:nvPr/>
        </p:nvSpPr>
        <p:spPr>
          <a:xfrm>
            <a:off x="457200" y="2057400"/>
            <a:ext cx="609600" cy="4419600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63237"/>
            <a:ext cx="8839200" cy="127461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Use of NASA SPoRT Products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“Fair to Say”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20982" y="2036618"/>
            <a:ext cx="7301346" cy="4572000"/>
          </a:xfrm>
        </p:spPr>
        <p:txBody>
          <a:bodyPr>
            <a:no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Overwhelmingly,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WFO MOB forecasters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MODIS products on AWIPS D2D.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SSTs also may accessed via MOB WRF Page.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most accessed MODIS Products is the SST followed by the high resolution Aqua/Terra VIS passes.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Currently, using MODIS SSTs in GFE has not, as of yet, caught on.  Most think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it as an ‘aid’ but not a staple.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63237"/>
            <a:ext cx="8839200" cy="127461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Use of NASA SPoRT Products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“Fair to Say”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0545" y="1489362"/>
            <a:ext cx="8035637" cy="4731327"/>
          </a:xfrm>
        </p:spPr>
        <p:txBody>
          <a:bodyPr>
            <a:no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are open-minded to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MODIS SSTs in GFE for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sea-fog forecasting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(NDFD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U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contours over MODIS SSTs as an image).  Also,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sea-breeze forecasting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applicability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feel MODIS SSTs given to the public on NWS Web pages may be the best benefit. Raises their awareness and ours.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AMSR-E – Products may be used with approaching tropical cyclone – otherwise GOES WV products dominate for now.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AWIPS ‘Red Banner’ idea to encourage greater use.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63237"/>
            <a:ext cx="8839200" cy="127461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Use of NASA SPoRT Products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“Fair to Say”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0545" y="1731818"/>
            <a:ext cx="8035637" cy="4488871"/>
          </a:xfrm>
        </p:spPr>
        <p:txBody>
          <a:bodyPr>
            <a:no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AWIPS ‘Red Banner’ idea to encourage greater use.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MODIS usage will increase when we start having more significant return flow events.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AMSR-E usage will increase if we constantly remind people to use it (exception: approaching tropical cyclone beyond radar range it will be primary).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63237"/>
            <a:ext cx="8839200" cy="127461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Closing Remarks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48691" y="1759527"/>
            <a:ext cx="7287491" cy="4461162"/>
          </a:xfrm>
        </p:spPr>
        <p:txBody>
          <a:bodyPr>
            <a:no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Cannot say enough about the support we have been given from Kevin, Geoffrey and Jonathan.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Assimilation of NASA SPoRT data set(s) has and will continue to G-R-E-A-T-L-Y assist local modeling efforts – we need this to continue.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collaboration the way it ought to be carried out.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for everything!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-1"/>
            <a:ext cx="9144000" cy="1052945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10" y="193963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Description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 descr="wrf_descr1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08364"/>
            <a:ext cx="9144000" cy="5749635"/>
          </a:xfrm>
        </p:spPr>
      </p:pic>
      <p:cxnSp>
        <p:nvCxnSpPr>
          <p:cNvPr id="32" name="Straight Connector 31"/>
          <p:cNvCxnSpPr/>
          <p:nvPr/>
        </p:nvCxnSpPr>
        <p:spPr>
          <a:xfrm>
            <a:off x="3699164" y="1911927"/>
            <a:ext cx="2549236" cy="18218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209308" y="4052454"/>
            <a:ext cx="342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GFS High Res. Tiles 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988127" y="1808018"/>
            <a:ext cx="2514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1087582"/>
            <a:ext cx="9144000" cy="949036"/>
          </a:xfrm>
          <a:prstGeom prst="rect">
            <a:avLst/>
          </a:prstGeom>
          <a:solidFill>
            <a:schemeClr val="tx1">
              <a:alpha val="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67345" y="1565564"/>
            <a:ext cx="2660073" cy="277091"/>
          </a:xfrm>
          <a:prstGeom prst="rect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wrf_descr1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011382"/>
            <a:ext cx="9144000" cy="5846618"/>
          </a:xfrm>
        </p:spPr>
      </p:pic>
      <p:sp>
        <p:nvSpPr>
          <p:cNvPr id="18" name="Rectangle 1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817"/>
            <a:ext cx="9144000" cy="609601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Description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232439"/>
            <a:ext cx="3886200" cy="304800"/>
          </a:xfrm>
          <a:prstGeom prst="rect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4017819"/>
            <a:ext cx="3810000" cy="228600"/>
          </a:xfrm>
          <a:prstGeom prst="rect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884035" y="3386570"/>
            <a:ext cx="990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44636" y="4114800"/>
            <a:ext cx="1066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478482" y="3751118"/>
            <a:ext cx="838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4897582" y="3719945"/>
            <a:ext cx="685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56564" y="3498273"/>
            <a:ext cx="2075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Pushin’ it hard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6018502" y="4016518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2 h 16 min before post-processing</a:t>
            </a:r>
            <a:endParaRPr lang="en-US" sz="1600" b="1" dirty="0"/>
          </a:p>
        </p:txBody>
      </p:sp>
      <p:sp>
        <p:nvSpPr>
          <p:cNvPr id="29" name="Rectangle 28"/>
          <p:cNvSpPr/>
          <p:nvPr/>
        </p:nvSpPr>
        <p:spPr>
          <a:xfrm>
            <a:off x="5611091" y="3387436"/>
            <a:ext cx="2643188" cy="595313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4246418"/>
            <a:ext cx="3581400" cy="304800"/>
          </a:xfrm>
          <a:prstGeom prst="rect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200400" y="4648200"/>
            <a:ext cx="914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114800" y="4419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50 hPa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0" y="2189019"/>
            <a:ext cx="9144000" cy="2618510"/>
          </a:xfrm>
          <a:prstGeom prst="rect">
            <a:avLst/>
          </a:prstGeom>
          <a:solidFill>
            <a:schemeClr val="tx1">
              <a:alpha val="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817418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Description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 descr="wrf_descr1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838200"/>
            <a:ext cx="9144000" cy="6019800"/>
          </a:xfrm>
        </p:spPr>
      </p:pic>
      <p:sp>
        <p:nvSpPr>
          <p:cNvPr id="11" name="Rectangle 10"/>
          <p:cNvSpPr/>
          <p:nvPr/>
        </p:nvSpPr>
        <p:spPr>
          <a:xfrm>
            <a:off x="0" y="5257800"/>
            <a:ext cx="4876800" cy="304800"/>
          </a:xfrm>
          <a:prstGeom prst="rect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4876800"/>
            <a:ext cx="9144000" cy="1981200"/>
          </a:xfrm>
          <a:prstGeom prst="rect">
            <a:avLst/>
          </a:prstGeom>
          <a:solidFill>
            <a:schemeClr val="tx1">
              <a:alpha val="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817418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Description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19" descr="wrf_descr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1274"/>
            <a:ext cx="9144000" cy="602672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1295400"/>
            <a:ext cx="8305800" cy="304800"/>
          </a:xfrm>
          <a:prstGeom prst="rect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0" y="2133600"/>
            <a:ext cx="4724400" cy="304800"/>
          </a:xfrm>
          <a:prstGeom prst="rect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2514600"/>
            <a:ext cx="6400800" cy="381000"/>
          </a:xfrm>
          <a:prstGeom prst="rect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400800" y="2209800"/>
            <a:ext cx="2722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Recall: Non-hydrostatic!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0" name="Down Arrow 29"/>
          <p:cNvSpPr/>
          <p:nvPr/>
        </p:nvSpPr>
        <p:spPr>
          <a:xfrm rot="10800000">
            <a:off x="7162800" y="1600200"/>
            <a:ext cx="6096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3352800"/>
            <a:ext cx="7010400" cy="381000"/>
          </a:xfrm>
          <a:prstGeom prst="rect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Down Arrow 32"/>
          <p:cNvSpPr/>
          <p:nvPr/>
        </p:nvSpPr>
        <p:spPr>
          <a:xfrm rot="7920400">
            <a:off x="6831264" y="3630866"/>
            <a:ext cx="6096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641533" y="3643313"/>
            <a:ext cx="1216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Soon to be LIS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5410200"/>
            <a:ext cx="7315200" cy="381000"/>
          </a:xfrm>
          <a:prstGeom prst="rect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0" y="5867400"/>
            <a:ext cx="7315200" cy="381000"/>
          </a:xfrm>
          <a:prstGeom prst="rect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4953000"/>
            <a:ext cx="8305800" cy="381000"/>
          </a:xfrm>
          <a:prstGeom prst="rect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886691"/>
            <a:ext cx="9144000" cy="5971309"/>
          </a:xfrm>
          <a:prstGeom prst="rect">
            <a:avLst/>
          </a:prstGeom>
          <a:solidFill>
            <a:schemeClr val="tx1">
              <a:alpha val="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445328" y="1898073"/>
            <a:ext cx="4191000" cy="1551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LAPS estimates </a:t>
            </a:r>
            <a:r>
              <a:rPr lang="en-US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 ice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 mixing ratio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 water mixing ratio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 water mixing ratio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radar reflectivity.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2" y="263236"/>
            <a:ext cx="8229600" cy="1281546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Data Assimilation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Analysis and Prediction System</a:t>
            </a:r>
            <a:b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(LAPS)</a:t>
            </a:r>
            <a:b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Hot Start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38400" y="4558144"/>
            <a:ext cx="4191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bove goes into vertical momentum equation and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compensating vertical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motions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gradually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adjust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wind field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integration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begins.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294910" y="3692236"/>
            <a:ext cx="6096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PS_1hPcpn ACCUM_09Z_3JUL0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“LAPS Hot Start</a:t>
            </a:r>
            <a:b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Example”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371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***Initialization with LAPS Radar***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8344</TotalTime>
  <Words>975</Words>
  <Application>Microsoft Office PowerPoint</Application>
  <PresentationFormat>On-screen Show (4:3)</PresentationFormat>
  <Paragraphs>158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NWS Mobile, AL  Recent Partnership Experiences with NASA SPoRT</vt:lpstr>
      <vt:lpstr>Presentation Outline</vt:lpstr>
      <vt:lpstr>Public and Internal MOB WRF Access</vt:lpstr>
      <vt:lpstr>Model Description</vt:lpstr>
      <vt:lpstr>Model Description</vt:lpstr>
      <vt:lpstr>Model Description</vt:lpstr>
      <vt:lpstr>Model Description</vt:lpstr>
      <vt:lpstr>Data Assimilation Local Analysis and Prediction System (LAPS)  Hot Start</vt:lpstr>
      <vt:lpstr>“LAPS Hot Start Example”</vt:lpstr>
      <vt:lpstr>“LAPS Hot Start Example”</vt:lpstr>
      <vt:lpstr>Data Assimilation MODIS SSTs</vt:lpstr>
      <vt:lpstr>Data Assimilation MODIS SSTs</vt:lpstr>
      <vt:lpstr>How has the WRF been used?</vt:lpstr>
      <vt:lpstr>Examples Mobile, AL Case Study: T.S. Claudette -17 August 2009-</vt:lpstr>
      <vt:lpstr>Examples Mobile, AL Case Study: T.S. Claudette (WRF Initial Condition)</vt:lpstr>
      <vt:lpstr>Examples Mobile, AL Case Study: T.S. Claudette (SST Differences)</vt:lpstr>
      <vt:lpstr>Examples Mobile, AL Case Study: T.S. Claudette (6-h PMSL and 10-m Wind Differences)</vt:lpstr>
      <vt:lpstr>Examples T.S. Ida Simulation w/ MODIS SSTs (9 to 27 hour Forecast PMSL and 10-m Winds)</vt:lpstr>
      <vt:lpstr>Slide 19</vt:lpstr>
      <vt:lpstr>Slide 20</vt:lpstr>
      <vt:lpstr>Slide 21</vt:lpstr>
      <vt:lpstr>Slide 22</vt:lpstr>
      <vt:lpstr>Known Limitations</vt:lpstr>
      <vt:lpstr>Known Limitations</vt:lpstr>
      <vt:lpstr>Known Limitations</vt:lpstr>
      <vt:lpstr>Web-based Visualization Enhancements</vt:lpstr>
      <vt:lpstr>Ray’s Web-based Visualization Enhancements </vt:lpstr>
      <vt:lpstr>Slide 28</vt:lpstr>
      <vt:lpstr>Future Plans</vt:lpstr>
      <vt:lpstr>Use of NASA SPoRT Products “Fair to Say”</vt:lpstr>
      <vt:lpstr>Use of NASA SPoRT Products “Fair to Say”</vt:lpstr>
      <vt:lpstr>Use of NASA SPoRT Products “Fair to Say”</vt:lpstr>
      <vt:lpstr>Closing Remarks</vt:lpstr>
    </vt:vector>
  </TitlesOfParts>
  <Company>NWS/NOAA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Weather Service</dc:title>
  <dc:creator>ISS</dc:creator>
  <cp:lastModifiedBy>jeff.medlin</cp:lastModifiedBy>
  <cp:revision>754</cp:revision>
  <cp:lastPrinted>1999-11-15T21:20:23Z</cp:lastPrinted>
  <dcterms:created xsi:type="dcterms:W3CDTF">1999-11-15T21:24:44Z</dcterms:created>
  <dcterms:modified xsi:type="dcterms:W3CDTF">2010-02-24T18:32:55Z</dcterms:modified>
</cp:coreProperties>
</file>