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0" r:id="rId3"/>
    <p:sldId id="263" r:id="rId4"/>
    <p:sldId id="269" r:id="rId5"/>
    <p:sldId id="261" r:id="rId6"/>
    <p:sldId id="262" r:id="rId7"/>
    <p:sldId id="268" r:id="rId8"/>
    <p:sldId id="266" r:id="rId9"/>
    <p:sldId id="267" r:id="rId10"/>
    <p:sldId id="270" r:id="rId11"/>
    <p:sldId id="258" r:id="rId12"/>
    <p:sldId id="264" r:id="rId13"/>
    <p:sldId id="271" r:id="rId14"/>
    <p:sldId id="257" r:id="rId15"/>
    <p:sldId id="265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00FF00"/>
    <a:srgbClr val="FF0000"/>
    <a:srgbClr val="FFFF00"/>
    <a:srgbClr val="99FF99"/>
    <a:srgbClr val="66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1530" y="-6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D887D4AE-A484-4B35-99EE-CA31B895BBF3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A259700-56CC-4CEE-B721-D55D463DD8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Convective initiation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Wfo</a:t>
            </a:r>
            <a:r>
              <a:rPr lang="en-US" dirty="0" smtClean="0"/>
              <a:t> </a:t>
            </a:r>
            <a:r>
              <a:rPr lang="en-US" dirty="0" err="1" smtClean="0"/>
              <a:t>miami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6236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18:05            Radar imagery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43000"/>
            <a:ext cx="6779614" cy="3767630"/>
          </a:xfrm>
        </p:spPr>
      </p:pic>
      <p:sp>
        <p:nvSpPr>
          <p:cNvPr id="5" name="Oval 4"/>
          <p:cNvSpPr/>
          <p:nvPr/>
        </p:nvSpPr>
        <p:spPr>
          <a:xfrm>
            <a:off x="3962400" y="2667000"/>
            <a:ext cx="437225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TextBox 5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8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4709" y="1376638"/>
            <a:ext cx="3200400" cy="273312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05400" y="685800"/>
            <a:ext cx="3733800" cy="4305300"/>
          </a:xfrm>
        </p:spPr>
        <p:txBody>
          <a:bodyPr>
            <a:noAutofit/>
          </a:bodyPr>
          <a:lstStyle/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1400" b="0" dirty="0" smtClean="0"/>
              <a:t>40-80 in Miami-Dade county. 80 in Monroe county. 40-50 in Collier county.  50-70 in Glades county. 30-70 in Broward county.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400" b="0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1400" b="0" dirty="0" smtClean="0"/>
              <a:t>Larger storms developed in Miami-Dade and Glades. Storms affected Collier and Western Miami-Dade. </a:t>
            </a:r>
          </a:p>
          <a:p>
            <a:pPr marL="0">
              <a:lnSpc>
                <a:spcPct val="120000"/>
              </a:lnSpc>
              <a:spcBef>
                <a:spcPts val="0"/>
              </a:spcBef>
            </a:pPr>
            <a:endParaRPr lang="en-US" sz="1400" b="0" dirty="0" smtClean="0"/>
          </a:p>
          <a:p>
            <a:pPr marL="0">
              <a:lnSpc>
                <a:spcPct val="120000"/>
              </a:lnSpc>
              <a:spcBef>
                <a:spcPts val="0"/>
              </a:spcBef>
            </a:pPr>
            <a:r>
              <a:rPr lang="en-US" sz="1400" b="0" dirty="0" smtClean="0"/>
              <a:t>        = There was a little bit of convection on the right side of the large orange area but not anywhere else until 18:43. The storms eventually formed here. </a:t>
            </a:r>
            <a:r>
              <a:rPr lang="en-US" sz="1400" b="0" smtClean="0"/>
              <a:t>The </a:t>
            </a:r>
            <a:r>
              <a:rPr lang="en-US" sz="1400" b="0" u="sng" smtClean="0"/>
              <a:t>false</a:t>
            </a:r>
            <a:r>
              <a:rPr lang="en-US" sz="1400" b="0" smtClean="0"/>
              <a:t> lead </a:t>
            </a:r>
            <a:r>
              <a:rPr lang="en-US" sz="1400" b="0" dirty="0" smtClean="0"/>
              <a:t>time was </a:t>
            </a:r>
            <a:r>
              <a:rPr lang="en-US" sz="1400" b="0" smtClean="0"/>
              <a:t>118 </a:t>
            </a:r>
            <a:r>
              <a:rPr lang="en-US" sz="1400" b="0" smtClean="0"/>
              <a:t>minutes</a:t>
            </a:r>
            <a:r>
              <a:rPr lang="en-US" sz="1400" b="0" dirty="0" smtClean="0"/>
              <a:t>.</a:t>
            </a:r>
            <a:endParaRPr lang="en-US" sz="14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16:45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1905000"/>
            <a:ext cx="566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Hendry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81200" y="160020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Glades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76400" y="24384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Collier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1828800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Palm Beach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2209800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Broward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95600" y="2895600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Miami-Dade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2743200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Monroe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0" y="304800"/>
            <a:ext cx="2601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/>
              <a:t>Signal </a:t>
            </a:r>
            <a:r>
              <a:rPr lang="en-US" b="1" u="sng" smtClean="0"/>
              <a:t>strength Evolution</a:t>
            </a:r>
            <a:endParaRPr lang="en-US" b="1" u="sng" dirty="0"/>
          </a:p>
        </p:txBody>
      </p:sp>
      <p:sp>
        <p:nvSpPr>
          <p:cNvPr id="14" name="Oval 13"/>
          <p:cNvSpPr/>
          <p:nvPr/>
        </p:nvSpPr>
        <p:spPr>
          <a:xfrm>
            <a:off x="2779018" y="2356365"/>
            <a:ext cx="452636" cy="410290"/>
          </a:xfrm>
          <a:prstGeom prst="ellipse">
            <a:avLst/>
          </a:prstGeom>
          <a:solidFill>
            <a:srgbClr val="99FF99">
              <a:alpha val="0"/>
            </a:srgbClr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05400" y="2667000"/>
            <a:ext cx="452636" cy="41029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292091" y="2672044"/>
            <a:ext cx="444991" cy="5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652220" y="1828800"/>
            <a:ext cx="444991" cy="5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28600" y="914400"/>
            <a:ext cx="4844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(True Lead </a:t>
            </a:r>
            <a:r>
              <a:rPr lang="en-US" dirty="0"/>
              <a:t>time, white circles, is </a:t>
            </a:r>
            <a:r>
              <a:rPr lang="en-US" dirty="0" smtClean="0"/>
              <a:t>15-20</a:t>
            </a:r>
            <a:r>
              <a:rPr lang="en-US" b="1" dirty="0" smtClean="0"/>
              <a:t> </a:t>
            </a:r>
            <a:r>
              <a:rPr lang="en-US" b="1" dirty="0"/>
              <a:t>minutes</a:t>
            </a:r>
            <a:r>
              <a:rPr lang="en-US" dirty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4267200"/>
            <a:ext cx="8760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Note: The evolution of the signal strength needs to be analyzed carefully not to attribute false long lead times to it.</a:t>
            </a:r>
          </a:p>
          <a:p>
            <a:r>
              <a:rPr lang="en-US" sz="1400" smtClean="0"/>
              <a:t>The trend is important.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94338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17:00                       Radar imagery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88" y="1100138"/>
            <a:ext cx="6441648" cy="3579812"/>
          </a:xfrm>
        </p:spPr>
      </p:pic>
      <p:sp>
        <p:nvSpPr>
          <p:cNvPr id="8" name="Oval 7"/>
          <p:cNvSpPr/>
          <p:nvPr/>
        </p:nvSpPr>
        <p:spPr>
          <a:xfrm>
            <a:off x="3962400" y="2438400"/>
            <a:ext cx="452636" cy="410290"/>
          </a:xfrm>
          <a:prstGeom prst="ellipse">
            <a:avLst/>
          </a:prstGeom>
          <a:solidFill>
            <a:srgbClr val="99FF99">
              <a:alpha val="0"/>
            </a:srgbClr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33370" y="2830800"/>
            <a:ext cx="444991" cy="5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0" y="1924671"/>
            <a:ext cx="444991" cy="5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592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18:43              Radar imagery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00137"/>
            <a:ext cx="6781800" cy="3768845"/>
          </a:xfrm>
        </p:spPr>
      </p:pic>
      <p:sp>
        <p:nvSpPr>
          <p:cNvPr id="5" name="Oval 4"/>
          <p:cNvSpPr/>
          <p:nvPr/>
        </p:nvSpPr>
        <p:spPr>
          <a:xfrm>
            <a:off x="4038600" y="2514600"/>
            <a:ext cx="452636" cy="410290"/>
          </a:xfrm>
          <a:prstGeom prst="ellipse">
            <a:avLst/>
          </a:prstGeom>
          <a:solidFill>
            <a:srgbClr val="99FF99">
              <a:alpha val="0"/>
            </a:srgbClr>
          </a:solidFill>
          <a:ln>
            <a:solidFill>
              <a:srgbClr val="99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4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457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1470920"/>
            <a:ext cx="3200400" cy="2813375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953000" y="762000"/>
            <a:ext cx="3200400" cy="4008120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/>
              <a:t>70 in most of Broward and in parts of Miami-Dade and Monroe. 60 in Eastern Miami-Dade. 90 in Western Miami-Dade and Glades. 50 in Collier and Northern Broward. 20 in Hendry.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1600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/>
              <a:t>Storms moved East in Miami-Dade, Collier, and Glades county. Chances of storms increased across the region. Storms formed a large line in western Miami-Dade.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1600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600" b="0" dirty="0" smtClean="0"/>
              <a:t>        = No convection was detected until 17:56. The storms formed in this area. </a:t>
            </a:r>
            <a:r>
              <a:rPr lang="en-US" sz="1600" b="0" smtClean="0"/>
              <a:t>The </a:t>
            </a:r>
            <a:r>
              <a:rPr lang="en-US" sz="1600" b="0" u="sng" smtClean="0"/>
              <a:t>false</a:t>
            </a:r>
            <a:r>
              <a:rPr lang="en-US" sz="1600" b="0" smtClean="0"/>
              <a:t> lead </a:t>
            </a:r>
            <a:r>
              <a:rPr lang="en-US" sz="1600" b="0" dirty="0" smtClean="0"/>
              <a:t>time was 54 minutes.</a:t>
            </a:r>
            <a:endParaRPr lang="en-US" sz="16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17:02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19400" y="2057400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Palm Beach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24200" y="2438400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Broward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2895600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Miami-Dade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0" y="2819400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Monroe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76400" y="24384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Collier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2057400"/>
            <a:ext cx="566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Hendry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0" y="175260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Glades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57800" y="304800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/>
              <a:t>Signal </a:t>
            </a:r>
            <a:r>
              <a:rPr lang="en-US" b="1" u="sng" smtClean="0"/>
              <a:t>Strength Evolution</a:t>
            </a:r>
            <a:endParaRPr lang="en-US" b="1" u="sng" dirty="0"/>
          </a:p>
        </p:txBody>
      </p:sp>
      <p:sp>
        <p:nvSpPr>
          <p:cNvPr id="14" name="Oval 13"/>
          <p:cNvSpPr/>
          <p:nvPr/>
        </p:nvSpPr>
        <p:spPr>
          <a:xfrm>
            <a:off x="2185860" y="2303621"/>
            <a:ext cx="416636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603189" y="2294188"/>
            <a:ext cx="485159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953000" y="3429000"/>
            <a:ext cx="416636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39547" y="4258536"/>
            <a:ext cx="373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1500" dirty="0" smtClean="0"/>
              <a:t>= No convection was detected until 19:02. The storms formed in this area. </a:t>
            </a:r>
            <a:r>
              <a:rPr lang="en-US" sz="1500" smtClean="0"/>
              <a:t>The </a:t>
            </a:r>
            <a:r>
              <a:rPr lang="en-US" sz="1500" u="sng" smtClean="0"/>
              <a:t>false</a:t>
            </a:r>
            <a:r>
              <a:rPr lang="en-US" sz="1500" smtClean="0"/>
              <a:t> lead </a:t>
            </a:r>
            <a:r>
              <a:rPr lang="en-US" sz="1500" dirty="0" smtClean="0"/>
              <a:t>time was 2 hours. </a:t>
            </a:r>
            <a:endParaRPr lang="en-US" sz="1500" dirty="0"/>
          </a:p>
        </p:txBody>
      </p:sp>
      <p:sp>
        <p:nvSpPr>
          <p:cNvPr id="19" name="Rectangle 18"/>
          <p:cNvSpPr/>
          <p:nvPr/>
        </p:nvSpPr>
        <p:spPr>
          <a:xfrm>
            <a:off x="762000" y="4367318"/>
            <a:ext cx="485159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52400" y="1066800"/>
            <a:ext cx="48428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mtClean="0"/>
              <a:t>(True Lead </a:t>
            </a:r>
            <a:r>
              <a:rPr lang="en-US" dirty="0"/>
              <a:t>time, white circles, is </a:t>
            </a:r>
            <a:r>
              <a:rPr lang="en-US" dirty="0" smtClean="0"/>
              <a:t>13-15</a:t>
            </a:r>
            <a:r>
              <a:rPr lang="en-US" b="1" dirty="0" smtClean="0"/>
              <a:t> </a:t>
            </a:r>
            <a:r>
              <a:rPr lang="en-US" b="1" dirty="0"/>
              <a:t>minutes</a:t>
            </a:r>
            <a:r>
              <a:rPr lang="en-US" dirty="0"/>
              <a:t>)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953000" y="4572000"/>
            <a:ext cx="327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Note: The evolution of the signal strength needs to be analyzed carefully not to attribute false long lead times to it.</a:t>
            </a:r>
          </a:p>
          <a:p>
            <a:r>
              <a:rPr lang="en-US" sz="1400" smtClean="0"/>
              <a:t>The trend is important.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42921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17:14                         Radar imagery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88" y="1100138"/>
            <a:ext cx="6441648" cy="3579812"/>
          </a:xfrm>
        </p:spPr>
      </p:pic>
      <p:sp>
        <p:nvSpPr>
          <p:cNvPr id="7" name="Oval 6"/>
          <p:cNvSpPr/>
          <p:nvPr/>
        </p:nvSpPr>
        <p:spPr>
          <a:xfrm>
            <a:off x="3581400" y="2341418"/>
            <a:ext cx="416636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20201" y="2301333"/>
            <a:ext cx="485159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783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17:56                          Radar imagery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1" y="1100138"/>
            <a:ext cx="7015154" cy="3898526"/>
          </a:xfrm>
        </p:spPr>
      </p:pic>
      <p:sp>
        <p:nvSpPr>
          <p:cNvPr id="5" name="Oval 4"/>
          <p:cNvSpPr/>
          <p:nvPr/>
        </p:nvSpPr>
        <p:spPr>
          <a:xfrm>
            <a:off x="3547494" y="2396466"/>
            <a:ext cx="416636" cy="381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20201" y="2396466"/>
            <a:ext cx="485159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4043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19:02                    radar imagery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100137"/>
            <a:ext cx="6781800" cy="3768845"/>
          </a:xfrm>
        </p:spPr>
      </p:pic>
      <p:sp>
        <p:nvSpPr>
          <p:cNvPr id="5" name="Rectangle 4"/>
          <p:cNvSpPr/>
          <p:nvPr/>
        </p:nvSpPr>
        <p:spPr>
          <a:xfrm>
            <a:off x="3995787" y="2293611"/>
            <a:ext cx="485159" cy="1905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153400" y="152400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5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54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3818" y="1333601"/>
            <a:ext cx="3523834" cy="303749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140911" y="990600"/>
            <a:ext cx="3200400" cy="3810000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sz="1500" b="0" dirty="0" smtClean="0"/>
              <a:t>50-60 </a:t>
            </a:r>
            <a:r>
              <a:rPr lang="en-US" sz="1500" b="0" dirty="0"/>
              <a:t>in Hendry and </a:t>
            </a:r>
            <a:r>
              <a:rPr lang="en-US" sz="1500" b="0" dirty="0" smtClean="0"/>
              <a:t>Glades county. 50 </a:t>
            </a:r>
            <a:r>
              <a:rPr lang="en-US" sz="1500" b="0" dirty="0"/>
              <a:t>in North </a:t>
            </a:r>
            <a:r>
              <a:rPr lang="en-US" sz="1500" b="0" dirty="0" smtClean="0"/>
              <a:t>Collier county. 30 </a:t>
            </a:r>
            <a:r>
              <a:rPr lang="en-US" sz="1500" b="0" dirty="0"/>
              <a:t>and </a:t>
            </a:r>
            <a:r>
              <a:rPr lang="en-US" sz="1500" b="0" dirty="0" smtClean="0"/>
              <a:t>70 </a:t>
            </a:r>
            <a:r>
              <a:rPr lang="en-US" sz="1500" b="0" dirty="0"/>
              <a:t>in Palm </a:t>
            </a:r>
            <a:r>
              <a:rPr lang="en-US" sz="1500" b="0" dirty="0" smtClean="0"/>
              <a:t>Beach county.</a:t>
            </a:r>
            <a:endParaRPr lang="en-US" sz="1500" b="0" dirty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endParaRPr lang="en-US" sz="1500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500" b="0" dirty="0"/>
              <a:t>Storms </a:t>
            </a:r>
            <a:r>
              <a:rPr lang="en-US" sz="1500" b="0" dirty="0" smtClean="0"/>
              <a:t>affected </a:t>
            </a:r>
            <a:r>
              <a:rPr lang="en-US" sz="1500" b="0" dirty="0"/>
              <a:t>the Palm Beach area </a:t>
            </a:r>
            <a:r>
              <a:rPr lang="en-US" sz="1500" b="0" dirty="0" smtClean="0"/>
              <a:t>and </a:t>
            </a:r>
            <a:r>
              <a:rPr lang="en-US" sz="1500" b="0" dirty="0"/>
              <a:t>storms </a:t>
            </a:r>
            <a:r>
              <a:rPr lang="en-US" sz="1500" b="0" dirty="0" smtClean="0"/>
              <a:t> formed in </a:t>
            </a:r>
            <a:r>
              <a:rPr lang="en-US" sz="1500" b="0" dirty="0"/>
              <a:t>Hendry and </a:t>
            </a:r>
            <a:r>
              <a:rPr lang="en-US" sz="1500" b="0" dirty="0" smtClean="0"/>
              <a:t>Collier </a:t>
            </a:r>
            <a:r>
              <a:rPr lang="en-US" sz="1500" b="0" dirty="0"/>
              <a:t>later </a:t>
            </a:r>
            <a:r>
              <a:rPr lang="en-US" sz="1500" b="0" dirty="0" smtClean="0"/>
              <a:t>that </a:t>
            </a:r>
            <a:r>
              <a:rPr lang="en-US" sz="1500" b="0" dirty="0"/>
              <a:t>afternoon. </a:t>
            </a:r>
            <a:endParaRPr lang="en-US" sz="1500" b="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</a:pPr>
            <a:r>
              <a:rPr lang="en-US" sz="1500" b="0" dirty="0" smtClean="0"/>
              <a:t>      = No convection was detected until 19:05. </a:t>
            </a:r>
            <a:r>
              <a:rPr lang="en-US" sz="1500" b="0" u="sng" dirty="0" smtClean="0"/>
              <a:t>These storms originally formed just South of the area and eventually moved North into this area</a:t>
            </a:r>
            <a:r>
              <a:rPr lang="en-US" sz="1500" b="0" dirty="0" smtClean="0"/>
              <a:t>. </a:t>
            </a:r>
            <a:r>
              <a:rPr lang="en-US" sz="1500" b="0" smtClean="0"/>
              <a:t>The </a:t>
            </a:r>
            <a:r>
              <a:rPr lang="en-US" sz="1500" b="0" u="sng" smtClean="0"/>
              <a:t>false</a:t>
            </a:r>
            <a:r>
              <a:rPr lang="en-US" sz="1500" b="0" smtClean="0"/>
              <a:t> lead </a:t>
            </a:r>
            <a:r>
              <a:rPr lang="en-US" sz="1500" b="0" dirty="0" smtClean="0"/>
              <a:t>time for this area was 93 minutes.</a:t>
            </a:r>
            <a:endParaRPr lang="en-US" sz="15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367546"/>
            <a:ext cx="7520940" cy="548640"/>
          </a:xfrm>
        </p:spPr>
        <p:txBody>
          <a:bodyPr/>
          <a:lstStyle/>
          <a:p>
            <a:r>
              <a:rPr lang="en-US" dirty="0" smtClean="0"/>
              <a:t>7/12/12 17:32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1981200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Palm Beach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2362200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Broward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5600" y="2895600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Miami-Dade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57400" y="2895600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Monroe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6400" y="24384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Collier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57400" y="152400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Glades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2200" y="2057400"/>
            <a:ext cx="566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Hendry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05400" y="457200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/>
              <a:t>Signal </a:t>
            </a:r>
            <a:r>
              <a:rPr lang="en-US" b="1" u="sng" smtClean="0"/>
              <a:t>Strength Evolution</a:t>
            </a:r>
            <a:endParaRPr lang="en-US" b="1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914400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(True Lead </a:t>
            </a:r>
            <a:r>
              <a:rPr lang="en-US" dirty="0" smtClean="0"/>
              <a:t>time, white circles, is </a:t>
            </a:r>
            <a:r>
              <a:rPr lang="en-US" b="1" dirty="0" smtClean="0"/>
              <a:t>30 minutes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2234484" y="1770221"/>
            <a:ext cx="322503" cy="28717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181600" y="2898861"/>
            <a:ext cx="322503" cy="28717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43201" y="1524001"/>
            <a:ext cx="593878" cy="6460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854087" y="2043340"/>
            <a:ext cx="483197" cy="53622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86820" y="19559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8600" y="4648200"/>
            <a:ext cx="8760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Note: The evolution of the signal strength needs to be analyzed carefully not to attribute false long lead times to it.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78254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7/12/12 18:02                      Radar Imagery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88" y="1100138"/>
            <a:ext cx="6441648" cy="3579812"/>
          </a:xfrm>
        </p:spPr>
      </p:pic>
      <p:sp>
        <p:nvSpPr>
          <p:cNvPr id="8" name="Oval 7"/>
          <p:cNvSpPr/>
          <p:nvPr/>
        </p:nvSpPr>
        <p:spPr>
          <a:xfrm>
            <a:off x="3801148" y="1233993"/>
            <a:ext cx="322503" cy="28717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4800600" y="1377582"/>
            <a:ext cx="685800" cy="679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8000" y="1679761"/>
            <a:ext cx="685800" cy="6798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986820" y="19559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72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7/12/12 19:05                Radar imagery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8069" y="1100138"/>
            <a:ext cx="6795867" cy="3776662"/>
          </a:xfrm>
        </p:spPr>
      </p:pic>
      <p:sp>
        <p:nvSpPr>
          <p:cNvPr id="5" name="Oval 4"/>
          <p:cNvSpPr/>
          <p:nvPr/>
        </p:nvSpPr>
        <p:spPr>
          <a:xfrm>
            <a:off x="3352800" y="1828800"/>
            <a:ext cx="322503" cy="287179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86820" y="195594"/>
            <a:ext cx="859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857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200400" cy="3581400"/>
          </a:xfrm>
        </p:spPr>
        <p:txBody>
          <a:bodyPr>
            <a:normAutofit fontScale="92500" lnSpcReduction="10000"/>
          </a:bodyPr>
          <a:lstStyle/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600" b="0" dirty="0" smtClean="0"/>
              <a:t>40 in Miami-Dade. 50 in Broward. 60 in Southern Hendry county.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endParaRPr lang="en-US" sz="1600" b="0" dirty="0" smtClean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600" b="0" dirty="0" smtClean="0"/>
              <a:t>Cloud cover slowly swept Miami and Fort Lauderdale which is why the signals went down.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600" b="0" dirty="0" smtClean="0"/>
              <a:t>        </a:t>
            </a:r>
            <a:endParaRPr lang="en-US" sz="1600" b="0" dirty="0"/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600" b="0" dirty="0" smtClean="0"/>
              <a:t>        =Didn’t see convection in this                                          area until 16:26. </a:t>
            </a:r>
            <a:r>
              <a:rPr lang="en-US" sz="1600" b="0" u="sng" dirty="0" smtClean="0"/>
              <a:t>The storms actually </a:t>
            </a:r>
            <a:r>
              <a:rPr lang="en-US" sz="1600" b="0" u="sng" smtClean="0"/>
              <a:t>formed </a:t>
            </a:r>
            <a:r>
              <a:rPr lang="en-US" sz="1600" b="0" u="sng" smtClean="0"/>
              <a:t>south of this </a:t>
            </a:r>
            <a:r>
              <a:rPr lang="en-US" sz="1600" b="0" u="sng" dirty="0" smtClean="0"/>
              <a:t>area</a:t>
            </a:r>
            <a:r>
              <a:rPr lang="en-US" sz="1600" b="0" smtClean="0"/>
              <a:t>. </a:t>
            </a:r>
            <a:r>
              <a:rPr lang="en-US" sz="1600" b="0" u="sng" smtClean="0"/>
              <a:t>False</a:t>
            </a:r>
            <a:r>
              <a:rPr lang="en-US" sz="1600" b="0" smtClean="0"/>
              <a:t> lead </a:t>
            </a:r>
            <a:r>
              <a:rPr lang="en-US" sz="1600" b="0" dirty="0" smtClean="0"/>
              <a:t>time for this area was 101 minutes.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600" b="0" dirty="0" smtClean="0"/>
              <a:t>     </a:t>
            </a:r>
          </a:p>
          <a:p>
            <a:pPr marL="0">
              <a:lnSpc>
                <a:spcPct val="110000"/>
              </a:lnSpc>
              <a:spcBef>
                <a:spcPts val="0"/>
              </a:spcBef>
            </a:pPr>
            <a:r>
              <a:rPr lang="en-US" sz="1600" b="0" dirty="0" smtClean="0"/>
              <a:t>       =Didn’t see any convection in this area </a:t>
            </a:r>
            <a:r>
              <a:rPr lang="en-US" sz="1600" b="0" smtClean="0"/>
              <a:t>within </a:t>
            </a:r>
            <a:r>
              <a:rPr lang="en-US" sz="1600" b="0" smtClean="0"/>
              <a:t>a </a:t>
            </a:r>
            <a:r>
              <a:rPr lang="en-US" sz="1600" b="0" dirty="0" smtClean="0"/>
              <a:t>2 hour period.</a:t>
            </a:r>
            <a:endParaRPr lang="en-US" sz="16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7/12/12 14:45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1524000"/>
            <a:ext cx="3394160" cy="2917938"/>
          </a:xfrm>
        </p:spPr>
      </p:pic>
      <p:sp>
        <p:nvSpPr>
          <p:cNvPr id="7" name="TextBox 6"/>
          <p:cNvSpPr txBox="1"/>
          <p:nvPr/>
        </p:nvSpPr>
        <p:spPr>
          <a:xfrm>
            <a:off x="2667000" y="1981200"/>
            <a:ext cx="8290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Palm Beach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2438400"/>
            <a:ext cx="63350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Broward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2895600"/>
            <a:ext cx="837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Miami-Dade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05000" y="3124200"/>
            <a:ext cx="6014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Monroe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2514600"/>
            <a:ext cx="5212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Collier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52600" y="1752600"/>
            <a:ext cx="5597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Glades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52600" y="2057400"/>
            <a:ext cx="5661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Hendry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57800" y="533400"/>
            <a:ext cx="2625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smtClean="0"/>
              <a:t>Signal </a:t>
            </a:r>
            <a:r>
              <a:rPr lang="en-US" b="1" u="sng" smtClean="0"/>
              <a:t>Strength Evolution</a:t>
            </a:r>
            <a:endParaRPr lang="en-US" b="1" u="sng" dirty="0"/>
          </a:p>
        </p:txBody>
      </p:sp>
      <p:sp>
        <p:nvSpPr>
          <p:cNvPr id="4" name="Oval 3"/>
          <p:cNvSpPr/>
          <p:nvPr/>
        </p:nvSpPr>
        <p:spPr>
          <a:xfrm>
            <a:off x="2603191" y="2303621"/>
            <a:ext cx="418544" cy="392376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724400" y="2743200"/>
            <a:ext cx="418544" cy="4572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779602" y="2227420"/>
            <a:ext cx="314892" cy="2468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800600" y="4038600"/>
            <a:ext cx="314892" cy="24680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986820" y="19559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047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7/12/12 15:42                    Radar imagery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88" y="1100138"/>
            <a:ext cx="6441648" cy="3579812"/>
          </a:xfrm>
        </p:spPr>
      </p:pic>
      <p:sp>
        <p:nvSpPr>
          <p:cNvPr id="5" name="Oval 4"/>
          <p:cNvSpPr/>
          <p:nvPr/>
        </p:nvSpPr>
        <p:spPr>
          <a:xfrm>
            <a:off x="4736096" y="1906480"/>
            <a:ext cx="509079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276600" y="1560393"/>
            <a:ext cx="457200" cy="34460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986820" y="19559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20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7/12/12 16:26                Radar Imagery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2288" y="1100138"/>
            <a:ext cx="6441648" cy="3579812"/>
          </a:xfrm>
        </p:spPr>
      </p:pic>
      <p:sp>
        <p:nvSpPr>
          <p:cNvPr id="8" name="Rectangle 7"/>
          <p:cNvSpPr/>
          <p:nvPr/>
        </p:nvSpPr>
        <p:spPr>
          <a:xfrm>
            <a:off x="3429000" y="2047413"/>
            <a:ext cx="304800" cy="2286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114800" y="2161713"/>
            <a:ext cx="369304" cy="41984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86820" y="19559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2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6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295400"/>
            <a:ext cx="3516954" cy="3042443"/>
          </a:xfrm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495800" y="1066800"/>
            <a:ext cx="4419600" cy="3712464"/>
          </a:xfrm>
        </p:spPr>
        <p:txBody>
          <a:bodyPr>
            <a:normAutofit/>
          </a:bodyPr>
          <a:lstStyle/>
          <a:p>
            <a:r>
              <a:rPr lang="en-US" sz="1600" dirty="0" smtClean="0"/>
              <a:t>	</a:t>
            </a:r>
            <a:r>
              <a:rPr lang="en-US" sz="1500" b="0" dirty="0" smtClean="0"/>
              <a:t>70-90 in West Miami-Dade county. 20-40 in East Miami-Dade county. 60-70 in Monroe county. 20 in Southern Broward county. 80 in Northern Collier county.</a:t>
            </a:r>
          </a:p>
          <a:p>
            <a:pPr marL="0" indent="0">
              <a:spcBef>
                <a:spcPts val="0"/>
              </a:spcBef>
            </a:pPr>
            <a:endParaRPr lang="en-US" sz="1500" b="0" dirty="0"/>
          </a:p>
          <a:p>
            <a:r>
              <a:rPr lang="en-US" sz="1500" b="0" dirty="0" smtClean="0"/>
              <a:t>	Signals strengthened for much of the region. Storms continued to develop in Miami-Dade and Collier county.</a:t>
            </a:r>
          </a:p>
          <a:p>
            <a:pPr marL="0" indent="0">
              <a:spcBef>
                <a:spcPts val="0"/>
              </a:spcBef>
            </a:pPr>
            <a:r>
              <a:rPr lang="en-US" dirty="0" smtClean="0"/>
              <a:t>         </a:t>
            </a:r>
            <a:r>
              <a:rPr lang="en-US" sz="1500" dirty="0" smtClean="0"/>
              <a:t>= </a:t>
            </a:r>
            <a:r>
              <a:rPr lang="en-US" sz="1500" b="0" dirty="0" smtClean="0"/>
              <a:t>No convection was seen until 18:05. 	</a:t>
            </a:r>
            <a:r>
              <a:rPr lang="en-US" sz="1500" b="0" u="sng" dirty="0" smtClean="0"/>
              <a:t>The storms formed in this area</a:t>
            </a:r>
            <a:r>
              <a:rPr lang="en-US" sz="1500" b="0" dirty="0" smtClean="0"/>
              <a:t>. The </a:t>
            </a:r>
            <a:r>
              <a:rPr lang="en-US" sz="1500" b="0" smtClean="0"/>
              <a:t>	</a:t>
            </a:r>
            <a:r>
              <a:rPr lang="en-US" sz="1500" b="0" u="sng" smtClean="0"/>
              <a:t>false</a:t>
            </a:r>
            <a:r>
              <a:rPr lang="en-US" sz="1500" b="0" smtClean="0"/>
              <a:t> lead </a:t>
            </a:r>
            <a:r>
              <a:rPr lang="en-US" sz="1500" b="0" dirty="0" smtClean="0"/>
              <a:t>time for this area </a:t>
            </a:r>
            <a:r>
              <a:rPr lang="en-US" sz="1500" b="0" smtClean="0"/>
              <a:t>was </a:t>
            </a:r>
            <a:r>
              <a:rPr lang="en-US" sz="1500" b="0" smtClean="0"/>
              <a:t>110   </a:t>
            </a:r>
          </a:p>
          <a:p>
            <a:pPr marL="0" indent="0">
              <a:spcBef>
                <a:spcPts val="0"/>
              </a:spcBef>
            </a:pPr>
            <a:r>
              <a:rPr lang="en-US" sz="1500" b="0" smtClean="0"/>
              <a:t> </a:t>
            </a:r>
            <a:r>
              <a:rPr lang="en-US" sz="1500" b="0" smtClean="0"/>
              <a:t>                  </a:t>
            </a:r>
            <a:r>
              <a:rPr lang="en-US" sz="1500" b="0" smtClean="0"/>
              <a:t>minutes</a:t>
            </a:r>
            <a:r>
              <a:rPr lang="en-US" sz="1500" b="0" dirty="0" smtClean="0"/>
              <a:t>.	</a:t>
            </a:r>
            <a:endParaRPr lang="en-US" sz="1500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228600"/>
            <a:ext cx="7520940" cy="548640"/>
          </a:xfrm>
        </p:spPr>
        <p:txBody>
          <a:bodyPr/>
          <a:lstStyle/>
          <a:p>
            <a:r>
              <a:rPr lang="en-US" dirty="0" smtClean="0"/>
              <a:t>7/16/12 16:15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486400" y="609600"/>
            <a:ext cx="26259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/>
              <a:t>Signal </a:t>
            </a:r>
            <a:r>
              <a:rPr lang="en-US" b="1" u="sng" smtClean="0"/>
              <a:t>Strength Evolution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762000"/>
            <a:ext cx="510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(True Lead </a:t>
            </a:r>
            <a:r>
              <a:rPr lang="en-US" dirty="0"/>
              <a:t>time, white circles, is </a:t>
            </a:r>
            <a:r>
              <a:rPr lang="en-US" dirty="0" smtClean="0"/>
              <a:t>15-20</a:t>
            </a:r>
            <a:r>
              <a:rPr lang="en-US" b="1" dirty="0" smtClean="0"/>
              <a:t> </a:t>
            </a:r>
            <a:r>
              <a:rPr lang="en-US" b="1" dirty="0"/>
              <a:t>minutes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590800" y="2350363"/>
            <a:ext cx="533400" cy="7620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76800" y="3124200"/>
            <a:ext cx="437225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Oval 10"/>
          <p:cNvSpPr/>
          <p:nvPr/>
        </p:nvSpPr>
        <p:spPr>
          <a:xfrm>
            <a:off x="2030213" y="2710649"/>
            <a:ext cx="593878" cy="6460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95400" y="1704345"/>
            <a:ext cx="593878" cy="6460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986820" y="19559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600" y="4343400"/>
            <a:ext cx="8944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Note: The evolution of the signal strength needs to be analyzed carefully not to attribute false long lead times to it.</a:t>
            </a:r>
          </a:p>
          <a:p>
            <a:r>
              <a:rPr lang="en-US" sz="1400" smtClean="0"/>
              <a:t>Even with slow sea-breeze convection true lead times did not exceed 30 to 45 minutes.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87771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7/16/12 16:32              radar imagery 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1600" y="1143000"/>
            <a:ext cx="6441648" cy="3579812"/>
          </a:xfrm>
        </p:spPr>
      </p:pic>
      <p:sp>
        <p:nvSpPr>
          <p:cNvPr id="8" name="Oval 7"/>
          <p:cNvSpPr/>
          <p:nvPr/>
        </p:nvSpPr>
        <p:spPr>
          <a:xfrm>
            <a:off x="4038600" y="2514600"/>
            <a:ext cx="437225" cy="609600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6" name="Oval 5"/>
          <p:cNvSpPr/>
          <p:nvPr/>
        </p:nvSpPr>
        <p:spPr>
          <a:xfrm>
            <a:off x="3657599" y="2819400"/>
            <a:ext cx="444991" cy="513594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5600" y="1929986"/>
            <a:ext cx="593878" cy="646018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986820" y="195594"/>
            <a:ext cx="861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Case 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45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846</TotalTime>
  <Words>647</Words>
  <Application>Microsoft Office PowerPoint</Application>
  <PresentationFormat>On-screen Show (4:3)</PresentationFormat>
  <Paragraphs>105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Angles</vt:lpstr>
      <vt:lpstr>Convective initiation</vt:lpstr>
      <vt:lpstr>7/12/12 17:32</vt:lpstr>
      <vt:lpstr>7/12/12 18:02                      Radar Imagery </vt:lpstr>
      <vt:lpstr>7/12/12 19:05                Radar imagery </vt:lpstr>
      <vt:lpstr>7/12/12 14:45</vt:lpstr>
      <vt:lpstr>7/12/12 15:42                    Radar imagery</vt:lpstr>
      <vt:lpstr>7/12/12 16:26                Radar Imagery</vt:lpstr>
      <vt:lpstr>7/16/12 16:15</vt:lpstr>
      <vt:lpstr>7/16/12 16:32              radar imagery </vt:lpstr>
      <vt:lpstr>7/16/12 18:05            Radar imagery</vt:lpstr>
      <vt:lpstr>7/16/12 16:45</vt:lpstr>
      <vt:lpstr>7/16/12 17:00                       Radar imagery </vt:lpstr>
      <vt:lpstr>7/16/12 18:43              Radar imagery</vt:lpstr>
      <vt:lpstr>7/16/12 17:02</vt:lpstr>
      <vt:lpstr>7/16/12 17:14                         Radar imagery</vt:lpstr>
      <vt:lpstr>7/16/12 17:56                          Radar imagery</vt:lpstr>
      <vt:lpstr>7/16/12 19:02                    radar imagery</vt:lpstr>
    </vt:vector>
  </TitlesOfParts>
  <Company>NOAA / 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Rick Monday</dc:creator>
  <cp:lastModifiedBy>jeral.estupinan</cp:lastModifiedBy>
  <cp:revision>52</cp:revision>
  <dcterms:created xsi:type="dcterms:W3CDTF">2012-07-17T17:30:23Z</dcterms:created>
  <dcterms:modified xsi:type="dcterms:W3CDTF">2012-09-13T14:57:51Z</dcterms:modified>
</cp:coreProperties>
</file>