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79" r:id="rId6"/>
    <p:sldId id="259" r:id="rId7"/>
    <p:sldId id="260" r:id="rId8"/>
    <p:sldId id="280" r:id="rId9"/>
    <p:sldId id="261" r:id="rId10"/>
    <p:sldId id="282" r:id="rId11"/>
    <p:sldId id="262" r:id="rId12"/>
    <p:sldId id="264" r:id="rId13"/>
    <p:sldId id="265" r:id="rId14"/>
    <p:sldId id="266" r:id="rId15"/>
    <p:sldId id="276" r:id="rId16"/>
    <p:sldId id="267" r:id="rId17"/>
    <p:sldId id="268" r:id="rId18"/>
    <p:sldId id="277" r:id="rId19"/>
    <p:sldId id="269" r:id="rId20"/>
    <p:sldId id="281" r:id="rId21"/>
    <p:sldId id="278" r:id="rId22"/>
    <p:sldId id="275"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1" d="100"/>
          <a:sy n="131" d="100"/>
        </p:scale>
        <p:origin x="-840" y="-90"/>
      </p:cViewPr>
      <p:guideLst>
        <p:guide orient="horz" pos="2160"/>
        <p:guide pos="2880"/>
      </p:guideLst>
    </p:cSldViewPr>
  </p:slideViewPr>
  <p:notesTextViewPr>
    <p:cViewPr>
      <p:scale>
        <a:sx n="100" d="100"/>
        <a:sy n="100" d="100"/>
      </p:scale>
      <p:origin x="0" y="0"/>
    </p:cViewPr>
  </p:notesTextViewPr>
  <p:sorterViewPr>
    <p:cViewPr>
      <p:scale>
        <a:sx n="72" d="100"/>
        <a:sy n="72"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49597-7FA7-46F0-9559-01C64BE6D343}"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6224B-B3A4-469A-B501-B06A19569D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49597-7FA7-46F0-9559-01C64BE6D343}"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6224B-B3A4-469A-B501-B06A19569D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49597-7FA7-46F0-9559-01C64BE6D343}"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6224B-B3A4-469A-B501-B06A19569D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49597-7FA7-46F0-9559-01C64BE6D343}"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6224B-B3A4-469A-B501-B06A19569D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49597-7FA7-46F0-9559-01C64BE6D343}"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6224B-B3A4-469A-B501-B06A19569D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49597-7FA7-46F0-9559-01C64BE6D343}" type="datetimeFigureOut">
              <a:rPr lang="en-US" smtClean="0"/>
              <a:pPr/>
              <a:t>9/13/2012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6224B-B3A4-469A-B501-B06A19569D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49597-7FA7-46F0-9559-01C64BE6D343}" type="datetimeFigureOut">
              <a:rPr lang="en-US" smtClean="0"/>
              <a:pPr/>
              <a:t>9/13/2012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6224B-B3A4-469A-B501-B06A19569D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49597-7FA7-46F0-9559-01C64BE6D343}" type="datetimeFigureOut">
              <a:rPr lang="en-US" smtClean="0"/>
              <a:pPr/>
              <a:t>9/13/2012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6224B-B3A4-469A-B501-B06A19569D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49597-7FA7-46F0-9559-01C64BE6D343}" type="datetimeFigureOut">
              <a:rPr lang="en-US" smtClean="0"/>
              <a:pPr/>
              <a:t>9/13/2012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6224B-B3A4-469A-B501-B06A19569D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49597-7FA7-46F0-9559-01C64BE6D343}" type="datetimeFigureOut">
              <a:rPr lang="en-US" smtClean="0"/>
              <a:pPr/>
              <a:t>9/13/2012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6224B-B3A4-469A-B501-B06A19569D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49597-7FA7-46F0-9559-01C64BE6D343}" type="datetimeFigureOut">
              <a:rPr lang="en-US" smtClean="0"/>
              <a:pPr/>
              <a:t>9/13/2012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6224B-B3A4-469A-B501-B06A19569D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49597-7FA7-46F0-9559-01C64BE6D343}" type="datetimeFigureOut">
              <a:rPr lang="en-US" smtClean="0"/>
              <a:pPr/>
              <a:t>9/13/2012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6224B-B3A4-469A-B501-B06A19569D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Aerosol" TargetMode="External"/><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hyperlink" Target="http://en.wikipedia.org/wiki/Wavelength" TargetMode="External"/><Relationship Id="rId5" Type="http://schemas.openxmlformats.org/officeDocument/2006/relationships/hyperlink" Target="http://en.wikipedia.org/wiki/Refractive_index" TargetMode="External"/><Relationship Id="rId4" Type="http://schemas.openxmlformats.org/officeDocument/2006/relationships/hyperlink" Target="http://en.wikipedia.org/wiki/Optical_thicknes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image" Target="../media/image18.gif"/><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67200" y="640379"/>
            <a:ext cx="4876800"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JERAL ESTUPINAN</a:t>
            </a:r>
            <a:endParaRPr kumimoji="0" lang="en-US" sz="20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National Weather Service, Miami, Florida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DAN GREGORIA</a:t>
            </a:r>
            <a:endParaRPr kumimoji="0" lang="en-US" sz="20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National Weather Service, Miami, Florida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ROBERTO ARIAS</a:t>
            </a:r>
            <a:endParaRPr kumimoji="0" lang="en-US" sz="20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University of Puerto Rico at Mayagüez</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3" descr="A Saharan dust layer departs Africa on the back of a tropical wave. Expect more dust next week."/>
          <p:cNvPicPr>
            <a:picLocks noChangeAspect="1" noChangeArrowheads="1"/>
          </p:cNvPicPr>
          <p:nvPr/>
        </p:nvPicPr>
        <p:blipFill>
          <a:blip r:embed="rId2" cstate="print"/>
          <a:srcRect/>
          <a:stretch>
            <a:fillRect/>
          </a:stretch>
        </p:blipFill>
        <p:spPr bwMode="auto">
          <a:xfrm>
            <a:off x="381000" y="3810000"/>
            <a:ext cx="4114800" cy="2571750"/>
          </a:xfrm>
          <a:prstGeom prst="rect">
            <a:avLst/>
          </a:prstGeom>
          <a:noFill/>
        </p:spPr>
      </p:pic>
      <p:pic>
        <p:nvPicPr>
          <p:cNvPr id="4" name="Picture 3" descr="http://www.nasa.gov/images/content/105016main_Saharan_dust_lg.jpg"/>
          <p:cNvPicPr/>
          <p:nvPr/>
        </p:nvPicPr>
        <p:blipFill>
          <a:blip r:embed="rId3" cstate="print"/>
          <a:srcRect/>
          <a:stretch>
            <a:fillRect/>
          </a:stretch>
        </p:blipFill>
        <p:spPr bwMode="auto">
          <a:xfrm>
            <a:off x="4572000" y="3810000"/>
            <a:ext cx="3886200" cy="2514600"/>
          </a:xfrm>
          <a:prstGeom prst="rect">
            <a:avLst/>
          </a:prstGeom>
          <a:noFill/>
          <a:ln w="9525">
            <a:noFill/>
            <a:miter lim="800000"/>
            <a:headEnd/>
            <a:tailEnd/>
          </a:ln>
        </p:spPr>
      </p:pic>
      <p:sp>
        <p:nvSpPr>
          <p:cNvPr id="5" name="Rectangle 4"/>
          <p:cNvSpPr/>
          <p:nvPr/>
        </p:nvSpPr>
        <p:spPr>
          <a:xfrm>
            <a:off x="381000" y="457200"/>
            <a:ext cx="4038600" cy="3108543"/>
          </a:xfrm>
          <a:prstGeom prst="rect">
            <a:avLst/>
          </a:prstGeom>
          <a:solidFill>
            <a:schemeClr val="tx2">
              <a:lumMod val="60000"/>
              <a:lumOff val="40000"/>
            </a:schemeClr>
          </a:solidFill>
        </p:spPr>
        <p:txBody>
          <a:bodyPr wrap="square">
            <a:spAutoFit/>
          </a:bodyPr>
          <a:lstStyle/>
          <a:p>
            <a:pPr lvl="0" algn="ctr" fontAlgn="base">
              <a:spcBef>
                <a:spcPct val="0"/>
              </a:spcBef>
              <a:spcAft>
                <a:spcPct val="0"/>
              </a:spcAft>
            </a:pPr>
            <a:r>
              <a:rPr kumimoji="0" lang="en-US" sz="2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Characteristics Of The Saharan Dust Events Observed in The Month of July, 2012 </a:t>
            </a:r>
          </a:p>
          <a:p>
            <a:pPr lvl="0" algn="ctr" fontAlgn="base">
              <a:spcBef>
                <a:spcPct val="0"/>
              </a:spcBef>
              <a:spcAft>
                <a:spcPct val="0"/>
              </a:spcAft>
            </a:pPr>
            <a:r>
              <a:rPr kumimoji="0" lang="en-US" sz="2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Miami Florida: Aerosol Physical Characteristics And Vertical Distribution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rac{\tau_\lambda}{\tau_{\lambda_0}}=\left (\frac{\lambda}{\lambda_0}\right )^{-\alpha}"/>
          <p:cNvPicPr>
            <a:picLocks noChangeAspect="1" noChangeArrowheads="1"/>
          </p:cNvPicPr>
          <p:nvPr/>
        </p:nvPicPr>
        <p:blipFill>
          <a:blip r:embed="rId2" cstate="print"/>
          <a:srcRect/>
          <a:stretch>
            <a:fillRect/>
          </a:stretch>
        </p:blipFill>
        <p:spPr bwMode="auto">
          <a:xfrm>
            <a:off x="838200" y="3429000"/>
            <a:ext cx="2209801" cy="941884"/>
          </a:xfrm>
          <a:prstGeom prst="rect">
            <a:avLst/>
          </a:prstGeom>
          <a:noFill/>
        </p:spPr>
      </p:pic>
      <p:sp>
        <p:nvSpPr>
          <p:cNvPr id="6" name="Rectangle 5"/>
          <p:cNvSpPr/>
          <p:nvPr/>
        </p:nvSpPr>
        <p:spPr>
          <a:xfrm>
            <a:off x="533400" y="609600"/>
            <a:ext cx="4572000" cy="2062103"/>
          </a:xfrm>
          <a:prstGeom prst="rect">
            <a:avLst/>
          </a:prstGeom>
        </p:spPr>
        <p:txBody>
          <a:bodyPr>
            <a:spAutoFit/>
          </a:bodyPr>
          <a:lstStyle/>
          <a:p>
            <a:r>
              <a:rPr lang="en-US" sz="1600" b="1" smtClean="0"/>
              <a:t>Angström exponent</a:t>
            </a:r>
            <a:r>
              <a:rPr lang="en-US" sz="1600" smtClean="0"/>
              <a:t> is the name of the exponent in the formula that is usually used to describe the dependency of the </a:t>
            </a:r>
            <a:r>
              <a:rPr lang="en-US" sz="1600" smtClean="0">
                <a:hlinkClick r:id="rId3" tooltip="Aerosol"/>
              </a:rPr>
              <a:t>aerosol</a:t>
            </a:r>
            <a:r>
              <a:rPr lang="en-US" sz="1600" smtClean="0"/>
              <a:t> </a:t>
            </a:r>
            <a:r>
              <a:rPr lang="en-US" sz="1600" smtClean="0">
                <a:hlinkClick r:id="rId4" tooltip="Optical thickness"/>
              </a:rPr>
              <a:t>optical thickness</a:t>
            </a:r>
            <a:r>
              <a:rPr lang="en-US" sz="1600" smtClean="0"/>
              <a:t>, or aerosol </a:t>
            </a:r>
            <a:r>
              <a:rPr lang="en-US" sz="1600" smtClean="0">
                <a:hlinkClick r:id="rId5" tooltip="Refractive index"/>
              </a:rPr>
              <a:t>extinction coefficient</a:t>
            </a:r>
            <a:r>
              <a:rPr lang="en-US" sz="1600" smtClean="0"/>
              <a:t> on </a:t>
            </a:r>
            <a:r>
              <a:rPr lang="en-US" sz="1600" smtClean="0">
                <a:hlinkClick r:id="rId6" tooltip="Wavelength"/>
              </a:rPr>
              <a:t>wavelength</a:t>
            </a:r>
            <a:r>
              <a:rPr lang="en-US" sz="1600" smtClean="0"/>
              <a:t>.</a:t>
            </a:r>
          </a:p>
          <a:p>
            <a:endParaRPr lang="en-US" sz="1600" smtClean="0"/>
          </a:p>
          <a:p>
            <a:r>
              <a:rPr lang="en-US" sz="1600" smtClean="0"/>
              <a:t>Depending on particle size distribution, the spectral dependence of the aerosol optical thickness is given approximately by</a:t>
            </a:r>
            <a:endParaRPr lang="en-US" sz="1600"/>
          </a:p>
        </p:txBody>
      </p:sp>
      <p:sp>
        <p:nvSpPr>
          <p:cNvPr id="8" name="Rectangle 7"/>
          <p:cNvSpPr/>
          <p:nvPr/>
        </p:nvSpPr>
        <p:spPr>
          <a:xfrm>
            <a:off x="3810000" y="3048000"/>
            <a:ext cx="4572000" cy="2800767"/>
          </a:xfrm>
          <a:prstGeom prst="rect">
            <a:avLst/>
          </a:prstGeom>
        </p:spPr>
        <p:txBody>
          <a:bodyPr>
            <a:spAutoFit/>
          </a:bodyPr>
          <a:lstStyle/>
          <a:p>
            <a:r>
              <a:rPr lang="en-US" sz="1600" smtClean="0"/>
              <a:t>The Angström exponent is inversely related to the average size of the particles in the aerosol: </a:t>
            </a:r>
            <a:r>
              <a:rPr lang="en-US" sz="1600" u="sng" smtClean="0"/>
              <a:t>the smaller the particles, the larger the exponent. </a:t>
            </a:r>
            <a:r>
              <a:rPr lang="en-US" sz="1600" smtClean="0"/>
              <a:t>Thus, Angström exponent is a useful quantity to assess the particle size of atmospheric aerosols or clouds, and the wavelength dependence of the aerosol/cloud optical properties. For example, cloud droplet, usually with large sizes and thus very smaller Angström exponent (nearly zero), is spectrally neutral, which means, e.g., the optical depth does not change with wavelength. </a:t>
            </a:r>
            <a:endParaRPr lang="en-US" sz="1600"/>
          </a:p>
        </p:txBody>
      </p:sp>
      <p:sp>
        <p:nvSpPr>
          <p:cNvPr id="9" name="Oval 8"/>
          <p:cNvSpPr/>
          <p:nvPr/>
        </p:nvSpPr>
        <p:spPr>
          <a:xfrm>
            <a:off x="2438400" y="3124200"/>
            <a:ext cx="838200" cy="685800"/>
          </a:xfrm>
          <a:prstGeom prst="ellipse">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762000" y="1295400"/>
            <a:ext cx="6705600" cy="4664367"/>
          </a:xfrm>
          <a:prstGeom prst="rect">
            <a:avLst/>
          </a:prstGeom>
          <a:noFill/>
          <a:ln w="9525">
            <a:noFill/>
            <a:miter lim="800000"/>
            <a:headEnd/>
            <a:tailEnd/>
          </a:ln>
        </p:spPr>
      </p:pic>
      <p:sp>
        <p:nvSpPr>
          <p:cNvPr id="4" name="Rectangle 3"/>
          <p:cNvSpPr/>
          <p:nvPr/>
        </p:nvSpPr>
        <p:spPr>
          <a:xfrm>
            <a:off x="533400" y="228600"/>
            <a:ext cx="4572000" cy="2031325"/>
          </a:xfrm>
          <a:prstGeom prst="rect">
            <a:avLst/>
          </a:prstGeom>
          <a:solidFill>
            <a:schemeClr val="accent3">
              <a:lumMod val="60000"/>
              <a:lumOff val="40000"/>
            </a:schemeClr>
          </a:solidFill>
        </p:spPr>
        <p:txBody>
          <a:bodyPr>
            <a:spAutoFit/>
          </a:bodyPr>
          <a:lstStyle/>
          <a:p>
            <a:r>
              <a:rPr lang="en-US"/>
              <a:t>The average PM2.5 concentration for Saharan dust episodes during the month of July was 69.4 micrograms per cubic meter of air (µg/m</a:t>
            </a:r>
            <a:r>
              <a:rPr lang="en-US" baseline="30000"/>
              <a:t>3</a:t>
            </a:r>
            <a:r>
              <a:rPr lang="en-US"/>
              <a:t>). For the days with no detectable Saharan dust the average PM2.5 concentration was 34.4 micrograms per cubic meter of air (µg/m</a:t>
            </a:r>
            <a:r>
              <a:rPr lang="en-US" baseline="30000"/>
              <a:t>3</a:t>
            </a:r>
            <a:r>
              <a:rPr lang="en-US"/>
              <a:t>).</a:t>
            </a:r>
          </a:p>
        </p:txBody>
      </p:sp>
      <p:sp>
        <p:nvSpPr>
          <p:cNvPr id="5" name="Rectangle 4"/>
          <p:cNvSpPr/>
          <p:nvPr/>
        </p:nvSpPr>
        <p:spPr>
          <a:xfrm>
            <a:off x="4724400" y="4495800"/>
            <a:ext cx="4191000" cy="1754326"/>
          </a:xfrm>
          <a:prstGeom prst="rect">
            <a:avLst/>
          </a:prstGeom>
          <a:solidFill>
            <a:schemeClr val="accent3">
              <a:lumMod val="60000"/>
              <a:lumOff val="40000"/>
            </a:schemeClr>
          </a:solidFill>
        </p:spPr>
        <p:txBody>
          <a:bodyPr wrap="square">
            <a:spAutoFit/>
          </a:bodyPr>
          <a:lstStyle/>
          <a:p>
            <a:r>
              <a:rPr lang="en-US"/>
              <a:t>The day with the highest AOD (July 25</a:t>
            </a:r>
            <a:r>
              <a:rPr lang="en-US" baseline="30000"/>
              <a:t>th</a:t>
            </a:r>
            <a:r>
              <a:rPr lang="en-US"/>
              <a:t>) corresponds to the highest PM2.5 of 75 micrograms per cubic meter of air (µg/m</a:t>
            </a:r>
            <a:r>
              <a:rPr lang="en-US" baseline="30000"/>
              <a:t>3</a:t>
            </a:r>
            <a:r>
              <a:rPr lang="en-US"/>
              <a:t>). This suggests that a large portion of the PM2.5 particles measured at the surface </a:t>
            </a:r>
            <a:r>
              <a:rPr lang="en-US" smtClean="0"/>
              <a:t>come from the Saharan dust.</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soo/Saharan_dust/Current%5B15km%5D%5B2x1%5D_071812_right_before_arrival_of_dust.jpg"/>
          <p:cNvPicPr/>
          <p:nvPr/>
        </p:nvPicPr>
        <p:blipFill>
          <a:blip r:embed="rId2" cstate="print"/>
          <a:srcRect/>
          <a:stretch>
            <a:fillRect/>
          </a:stretch>
        </p:blipFill>
        <p:spPr bwMode="auto">
          <a:xfrm>
            <a:off x="609600" y="1752600"/>
            <a:ext cx="8001000" cy="5105400"/>
          </a:xfrm>
          <a:prstGeom prst="rect">
            <a:avLst/>
          </a:prstGeom>
          <a:noFill/>
          <a:ln w="9525">
            <a:noFill/>
            <a:miter lim="800000"/>
            <a:headEnd/>
            <a:tailEnd/>
          </a:ln>
        </p:spPr>
      </p:pic>
      <p:pic>
        <p:nvPicPr>
          <p:cNvPr id="2" name="Picture 1"/>
          <p:cNvPicPr/>
          <p:nvPr/>
        </p:nvPicPr>
        <p:blipFill>
          <a:blip r:embed="rId3" cstate="print"/>
          <a:srcRect/>
          <a:stretch>
            <a:fillRect/>
          </a:stretch>
        </p:blipFill>
        <p:spPr bwMode="auto">
          <a:xfrm>
            <a:off x="6858000" y="228600"/>
            <a:ext cx="1981200" cy="1600200"/>
          </a:xfrm>
          <a:prstGeom prst="rect">
            <a:avLst/>
          </a:prstGeom>
          <a:noFill/>
          <a:ln w="9525">
            <a:noFill/>
            <a:miter lim="800000"/>
            <a:headEnd/>
            <a:tailEnd/>
          </a:ln>
        </p:spPr>
      </p:pic>
      <p:sp>
        <p:nvSpPr>
          <p:cNvPr id="4" name="Rectangle 3"/>
          <p:cNvSpPr/>
          <p:nvPr/>
        </p:nvSpPr>
        <p:spPr>
          <a:xfrm>
            <a:off x="990600" y="457200"/>
            <a:ext cx="4664290" cy="369332"/>
          </a:xfrm>
          <a:prstGeom prst="rect">
            <a:avLst/>
          </a:prstGeom>
        </p:spPr>
        <p:txBody>
          <a:bodyPr wrap="none">
            <a:spAutoFit/>
          </a:bodyPr>
          <a:lstStyle/>
          <a:p>
            <a:r>
              <a:rPr lang="en-US" b="1" smtClean="0"/>
              <a:t>Arrival </a:t>
            </a:r>
            <a:r>
              <a:rPr lang="en-US" b="1"/>
              <a:t>of the dust for July 18</a:t>
            </a:r>
            <a:r>
              <a:rPr lang="en-US" b="1" baseline="30000"/>
              <a:t>th</a:t>
            </a:r>
            <a:r>
              <a:rPr lang="en-US" b="1"/>
              <a:t> (dust episode 3)</a:t>
            </a:r>
          </a:p>
        </p:txBody>
      </p:sp>
      <p:cxnSp>
        <p:nvCxnSpPr>
          <p:cNvPr id="6" name="Straight Arrow Connector 5"/>
          <p:cNvCxnSpPr/>
          <p:nvPr/>
        </p:nvCxnSpPr>
        <p:spPr>
          <a:xfrm>
            <a:off x="8077200" y="304800"/>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soo/Saharan_dust/Current%5B15km%5D%5B2x1%5D_071912.jpg"/>
          <p:cNvPicPr/>
          <p:nvPr/>
        </p:nvPicPr>
        <p:blipFill>
          <a:blip r:embed="rId2" cstate="print"/>
          <a:srcRect/>
          <a:stretch>
            <a:fillRect/>
          </a:stretch>
        </p:blipFill>
        <p:spPr bwMode="auto">
          <a:xfrm>
            <a:off x="533400" y="1600200"/>
            <a:ext cx="7772400" cy="5029200"/>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6858000" y="228600"/>
            <a:ext cx="1981200" cy="1600200"/>
          </a:xfrm>
          <a:prstGeom prst="rect">
            <a:avLst/>
          </a:prstGeom>
          <a:noFill/>
          <a:ln w="9525">
            <a:noFill/>
            <a:miter lim="800000"/>
            <a:headEnd/>
            <a:tailEnd/>
          </a:ln>
        </p:spPr>
      </p:pic>
      <p:cxnSp>
        <p:nvCxnSpPr>
          <p:cNvPr id="4" name="Straight Arrow Connector 3"/>
          <p:cNvCxnSpPr/>
          <p:nvPr/>
        </p:nvCxnSpPr>
        <p:spPr>
          <a:xfrm>
            <a:off x="8077200" y="304800"/>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95400" y="533400"/>
            <a:ext cx="4572000" cy="646331"/>
          </a:xfrm>
          <a:prstGeom prst="rect">
            <a:avLst/>
          </a:prstGeom>
        </p:spPr>
        <p:txBody>
          <a:bodyPr>
            <a:spAutoFit/>
          </a:bodyPr>
          <a:lstStyle/>
          <a:p>
            <a:r>
              <a:rPr lang="en-US" b="1"/>
              <a:t>A more solid </a:t>
            </a:r>
            <a:r>
              <a:rPr lang="en-US" b="1" smtClean="0"/>
              <a:t>and uniform aerosol </a:t>
            </a:r>
            <a:r>
              <a:rPr lang="en-US" b="1"/>
              <a:t>layer is observed on July 19</a:t>
            </a:r>
            <a:r>
              <a:rPr lang="en-US" b="1" baseline="30000"/>
              <a:t>th</a:t>
            </a:r>
            <a:r>
              <a:rPr lang="en-US" b="1"/>
              <a:t> (dust episode 3)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4572000" cy="1477328"/>
          </a:xfrm>
          <a:prstGeom prst="rect">
            <a:avLst/>
          </a:prstGeom>
        </p:spPr>
        <p:txBody>
          <a:bodyPr>
            <a:spAutoFit/>
          </a:bodyPr>
          <a:lstStyle/>
          <a:p>
            <a:r>
              <a:rPr lang="en-US" b="1"/>
              <a:t>The strong Saharan dust event observed on July 25</a:t>
            </a:r>
            <a:r>
              <a:rPr lang="en-US" b="1" baseline="30000"/>
              <a:t>th</a:t>
            </a:r>
            <a:r>
              <a:rPr lang="en-US" b="1"/>
              <a:t> shows a stronger return </a:t>
            </a:r>
            <a:r>
              <a:rPr lang="en-US" b="1" smtClean="0"/>
              <a:t>intensity, </a:t>
            </a:r>
            <a:r>
              <a:rPr lang="en-US" b="1"/>
              <a:t>especially around an altitude of 3 km, than the intensity observed for previous Saharan dust events</a:t>
            </a:r>
          </a:p>
        </p:txBody>
      </p:sp>
      <p:pic>
        <p:nvPicPr>
          <p:cNvPr id="3" name="Picture 2" descr="http://www/soo/Saharan_dust/Current_Jul25_2012%5B15km%5D%5B2x1%5D.jpg"/>
          <p:cNvPicPr/>
          <p:nvPr/>
        </p:nvPicPr>
        <p:blipFill>
          <a:blip r:embed="rId2" cstate="print"/>
          <a:srcRect/>
          <a:stretch>
            <a:fillRect/>
          </a:stretch>
        </p:blipFill>
        <p:spPr bwMode="auto">
          <a:xfrm>
            <a:off x="838200" y="1828800"/>
            <a:ext cx="7315200" cy="487680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6858000" y="228600"/>
            <a:ext cx="1981200" cy="1600200"/>
          </a:xfrm>
          <a:prstGeom prst="rect">
            <a:avLst/>
          </a:prstGeom>
          <a:noFill/>
          <a:ln w="9525">
            <a:noFill/>
            <a:miter lim="800000"/>
            <a:headEnd/>
            <a:tailEnd/>
          </a:ln>
        </p:spPr>
      </p:pic>
      <p:cxnSp>
        <p:nvCxnSpPr>
          <p:cNvPr id="6" name="Straight Arrow Connector 5"/>
          <p:cNvCxnSpPr/>
          <p:nvPr/>
        </p:nvCxnSpPr>
        <p:spPr>
          <a:xfrm>
            <a:off x="8458200" y="228600"/>
            <a:ext cx="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Key_Biscayne Level 1.5 Aerosol Optical Depth data for 25 of JUL in year 2012"/>
          <p:cNvPicPr>
            <a:picLocks noChangeAspect="1" noChangeArrowheads="1"/>
          </p:cNvPicPr>
          <p:nvPr/>
        </p:nvPicPr>
        <p:blipFill>
          <a:blip r:embed="rId2" cstate="print"/>
          <a:srcRect/>
          <a:stretch>
            <a:fillRect/>
          </a:stretch>
        </p:blipFill>
        <p:spPr bwMode="auto">
          <a:xfrm>
            <a:off x="838200" y="1066800"/>
            <a:ext cx="7239000" cy="5429251"/>
          </a:xfrm>
          <a:prstGeom prst="rect">
            <a:avLst/>
          </a:prstGeom>
          <a:noFill/>
        </p:spPr>
      </p:pic>
      <p:sp>
        <p:nvSpPr>
          <p:cNvPr id="3" name="TextBox 2"/>
          <p:cNvSpPr txBox="1"/>
          <p:nvPr/>
        </p:nvSpPr>
        <p:spPr>
          <a:xfrm>
            <a:off x="1752600" y="304800"/>
            <a:ext cx="5722336" cy="523220"/>
          </a:xfrm>
          <a:prstGeom prst="rect">
            <a:avLst/>
          </a:prstGeom>
          <a:solidFill>
            <a:schemeClr val="accent3">
              <a:lumMod val="60000"/>
              <a:lumOff val="40000"/>
            </a:schemeClr>
          </a:solidFill>
        </p:spPr>
        <p:txBody>
          <a:bodyPr wrap="none" rtlCol="0">
            <a:spAutoFit/>
          </a:bodyPr>
          <a:lstStyle/>
          <a:p>
            <a:r>
              <a:rPr lang="en-US" sz="2800" smtClean="0"/>
              <a:t>Aerosol Optical Depth – July 25 - 2012</a:t>
            </a:r>
            <a:endParaRPr 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4572000" cy="1200329"/>
          </a:xfrm>
          <a:prstGeom prst="rect">
            <a:avLst/>
          </a:prstGeom>
        </p:spPr>
        <p:txBody>
          <a:bodyPr>
            <a:spAutoFit/>
          </a:bodyPr>
          <a:lstStyle/>
          <a:p>
            <a:r>
              <a:rPr lang="en-US" b="1"/>
              <a:t>Event 5 (July 26) showed a gradual decrease in dust due to an air mass change. </a:t>
            </a:r>
            <a:r>
              <a:rPr lang="en-US" b="1" smtClean="0"/>
              <a:t>Presence </a:t>
            </a:r>
            <a:r>
              <a:rPr lang="en-US" b="1"/>
              <a:t>of stratified layers and vanishing dust above 2 km after 20 UTC on July 26. </a:t>
            </a:r>
          </a:p>
        </p:txBody>
      </p:sp>
      <p:pic>
        <p:nvPicPr>
          <p:cNvPr id="3" name="Picture 2" descr="http://www/soo/Saharan_dust/201207261600to201207262200%5B2x1%5D%5B15km%5D.jpg"/>
          <p:cNvPicPr/>
          <p:nvPr/>
        </p:nvPicPr>
        <p:blipFill>
          <a:blip r:embed="rId2" cstate="print"/>
          <a:srcRect/>
          <a:stretch>
            <a:fillRect/>
          </a:stretch>
        </p:blipFill>
        <p:spPr bwMode="auto">
          <a:xfrm>
            <a:off x="304800" y="1676400"/>
            <a:ext cx="7696200" cy="480060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6858000" y="228600"/>
            <a:ext cx="1981200" cy="1600200"/>
          </a:xfrm>
          <a:prstGeom prst="rect">
            <a:avLst/>
          </a:prstGeom>
          <a:noFill/>
          <a:ln w="9525">
            <a:noFill/>
            <a:miter lim="800000"/>
            <a:headEnd/>
            <a:tailEnd/>
          </a:ln>
        </p:spPr>
      </p:pic>
      <p:cxnSp>
        <p:nvCxnSpPr>
          <p:cNvPr id="5" name="Straight Arrow Connector 4"/>
          <p:cNvCxnSpPr/>
          <p:nvPr/>
        </p:nvCxnSpPr>
        <p:spPr>
          <a:xfrm>
            <a:off x="8458200" y="228600"/>
            <a:ext cx="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
            <a:ext cx="4572000" cy="1477328"/>
          </a:xfrm>
          <a:prstGeom prst="rect">
            <a:avLst/>
          </a:prstGeom>
        </p:spPr>
        <p:txBody>
          <a:bodyPr>
            <a:spAutoFit/>
          </a:bodyPr>
          <a:lstStyle/>
          <a:p>
            <a:r>
              <a:rPr lang="en-US" b="1"/>
              <a:t>Event 3 ended with the intrusion of a few showers moving from the east associated with a change in air mass in the low levels. This was shown clearly </a:t>
            </a:r>
            <a:r>
              <a:rPr lang="en-US" b="1" smtClean="0"/>
              <a:t>with </a:t>
            </a:r>
            <a:r>
              <a:rPr lang="en-US" b="1"/>
              <a:t>a decrease in dust in the low </a:t>
            </a:r>
            <a:r>
              <a:rPr lang="en-US" b="1" smtClean="0"/>
              <a:t>levels (July 20</a:t>
            </a:r>
            <a:r>
              <a:rPr lang="en-US" b="1" baseline="30000" smtClean="0"/>
              <a:t>th</a:t>
            </a:r>
            <a:r>
              <a:rPr lang="en-US" b="1" smtClean="0"/>
              <a:t>).</a:t>
            </a:r>
            <a:endParaRPr lang="en-US" b="1"/>
          </a:p>
        </p:txBody>
      </p:sp>
      <p:pic>
        <p:nvPicPr>
          <p:cNvPr id="4" name="Picture 3"/>
          <p:cNvPicPr/>
          <p:nvPr/>
        </p:nvPicPr>
        <p:blipFill>
          <a:blip r:embed="rId2" cstate="print"/>
          <a:srcRect/>
          <a:stretch>
            <a:fillRect/>
          </a:stretch>
        </p:blipFill>
        <p:spPr bwMode="auto">
          <a:xfrm>
            <a:off x="6858000" y="228600"/>
            <a:ext cx="1981200" cy="1600200"/>
          </a:xfrm>
          <a:prstGeom prst="rect">
            <a:avLst/>
          </a:prstGeom>
          <a:noFill/>
          <a:ln w="9525">
            <a:noFill/>
            <a:miter lim="800000"/>
            <a:headEnd/>
            <a:tailEnd/>
          </a:ln>
        </p:spPr>
      </p:pic>
      <p:cxnSp>
        <p:nvCxnSpPr>
          <p:cNvPr id="5" name="Straight Arrow Connector 4"/>
          <p:cNvCxnSpPr/>
          <p:nvPr/>
        </p:nvCxnSpPr>
        <p:spPr>
          <a:xfrm>
            <a:off x="8077200" y="304800"/>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6" name="Picture 5" descr="http://www/soo/Saharan_dust/Current%5B15km%5D%5B2x1%5D_July20_2012_erosion_end.jpg"/>
          <p:cNvPicPr/>
          <p:nvPr/>
        </p:nvPicPr>
        <p:blipFill>
          <a:blip r:embed="rId3" cstate="print"/>
          <a:srcRect/>
          <a:stretch>
            <a:fillRect/>
          </a:stretch>
        </p:blipFill>
        <p:spPr bwMode="auto">
          <a:xfrm>
            <a:off x="533400" y="2057400"/>
            <a:ext cx="7467600" cy="4572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Key_Biscayne Level 1.5 Aerosol Optical Depth data for 20 of JUL in year 2012"/>
          <p:cNvPicPr>
            <a:picLocks noChangeAspect="1" noChangeArrowheads="1"/>
          </p:cNvPicPr>
          <p:nvPr/>
        </p:nvPicPr>
        <p:blipFill>
          <a:blip r:embed="rId2" cstate="print"/>
          <a:srcRect/>
          <a:stretch>
            <a:fillRect/>
          </a:stretch>
        </p:blipFill>
        <p:spPr bwMode="auto">
          <a:xfrm>
            <a:off x="1219200" y="1447800"/>
            <a:ext cx="6603999" cy="4953001"/>
          </a:xfrm>
          <a:prstGeom prst="rect">
            <a:avLst/>
          </a:prstGeom>
          <a:noFill/>
        </p:spPr>
      </p:pic>
      <p:sp>
        <p:nvSpPr>
          <p:cNvPr id="3" name="TextBox 2"/>
          <p:cNvSpPr txBox="1"/>
          <p:nvPr/>
        </p:nvSpPr>
        <p:spPr>
          <a:xfrm>
            <a:off x="1752600" y="304800"/>
            <a:ext cx="5722336" cy="523220"/>
          </a:xfrm>
          <a:prstGeom prst="rect">
            <a:avLst/>
          </a:prstGeom>
          <a:solidFill>
            <a:schemeClr val="accent3">
              <a:lumMod val="60000"/>
              <a:lumOff val="40000"/>
            </a:schemeClr>
          </a:solidFill>
        </p:spPr>
        <p:txBody>
          <a:bodyPr wrap="none" rtlCol="0">
            <a:spAutoFit/>
          </a:bodyPr>
          <a:lstStyle/>
          <a:p>
            <a:r>
              <a:rPr lang="en-US" sz="2800" smtClean="0"/>
              <a:t>Aerosol Optical Depth – July 20 - 2012</a:t>
            </a:r>
            <a:endParaRPr lang="en-US" sz="2800"/>
          </a:p>
        </p:txBody>
      </p:sp>
      <p:cxnSp>
        <p:nvCxnSpPr>
          <p:cNvPr id="5" name="Straight Arrow Connector 4"/>
          <p:cNvCxnSpPr/>
          <p:nvPr/>
        </p:nvCxnSpPr>
        <p:spPr>
          <a:xfrm>
            <a:off x="4343400" y="3733800"/>
            <a:ext cx="1828800" cy="762000"/>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38800" y="3733800"/>
            <a:ext cx="1780359" cy="369332"/>
          </a:xfrm>
          <a:prstGeom prst="rect">
            <a:avLst/>
          </a:prstGeom>
          <a:noFill/>
        </p:spPr>
        <p:txBody>
          <a:bodyPr wrap="none" rtlCol="0">
            <a:spAutoFit/>
          </a:bodyPr>
          <a:lstStyle/>
          <a:p>
            <a:r>
              <a:rPr lang="en-US" b="1" smtClean="0">
                <a:solidFill>
                  <a:srgbClr val="C00000"/>
                </a:solidFill>
              </a:rPr>
              <a:t>Decrease in AOD</a:t>
            </a:r>
            <a:endParaRPr lang="en-US" b="1">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762000" y="762000"/>
            <a:ext cx="4267200" cy="5867402"/>
          </a:xfrm>
          <a:prstGeom prst="rect">
            <a:avLst/>
          </a:prstGeom>
          <a:noFill/>
          <a:ln w="9525">
            <a:noFill/>
            <a:miter lim="800000"/>
            <a:headEnd/>
            <a:tailEnd/>
          </a:ln>
        </p:spPr>
      </p:pic>
      <p:sp>
        <p:nvSpPr>
          <p:cNvPr id="4" name="TextBox 3"/>
          <p:cNvSpPr txBox="1"/>
          <p:nvPr/>
        </p:nvSpPr>
        <p:spPr>
          <a:xfrm>
            <a:off x="685800" y="381000"/>
            <a:ext cx="4419600" cy="369332"/>
          </a:xfrm>
          <a:prstGeom prst="rect">
            <a:avLst/>
          </a:prstGeom>
          <a:solidFill>
            <a:schemeClr val="accent3">
              <a:lumMod val="60000"/>
              <a:lumOff val="40000"/>
            </a:schemeClr>
          </a:solidFill>
        </p:spPr>
        <p:txBody>
          <a:bodyPr wrap="square" rtlCol="0">
            <a:spAutoFit/>
          </a:bodyPr>
          <a:lstStyle/>
          <a:p>
            <a:r>
              <a:rPr lang="en-US" b="1" smtClean="0"/>
              <a:t>TERRA MODIS DUST – NASA SPORT 7/24/12</a:t>
            </a:r>
            <a:endParaRPr lang="en-US" b="1"/>
          </a:p>
        </p:txBody>
      </p:sp>
      <p:pic>
        <p:nvPicPr>
          <p:cNvPr id="5" name="Picture 4"/>
          <p:cNvPicPr/>
          <p:nvPr/>
        </p:nvPicPr>
        <p:blipFill>
          <a:blip r:embed="rId3" cstate="print"/>
          <a:srcRect/>
          <a:stretch>
            <a:fillRect/>
          </a:stretch>
        </p:blipFill>
        <p:spPr bwMode="auto">
          <a:xfrm>
            <a:off x="5181600" y="609600"/>
            <a:ext cx="3581400" cy="2971800"/>
          </a:xfrm>
          <a:prstGeom prst="rect">
            <a:avLst/>
          </a:prstGeom>
          <a:noFill/>
          <a:ln w="9525">
            <a:noFill/>
            <a:miter lim="800000"/>
            <a:headEnd/>
            <a:tailEnd/>
          </a:ln>
        </p:spPr>
      </p:pic>
      <p:sp>
        <p:nvSpPr>
          <p:cNvPr id="8" name="TextBox 7"/>
          <p:cNvSpPr txBox="1"/>
          <p:nvPr/>
        </p:nvSpPr>
        <p:spPr>
          <a:xfrm>
            <a:off x="5562600" y="152400"/>
            <a:ext cx="2846805" cy="523220"/>
          </a:xfrm>
          <a:prstGeom prst="rect">
            <a:avLst/>
          </a:prstGeom>
          <a:solidFill>
            <a:schemeClr val="accent3">
              <a:lumMod val="60000"/>
              <a:lumOff val="40000"/>
            </a:schemeClr>
          </a:solidFill>
        </p:spPr>
        <p:txBody>
          <a:bodyPr wrap="none" rtlCol="0">
            <a:spAutoFit/>
          </a:bodyPr>
          <a:lstStyle/>
          <a:p>
            <a:r>
              <a:rPr lang="en-US" sz="1400" smtClean="0"/>
              <a:t>Six Saharan Dust Events in July 2012 </a:t>
            </a:r>
          </a:p>
          <a:p>
            <a:r>
              <a:rPr lang="en-US" sz="1400" smtClean="0"/>
              <a:t>in Miami, Florida</a:t>
            </a:r>
            <a:endParaRPr lang="en-US" sz="1400"/>
          </a:p>
        </p:txBody>
      </p:sp>
      <p:sp>
        <p:nvSpPr>
          <p:cNvPr id="9" name="TextBox 8"/>
          <p:cNvSpPr txBox="1"/>
          <p:nvPr/>
        </p:nvSpPr>
        <p:spPr>
          <a:xfrm>
            <a:off x="5257800" y="6324600"/>
            <a:ext cx="1133644" cy="307777"/>
          </a:xfrm>
          <a:prstGeom prst="rect">
            <a:avLst/>
          </a:prstGeom>
          <a:solidFill>
            <a:schemeClr val="accent3">
              <a:lumMod val="60000"/>
              <a:lumOff val="40000"/>
            </a:schemeClr>
          </a:solidFill>
        </p:spPr>
        <p:txBody>
          <a:bodyPr wrap="none" rtlCol="0">
            <a:spAutoFit/>
          </a:bodyPr>
          <a:lstStyle/>
          <a:p>
            <a:r>
              <a:rPr lang="en-US" sz="1400" smtClean="0"/>
              <a:t>July </a:t>
            </a:r>
            <a:r>
              <a:rPr lang="en-US" sz="1400" smtClean="0"/>
              <a:t>24, </a:t>
            </a:r>
            <a:r>
              <a:rPr lang="en-US" sz="1400" smtClean="0"/>
              <a:t>2012</a:t>
            </a:r>
            <a:endParaRPr lang="en-US" sz="1400"/>
          </a:p>
        </p:txBody>
      </p:sp>
      <p:sp>
        <p:nvSpPr>
          <p:cNvPr id="10" name="Oval 9"/>
          <p:cNvSpPr/>
          <p:nvPr/>
        </p:nvSpPr>
        <p:spPr>
          <a:xfrm rot="20632547">
            <a:off x="2030925" y="4851243"/>
            <a:ext cx="2743200" cy="1295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67600" y="685800"/>
            <a:ext cx="635110" cy="369332"/>
          </a:xfrm>
          <a:prstGeom prst="rect">
            <a:avLst/>
          </a:prstGeom>
        </p:spPr>
        <p:txBody>
          <a:bodyPr wrap="none">
            <a:spAutoFit/>
          </a:bodyPr>
          <a:lstStyle/>
          <a:p>
            <a:r>
              <a:rPr lang="en-US" b="1" smtClean="0"/>
              <a:t>7/24</a:t>
            </a:r>
            <a:endParaRPr lang="en-US"/>
          </a:p>
        </p:txBody>
      </p:sp>
      <p:cxnSp>
        <p:nvCxnSpPr>
          <p:cNvPr id="15" name="Straight Arrow Connector 14"/>
          <p:cNvCxnSpPr/>
          <p:nvPr/>
        </p:nvCxnSpPr>
        <p:spPr>
          <a:xfrm>
            <a:off x="7848600" y="990600"/>
            <a:ext cx="1524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38800" y="838200"/>
            <a:ext cx="1215461" cy="369332"/>
          </a:xfrm>
          <a:prstGeom prst="rect">
            <a:avLst/>
          </a:prstGeom>
          <a:noFill/>
        </p:spPr>
        <p:txBody>
          <a:bodyPr wrap="none" rtlCol="0">
            <a:spAutoFit/>
          </a:bodyPr>
          <a:lstStyle/>
          <a:p>
            <a:r>
              <a:rPr lang="en-US" b="1" smtClean="0"/>
              <a:t>AOD </a:t>
            </a:r>
            <a:r>
              <a:rPr lang="en-US" sz="1200" b="1" smtClean="0"/>
              <a:t>(500nm)</a:t>
            </a:r>
            <a:endParaRPr lang="en-US" sz="1200" b="1"/>
          </a:p>
        </p:txBody>
      </p:sp>
      <p:pic>
        <p:nvPicPr>
          <p:cNvPr id="7170" name="Picture 2" descr="Key_Biscayne Level 1.5 Aerosol Optical Depth data for 24 of JUL in year 2012"/>
          <p:cNvPicPr>
            <a:picLocks noChangeAspect="1" noChangeArrowheads="1"/>
          </p:cNvPicPr>
          <p:nvPr/>
        </p:nvPicPr>
        <p:blipFill>
          <a:blip r:embed="rId4" cstate="print"/>
          <a:srcRect/>
          <a:stretch>
            <a:fillRect/>
          </a:stretch>
        </p:blipFill>
        <p:spPr bwMode="auto">
          <a:xfrm>
            <a:off x="5257800" y="3581400"/>
            <a:ext cx="3352800" cy="25146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066800"/>
            <a:ext cx="8077200" cy="5447645"/>
          </a:xfrm>
          <a:prstGeom prst="rect">
            <a:avLst/>
          </a:prstGeom>
          <a:solidFill>
            <a:schemeClr val="accent6">
              <a:lumMod val="40000"/>
              <a:lumOff val="60000"/>
            </a:schemeClr>
          </a:solidFill>
        </p:spPr>
        <p:txBody>
          <a:bodyPr wrap="square" rtlCol="0">
            <a:spAutoFit/>
          </a:bodyPr>
          <a:lstStyle/>
          <a:p>
            <a:r>
              <a:rPr lang="en-US" sz="4000" b="1" smtClean="0"/>
              <a:t>Goal: Quantify the Saharan dust events for the month of July 2012 at Miami</a:t>
            </a:r>
          </a:p>
          <a:p>
            <a:endParaRPr lang="en-US" sz="2400"/>
          </a:p>
          <a:p>
            <a:r>
              <a:rPr lang="en-US" sz="2400" b="1" smtClean="0"/>
              <a:t>In terms of:</a:t>
            </a:r>
          </a:p>
          <a:p>
            <a:endParaRPr lang="en-US" sz="2400" b="1"/>
          </a:p>
          <a:p>
            <a:pPr>
              <a:buFont typeface="Arial" pitchFamily="34" charset="0"/>
              <a:buChar char="•"/>
            </a:pPr>
            <a:r>
              <a:rPr lang="en-US" sz="2400" b="1" smtClean="0"/>
              <a:t>Aerosol Optical Depth (AOD)</a:t>
            </a:r>
          </a:p>
          <a:p>
            <a:pPr>
              <a:buFont typeface="Arial" pitchFamily="34" charset="0"/>
              <a:buChar char="•"/>
            </a:pPr>
            <a:endParaRPr lang="en-US" sz="2400" b="1"/>
          </a:p>
          <a:p>
            <a:pPr>
              <a:buFont typeface="Arial" pitchFamily="34" charset="0"/>
              <a:buChar char="•"/>
            </a:pPr>
            <a:r>
              <a:rPr lang="en-US" sz="2400" b="1" smtClean="0"/>
              <a:t>PM2.5</a:t>
            </a:r>
          </a:p>
          <a:p>
            <a:pPr>
              <a:buFont typeface="Arial" pitchFamily="34" charset="0"/>
              <a:buChar char="•"/>
            </a:pPr>
            <a:endParaRPr lang="en-US" sz="2400" b="1"/>
          </a:p>
          <a:p>
            <a:pPr>
              <a:buFont typeface="Arial" pitchFamily="34" charset="0"/>
              <a:buChar char="•"/>
            </a:pPr>
            <a:r>
              <a:rPr lang="en-US" sz="2400" b="1" smtClean="0"/>
              <a:t>LIDAR data</a:t>
            </a:r>
          </a:p>
          <a:p>
            <a:endParaRPr lang="en-US"/>
          </a:p>
          <a:p>
            <a:endParaRPr lang="en-US"/>
          </a:p>
        </p:txBody>
      </p:sp>
      <p:sp>
        <p:nvSpPr>
          <p:cNvPr id="5" name="TextBox 4"/>
          <p:cNvSpPr txBox="1"/>
          <p:nvPr/>
        </p:nvSpPr>
        <p:spPr>
          <a:xfrm>
            <a:off x="3581400" y="304800"/>
            <a:ext cx="1493358" cy="707886"/>
          </a:xfrm>
          <a:prstGeom prst="rect">
            <a:avLst/>
          </a:prstGeom>
          <a:solidFill>
            <a:schemeClr val="accent3">
              <a:lumMod val="60000"/>
              <a:lumOff val="40000"/>
            </a:schemeClr>
          </a:solidFill>
        </p:spPr>
        <p:txBody>
          <a:bodyPr wrap="none" rtlCol="0">
            <a:spAutoFit/>
          </a:bodyPr>
          <a:lstStyle/>
          <a:p>
            <a:r>
              <a:rPr lang="en-US" sz="4000" smtClean="0"/>
              <a:t>GOAL:</a:t>
            </a:r>
            <a:endParaRPr lang="en-US" sz="4000"/>
          </a:p>
        </p:txBody>
      </p:sp>
      <p:pic>
        <p:nvPicPr>
          <p:cNvPr id="15361" name="Picture 1"/>
          <p:cNvPicPr>
            <a:picLocks noChangeAspect="1" noChangeArrowheads="1"/>
          </p:cNvPicPr>
          <p:nvPr/>
        </p:nvPicPr>
        <p:blipFill>
          <a:blip r:embed="rId2" cstate="print"/>
          <a:srcRect/>
          <a:stretch>
            <a:fillRect/>
          </a:stretch>
        </p:blipFill>
        <p:spPr bwMode="auto">
          <a:xfrm>
            <a:off x="4648200" y="2438400"/>
            <a:ext cx="2751267" cy="1624012"/>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4648200" y="4495800"/>
            <a:ext cx="2733675" cy="14287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Key_Biscayne Level 1.5 Aerosol Optical Depth data for 25 of JUL in year 2012"/>
          <p:cNvPicPr>
            <a:picLocks noChangeAspect="1" noChangeArrowheads="1"/>
          </p:cNvPicPr>
          <p:nvPr/>
        </p:nvPicPr>
        <p:blipFill>
          <a:blip r:embed="rId2" cstate="print"/>
          <a:srcRect/>
          <a:stretch>
            <a:fillRect/>
          </a:stretch>
        </p:blipFill>
        <p:spPr bwMode="auto">
          <a:xfrm>
            <a:off x="1600200" y="1371600"/>
            <a:ext cx="5791198" cy="4343400"/>
          </a:xfrm>
          <a:prstGeom prst="rect">
            <a:avLst/>
          </a:prstGeom>
          <a:noFill/>
        </p:spPr>
      </p:pic>
      <p:sp>
        <p:nvSpPr>
          <p:cNvPr id="5" name="TextBox 4"/>
          <p:cNvSpPr txBox="1"/>
          <p:nvPr/>
        </p:nvSpPr>
        <p:spPr>
          <a:xfrm>
            <a:off x="3505200" y="685800"/>
            <a:ext cx="2133600" cy="369332"/>
          </a:xfrm>
          <a:prstGeom prst="rect">
            <a:avLst/>
          </a:prstGeom>
          <a:solidFill>
            <a:schemeClr val="accent3">
              <a:lumMod val="60000"/>
              <a:lumOff val="40000"/>
            </a:schemeClr>
          </a:solidFill>
        </p:spPr>
        <p:txBody>
          <a:bodyPr wrap="square" rtlCol="0">
            <a:spAutoFit/>
          </a:bodyPr>
          <a:lstStyle/>
          <a:p>
            <a:r>
              <a:rPr lang="en-US" b="1" smtClean="0"/>
              <a:t>Next day – July 25</a:t>
            </a:r>
            <a:endParaRPr lang="en-US"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atellite\MODIS_GOESHYBRIDVIS_250m_072612_2145Z_std.png"/>
          <p:cNvPicPr/>
          <p:nvPr/>
        </p:nvPicPr>
        <p:blipFill>
          <a:blip r:embed="rId2" cstate="print"/>
          <a:srcRect/>
          <a:stretch>
            <a:fillRect/>
          </a:stretch>
        </p:blipFill>
        <p:spPr bwMode="auto">
          <a:xfrm>
            <a:off x="1066800" y="1447800"/>
            <a:ext cx="5943600" cy="5178607"/>
          </a:xfrm>
          <a:prstGeom prst="rect">
            <a:avLst/>
          </a:prstGeom>
          <a:noFill/>
          <a:ln w="9525">
            <a:noFill/>
            <a:miter lim="800000"/>
            <a:headEnd/>
            <a:tailEnd/>
          </a:ln>
        </p:spPr>
      </p:pic>
      <p:sp>
        <p:nvSpPr>
          <p:cNvPr id="4" name="Rectangle 3"/>
          <p:cNvSpPr/>
          <p:nvPr/>
        </p:nvSpPr>
        <p:spPr>
          <a:xfrm>
            <a:off x="838200" y="381000"/>
            <a:ext cx="7010400" cy="923330"/>
          </a:xfrm>
          <a:prstGeom prst="rect">
            <a:avLst/>
          </a:prstGeom>
          <a:solidFill>
            <a:schemeClr val="accent3">
              <a:lumMod val="60000"/>
              <a:lumOff val="40000"/>
            </a:schemeClr>
          </a:solidFill>
        </p:spPr>
        <p:txBody>
          <a:bodyPr wrap="square">
            <a:spAutoFit/>
          </a:bodyPr>
          <a:lstStyle/>
          <a:p>
            <a:r>
              <a:rPr lang="en-US"/>
              <a:t>This MODIS GOES Hybrid Visible image taken on July 26, 2012 (2145 UTC) shows the presence of widespread Saharan dust indicated by the dull colors and diminished contrast.</a:t>
            </a:r>
          </a:p>
        </p:txBody>
      </p:sp>
      <p:cxnSp>
        <p:nvCxnSpPr>
          <p:cNvPr id="6" name="Straight Arrow Connector 5"/>
          <p:cNvCxnSpPr/>
          <p:nvPr/>
        </p:nvCxnSpPr>
        <p:spPr>
          <a:xfrm flipH="1">
            <a:off x="2895600" y="1143000"/>
            <a:ext cx="1752600" cy="327660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rot="1402141">
            <a:off x="1397394" y="1690769"/>
            <a:ext cx="3425194" cy="50647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3" cstate="print"/>
          <a:srcRect/>
          <a:stretch>
            <a:fillRect/>
          </a:stretch>
        </p:blipFill>
        <p:spPr bwMode="auto">
          <a:xfrm>
            <a:off x="5410200" y="1524000"/>
            <a:ext cx="3429000" cy="2819400"/>
          </a:xfrm>
          <a:prstGeom prst="rect">
            <a:avLst/>
          </a:prstGeom>
          <a:noFill/>
          <a:ln w="9525">
            <a:noFill/>
            <a:miter lim="800000"/>
            <a:headEnd/>
            <a:tailEnd/>
          </a:ln>
        </p:spPr>
      </p:pic>
      <p:cxnSp>
        <p:nvCxnSpPr>
          <p:cNvPr id="9" name="Straight Arrow Connector 8"/>
          <p:cNvCxnSpPr/>
          <p:nvPr/>
        </p:nvCxnSpPr>
        <p:spPr>
          <a:xfrm flipV="1">
            <a:off x="8305800" y="4114800"/>
            <a:ext cx="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609600" y="1219200"/>
            <a:ext cx="7772400" cy="830997"/>
          </a:xfrm>
          <a:prstGeom prst="rect">
            <a:avLst/>
          </a:prstGeom>
        </p:spPr>
        <p:txBody>
          <a:bodyPr wrap="square">
            <a:spAutoFit/>
          </a:bodyPr>
          <a:lstStyle/>
          <a:p>
            <a:pPr>
              <a:buFont typeface="Arial" pitchFamily="34" charset="0"/>
              <a:buChar char="•"/>
            </a:pPr>
            <a:r>
              <a:rPr lang="en-US" sz="1600"/>
              <a:t>The average daily AOD for days with Saharan dust was 0.333 with a maximum of 0.499 and a minimum of 0.262. The average daily AOD for days with no noticeable Saharan dust was 0.182 with a minimum of 0.11 and a maximum of 0.293</a:t>
            </a:r>
          </a:p>
        </p:txBody>
      </p:sp>
      <p:sp>
        <p:nvSpPr>
          <p:cNvPr id="4" name="Rectangle 3"/>
          <p:cNvSpPr/>
          <p:nvPr/>
        </p:nvSpPr>
        <p:spPr>
          <a:xfrm>
            <a:off x="609600" y="2362200"/>
            <a:ext cx="7620000" cy="584775"/>
          </a:xfrm>
          <a:prstGeom prst="rect">
            <a:avLst/>
          </a:prstGeom>
        </p:spPr>
        <p:txBody>
          <a:bodyPr wrap="square">
            <a:spAutoFit/>
          </a:bodyPr>
          <a:lstStyle/>
          <a:p>
            <a:pPr>
              <a:buFont typeface="Arial" pitchFamily="34" charset="0"/>
              <a:buChar char="•"/>
            </a:pPr>
            <a:r>
              <a:rPr lang="en-US" sz="1600"/>
              <a:t>Angström values smaller than 0.25 and AOD larger than 0.25 account for almost all the dust events, indicating the presence of dust (larger particles, with larger optical depth)</a:t>
            </a:r>
          </a:p>
        </p:txBody>
      </p:sp>
      <p:sp>
        <p:nvSpPr>
          <p:cNvPr id="5" name="Rectangle 4"/>
          <p:cNvSpPr/>
          <p:nvPr/>
        </p:nvSpPr>
        <p:spPr>
          <a:xfrm>
            <a:off x="609600" y="3352800"/>
            <a:ext cx="7467600" cy="1077218"/>
          </a:xfrm>
          <a:prstGeom prst="rect">
            <a:avLst/>
          </a:prstGeom>
        </p:spPr>
        <p:txBody>
          <a:bodyPr wrap="square">
            <a:spAutoFit/>
          </a:bodyPr>
          <a:lstStyle/>
          <a:p>
            <a:pPr>
              <a:buFont typeface="Arial" pitchFamily="34" charset="0"/>
              <a:buChar char="•"/>
            </a:pPr>
            <a:r>
              <a:rPr lang="en-US" sz="1600"/>
              <a:t>The average PM2.5 concentration for Saharan dust episodes during the month of July was 69.4 micrograms per cubic meter of air (µg/m</a:t>
            </a:r>
            <a:r>
              <a:rPr lang="en-US" sz="1600" baseline="30000"/>
              <a:t>3</a:t>
            </a:r>
            <a:r>
              <a:rPr lang="en-US" sz="1600"/>
              <a:t>). For the days with no detectable Saharan dust the average PM2.5 concentration was 34.4 micrograms per cubic meter of air (µg/m</a:t>
            </a:r>
            <a:r>
              <a:rPr lang="en-US" sz="1600" baseline="30000"/>
              <a:t>3</a:t>
            </a:r>
            <a:r>
              <a:rPr lang="en-US" sz="1600"/>
              <a:t>).</a:t>
            </a:r>
          </a:p>
        </p:txBody>
      </p:sp>
      <p:sp>
        <p:nvSpPr>
          <p:cNvPr id="7" name="Rectangle 6"/>
          <p:cNvSpPr/>
          <p:nvPr/>
        </p:nvSpPr>
        <p:spPr>
          <a:xfrm>
            <a:off x="609600" y="4648200"/>
            <a:ext cx="7239000" cy="1323439"/>
          </a:xfrm>
          <a:prstGeom prst="rect">
            <a:avLst/>
          </a:prstGeom>
        </p:spPr>
        <p:txBody>
          <a:bodyPr wrap="square">
            <a:spAutoFit/>
          </a:bodyPr>
          <a:lstStyle/>
          <a:p>
            <a:pPr>
              <a:buFont typeface="Arial" pitchFamily="34" charset="0"/>
              <a:buChar char="•"/>
            </a:pPr>
            <a:r>
              <a:rPr lang="en-US" sz="1600"/>
              <a:t>The use of the LIDAR with polarization from the University of Miami South Florida’s Cloud-Aerosol-Rain Observatory (CAROb) was key to show the vertical characteristics of the Saharan dust. The Saharan dust extended from the surface to 4 km. The most intense event was observed between July 24 and 25</a:t>
            </a:r>
            <a:r>
              <a:rPr lang="en-US" sz="1600" baseline="30000"/>
              <a:t>th</a:t>
            </a:r>
            <a:r>
              <a:rPr lang="en-US" sz="1600"/>
              <a:t>, showing dust up to 4.5 km with the densest layer between 2.5 to 3 km. </a:t>
            </a:r>
          </a:p>
        </p:txBody>
      </p:sp>
      <p:sp>
        <p:nvSpPr>
          <p:cNvPr id="6" name="TextBox 5"/>
          <p:cNvSpPr txBox="1"/>
          <p:nvPr/>
        </p:nvSpPr>
        <p:spPr>
          <a:xfrm>
            <a:off x="3429000" y="304800"/>
            <a:ext cx="1949573" cy="523220"/>
          </a:xfrm>
          <a:prstGeom prst="rect">
            <a:avLst/>
          </a:prstGeom>
          <a:noFill/>
        </p:spPr>
        <p:txBody>
          <a:bodyPr wrap="none" rtlCol="0">
            <a:spAutoFit/>
          </a:bodyPr>
          <a:lstStyle/>
          <a:p>
            <a:r>
              <a:rPr lang="en-US" sz="2800" b="1" smtClean="0"/>
              <a:t>Conclusions</a:t>
            </a:r>
            <a:endParaRPr lang="en-US" sz="2800" b="1"/>
          </a:p>
        </p:txBody>
      </p:sp>
      <p:pic>
        <p:nvPicPr>
          <p:cNvPr id="8" name="Picture 1"/>
          <p:cNvPicPr>
            <a:picLocks noChangeAspect="1" noChangeArrowheads="1"/>
          </p:cNvPicPr>
          <p:nvPr/>
        </p:nvPicPr>
        <p:blipFill>
          <a:blip r:embed="rId2" cstate="print"/>
          <a:srcRect/>
          <a:stretch>
            <a:fillRect/>
          </a:stretch>
        </p:blipFill>
        <p:spPr bwMode="auto">
          <a:xfrm>
            <a:off x="5867400" y="228600"/>
            <a:ext cx="1589441" cy="9382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erosol Robotic Network (AERONET)"/>
          <p:cNvPicPr>
            <a:picLocks noChangeAspect="1" noChangeArrowheads="1"/>
          </p:cNvPicPr>
          <p:nvPr/>
        </p:nvPicPr>
        <p:blipFill>
          <a:blip r:embed="rId2" cstate="print"/>
          <a:srcRect/>
          <a:stretch>
            <a:fillRect/>
          </a:stretch>
        </p:blipFill>
        <p:spPr bwMode="auto">
          <a:xfrm>
            <a:off x="533400" y="4191000"/>
            <a:ext cx="3893820" cy="1143000"/>
          </a:xfrm>
          <a:prstGeom prst="rect">
            <a:avLst/>
          </a:prstGeom>
          <a:noFill/>
        </p:spPr>
      </p:pic>
      <p:sp>
        <p:nvSpPr>
          <p:cNvPr id="3" name="TextBox 2"/>
          <p:cNvSpPr txBox="1"/>
          <p:nvPr/>
        </p:nvSpPr>
        <p:spPr>
          <a:xfrm>
            <a:off x="990600" y="2819400"/>
            <a:ext cx="4676217" cy="646331"/>
          </a:xfrm>
          <a:prstGeom prst="rect">
            <a:avLst/>
          </a:prstGeom>
          <a:noFill/>
        </p:spPr>
        <p:txBody>
          <a:bodyPr wrap="none" rtlCol="0">
            <a:spAutoFit/>
          </a:bodyPr>
          <a:lstStyle/>
          <a:p>
            <a:r>
              <a:rPr lang="en-US" sz="3600" b="1" smtClean="0"/>
              <a:t>How are we doing this?</a:t>
            </a:r>
            <a:endParaRPr lang="en-US" sz="3600" b="1"/>
          </a:p>
        </p:txBody>
      </p:sp>
      <p:pic>
        <p:nvPicPr>
          <p:cNvPr id="14339" name="Picture 3"/>
          <p:cNvPicPr>
            <a:picLocks noChangeAspect="1" noChangeArrowheads="1"/>
          </p:cNvPicPr>
          <p:nvPr/>
        </p:nvPicPr>
        <p:blipFill>
          <a:blip r:embed="rId3" cstate="print"/>
          <a:srcRect/>
          <a:stretch>
            <a:fillRect/>
          </a:stretch>
        </p:blipFill>
        <p:spPr bwMode="auto">
          <a:xfrm>
            <a:off x="5791200" y="3124200"/>
            <a:ext cx="2266950" cy="3124200"/>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5638800" y="6172200"/>
            <a:ext cx="2638425" cy="295275"/>
          </a:xfrm>
          <a:prstGeom prst="rect">
            <a:avLst/>
          </a:prstGeom>
          <a:noFill/>
          <a:ln w="9525">
            <a:noFill/>
            <a:miter lim="800000"/>
            <a:headEnd/>
            <a:tailEnd/>
          </a:ln>
        </p:spPr>
      </p:pic>
      <p:pic>
        <p:nvPicPr>
          <p:cNvPr id="14341" name="Picture 5"/>
          <p:cNvPicPr>
            <a:picLocks noChangeAspect="1" noChangeArrowheads="1"/>
          </p:cNvPicPr>
          <p:nvPr/>
        </p:nvPicPr>
        <p:blipFill>
          <a:blip r:embed="rId5" cstate="print"/>
          <a:srcRect/>
          <a:stretch>
            <a:fillRect/>
          </a:stretch>
        </p:blipFill>
        <p:spPr bwMode="auto">
          <a:xfrm>
            <a:off x="4876800" y="4800600"/>
            <a:ext cx="1828800" cy="676275"/>
          </a:xfrm>
          <a:prstGeom prst="rect">
            <a:avLst/>
          </a:prstGeom>
          <a:noFill/>
          <a:ln w="9525">
            <a:noFill/>
            <a:miter lim="800000"/>
            <a:headEnd/>
            <a:tailEnd/>
          </a:ln>
        </p:spPr>
      </p:pic>
      <p:pic>
        <p:nvPicPr>
          <p:cNvPr id="7" name="Picture 6" descr="S:\Satellite\20120724_1551_sport_modis_cconus_dust.gif"/>
          <p:cNvPicPr/>
          <p:nvPr/>
        </p:nvPicPr>
        <p:blipFill>
          <a:blip r:embed="rId6" cstate="print"/>
          <a:srcRect/>
          <a:stretch>
            <a:fillRect/>
          </a:stretch>
        </p:blipFill>
        <p:spPr bwMode="auto">
          <a:xfrm>
            <a:off x="6248400" y="381000"/>
            <a:ext cx="2209800" cy="2189350"/>
          </a:xfrm>
          <a:prstGeom prst="rect">
            <a:avLst/>
          </a:prstGeom>
          <a:noFill/>
          <a:ln w="9525">
            <a:noFill/>
            <a:miter lim="800000"/>
            <a:headEnd/>
            <a:tailEnd/>
          </a:ln>
        </p:spPr>
      </p:pic>
      <p:pic>
        <p:nvPicPr>
          <p:cNvPr id="14342" name="Picture 6"/>
          <p:cNvPicPr>
            <a:picLocks noChangeAspect="1" noChangeArrowheads="1"/>
          </p:cNvPicPr>
          <p:nvPr/>
        </p:nvPicPr>
        <p:blipFill>
          <a:blip r:embed="rId7" cstate="print"/>
          <a:srcRect/>
          <a:stretch>
            <a:fillRect/>
          </a:stretch>
        </p:blipFill>
        <p:spPr bwMode="auto">
          <a:xfrm>
            <a:off x="6400800" y="2057400"/>
            <a:ext cx="1300163" cy="369307"/>
          </a:xfrm>
          <a:prstGeom prst="rect">
            <a:avLst/>
          </a:prstGeom>
          <a:noFill/>
          <a:ln w="9525">
            <a:noFill/>
            <a:miter lim="800000"/>
            <a:headEnd/>
            <a:tailEnd/>
          </a:ln>
        </p:spPr>
      </p:pic>
      <p:pic>
        <p:nvPicPr>
          <p:cNvPr id="14343" name="Picture 7"/>
          <p:cNvPicPr>
            <a:picLocks noChangeAspect="1" noChangeArrowheads="1"/>
          </p:cNvPicPr>
          <p:nvPr/>
        </p:nvPicPr>
        <p:blipFill>
          <a:blip r:embed="rId8" cstate="print"/>
          <a:srcRect/>
          <a:stretch>
            <a:fillRect/>
          </a:stretch>
        </p:blipFill>
        <p:spPr bwMode="auto">
          <a:xfrm>
            <a:off x="914400" y="838200"/>
            <a:ext cx="2270234" cy="1219200"/>
          </a:xfrm>
          <a:prstGeom prst="rect">
            <a:avLst/>
          </a:prstGeom>
          <a:noFill/>
          <a:ln w="9525">
            <a:noFill/>
            <a:miter lim="800000"/>
            <a:headEnd/>
            <a:tailEnd/>
          </a:ln>
        </p:spPr>
      </p:pic>
      <p:cxnSp>
        <p:nvCxnSpPr>
          <p:cNvPr id="11" name="Straight Arrow Connector 10"/>
          <p:cNvCxnSpPr/>
          <p:nvPr/>
        </p:nvCxnSpPr>
        <p:spPr>
          <a:xfrm flipV="1">
            <a:off x="1981200" y="1905000"/>
            <a:ext cx="304800" cy="91440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181600" y="1752600"/>
            <a:ext cx="1219200" cy="114300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429000" y="3429000"/>
            <a:ext cx="76200" cy="83820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57800" y="3352800"/>
            <a:ext cx="1066800" cy="68580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066800" y="2133600"/>
            <a:ext cx="6629400" cy="4343400"/>
          </a:xfrm>
          <a:prstGeom prst="rect">
            <a:avLst/>
          </a:prstGeom>
          <a:noFill/>
          <a:ln w="9525">
            <a:noFill/>
            <a:miter lim="800000"/>
            <a:headEnd/>
            <a:tailEnd/>
          </a:ln>
        </p:spPr>
      </p:pic>
      <p:sp>
        <p:nvSpPr>
          <p:cNvPr id="13313" name="Rectangle 1"/>
          <p:cNvSpPr>
            <a:spLocks noChangeArrowheads="1"/>
          </p:cNvSpPr>
          <p:nvPr/>
        </p:nvSpPr>
        <p:spPr bwMode="auto">
          <a:xfrm>
            <a:off x="838200" y="1371600"/>
            <a:ext cx="803848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Average daily AOD for the entire month of July of 2012 measured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from the AERONET network from Bay Biscayne, south of downtown Miami</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914400" y="381000"/>
            <a:ext cx="7647030" cy="707886"/>
          </a:xfrm>
          <a:prstGeom prst="rect">
            <a:avLst/>
          </a:prstGeom>
          <a:solidFill>
            <a:schemeClr val="accent3">
              <a:lumMod val="60000"/>
              <a:lumOff val="40000"/>
            </a:schemeClr>
          </a:solidFill>
        </p:spPr>
        <p:txBody>
          <a:bodyPr wrap="none" rtlCol="0">
            <a:spAutoFit/>
          </a:bodyPr>
          <a:lstStyle/>
          <a:p>
            <a:r>
              <a:rPr lang="en-US" sz="4000" smtClean="0"/>
              <a:t>Six Saharan Dust Events in July 2012</a:t>
            </a:r>
            <a:endParaRPr lang="en-US" sz="4000"/>
          </a:p>
        </p:txBody>
      </p:sp>
      <p:sp>
        <p:nvSpPr>
          <p:cNvPr id="5" name="TextBox 4"/>
          <p:cNvSpPr txBox="1"/>
          <p:nvPr/>
        </p:nvSpPr>
        <p:spPr>
          <a:xfrm>
            <a:off x="457200" y="3886200"/>
            <a:ext cx="894797" cy="369332"/>
          </a:xfrm>
          <a:prstGeom prst="rect">
            <a:avLst/>
          </a:prstGeom>
          <a:noFill/>
        </p:spPr>
        <p:txBody>
          <a:bodyPr wrap="none" rtlCol="0">
            <a:spAutoFit/>
          </a:bodyPr>
          <a:lstStyle/>
          <a:p>
            <a:r>
              <a:rPr lang="en-US" smtClean="0"/>
              <a:t>500 nm</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81000"/>
            <a:ext cx="7647030" cy="707886"/>
          </a:xfrm>
          <a:prstGeom prst="rect">
            <a:avLst/>
          </a:prstGeom>
          <a:solidFill>
            <a:schemeClr val="accent3">
              <a:lumMod val="60000"/>
              <a:lumOff val="40000"/>
            </a:schemeClr>
          </a:solidFill>
        </p:spPr>
        <p:txBody>
          <a:bodyPr wrap="none" rtlCol="0">
            <a:spAutoFit/>
          </a:bodyPr>
          <a:lstStyle/>
          <a:p>
            <a:r>
              <a:rPr lang="en-US" sz="4000" smtClean="0"/>
              <a:t>Six Saharan Dust Events in July 2012</a:t>
            </a:r>
            <a:endParaRPr lang="en-US" sz="4000"/>
          </a:p>
        </p:txBody>
      </p:sp>
      <p:pic>
        <p:nvPicPr>
          <p:cNvPr id="6" name="Picture 5" descr="S:\Roberto_Arias\Summer_2012\Saharan Dust Now\Navy\Navy_Jul32012.PNG"/>
          <p:cNvPicPr/>
          <p:nvPr/>
        </p:nvPicPr>
        <p:blipFill>
          <a:blip r:embed="rId2" cstate="print"/>
          <a:srcRect/>
          <a:stretch>
            <a:fillRect/>
          </a:stretch>
        </p:blipFill>
        <p:spPr bwMode="auto">
          <a:xfrm>
            <a:off x="914400" y="1371600"/>
            <a:ext cx="5105400" cy="5078991"/>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019800" y="1524000"/>
            <a:ext cx="1971675" cy="37052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cstate="print"/>
          <a:srcRect/>
          <a:stretch>
            <a:fillRect/>
          </a:stretch>
        </p:blipFill>
        <p:spPr bwMode="auto">
          <a:xfrm>
            <a:off x="990600" y="2590800"/>
            <a:ext cx="5857875" cy="3743325"/>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2590800" y="1219200"/>
            <a:ext cx="5686425" cy="2419350"/>
          </a:xfrm>
          <a:prstGeom prst="rect">
            <a:avLst/>
          </a:prstGeom>
          <a:noFill/>
          <a:ln w="9525">
            <a:noFill/>
            <a:miter lim="800000"/>
            <a:headEnd/>
            <a:tailEnd/>
          </a:ln>
        </p:spPr>
      </p:pic>
      <p:sp>
        <p:nvSpPr>
          <p:cNvPr id="4" name="Oval 3"/>
          <p:cNvSpPr/>
          <p:nvPr/>
        </p:nvSpPr>
        <p:spPr>
          <a:xfrm>
            <a:off x="5334000" y="3733800"/>
            <a:ext cx="2590800" cy="2819400"/>
          </a:xfrm>
          <a:prstGeom prst="ellipse">
            <a:avLst/>
          </a:prstGeom>
          <a:solidFill>
            <a:schemeClr val="accent6">
              <a:lumMod val="60000"/>
              <a:lumOff val="40000"/>
              <a:alpha val="33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6019800" y="4267200"/>
            <a:ext cx="8382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172200" y="4648200"/>
            <a:ext cx="8382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553200" y="5105400"/>
            <a:ext cx="8382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 y="381000"/>
            <a:ext cx="7564250" cy="523220"/>
          </a:xfrm>
          <a:prstGeom prst="rect">
            <a:avLst/>
          </a:prstGeom>
          <a:solidFill>
            <a:schemeClr val="accent3">
              <a:lumMod val="60000"/>
              <a:lumOff val="40000"/>
            </a:schemeClr>
          </a:solidFill>
        </p:spPr>
        <p:txBody>
          <a:bodyPr wrap="none" rtlCol="0">
            <a:spAutoFit/>
          </a:bodyPr>
          <a:lstStyle/>
          <a:p>
            <a:r>
              <a:rPr lang="en-US" sz="2800" smtClean="0"/>
              <a:t>Approach of the dust to the Virgin Islands – July 17</a:t>
            </a:r>
            <a:endParaRPr lang="en-US" sz="2800"/>
          </a:p>
        </p:txBody>
      </p:sp>
      <p:pic>
        <p:nvPicPr>
          <p:cNvPr id="11" name="Picture 10"/>
          <p:cNvPicPr/>
          <p:nvPr/>
        </p:nvPicPr>
        <p:blipFill>
          <a:blip r:embed="rId4" cstate="print"/>
          <a:srcRect/>
          <a:stretch>
            <a:fillRect/>
          </a:stretch>
        </p:blipFill>
        <p:spPr bwMode="auto">
          <a:xfrm>
            <a:off x="152400" y="4648200"/>
            <a:ext cx="2667000" cy="2057400"/>
          </a:xfrm>
          <a:prstGeom prst="rect">
            <a:avLst/>
          </a:prstGeom>
          <a:noFill/>
          <a:ln w="9525">
            <a:noFill/>
            <a:miter lim="800000"/>
            <a:headEnd/>
            <a:tailEnd/>
          </a:ln>
        </p:spPr>
      </p:pic>
      <p:cxnSp>
        <p:nvCxnSpPr>
          <p:cNvPr id="12" name="Straight Arrow Connector 11"/>
          <p:cNvCxnSpPr/>
          <p:nvPr/>
        </p:nvCxnSpPr>
        <p:spPr>
          <a:xfrm>
            <a:off x="1524000" y="5486400"/>
            <a:ext cx="152400" cy="4572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4400" y="5181600"/>
            <a:ext cx="824265" cy="369332"/>
          </a:xfrm>
          <a:prstGeom prst="rect">
            <a:avLst/>
          </a:prstGeom>
          <a:noFill/>
        </p:spPr>
        <p:txBody>
          <a:bodyPr wrap="none" rtlCol="0">
            <a:spAutoFit/>
          </a:bodyPr>
          <a:lstStyle/>
          <a:p>
            <a:r>
              <a:rPr lang="en-US" smtClean="0"/>
              <a:t>July 17</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047750" y="228600"/>
            <a:ext cx="7048500" cy="6400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eather.uwyo.edu/upperair/images/2012071912.72202.skewt.gif"/>
          <p:cNvPicPr>
            <a:picLocks noChangeAspect="1" noChangeArrowheads="1"/>
          </p:cNvPicPr>
          <p:nvPr/>
        </p:nvPicPr>
        <p:blipFill>
          <a:blip r:embed="rId2" cstate="print"/>
          <a:srcRect/>
          <a:stretch>
            <a:fillRect/>
          </a:stretch>
        </p:blipFill>
        <p:spPr bwMode="auto">
          <a:xfrm>
            <a:off x="5943600" y="1158239"/>
            <a:ext cx="2743200" cy="2194561"/>
          </a:xfrm>
          <a:prstGeom prst="rect">
            <a:avLst/>
          </a:prstGeom>
          <a:noFill/>
        </p:spPr>
      </p:pic>
      <p:pic>
        <p:nvPicPr>
          <p:cNvPr id="2054" name="Picture 6" descr="http://weather.uwyo.edu/upperair/images/2012072112.72202.skewt.gif"/>
          <p:cNvPicPr>
            <a:picLocks noChangeAspect="1" noChangeArrowheads="1"/>
          </p:cNvPicPr>
          <p:nvPr/>
        </p:nvPicPr>
        <p:blipFill>
          <a:blip r:embed="rId3" cstate="print"/>
          <a:srcRect/>
          <a:stretch>
            <a:fillRect/>
          </a:stretch>
        </p:blipFill>
        <p:spPr bwMode="auto">
          <a:xfrm>
            <a:off x="304800" y="3627119"/>
            <a:ext cx="2800351" cy="2240281"/>
          </a:xfrm>
          <a:prstGeom prst="rect">
            <a:avLst/>
          </a:prstGeom>
          <a:noFill/>
        </p:spPr>
      </p:pic>
      <p:pic>
        <p:nvPicPr>
          <p:cNvPr id="2056" name="Picture 8" descr="http://weather.uwyo.edu/upperair/images/2012072412.72202.skewt.gif"/>
          <p:cNvPicPr>
            <a:picLocks noChangeAspect="1" noChangeArrowheads="1"/>
          </p:cNvPicPr>
          <p:nvPr/>
        </p:nvPicPr>
        <p:blipFill>
          <a:blip r:embed="rId4" cstate="print"/>
          <a:srcRect/>
          <a:stretch>
            <a:fillRect/>
          </a:stretch>
        </p:blipFill>
        <p:spPr bwMode="auto">
          <a:xfrm>
            <a:off x="2971800" y="3657600"/>
            <a:ext cx="2705100" cy="2164080"/>
          </a:xfrm>
          <a:prstGeom prst="rect">
            <a:avLst/>
          </a:prstGeom>
          <a:noFill/>
        </p:spPr>
      </p:pic>
      <p:pic>
        <p:nvPicPr>
          <p:cNvPr id="2058" name="Picture 10" descr="http://weather.uwyo.edu/upperair/images/2012072912.72202.skewt.gif"/>
          <p:cNvPicPr>
            <a:picLocks noChangeAspect="1" noChangeArrowheads="1"/>
          </p:cNvPicPr>
          <p:nvPr/>
        </p:nvPicPr>
        <p:blipFill>
          <a:blip r:embed="rId5" cstate="print"/>
          <a:srcRect/>
          <a:stretch>
            <a:fillRect/>
          </a:stretch>
        </p:blipFill>
        <p:spPr bwMode="auto">
          <a:xfrm>
            <a:off x="5943600" y="3657599"/>
            <a:ext cx="2762250" cy="2209801"/>
          </a:xfrm>
          <a:prstGeom prst="rect">
            <a:avLst/>
          </a:prstGeom>
          <a:noFill/>
        </p:spPr>
      </p:pic>
      <p:pic>
        <p:nvPicPr>
          <p:cNvPr id="2060" name="Picture 12" descr="http://weather.uwyo.edu/upperair/images/2012070200.72202.skewt.gif"/>
          <p:cNvPicPr>
            <a:picLocks noChangeAspect="1" noChangeArrowheads="1"/>
          </p:cNvPicPr>
          <p:nvPr/>
        </p:nvPicPr>
        <p:blipFill>
          <a:blip r:embed="rId6" cstate="print"/>
          <a:srcRect/>
          <a:stretch>
            <a:fillRect/>
          </a:stretch>
        </p:blipFill>
        <p:spPr bwMode="auto">
          <a:xfrm>
            <a:off x="381000" y="1219200"/>
            <a:ext cx="2667001" cy="2133601"/>
          </a:xfrm>
          <a:prstGeom prst="rect">
            <a:avLst/>
          </a:prstGeom>
          <a:noFill/>
        </p:spPr>
      </p:pic>
      <p:sp>
        <p:nvSpPr>
          <p:cNvPr id="9" name="TextBox 8"/>
          <p:cNvSpPr txBox="1"/>
          <p:nvPr/>
        </p:nvSpPr>
        <p:spPr>
          <a:xfrm>
            <a:off x="1371600" y="381000"/>
            <a:ext cx="6478055" cy="707886"/>
          </a:xfrm>
          <a:prstGeom prst="rect">
            <a:avLst/>
          </a:prstGeom>
          <a:solidFill>
            <a:schemeClr val="accent3">
              <a:lumMod val="60000"/>
              <a:lumOff val="40000"/>
            </a:schemeClr>
          </a:solidFill>
        </p:spPr>
        <p:txBody>
          <a:bodyPr wrap="none" rtlCol="0">
            <a:spAutoFit/>
          </a:bodyPr>
          <a:lstStyle/>
          <a:p>
            <a:r>
              <a:rPr lang="en-US" sz="4000" smtClean="0"/>
              <a:t>Soundings </a:t>
            </a:r>
            <a:r>
              <a:rPr lang="en-US" sz="4000" smtClean="0"/>
              <a:t>Showing Dry Layers</a:t>
            </a:r>
            <a:endParaRPr lang="en-US" sz="4000"/>
          </a:p>
        </p:txBody>
      </p:sp>
      <p:pic>
        <p:nvPicPr>
          <p:cNvPr id="18434" name="Picture 2" descr="http://weather.uwyo.edu/upperair/images/2012070512.72202.skewt.gif"/>
          <p:cNvPicPr>
            <a:picLocks noChangeAspect="1" noChangeArrowheads="1"/>
          </p:cNvPicPr>
          <p:nvPr/>
        </p:nvPicPr>
        <p:blipFill>
          <a:blip r:embed="rId7" cstate="print"/>
          <a:srcRect/>
          <a:stretch>
            <a:fillRect/>
          </a:stretch>
        </p:blipFill>
        <p:spPr bwMode="auto">
          <a:xfrm>
            <a:off x="3048000" y="1219200"/>
            <a:ext cx="2667000" cy="2133601"/>
          </a:xfrm>
          <a:prstGeom prst="rect">
            <a:avLst/>
          </a:prstGeom>
          <a:noFill/>
        </p:spPr>
      </p:pic>
      <p:sp>
        <p:nvSpPr>
          <p:cNvPr id="10" name="Oval 9"/>
          <p:cNvSpPr/>
          <p:nvPr/>
        </p:nvSpPr>
        <p:spPr>
          <a:xfrm>
            <a:off x="6934200" y="2590800"/>
            <a:ext cx="838200" cy="457200"/>
          </a:xfrm>
          <a:prstGeom prst="ellipse">
            <a:avLst/>
          </a:prstGeom>
          <a:solidFill>
            <a:schemeClr val="accent6">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0" y="2590800"/>
            <a:ext cx="457200" cy="381000"/>
          </a:xfrm>
          <a:prstGeom prst="ellipse">
            <a:avLst/>
          </a:prstGeom>
          <a:solidFill>
            <a:schemeClr val="accent6">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447800" y="5105400"/>
            <a:ext cx="609600" cy="457200"/>
          </a:xfrm>
          <a:prstGeom prst="ellipse">
            <a:avLst/>
          </a:prstGeom>
          <a:solidFill>
            <a:schemeClr val="accent6">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10000" y="5029200"/>
            <a:ext cx="838200" cy="533400"/>
          </a:xfrm>
          <a:prstGeom prst="ellipse">
            <a:avLst/>
          </a:prstGeom>
          <a:solidFill>
            <a:schemeClr val="accent6">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58000" y="5029200"/>
            <a:ext cx="838200" cy="533400"/>
          </a:xfrm>
          <a:prstGeom prst="ellipse">
            <a:avLst/>
          </a:prstGeom>
          <a:solidFill>
            <a:schemeClr val="accent6">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914400" y="1981200"/>
            <a:ext cx="6858000" cy="4495800"/>
          </a:xfrm>
          <a:prstGeom prst="rect">
            <a:avLst/>
          </a:prstGeom>
          <a:noFill/>
          <a:ln w="9525">
            <a:noFill/>
            <a:miter lim="800000"/>
            <a:headEnd/>
            <a:tailEnd/>
          </a:ln>
        </p:spPr>
      </p:pic>
      <p:sp>
        <p:nvSpPr>
          <p:cNvPr id="3" name="Rectangle 2"/>
          <p:cNvSpPr/>
          <p:nvPr/>
        </p:nvSpPr>
        <p:spPr>
          <a:xfrm>
            <a:off x="609600" y="685800"/>
            <a:ext cx="4572000" cy="646331"/>
          </a:xfrm>
          <a:prstGeom prst="rect">
            <a:avLst/>
          </a:prstGeom>
          <a:solidFill>
            <a:schemeClr val="accent3">
              <a:lumMod val="60000"/>
              <a:lumOff val="40000"/>
            </a:schemeClr>
          </a:solidFill>
        </p:spPr>
        <p:txBody>
          <a:bodyPr>
            <a:spAutoFit/>
          </a:bodyPr>
          <a:lstStyle/>
          <a:p>
            <a:r>
              <a:rPr lang="en-US" smtClean="0"/>
              <a:t>The </a:t>
            </a:r>
            <a:r>
              <a:rPr lang="en-US"/>
              <a:t>higher the aerosol optical depth the lower the Angström exponent</a:t>
            </a:r>
          </a:p>
        </p:txBody>
      </p:sp>
      <p:sp>
        <p:nvSpPr>
          <p:cNvPr id="7" name="Rectangle 6"/>
          <p:cNvSpPr/>
          <p:nvPr/>
        </p:nvSpPr>
        <p:spPr>
          <a:xfrm>
            <a:off x="5410200" y="304800"/>
            <a:ext cx="3352800" cy="2031325"/>
          </a:xfrm>
          <a:prstGeom prst="rect">
            <a:avLst/>
          </a:prstGeom>
          <a:solidFill>
            <a:schemeClr val="accent3">
              <a:lumMod val="60000"/>
              <a:lumOff val="40000"/>
            </a:schemeClr>
          </a:solidFill>
        </p:spPr>
        <p:txBody>
          <a:bodyPr wrap="square">
            <a:spAutoFit/>
          </a:bodyPr>
          <a:lstStyle/>
          <a:p>
            <a:r>
              <a:rPr lang="en-US"/>
              <a:t>Angström values smaller than 0.25 and AOD larger than 0.25 accounts for almost all the dust events (red data points) indicating the presence of dust (larger particles, with larger optical depth).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845</Words>
  <Application>Microsoft Office PowerPoint</Application>
  <PresentationFormat>On-screen Show (4:3)</PresentationFormat>
  <Paragraphs>59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jeral.estupinan</dc:creator>
  <cp:lastModifiedBy>jeral.estupinan</cp:lastModifiedBy>
  <cp:revision>59</cp:revision>
  <dcterms:created xsi:type="dcterms:W3CDTF">2012-09-07T21:26:35Z</dcterms:created>
  <dcterms:modified xsi:type="dcterms:W3CDTF">2012-09-13T15:00:02Z</dcterms:modified>
</cp:coreProperties>
</file>