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62" r:id="rId4"/>
    <p:sldId id="263" r:id="rId5"/>
    <p:sldId id="276" r:id="rId6"/>
    <p:sldId id="266" r:id="rId7"/>
    <p:sldId id="277" r:id="rId8"/>
    <p:sldId id="268" r:id="rId9"/>
    <p:sldId id="280" r:id="rId10"/>
    <p:sldId id="281" r:id="rId11"/>
    <p:sldId id="282" r:id="rId12"/>
    <p:sldId id="279" r:id="rId13"/>
    <p:sldId id="274" r:id="rId14"/>
    <p:sldId id="273" r:id="rId15"/>
    <p:sldId id="272" r:id="rId16"/>
    <p:sldId id="271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280" y="-582"/>
      </p:cViewPr>
      <p:guideLst>
        <p:guide orient="horz" pos="4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8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91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1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064" y="11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9" name="Picture 28" descr="S:\SPoRT Logo\NASA_L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5242" y="1118"/>
            <a:ext cx="598217" cy="4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sport_redblue_lg_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9609" y="0"/>
            <a:ext cx="1228809" cy="3177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eather.msfc.nasa.gov/sport/dynamic/viirsConusa/seregion/20140211_1901_sport_viirs_conusa_truecolor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3000"/>
                    </a14:imgEffect>
                    <a14:imgEffect>
                      <a14:colorTemperature colorTemp="6375"/>
                    </a14:imgEffect>
                    <a14:imgEffect>
                      <a14:saturation sat="290000"/>
                    </a14:imgEffect>
                    <a14:imgEffect>
                      <a14:brightnessContrast contrast="-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9" t="6447" r="7382" b="4050"/>
          <a:stretch/>
        </p:blipFill>
        <p:spPr bwMode="auto">
          <a:xfrm>
            <a:off x="-1" y="968188"/>
            <a:ext cx="9149731" cy="5889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II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Virtual Workshop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February 2014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9060" y="6268085"/>
            <a:ext cx="8929033" cy="460375"/>
            <a:chOff x="2286000" y="6245225"/>
            <a:chExt cx="5784521" cy="46037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 userDrawn="1"/>
          </p:nvSpPr>
          <p:spPr bwMode="auto">
            <a:xfrm>
              <a:off x="3294726" y="6245225"/>
              <a:ext cx="37648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 smtClean="0">
                  <a:solidFill>
                    <a:srgbClr val="002060"/>
                  </a:solidFill>
                  <a:latin typeface="+mj-lt"/>
                </a:rPr>
                <a:t>Transitioning unique data and research technologies to operations</a:t>
              </a:r>
              <a:endParaRPr lang="en-US" sz="1600" b="1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3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GOES-R Proving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 LMAs (more on the way)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Plug-ins (display and tracking) at 7 WFOs (via ATAN)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Baselined Fall 2014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use Spring 2014 at HWT and OPG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GEO/LEO Hybrids (ABI Proxy)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 and Alaska partners and 2 NCs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34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064" y="1118"/>
            <a:ext cx="8229600" cy="1143000"/>
          </a:xfrm>
        </p:spPr>
        <p:txBody>
          <a:bodyPr/>
          <a:lstStyle/>
          <a:p>
            <a:r>
              <a:rPr lang="en-US" dirty="0" smtClean="0"/>
              <a:t>JPSS Proving Ground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8915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DNB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completed with Front Range WFO partners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efforts continue</a:t>
            </a: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Machines in use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RGB Imagery for Aviation and Cloud Analysis Evaluation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AWIPS II at Fairbanks: Products beginning to flow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efforts continue</a:t>
            </a:r>
          </a:p>
          <a:p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Hawaii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trip planned for Spring 2014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66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EPDT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learning workshop as follow-on to training for Group A</a:t>
            </a:r>
          </a:p>
          <a:p>
            <a:r>
              <a:rPr lang="en-US" dirty="0" smtClean="0"/>
              <a:t>Merge Group A and Group B conference calls after Spring Meeting</a:t>
            </a:r>
          </a:p>
          <a:p>
            <a:r>
              <a:rPr lang="en-US" dirty="0" smtClean="0"/>
              <a:t>Code Sprint in Fall 2014 for: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roup A</a:t>
            </a:r>
          </a:p>
          <a:p>
            <a:pPr lvl="1"/>
            <a:r>
              <a:rPr lang="en-US" dirty="0" smtClean="0"/>
              <a:t>Group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0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has been selected</a:t>
            </a:r>
          </a:p>
          <a:p>
            <a:pPr lvl="1"/>
            <a:r>
              <a:rPr lang="en-US" dirty="0" smtClean="0"/>
              <a:t>15 attendees</a:t>
            </a:r>
          </a:p>
          <a:p>
            <a:pPr lvl="1"/>
            <a:r>
              <a:rPr lang="en-US" dirty="0" smtClean="0"/>
              <a:t>Groups involved include:</a:t>
            </a:r>
          </a:p>
          <a:p>
            <a:pPr lvl="2"/>
            <a:r>
              <a:rPr lang="en-US" dirty="0" smtClean="0"/>
              <a:t>NWS SEC, NWS OH, NWS MDL, SSEC, CIRA, CIMMS/NSSL, NOAA GSD</a:t>
            </a:r>
          </a:p>
          <a:p>
            <a:r>
              <a:rPr lang="en-US" dirty="0" smtClean="0"/>
              <a:t>Meeting planned for Spring, 2014</a:t>
            </a:r>
          </a:p>
          <a:p>
            <a:r>
              <a:rPr lang="en-US" dirty="0" smtClean="0"/>
              <a:t>Conference calls have begun</a:t>
            </a:r>
          </a:p>
          <a:p>
            <a:r>
              <a:rPr lang="en-US" dirty="0" smtClean="0"/>
              <a:t>Spring Meeting planned with learning similar to Spring 2013 meeting for Group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EPDT Fall 2013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 24 - 26, 2013</a:t>
            </a:r>
          </a:p>
          <a:p>
            <a:r>
              <a:rPr lang="en-US" dirty="0" smtClean="0"/>
              <a:t>Code Sprint</a:t>
            </a:r>
            <a:r>
              <a:rPr lang="en-US" dirty="0"/>
              <a:t>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EPDT subgroups worked on projects</a:t>
            </a:r>
          </a:p>
          <a:p>
            <a:pPr lvl="1"/>
            <a:r>
              <a:rPr lang="en-US" dirty="0" smtClean="0"/>
              <a:t>Moving </a:t>
            </a:r>
            <a:r>
              <a:rPr lang="en-US" dirty="0" err="1" smtClean="0"/>
              <a:t>Meteogram</a:t>
            </a:r>
            <a:endParaRPr lang="en-US" dirty="0" smtClean="0"/>
          </a:p>
          <a:p>
            <a:pPr lvl="1"/>
            <a:r>
              <a:rPr lang="en-US" dirty="0" smtClean="0"/>
              <a:t>RGB Recipe</a:t>
            </a:r>
          </a:p>
          <a:p>
            <a:pPr lvl="1"/>
            <a:r>
              <a:rPr lang="en-US" dirty="0" err="1" smtClean="0"/>
              <a:t>mPing</a:t>
            </a:r>
            <a:r>
              <a:rPr lang="en-US" dirty="0" smtClean="0"/>
              <a:t> ingest and display</a:t>
            </a:r>
          </a:p>
          <a:p>
            <a:pPr lvl="1"/>
            <a:r>
              <a:rPr lang="en-US" dirty="0" smtClean="0"/>
              <a:t>Mini-EDEX</a:t>
            </a:r>
          </a:p>
          <a:p>
            <a:r>
              <a:rPr lang="en-US" dirty="0" smtClean="0"/>
              <a:t>Significant progress and furthered learning</a:t>
            </a:r>
          </a:p>
        </p:txBody>
      </p:sp>
    </p:spTree>
    <p:extLst>
      <p:ext uri="{BB962C8B-B14F-4D97-AF65-F5344CB8AC3E}">
        <p14:creationId xmlns:p14="http://schemas.microsoft.com/office/powerpoint/2010/main" val="63127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EPDT Spring 2013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81600" cy="4038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Conference calls leading up to meeting.</a:t>
            </a:r>
          </a:p>
          <a:p>
            <a:r>
              <a:rPr lang="en-US" dirty="0" smtClean="0"/>
              <a:t>March 12</a:t>
            </a:r>
            <a:r>
              <a:rPr lang="en-US" baseline="30000" dirty="0" smtClean="0"/>
              <a:t>th</a:t>
            </a:r>
            <a:r>
              <a:rPr lang="en-US" dirty="0" smtClean="0"/>
              <a:t>- 14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r>
              <a:rPr lang="en-US" dirty="0" smtClean="0"/>
              <a:t>“Hands-on” Learning</a:t>
            </a:r>
          </a:p>
          <a:p>
            <a:r>
              <a:rPr lang="en-US" dirty="0" smtClean="0"/>
              <a:t>Topics covering plug-in development from EDEX to CAVE.</a:t>
            </a:r>
          </a:p>
          <a:p>
            <a:r>
              <a:rPr lang="en-US" dirty="0" smtClean="0"/>
              <a:t>Exercises</a:t>
            </a:r>
          </a:p>
          <a:p>
            <a:r>
              <a:rPr lang="en-US" dirty="0" smtClean="0"/>
              <a:t>14 attendees</a:t>
            </a:r>
          </a:p>
          <a:p>
            <a:r>
              <a:rPr lang="en-US" dirty="0" smtClean="0"/>
              <a:t>Feedback indicated a very successful meeting.</a:t>
            </a:r>
          </a:p>
          <a:p>
            <a:r>
              <a:rPr lang="en-US" dirty="0" smtClean="0"/>
              <a:t>Training was recorded and provided back to NWS</a:t>
            </a:r>
          </a:p>
          <a:p>
            <a:endParaRPr lang="en-US" dirty="0"/>
          </a:p>
        </p:txBody>
      </p:sp>
      <p:pic>
        <p:nvPicPr>
          <p:cNvPr id="1026" name="Picture 2" descr="C:\Jason\Documents\SPoRT\EPDT\Spring Meeting\Photos\IMG_0703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33501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Jason\Documents\SPoRT\EPDT\Spring Meeting\Photos\IMG_0733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1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1600" b="1" dirty="0"/>
              <a:t>Hands-on team to learn by </a:t>
            </a:r>
            <a:r>
              <a:rPr lang="en-US" sz="1600" b="1" dirty="0" smtClean="0"/>
              <a:t>doing</a:t>
            </a:r>
          </a:p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1600" b="1" dirty="0" smtClean="0"/>
              <a:t>Limited </a:t>
            </a:r>
            <a:r>
              <a:rPr lang="en-US" sz="1600" b="1" dirty="0"/>
              <a:t>in size to facilitate small group learning and development activities – develop into a “train the trainer” team</a:t>
            </a:r>
          </a:p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1600" b="1" dirty="0"/>
              <a:t>One representative (each) from: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dirty="0"/>
              <a:t>NWS Regions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dirty="0"/>
              <a:t>NOAA Cooperative Institutes (and SPoRT)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dirty="0"/>
              <a:t>MDL and GSD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dirty="0"/>
              <a:t>Raytheon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dirty="0"/>
              <a:t>NWS SEC</a:t>
            </a:r>
          </a:p>
          <a:p>
            <a:pPr marL="687388" lvl="1" indent="-230188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dirty="0"/>
              <a:t>GOES-R PG </a:t>
            </a:r>
            <a:r>
              <a:rPr lang="en-US" sz="1800" i="1" dirty="0" smtClean="0"/>
              <a:t>AWIPS II </a:t>
            </a:r>
            <a:r>
              <a:rPr lang="en-US" sz="1800" i="1" dirty="0"/>
              <a:t>developer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600" dirty="0"/>
              <a:t>Organizational leads asked to nominate team member with appropriate qualifications</a:t>
            </a:r>
          </a:p>
          <a:p>
            <a:pPr marL="344488" indent="-344488">
              <a:lnSpc>
                <a:spcPct val="85000"/>
              </a:lnSpc>
              <a:defRPr/>
            </a:pPr>
            <a:r>
              <a:rPr lang="en-US" sz="2000" b="1" u="sng" dirty="0"/>
              <a:t>Team Lead</a:t>
            </a:r>
            <a:r>
              <a:rPr lang="en-US" sz="2000" b="1" dirty="0"/>
              <a:t>: </a:t>
            </a:r>
            <a:r>
              <a:rPr lang="en-US" sz="2000" dirty="0"/>
              <a:t>Jason Burks (NASA scientist and decision support system expert), formerly HUN WFO ITO</a:t>
            </a:r>
          </a:p>
          <a:p>
            <a:pPr>
              <a:lnSpc>
                <a:spcPct val="85000"/>
              </a:lnSpc>
              <a:defRPr/>
            </a:pPr>
            <a:r>
              <a:rPr lang="en-US" sz="2000" b="1" u="sng" dirty="0"/>
              <a:t>Advisor</a:t>
            </a:r>
            <a:r>
              <a:rPr lang="en-US" sz="2000" b="1" dirty="0"/>
              <a:t>: </a:t>
            </a:r>
            <a:r>
              <a:rPr lang="en-US" sz="2000" dirty="0"/>
              <a:t>Ed Mandel (</a:t>
            </a:r>
            <a:r>
              <a:rPr lang="en-US" sz="2000" dirty="0" smtClean="0"/>
              <a:t>NWS/OST </a:t>
            </a:r>
            <a:r>
              <a:rPr lang="en-US" sz="2000" dirty="0"/>
              <a:t>SEC Development Branch Chief)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/>
            </a:pPr>
            <a:r>
              <a:rPr lang="en-US" sz="1600" b="1" dirty="0"/>
              <a:t>Bimonthly conference calls/ WebEx sessions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/>
            </a:pPr>
            <a:r>
              <a:rPr lang="en-US" sz="1600" b="1" dirty="0"/>
              <a:t>Biannual workshops at SPoRT AWIPS2 Development </a:t>
            </a:r>
            <a:r>
              <a:rPr lang="en-US" sz="1600" b="1" dirty="0" smtClean="0"/>
              <a:t>Facility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6045"/>
            <a:ext cx="9144000" cy="1025525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Experimental Products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282882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u="sng" dirty="0"/>
              <a:t>Goal: </a:t>
            </a:r>
          </a:p>
          <a:p>
            <a:pPr marL="231775" indent="-231775"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1800" dirty="0"/>
              <a:t>Bring together staff from NASA, NOAA’s CIs, and NWS to develop a critical mass of technical expertise (outside of Raytheon’s AWIPS </a:t>
            </a:r>
            <a:r>
              <a:rPr lang="en-US" sz="1800" dirty="0" smtClean="0"/>
              <a:t>II </a:t>
            </a:r>
            <a:r>
              <a:rPr lang="en-US" sz="1800" dirty="0"/>
              <a:t>development team) which would focus on the development, demonstration, and transition of new plug-ins and tools to address the near-term needs of the GOES-R PG </a:t>
            </a:r>
            <a:r>
              <a:rPr lang="en-US" sz="1800" dirty="0" smtClean="0"/>
              <a:t>community</a:t>
            </a:r>
            <a:endParaRPr lang="en-US" sz="1800" dirty="0"/>
          </a:p>
          <a:p>
            <a:pPr marL="0" indent="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u="sng" dirty="0"/>
              <a:t>Objectives: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create a community environment to develop and share knowledge and expertise </a:t>
            </a:r>
            <a:r>
              <a:rPr lang="en-US" sz="1800" dirty="0" smtClean="0"/>
              <a:t>in </a:t>
            </a:r>
            <a:r>
              <a:rPr lang="en-US" sz="1800" dirty="0"/>
              <a:t>the AWIPS Development Environment (ADE</a:t>
            </a:r>
            <a:r>
              <a:rPr lang="en-US" sz="1800" dirty="0" smtClean="0"/>
              <a:t>)</a:t>
            </a:r>
            <a:endParaRPr lang="en-US" sz="1800" dirty="0"/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generate non-standard AWIPS </a:t>
            </a:r>
            <a:r>
              <a:rPr lang="en-US" sz="1800" dirty="0" smtClean="0"/>
              <a:t>II </a:t>
            </a:r>
            <a:r>
              <a:rPr lang="en-US" sz="1800" dirty="0"/>
              <a:t>plug-ins for the ingest, analysis, and display of GOES-R proxy data in AWIPS </a:t>
            </a:r>
            <a:r>
              <a:rPr lang="en-US" sz="1800" dirty="0" smtClean="0"/>
              <a:t>II</a:t>
            </a:r>
          </a:p>
          <a:p>
            <a:pPr marL="227013" indent="-227013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provide feedback </a:t>
            </a:r>
            <a:r>
              <a:rPr lang="en-US" sz="1800" dirty="0"/>
              <a:t>to NWS and Raytheon on the external development process, including governance of locally developed AWIPS </a:t>
            </a:r>
            <a:r>
              <a:rPr lang="en-US" sz="1800" dirty="0" smtClean="0"/>
              <a:t>II software</a:t>
            </a: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6045"/>
            <a:ext cx="9144000" cy="1025525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Experimental Products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36387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Outline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715000" cy="43434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Plug-ins</a:t>
            </a:r>
          </a:p>
          <a:p>
            <a:pPr lvl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Mapping Array</a:t>
            </a:r>
          </a:p>
          <a:p>
            <a:pPr lvl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Tracking Tool</a:t>
            </a:r>
          </a:p>
          <a:p>
            <a:pPr lvl="1"/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Data:</a:t>
            </a:r>
          </a:p>
          <a:p>
            <a:pPr lvl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Information System</a:t>
            </a:r>
          </a:p>
          <a:p>
            <a:pPr lvl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Initiation (UAHCI)</a:t>
            </a:r>
          </a:p>
          <a:p>
            <a:pPr lvl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data using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Regionalsat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plug-in</a:t>
            </a:r>
          </a:p>
          <a:p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EPDT</a:t>
            </a:r>
          </a:p>
          <a:p>
            <a:pPr lvl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community of AWIPS II developers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jeburks\AppData\Local\Microsoft\Windows\Temporary Internet Files\Content.IE5\6QCAHL89\MC9004338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1828800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burks\AppData\Local\Microsoft\Windows\Temporary Internet Files\Content.IE5\6QCAHL89\MC90044145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460750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smith\AppData\Local\Microsoft\Windows\Temporary Internet Files\Content.IE5\SV6ENN7P\MC9001743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5486400"/>
            <a:ext cx="1071467" cy="9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91440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Lightning Mapping Array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0905" y="1006019"/>
            <a:ext cx="3048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Total lightning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from Lightning Mapping Arrays (LMAs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LMA data is generated as ASCII, but we write as unique </a:t>
            </a:r>
            <a:r>
              <a:rPr lang="en-US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NetCDF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/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Helps with assessment of severe storms</a:t>
            </a:r>
          </a:p>
          <a:p>
            <a:pPr eaLnBrk="1" hangingPunct="1"/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Works for ground based networks and large-domain satellite-based products, such as GLM 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484" name="Picture 5" descr="LMA 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2625"/>
          <a:stretch>
            <a:fillRect/>
          </a:stretch>
        </p:blipFill>
        <p:spPr bwMode="auto">
          <a:xfrm>
            <a:off x="3205163" y="1447800"/>
            <a:ext cx="58467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9127" y="5269438"/>
            <a:ext cx="5895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Plug-in is currently in testing at several NWS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Base-lined in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905" y="4860736"/>
            <a:ext cx="545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Flash extent and flash origin density</a:t>
            </a:r>
            <a:endParaRPr lang="en-US" sz="1200" dirty="0"/>
          </a:p>
        </p:txBody>
      </p:sp>
      <p:pic>
        <p:nvPicPr>
          <p:cNvPr id="7" name="Picture 2" descr="C:\Users\jeburks\AppData\Local\Microsoft\Windows\Temporary Internet Files\Content.IE5\6QCAHL89\MC90043381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46" y="6360546"/>
            <a:ext cx="497454" cy="4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72597"/>
            <a:ext cx="91440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Lightning Tracking Tool</a:t>
            </a:r>
          </a:p>
        </p:txBody>
      </p:sp>
      <p:pic>
        <p:nvPicPr>
          <p:cNvPr id="21507" name="Content Placeholder 3" descr="MovingTraceTool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47800"/>
            <a:ext cx="58674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2591" y="3276600"/>
            <a:ext cx="311943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Track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 cells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radii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Adjustable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storm tracking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Color-coded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chart for each data layer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Extrapolation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new data (frames)</a:t>
            </a: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79375" y="1295400"/>
            <a:ext cx="3121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Total lightning </a:t>
            </a:r>
            <a:r>
              <a:rPr lang="en-US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jumps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are at times related to severe weather. Forecasters need to quickly track several storms separately, tracking their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intensity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72013" y="39989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87900" y="39100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3788" y="3833813"/>
            <a:ext cx="500062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1263" y="3736975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8738" y="3657600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6213" y="3575050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68925" y="3486150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4338" y="33893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07050" y="330676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588" y="3227388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9488" y="2971800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80138" y="2895600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9675" y="2806700"/>
            <a:ext cx="500063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11913" y="2719388"/>
            <a:ext cx="500062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38838" y="3057525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29388" y="2632075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45275" y="2547938"/>
            <a:ext cx="500063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64338" y="2462213"/>
            <a:ext cx="500062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81813" y="237966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94525" y="2290763"/>
            <a:ext cx="498475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10413" y="22082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27888" y="2119313"/>
            <a:ext cx="498475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37425" y="203676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40413" y="3141663"/>
            <a:ext cx="498475" cy="5476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9887" y="5334000"/>
            <a:ext cx="6407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Adjustments after Hazardous Weather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Testbed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(HWT) feedback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OPG testing May, 2014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Base-lined in 2014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C:\Users\jeburks\AppData\Local\Microsoft\Windows\Temporary Internet Files\Content.IE5\6QCAHL89\MC90043381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8" y="6360546"/>
            <a:ext cx="497454" cy="4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Information System(LIS)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4" y="1495418"/>
            <a:ext cx="3122016" cy="292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15234"/>
            <a:ext cx="3100850" cy="290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604" y="4800600"/>
            <a:ext cx="6033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Surface Data Assimilation System run at NASA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land information such 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moisture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in place as WFO Huntsville, AL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Ingested using the grib2 plug-in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513" y="4418379"/>
            <a:ext cx="304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Skin temperature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418379"/>
            <a:ext cx="304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Soil Moisture Availability</a:t>
            </a:r>
            <a:endParaRPr lang="en-US" sz="1200" dirty="0"/>
          </a:p>
        </p:txBody>
      </p:sp>
      <p:pic>
        <p:nvPicPr>
          <p:cNvPr id="9" name="Picture 3" descr="C:\Users\jeburks\AppData\Local\Microsoft\Windows\Temporary Internet Files\Content.IE5\6QCAHL89\MC90044145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43" y="629194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Convective Initiation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200400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GOES-based data set generated at University Alabama Huntsville for short-term forecasts of convection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Ingested using the grib2 plug-in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GOES-East &amp; GOES-West versions</a:t>
            </a:r>
          </a:p>
        </p:txBody>
      </p:sp>
      <p:pic>
        <p:nvPicPr>
          <p:cNvPr id="24580" name="Picture 2" descr="C:\Users\msmith\Pictures\UAHC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b="2269"/>
          <a:stretch>
            <a:fillRect/>
          </a:stretch>
        </p:blipFill>
        <p:spPr bwMode="auto">
          <a:xfrm>
            <a:off x="3048000" y="1447800"/>
            <a:ext cx="58721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490594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UAH Convective Initiation (GOES-East)</a:t>
            </a:r>
            <a:endParaRPr lang="en-US" sz="1200" dirty="0"/>
          </a:p>
        </p:txBody>
      </p:sp>
      <p:pic>
        <p:nvPicPr>
          <p:cNvPr id="6" name="Picture 3" descr="C:\Users\jeburks\AppData\Local\Microsoft\Windows\Temporary Internet Files\Content.IE5\6QCAHL89\MC90044145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43" y="629194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Data</a:t>
            </a:r>
            <a:endParaRPr lang="en-US" dirty="0"/>
          </a:p>
        </p:txBody>
      </p:sp>
      <p:pic>
        <p:nvPicPr>
          <p:cNvPr id="2050" name="Picture 2" descr="C:\Users\jeburks\Desktop\nt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066800"/>
            <a:ext cx="5850579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5891" y="1066800"/>
            <a:ext cx="24250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MODIS Nighttime Microphysics RGB</a:t>
            </a:r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2971800" cy="5124749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all SPoRT satellite data will be displayed in AWIPS II using the baselined plug-in, </a:t>
            </a:r>
            <a:r>
              <a:rPr lang="en-US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Regionalsat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Regionalsat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 using the same netCDF files as AWIPS I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is working to finalize all of its products</a:t>
            </a:r>
          </a:p>
          <a:p>
            <a:pPr marL="0" indent="0">
              <a:buNone/>
            </a:pP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24-bit color will be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399" y="5105400"/>
            <a:ext cx="5715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Currently WFO Huntsville is receiving:</a:t>
            </a:r>
          </a:p>
          <a:p>
            <a:r>
              <a:rPr lang="en-US" sz="1400" b="1" dirty="0" smtClean="0"/>
              <a:t>-MODIS &amp; VIIRS:</a:t>
            </a:r>
            <a:r>
              <a:rPr lang="en-US" sz="1400" dirty="0" smtClean="0"/>
              <a:t> Vis</a:t>
            </a:r>
            <a:r>
              <a:rPr lang="en-US" sz="1400" dirty="0"/>
              <a:t>, LWIR, </a:t>
            </a:r>
            <a:r>
              <a:rPr lang="en-US" sz="1400" dirty="0" smtClean="0"/>
              <a:t>SWIR</a:t>
            </a:r>
            <a:endParaRPr lang="en-US" sz="1400" dirty="0"/>
          </a:p>
          <a:p>
            <a:r>
              <a:rPr lang="en-US" sz="1400" b="1" dirty="0" smtClean="0"/>
              <a:t>-MODIS only:</a:t>
            </a:r>
            <a:r>
              <a:rPr lang="en-US" sz="1400" dirty="0" smtClean="0"/>
              <a:t> Water Vapor</a:t>
            </a:r>
            <a:endParaRPr lang="en-US" sz="1400" dirty="0"/>
          </a:p>
          <a:p>
            <a:r>
              <a:rPr lang="en-US" sz="1400" b="1" dirty="0"/>
              <a:t>-</a:t>
            </a:r>
            <a:r>
              <a:rPr lang="en-US" sz="1400" b="1" dirty="0" smtClean="0"/>
              <a:t>VIIRS only:</a:t>
            </a:r>
            <a:r>
              <a:rPr lang="en-US" sz="1400" dirty="0" smtClean="0"/>
              <a:t> DNB Rad., DNB Refl.</a:t>
            </a:r>
          </a:p>
          <a:p>
            <a:endParaRPr lang="en-US" sz="1400" dirty="0"/>
          </a:p>
          <a:p>
            <a:r>
              <a:rPr lang="en-US" sz="1400" b="1" dirty="0" smtClean="0"/>
              <a:t>-MODIS &amp; VIIRS RGBs</a:t>
            </a:r>
            <a:r>
              <a:rPr lang="en-US" sz="1400" dirty="0" smtClean="0"/>
              <a:t>: Nighttime Microphysics, True Color, Snow/Cloud</a:t>
            </a:r>
          </a:p>
          <a:p>
            <a:r>
              <a:rPr lang="en-US" sz="1400" b="1" dirty="0" smtClean="0"/>
              <a:t>-MODIS RGB:</a:t>
            </a:r>
            <a:r>
              <a:rPr lang="en-US" sz="1400" dirty="0" smtClean="0"/>
              <a:t> Air Mass</a:t>
            </a:r>
          </a:p>
          <a:p>
            <a:r>
              <a:rPr lang="en-US" sz="1400" b="1" dirty="0" smtClean="0"/>
              <a:t>-VIIRS RGB:</a:t>
            </a:r>
            <a:r>
              <a:rPr lang="en-US" sz="1400" dirty="0" smtClean="0"/>
              <a:t> DNB Rad., DNB Refl.</a:t>
            </a:r>
          </a:p>
        </p:txBody>
      </p:sp>
      <p:pic>
        <p:nvPicPr>
          <p:cNvPr id="7" name="Picture 3" descr="C:\Users\jeburks\AppData\Local\Microsoft\Windows\Temporary Internet Files\Content.IE5\6QCAHL89\MC90044145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43" y="629194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06045"/>
            <a:ext cx="9144000" cy="1025525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Experimental Products Development Team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87249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Originally SPoRT formed EPDT internally to focus on: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advanced display capabilities for NASA research data in AWIPS II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training for AWIPS II development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 broader need for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AWIPS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development training within community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jointly by GOES-R and NASA SPoRT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together staff from NASA, NOAA’s CIs, and NWS to develop a critical mass of technical expertise (outside of Raytheon’s AWIPS II development team) which would focus on the development, demonstration, and transition of new plug-ins and tools to address the near-term needs of the GOES-R PG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feedback to NWS and Raytheon on the external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process, including governance of locally developed AWIPS II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msmith\AppData\Local\Microsoft\Windows\Temporary Internet Files\Content.IE5\SV6ENN7P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4134"/>
            <a:ext cx="558914" cy="4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9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Meetings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2013 (Mar)– Group A – Hands-On Training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2013 (Sep)– Group A – Code Sprint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Meteogram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RGB,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Mini-EDEX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2014 (Apr)– Group B – Hands-On Training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2014 (?)– Group B – Code Sprint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06045"/>
            <a:ext cx="9144000" cy="1025525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Experimental Products Development Team</a:t>
            </a:r>
          </a:p>
        </p:txBody>
      </p:sp>
      <p:pic>
        <p:nvPicPr>
          <p:cNvPr id="7" name="Picture 2" descr="C:\Users\msmith\AppData\Local\Microsoft\Windows\Temporary Internet Files\Content.IE5\SV6ENN7P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4134"/>
            <a:ext cx="558914" cy="4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1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994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AWIPS II Activities</vt:lpstr>
      <vt:lpstr>Outline</vt:lpstr>
      <vt:lpstr>Lightning Mapping Array</vt:lpstr>
      <vt:lpstr>Lightning Tracking Tool</vt:lpstr>
      <vt:lpstr>Land Information System(LIS)</vt:lpstr>
      <vt:lpstr>Convective Initiation</vt:lpstr>
      <vt:lpstr>Satellite Data</vt:lpstr>
      <vt:lpstr>Experimental Products Development Team</vt:lpstr>
      <vt:lpstr>Experimental Products Development Team</vt:lpstr>
      <vt:lpstr>GOES-R Proving Ground</vt:lpstr>
      <vt:lpstr>JPSS Proving Ground</vt:lpstr>
      <vt:lpstr>PowerPoint Presentation</vt:lpstr>
      <vt:lpstr>Future EPDT</vt:lpstr>
      <vt:lpstr>Group B</vt:lpstr>
      <vt:lpstr>EPDT Fall 2013 Meeting</vt:lpstr>
      <vt:lpstr>EPDT Spring 2013 meeting</vt:lpstr>
      <vt:lpstr>Experimental Products Development Team</vt:lpstr>
      <vt:lpstr>Experimental Products Development Team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M. McGrath</dc:creator>
  <cp:lastModifiedBy>Matthew R. Smith</cp:lastModifiedBy>
  <cp:revision>80</cp:revision>
  <dcterms:created xsi:type="dcterms:W3CDTF">2013-01-04T20:22:19Z</dcterms:created>
  <dcterms:modified xsi:type="dcterms:W3CDTF">2014-02-13T15:02:22Z</dcterms:modified>
</cp:coreProperties>
</file>