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63" r:id="rId2"/>
    <p:sldId id="306" r:id="rId3"/>
    <p:sldId id="257" r:id="rId4"/>
    <p:sldId id="256" r:id="rId5"/>
    <p:sldId id="307" r:id="rId6"/>
    <p:sldId id="309" r:id="rId7"/>
    <p:sldId id="301" r:id="rId8"/>
    <p:sldId id="302" r:id="rId9"/>
    <p:sldId id="304" r:id="rId10"/>
    <p:sldId id="305" r:id="rId11"/>
    <p:sldId id="303" r:id="rId12"/>
    <p:sldId id="267" r:id="rId13"/>
    <p:sldId id="298" r:id="rId14"/>
    <p:sldId id="299" r:id="rId15"/>
    <p:sldId id="268" r:id="rId16"/>
    <p:sldId id="269" r:id="rId17"/>
    <p:sldId id="270" r:id="rId18"/>
    <p:sldId id="271" r:id="rId19"/>
    <p:sldId id="265" r:id="rId20"/>
    <p:sldId id="308" r:id="rId21"/>
    <p:sldId id="266" r:id="rId22"/>
    <p:sldId id="311" r:id="rId23"/>
    <p:sldId id="31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86"/>
    <p:restoredTop sz="82653"/>
  </p:normalViewPr>
  <p:slideViewPr>
    <p:cSldViewPr snapToGrid="0" snapToObjects="1">
      <p:cViewPr>
        <p:scale>
          <a:sx n="75" d="100"/>
          <a:sy n="75" d="100"/>
        </p:scale>
        <p:origin x="696" y="-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1" d="100"/>
          <a:sy n="101" d="100"/>
        </p:scale>
        <p:origin x="406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5D2A54A8-29B4-8C41-9F9A-2CBFA63457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18BB339-0D26-A84D-8004-FF96B5F35A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E38B1-BBC1-D24B-AAFB-732C54A20FAB}" type="datetimeFigureOut">
              <a:rPr lang="en-US" smtClean="0"/>
              <a:t>9/26/19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D457D98-B30E-7E4C-A505-4EF9B603D7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20ECD1F-8734-F444-A9DD-86A440778C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28A1F-9067-0940-B072-FE3E87B1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02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0989-7CB4-804A-9108-5FB7A6149C4F}" type="datetimeFigureOut">
              <a:rPr lang="en-US" smtClean="0"/>
              <a:t>9/26/19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D3FE7-2538-5040-8AA8-2FDC0E076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56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Logistics</a:t>
            </a:r>
            <a:r>
              <a:rPr lang="en-US" baseline="0" dirty="0" smtClean="0"/>
              <a:t> of Hurricane flight/why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NUCAPS value </a:t>
            </a:r>
            <a:r>
              <a:rPr lang="en-US" baseline="0" dirty="0" smtClean="0">
                <a:sym typeface="Wingdings"/>
              </a:rPr>
              <a:t> Situational Awareness</a:t>
            </a:r>
          </a:p>
          <a:p>
            <a:pPr marL="228600" indent="-228600">
              <a:buAutoNum type="arabicPeriod"/>
            </a:pPr>
            <a:r>
              <a:rPr lang="en-US" baseline="0" dirty="0" smtClean="0">
                <a:sym typeface="Wingdings"/>
              </a:rPr>
              <a:t>Flight value  Evaluate NUCAPS, learn about user needs</a:t>
            </a:r>
          </a:p>
          <a:p>
            <a:pPr marL="228600" indent="-228600">
              <a:buAutoNum type="arabicPeriod"/>
            </a:pPr>
            <a:r>
              <a:rPr lang="en-US" baseline="0" dirty="0" smtClean="0">
                <a:sym typeface="Wingdings"/>
              </a:rPr>
              <a:t>WIN-WIN! As Greg put it, it’s a helpful interaction for developers to work directly with users.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D3FE7-2538-5040-8AA8-2FDC0E0765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73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Providing dropsondes enabled more research flights/data.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D3FE7-2538-5040-8AA8-2FDC0E0765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04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Planned</a:t>
            </a:r>
            <a:r>
              <a:rPr lang="en-US" dirty="0"/>
              <a:t> the small time difference.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D3FE7-2538-5040-8AA8-2FDC0E0765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06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D3FE7-2538-5040-8AA8-2FDC0E0765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78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Off the MTS system from an email halfway through the flight.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D3FE7-2538-5040-8AA8-2FDC0E0765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18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wanted our overpass time to be in this region, we were exactly where we wanted to be.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26D3E-68F1-494A-AC8E-E1448F1E5E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5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GFS as the prior for this particular application?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D3FE7-2538-5040-8AA8-2FDC0E0765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76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two satellites 50 mins apart at same location:</a:t>
            </a:r>
          </a:p>
          <a:p>
            <a:r>
              <a:rPr lang="en-US" dirty="0"/>
              <a:t>-- Two looks at the same place, can see how the environment changes:</a:t>
            </a:r>
          </a:p>
          <a:p>
            <a:r>
              <a:rPr lang="en-US" dirty="0"/>
              <a:t>-- Don’t expect a big change in the dry air mass -- Two different systems behaving the same</a:t>
            </a:r>
          </a:p>
          <a:p>
            <a:r>
              <a:rPr lang="en-US" dirty="0"/>
              <a:t>-- GFS dry air aloft changed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D3FE7-2538-5040-8AA8-2FDC0E0765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56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O2R</a:t>
            </a:r>
            <a:r>
              <a:rPr lang="en-US" baseline="0" dirty="0" smtClean="0">
                <a:sym typeface="Wingdings"/>
              </a:rPr>
              <a:t>   R2O</a:t>
            </a:r>
          </a:p>
          <a:p>
            <a:r>
              <a:rPr lang="en-US" baseline="0" dirty="0" smtClean="0">
                <a:sym typeface="Wingdings"/>
              </a:rPr>
              <a:t>Operationally relevant research</a:t>
            </a:r>
            <a:endParaRPr lang="en-US" dirty="0" smtClean="0"/>
          </a:p>
          <a:p>
            <a:r>
              <a:rPr lang="en-US" dirty="0" smtClean="0"/>
              <a:t>Will </a:t>
            </a:r>
            <a:r>
              <a:rPr lang="en-US" dirty="0"/>
              <a:t>have science seminar at NHC discussing this work ~ December</a:t>
            </a:r>
          </a:p>
          <a:p>
            <a:r>
              <a:rPr lang="en-US" dirty="0"/>
              <a:t>Discussion, team, give/take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D3FE7-2538-5040-8AA8-2FDC0E0765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00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Direct broadcast + CSPP </a:t>
            </a:r>
            <a:r>
              <a:rPr lang="en-US" dirty="0" smtClean="0">
                <a:sym typeface="Wingdings"/>
              </a:rPr>
              <a:t> Miami,</a:t>
            </a:r>
            <a:r>
              <a:rPr lang="en-US" baseline="0" dirty="0" smtClean="0">
                <a:sym typeface="Wingdings"/>
              </a:rPr>
              <a:t> Puerto Rico</a:t>
            </a:r>
          </a:p>
          <a:p>
            <a:r>
              <a:rPr lang="en-US" baseline="0" dirty="0" smtClean="0">
                <a:sym typeface="Wingdings"/>
              </a:rPr>
              <a:t>Images w/in 20 mins of overpass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D3FE7-2538-5040-8AA8-2FDC0E0765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76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D3FE7-2538-5040-8AA8-2FDC0E0765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Compare with NOAA-20 overpass timing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NOAA-20 overpass fills the gap, but 50 mins earlier, and further away from the flight).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D3FE7-2538-5040-8AA8-2FDC0E0765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04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Skew-T: how forecasters look at data; </a:t>
            </a:r>
          </a:p>
          <a:p>
            <a:r>
              <a:rPr lang="en-US" dirty="0"/>
              <a:t>Explain </a:t>
            </a:r>
            <a:r>
              <a:rPr lang="en-US" dirty="0" err="1"/>
              <a:t>dif</a:t>
            </a:r>
            <a:r>
              <a:rPr lang="en-US" dirty="0"/>
              <a:t> between T and Td. Can quickly estimate stability parameters/can see structure </a:t>
            </a:r>
            <a:r>
              <a:rPr lang="en-US" dirty="0" err="1"/>
              <a:t>bc</a:t>
            </a:r>
            <a:r>
              <a:rPr lang="en-US" dirty="0"/>
              <a:t> the x-axis is 2/3 the size, can see more structure.</a:t>
            </a:r>
          </a:p>
          <a:p>
            <a:r>
              <a:rPr lang="en-US" dirty="0"/>
              <a:t>Compare with NOAA-20 overpass timing (NOAA-20 overpass fills the gap, but 50 mins earlier, and further away from the flight).</a:t>
            </a:r>
          </a:p>
          <a:p>
            <a:r>
              <a:rPr lang="en-US" dirty="0"/>
              <a:t>Wrestling with space and time, specifically for forecasters.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D3FE7-2538-5040-8AA8-2FDC0E0765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10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Obv</a:t>
            </a:r>
            <a:r>
              <a:rPr lang="en-US" dirty="0"/>
              <a:t> rejected case, got the rain level right. Maybe value in that?</a:t>
            </a:r>
          </a:p>
          <a:p>
            <a:r>
              <a:rPr lang="en-US" dirty="0"/>
              <a:t>GFS also didn’t look good.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D3FE7-2538-5040-8AA8-2FDC0E0765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48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NPP: Only 6/10 usable dropsondes (NOAA-20 further away)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D3FE7-2538-5040-8AA8-2FDC0E0765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47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GFS as the prior instead of the regression? </a:t>
            </a:r>
          </a:p>
          <a:p>
            <a:r>
              <a:rPr lang="en-US" dirty="0"/>
              <a:t>GFS = Closer structure.</a:t>
            </a:r>
          </a:p>
          <a:p>
            <a:r>
              <a:rPr lang="en-US" dirty="0"/>
              <a:t>NUCAPS == AIRSv5.9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D3FE7-2538-5040-8AA8-2FDC0E0765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75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D3FE7-2538-5040-8AA8-2FDC0E0765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79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NASA Sounder Science Team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65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NASA Sounder Science Team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34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NASA Sounder Science Team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2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NASA Sounder Science Team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1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NASA Sounder Science Team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02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NASA Sounder Science Team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3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NASA Sounder Science Team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81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NASA Sounder Science Team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5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NASA Sounder Science Team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4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1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NASA Sounder Science Team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1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NASA Sounder Science Team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35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29985" y="304800"/>
            <a:ext cx="6517218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1"/>
            <a:ext cx="109728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9/27/19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NASA Sounder Science Team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E1919-2118-1E4D-A12E-D1C38F36723D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C:\Users\chris\Documents\work\topics\organizations\stc\stc_logo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83" y="381001"/>
            <a:ext cx="2275417" cy="65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508000" y="1295400"/>
            <a:ext cx="1137920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temp\untitled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221" y="371416"/>
            <a:ext cx="2525182" cy="77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74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11" rtl="0" eaLnBrk="1" latinLnBrk="0" hangingPunct="1"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4" indent="-3429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9" indent="-285753" algn="l" defTabSz="9144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8.jp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9.jp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igma.umd.edu/resmaili/nucaps.html" TargetMode="Externa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hyperlink" Target="https://www.aoml.noaa.gov/hrd/Storm_pages/jerry2019/20190918N1.html" TargetMode="External"/><Relationship Id="rId5" Type="http://schemas.openxmlformats.org/officeDocument/2006/relationships/image" Target="../media/image29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cimss.ssec.wisc.edu/goes/blog/archives/29379" TargetMode="External"/><Relationship Id="rId3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5.jp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6.jp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7.jp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4856D0-0795-4142-A243-AFB2700C14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Hurricane Dorian</a:t>
            </a:r>
            <a:r>
              <a:rPr lang="en-US" dirty="0"/>
              <a:t> and the Value of Real-Time Satellite Soundings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1E447D2-F2C0-7841-B4B7-0AE349D7EF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Rebekah Esmaili, Nadia Smith, Chris Barnet, Jason </a:t>
            </a:r>
            <a:r>
              <a:rPr lang="en-US" dirty="0" err="1"/>
              <a:t>Dunion</a:t>
            </a:r>
            <a:r>
              <a:rPr lang="en-US" dirty="0"/>
              <a:t>, Jonathan Zawislak, </a:t>
            </a:r>
            <a:r>
              <a:rPr lang="en-US" dirty="0" err="1"/>
              <a:t>Lihang</a:t>
            </a:r>
            <a:r>
              <a:rPr lang="en-US" dirty="0"/>
              <a:t> Zhou, Mitch D. Goldberg</a:t>
            </a:r>
          </a:p>
        </p:txBody>
      </p:sp>
    </p:spTree>
    <p:extLst>
      <p:ext uri="{BB962C8B-B14F-4D97-AF65-F5344CB8AC3E}">
        <p14:creationId xmlns:p14="http://schemas.microsoft.com/office/powerpoint/2010/main" val="414740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="" xmlns:a16="http://schemas.microsoft.com/office/drawing/2014/main" id="{314AB931-50A3-094B-A353-DB331BD1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G-IV flights do not consider satellite overpasses in their timing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655BAF8-7B8C-D541-B4BD-03B3DAF7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29D271-A74B-7D4F-B122-C48C0B070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516" y="1377460"/>
            <a:ext cx="640080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A95F074-1024-C04C-8209-B0ACD8E64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138" y="1565593"/>
            <a:ext cx="6180083" cy="441434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1DBAAF58-EA85-ED4F-9DB3-A2992C91D077}"/>
              </a:ext>
            </a:extLst>
          </p:cNvPr>
          <p:cNvCxnSpPr>
            <a:cxnSpLocks/>
          </p:cNvCxnSpPr>
          <p:nvPr/>
        </p:nvCxnSpPr>
        <p:spPr>
          <a:xfrm flipH="1" flipV="1">
            <a:off x="3373120" y="3423920"/>
            <a:ext cx="2334000" cy="34929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A26F414-5B68-314B-9EED-736010EDEDB3}"/>
              </a:ext>
            </a:extLst>
          </p:cNvPr>
          <p:cNvSpPr txBox="1"/>
          <p:nvPr/>
        </p:nvSpPr>
        <p:spPr>
          <a:xfrm>
            <a:off x="5707119" y="6137593"/>
            <a:ext cx="246888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-1.3 hours from overpass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E522F68-16D9-1C47-9745-CC2D0287AE96}"/>
              </a:ext>
            </a:extLst>
          </p:cNvPr>
          <p:cNvGrpSpPr/>
          <p:nvPr/>
        </p:nvGrpSpPr>
        <p:grpSpPr>
          <a:xfrm>
            <a:off x="9719441" y="1565593"/>
            <a:ext cx="2209800" cy="1285711"/>
            <a:chOff x="8763000" y="262639"/>
            <a:chExt cx="2209800" cy="1285711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3B11CCAA-E193-2944-89F4-023D9BBBA280}"/>
                </a:ext>
              </a:extLst>
            </p:cNvPr>
            <p:cNvSpPr/>
            <p:nvPr/>
          </p:nvSpPr>
          <p:spPr>
            <a:xfrm>
              <a:off x="8763000" y="262639"/>
              <a:ext cx="2209800" cy="12552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C43E3680-6E51-6648-B43C-40E17BFA130A}"/>
                </a:ext>
              </a:extLst>
            </p:cNvPr>
            <p:cNvGrpSpPr/>
            <p:nvPr/>
          </p:nvGrpSpPr>
          <p:grpSpPr>
            <a:xfrm>
              <a:off x="8938161" y="329500"/>
              <a:ext cx="1616165" cy="369332"/>
              <a:chOff x="8938161" y="365125"/>
              <a:chExt cx="1616165" cy="369332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="" xmlns:a16="http://schemas.microsoft.com/office/drawing/2014/main" id="{21E14DD7-466D-1C45-8692-02955BA1B1B6}"/>
                  </a:ext>
                </a:extLst>
              </p:cNvPr>
              <p:cNvCxnSpPr/>
              <p:nvPr/>
            </p:nvCxnSpPr>
            <p:spPr>
              <a:xfrm>
                <a:off x="8938161" y="546265"/>
                <a:ext cx="48688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CCF51EAA-6E81-8040-B18F-8CD04A72BFEF}"/>
                  </a:ext>
                </a:extLst>
              </p:cNvPr>
              <p:cNvSpPr txBox="1"/>
              <p:nvPr/>
            </p:nvSpPr>
            <p:spPr>
              <a:xfrm>
                <a:off x="9592203" y="365125"/>
                <a:ext cx="9621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NUCAPS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03A76AE6-95ED-714F-AAC8-7B0BD80540EE}"/>
                </a:ext>
              </a:extLst>
            </p:cNvPr>
            <p:cNvGrpSpPr/>
            <p:nvPr/>
          </p:nvGrpSpPr>
          <p:grpSpPr>
            <a:xfrm>
              <a:off x="8938161" y="783864"/>
              <a:ext cx="1888162" cy="369332"/>
              <a:chOff x="8938161" y="819489"/>
              <a:chExt cx="1888162" cy="369332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="" xmlns:a16="http://schemas.microsoft.com/office/drawing/2014/main" id="{61773062-8CCD-5E40-AF8D-B056852B1BE4}"/>
                  </a:ext>
                </a:extLst>
              </p:cNvPr>
              <p:cNvCxnSpPr/>
              <p:nvPr/>
            </p:nvCxnSpPr>
            <p:spPr>
              <a:xfrm>
                <a:off x="8938161" y="1014052"/>
                <a:ext cx="48688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18F78E16-8BE7-C541-857E-0E3280C12142}"/>
                  </a:ext>
                </a:extLst>
              </p:cNvPr>
              <p:cNvSpPr txBox="1"/>
              <p:nvPr/>
            </p:nvSpPr>
            <p:spPr>
              <a:xfrm>
                <a:off x="9592203" y="819489"/>
                <a:ext cx="1234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Dropsonde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1566F5BE-8F4A-B44A-8DE3-5AA87C77FCAB}"/>
                </a:ext>
              </a:extLst>
            </p:cNvPr>
            <p:cNvGrpSpPr/>
            <p:nvPr/>
          </p:nvGrpSpPr>
          <p:grpSpPr>
            <a:xfrm>
              <a:off x="8938161" y="1179018"/>
              <a:ext cx="1192907" cy="369332"/>
              <a:chOff x="8938161" y="1214643"/>
              <a:chExt cx="1192907" cy="369332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="" xmlns:a16="http://schemas.microsoft.com/office/drawing/2014/main" id="{01664F13-5058-074B-9469-3AAEE0330945}"/>
                  </a:ext>
                </a:extLst>
              </p:cNvPr>
              <p:cNvCxnSpPr/>
              <p:nvPr/>
            </p:nvCxnSpPr>
            <p:spPr>
              <a:xfrm>
                <a:off x="8938161" y="1399309"/>
                <a:ext cx="486888" cy="0"/>
              </a:xfrm>
              <a:prstGeom prst="line">
                <a:avLst/>
              </a:prstGeom>
              <a:ln w="38100">
                <a:solidFill>
                  <a:srgbClr val="F842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097A6F32-6B34-394E-BE98-88746B250F4C}"/>
                  </a:ext>
                </a:extLst>
              </p:cNvPr>
              <p:cNvSpPr txBox="1"/>
              <p:nvPr/>
            </p:nvSpPr>
            <p:spPr>
              <a:xfrm>
                <a:off x="9592203" y="1214643"/>
                <a:ext cx="5388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GFS</a:t>
                </a: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4F02066-1C80-BA49-A37C-279F416A7553}"/>
              </a:ext>
            </a:extLst>
          </p:cNvPr>
          <p:cNvSpPr txBox="1"/>
          <p:nvPr/>
        </p:nvSpPr>
        <p:spPr>
          <a:xfrm>
            <a:off x="894223" y="1565592"/>
            <a:ext cx="3813244" cy="369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08/28/2019 </a:t>
            </a:r>
            <a:r>
              <a:rPr lang="en-US" b="1" dirty="0"/>
              <a:t>Suomi NPP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BD380FE-AB97-2B48-A0F7-D03A79F4770C}"/>
              </a:ext>
            </a:extLst>
          </p:cNvPr>
          <p:cNvSpPr txBox="1"/>
          <p:nvPr/>
        </p:nvSpPr>
        <p:spPr>
          <a:xfrm>
            <a:off x="8276355" y="6137593"/>
            <a:ext cx="286546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12 km away from dropsonde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20567D-A715-6242-8D93-5116B1916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10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94924590-6C9B-2E4D-A7B6-D4F58ECAAE34}"/>
              </a:ext>
            </a:extLst>
          </p:cNvPr>
          <p:cNvGrpSpPr/>
          <p:nvPr/>
        </p:nvGrpSpPr>
        <p:grpSpPr>
          <a:xfrm>
            <a:off x="894223" y="5949460"/>
            <a:ext cx="2338754" cy="369332"/>
            <a:chOff x="9675700" y="464206"/>
            <a:chExt cx="2338754" cy="369332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F07B8030-CCCA-FF42-BE18-90B58D59D5FB}"/>
                </a:ext>
              </a:extLst>
            </p:cNvPr>
            <p:cNvSpPr/>
            <p:nvPr/>
          </p:nvSpPr>
          <p:spPr>
            <a:xfrm>
              <a:off x="9675700" y="464206"/>
              <a:ext cx="2338754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A7D24832-8647-B34B-84F3-9C2FBAFA8B3C}"/>
                </a:ext>
              </a:extLst>
            </p:cNvPr>
            <p:cNvGrpSpPr/>
            <p:nvPr/>
          </p:nvGrpSpPr>
          <p:grpSpPr>
            <a:xfrm>
              <a:off x="9801417" y="464206"/>
              <a:ext cx="2124512" cy="369332"/>
              <a:chOff x="9454355" y="424034"/>
              <a:chExt cx="2124512" cy="36933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="" xmlns:a16="http://schemas.microsoft.com/office/drawing/2014/main" id="{61BE8BE0-472B-9640-80D7-FF264F59A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biLevel thresh="75000"/>
              </a:blip>
              <a:stretch>
                <a:fillRect/>
              </a:stretch>
            </p:blipFill>
            <p:spPr>
              <a:xfrm>
                <a:off x="9454355" y="484146"/>
                <a:ext cx="319058" cy="283607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A401A6CE-0D99-4942-A2EA-3FE1EDCD03A6}"/>
                  </a:ext>
                </a:extLst>
              </p:cNvPr>
              <p:cNvSpPr txBox="1"/>
              <p:nvPr/>
            </p:nvSpPr>
            <p:spPr>
              <a:xfrm>
                <a:off x="9788312" y="424034"/>
                <a:ext cx="17905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Hurricane Dorian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334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C40DA09F-21C7-FA46-A9B8-81BBC788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G-IV flights do not consider satellite overpasses in their timing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655BAF8-7B8C-D541-B4BD-03B3DAF7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29D271-A74B-7D4F-B122-C48C0B070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516" y="1377460"/>
            <a:ext cx="640080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A95F074-1024-C04C-8209-B0ACD8E64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138" y="1565593"/>
            <a:ext cx="6180083" cy="441434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1DBAAF58-EA85-ED4F-9DB3-A2992C91D077}"/>
              </a:ext>
            </a:extLst>
          </p:cNvPr>
          <p:cNvCxnSpPr>
            <a:cxnSpLocks/>
          </p:cNvCxnSpPr>
          <p:nvPr/>
        </p:nvCxnSpPr>
        <p:spPr>
          <a:xfrm flipH="1" flipV="1">
            <a:off x="3159760" y="3139440"/>
            <a:ext cx="2547360" cy="63377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E522F68-16D9-1C47-9745-CC2D0287AE96}"/>
              </a:ext>
            </a:extLst>
          </p:cNvPr>
          <p:cNvGrpSpPr/>
          <p:nvPr/>
        </p:nvGrpSpPr>
        <p:grpSpPr>
          <a:xfrm>
            <a:off x="9719441" y="1565593"/>
            <a:ext cx="2209800" cy="1285711"/>
            <a:chOff x="8763000" y="262639"/>
            <a:chExt cx="2209800" cy="1285711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3B11CCAA-E193-2944-89F4-023D9BBBA280}"/>
                </a:ext>
              </a:extLst>
            </p:cNvPr>
            <p:cNvSpPr/>
            <p:nvPr/>
          </p:nvSpPr>
          <p:spPr>
            <a:xfrm>
              <a:off x="8763000" y="262639"/>
              <a:ext cx="2209800" cy="12552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C43E3680-6E51-6648-B43C-40E17BFA130A}"/>
                </a:ext>
              </a:extLst>
            </p:cNvPr>
            <p:cNvGrpSpPr/>
            <p:nvPr/>
          </p:nvGrpSpPr>
          <p:grpSpPr>
            <a:xfrm>
              <a:off x="8938161" y="329500"/>
              <a:ext cx="1616165" cy="369332"/>
              <a:chOff x="8938161" y="365125"/>
              <a:chExt cx="1616165" cy="369332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="" xmlns:a16="http://schemas.microsoft.com/office/drawing/2014/main" id="{21E14DD7-466D-1C45-8692-02955BA1B1B6}"/>
                  </a:ext>
                </a:extLst>
              </p:cNvPr>
              <p:cNvCxnSpPr/>
              <p:nvPr/>
            </p:nvCxnSpPr>
            <p:spPr>
              <a:xfrm>
                <a:off x="8938161" y="546265"/>
                <a:ext cx="48688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CCF51EAA-6E81-8040-B18F-8CD04A72BFEF}"/>
                  </a:ext>
                </a:extLst>
              </p:cNvPr>
              <p:cNvSpPr txBox="1"/>
              <p:nvPr/>
            </p:nvSpPr>
            <p:spPr>
              <a:xfrm>
                <a:off x="9592203" y="365125"/>
                <a:ext cx="9621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NUCAPS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03A76AE6-95ED-714F-AAC8-7B0BD80540EE}"/>
                </a:ext>
              </a:extLst>
            </p:cNvPr>
            <p:cNvGrpSpPr/>
            <p:nvPr/>
          </p:nvGrpSpPr>
          <p:grpSpPr>
            <a:xfrm>
              <a:off x="8938161" y="783864"/>
              <a:ext cx="1888162" cy="369332"/>
              <a:chOff x="8938161" y="819489"/>
              <a:chExt cx="1888162" cy="369332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="" xmlns:a16="http://schemas.microsoft.com/office/drawing/2014/main" id="{61773062-8CCD-5E40-AF8D-B056852B1BE4}"/>
                  </a:ext>
                </a:extLst>
              </p:cNvPr>
              <p:cNvCxnSpPr/>
              <p:nvPr/>
            </p:nvCxnSpPr>
            <p:spPr>
              <a:xfrm>
                <a:off x="8938161" y="1014052"/>
                <a:ext cx="48688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18F78E16-8BE7-C541-857E-0E3280C12142}"/>
                  </a:ext>
                </a:extLst>
              </p:cNvPr>
              <p:cNvSpPr txBox="1"/>
              <p:nvPr/>
            </p:nvSpPr>
            <p:spPr>
              <a:xfrm>
                <a:off x="9592203" y="819489"/>
                <a:ext cx="1234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Dropsonde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1566F5BE-8F4A-B44A-8DE3-5AA87C77FCAB}"/>
                </a:ext>
              </a:extLst>
            </p:cNvPr>
            <p:cNvGrpSpPr/>
            <p:nvPr/>
          </p:nvGrpSpPr>
          <p:grpSpPr>
            <a:xfrm>
              <a:off x="8938161" y="1179018"/>
              <a:ext cx="1192907" cy="369332"/>
              <a:chOff x="8938161" y="1214643"/>
              <a:chExt cx="1192907" cy="369332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="" xmlns:a16="http://schemas.microsoft.com/office/drawing/2014/main" id="{01664F13-5058-074B-9469-3AAEE0330945}"/>
                  </a:ext>
                </a:extLst>
              </p:cNvPr>
              <p:cNvCxnSpPr/>
              <p:nvPr/>
            </p:nvCxnSpPr>
            <p:spPr>
              <a:xfrm>
                <a:off x="8938161" y="1399309"/>
                <a:ext cx="486888" cy="0"/>
              </a:xfrm>
              <a:prstGeom prst="line">
                <a:avLst/>
              </a:prstGeom>
              <a:ln w="38100">
                <a:solidFill>
                  <a:srgbClr val="F842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097A6F32-6B34-394E-BE98-88746B250F4C}"/>
                  </a:ext>
                </a:extLst>
              </p:cNvPr>
              <p:cNvSpPr txBox="1"/>
              <p:nvPr/>
            </p:nvSpPr>
            <p:spPr>
              <a:xfrm>
                <a:off x="9592203" y="1214643"/>
                <a:ext cx="5388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GFS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276DBD9-FF82-2444-9B04-7243C367240A}"/>
              </a:ext>
            </a:extLst>
          </p:cNvPr>
          <p:cNvSpPr txBox="1"/>
          <p:nvPr/>
        </p:nvSpPr>
        <p:spPr>
          <a:xfrm>
            <a:off x="894223" y="1565592"/>
            <a:ext cx="3813244" cy="369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08/28/2019 </a:t>
            </a:r>
            <a:r>
              <a:rPr lang="en-US" b="1" dirty="0"/>
              <a:t>Suomi NPP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9D9B72D-B162-7C4E-9BA2-AABE0BDCE109}"/>
              </a:ext>
            </a:extLst>
          </p:cNvPr>
          <p:cNvSpPr txBox="1"/>
          <p:nvPr/>
        </p:nvSpPr>
        <p:spPr>
          <a:xfrm>
            <a:off x="8276355" y="6137593"/>
            <a:ext cx="274320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4 km away from dropsonde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A26F414-5B68-314B-9EED-736010EDEDB3}"/>
              </a:ext>
            </a:extLst>
          </p:cNvPr>
          <p:cNvSpPr txBox="1"/>
          <p:nvPr/>
        </p:nvSpPr>
        <p:spPr>
          <a:xfrm>
            <a:off x="5707119" y="6137593"/>
            <a:ext cx="246888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-1.6 hours from overpass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4C458F15-AC2D-9843-B1C4-419D401EA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11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flipH="1">
            <a:off x="6310283" y="5669279"/>
            <a:ext cx="477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Temperature (</a:t>
            </a:r>
            <a:r>
              <a:rPr lang="it-IT" dirty="0" smtClean="0"/>
              <a:t>°</a:t>
            </a:r>
            <a:r>
              <a:rPr lang="en-US" dirty="0" smtClean="0"/>
              <a:t>C)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16200000" flipH="1">
            <a:off x="3624558" y="3584005"/>
            <a:ext cx="4777225" cy="3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Pressure (</a:t>
            </a:r>
            <a:r>
              <a:rPr lang="en-US" dirty="0" err="1" smtClean="0"/>
              <a:t>mb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94924590-6C9B-2E4D-A7B6-D4F58ECAAE34}"/>
              </a:ext>
            </a:extLst>
          </p:cNvPr>
          <p:cNvGrpSpPr/>
          <p:nvPr/>
        </p:nvGrpSpPr>
        <p:grpSpPr>
          <a:xfrm>
            <a:off x="894223" y="5949460"/>
            <a:ext cx="2338754" cy="369332"/>
            <a:chOff x="9675700" y="464206"/>
            <a:chExt cx="2338754" cy="369332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F07B8030-CCCA-FF42-BE18-90B58D59D5FB}"/>
                </a:ext>
              </a:extLst>
            </p:cNvPr>
            <p:cNvSpPr/>
            <p:nvPr/>
          </p:nvSpPr>
          <p:spPr>
            <a:xfrm>
              <a:off x="9675700" y="464206"/>
              <a:ext cx="2338754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A7D24832-8647-B34B-84F3-9C2FBAFA8B3C}"/>
                </a:ext>
              </a:extLst>
            </p:cNvPr>
            <p:cNvGrpSpPr/>
            <p:nvPr/>
          </p:nvGrpSpPr>
          <p:grpSpPr>
            <a:xfrm>
              <a:off x="9801417" y="464206"/>
              <a:ext cx="2124512" cy="369332"/>
              <a:chOff x="9454355" y="424034"/>
              <a:chExt cx="2124512" cy="36933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="" xmlns:a16="http://schemas.microsoft.com/office/drawing/2014/main" id="{61BE8BE0-472B-9640-80D7-FF264F59A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biLevel thresh="75000"/>
              </a:blip>
              <a:stretch>
                <a:fillRect/>
              </a:stretch>
            </p:blipFill>
            <p:spPr>
              <a:xfrm>
                <a:off x="9454355" y="484146"/>
                <a:ext cx="319058" cy="283607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A401A6CE-0D99-4942-A2EA-3FE1EDCD03A6}"/>
                  </a:ext>
                </a:extLst>
              </p:cNvPr>
              <p:cNvSpPr txBox="1"/>
              <p:nvPr/>
            </p:nvSpPr>
            <p:spPr>
              <a:xfrm>
                <a:off x="9788312" y="424034"/>
                <a:ext cx="17905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Hurricane Dorian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415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84E939-BCB7-8143-B274-C0BDC27AA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Working w/Hurricane Field Program = </a:t>
            </a:r>
            <a:br>
              <a:rPr lang="en-US" dirty="0"/>
            </a:br>
            <a:r>
              <a:rPr lang="en-US" dirty="0"/>
              <a:t>Flights Coordinated with Overpass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139CB5-3188-3B47-B72D-2B7D009AC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950567"/>
            <a:ext cx="5384800" cy="3175597"/>
          </a:xfr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n-US" dirty="0"/>
              <a:t>NHC Goals</a:t>
            </a:r>
          </a:p>
          <a:p>
            <a:pPr lvl="1"/>
            <a:r>
              <a:rPr lang="en-US" dirty="0"/>
              <a:t>Satellite validation work</a:t>
            </a:r>
          </a:p>
          <a:p>
            <a:pPr lvl="1"/>
            <a:r>
              <a:rPr lang="en-US" dirty="0"/>
              <a:t>Targeting synoptic flow, a model sensitive region, for research</a:t>
            </a:r>
          </a:p>
          <a:p>
            <a:pPr lvl="1"/>
            <a:r>
              <a:rPr lang="en-US" dirty="0"/>
              <a:t>Circumnavigation of storm for National Hurricane Center operations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DEF2CE5-A7D8-C043-9C80-DF0F67E303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2950567"/>
            <a:ext cx="5384800" cy="3175597"/>
          </a:xfr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n-US" dirty="0"/>
              <a:t>Our Goals</a:t>
            </a:r>
          </a:p>
          <a:p>
            <a:pPr lvl="1"/>
            <a:r>
              <a:rPr lang="en-US" dirty="0"/>
              <a:t>Introduce NHC users to NUCAPS</a:t>
            </a:r>
          </a:p>
          <a:p>
            <a:pPr lvl="1"/>
            <a:r>
              <a:rPr lang="en-US" dirty="0"/>
              <a:t>Determine the value of designing a new product type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Gather baseline evaluation metrics for a new product</a:t>
            </a:r>
          </a:p>
          <a:p>
            <a:pPr lvl="1"/>
            <a:r>
              <a:rPr lang="en-US" dirty="0"/>
              <a:t>Acquire test cases for future NUCAPS algorithm improvements for R2O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1BEEE1-41F5-304A-9354-89BE2DBCE0A0}"/>
              </a:ext>
            </a:extLst>
          </p:cNvPr>
          <p:cNvSpPr txBox="1"/>
          <p:nvPr/>
        </p:nvSpPr>
        <p:spPr>
          <a:xfrm>
            <a:off x="602194" y="1461700"/>
            <a:ext cx="10972800" cy="132343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Coordinated 97 (+17 remaining from last year) dropsonde purchase through JPSS program for joint objective SAL/Tropical Cyclone flight missions.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2018: Case was a pure SAL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2019: Case where SAL interacting with a tropical cyclone, sample TC environment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A7C57E21-ACA9-A641-83D9-3DB5C7DFC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9D75AF6-898C-5849-868A-DD3F5479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NASA Sounder Science Team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F75DF69-ED53-424E-A6D2-01F12BADE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5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Field Program </a:t>
            </a:r>
            <a:r>
              <a:rPr lang="en-US" b="1" dirty="0">
                <a:solidFill>
                  <a:schemeClr val="accent3"/>
                </a:solidFill>
              </a:rPr>
              <a:t>2018</a:t>
            </a:r>
          </a:p>
        </p:txBody>
      </p:sp>
      <p:pic>
        <p:nvPicPr>
          <p:cNvPr id="23" name="Content Placeholder 7">
            <a:extLst>
              <a:ext uri="{FF2B5EF4-FFF2-40B4-BE49-F238E27FC236}">
                <a16:creationId xmlns="" xmlns:a16="http://schemas.microsoft.com/office/drawing/2014/main" id="{B5945747-C398-7F4E-8494-CE1ADCD8C2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68" t="21539" r="29224" b="25339"/>
          <a:stretch/>
        </p:blipFill>
        <p:spPr>
          <a:xfrm>
            <a:off x="1090977" y="3813378"/>
            <a:ext cx="4057279" cy="290809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73E5854E-5B29-0048-B18B-57F4F265E96B}"/>
              </a:ext>
            </a:extLst>
          </p:cNvPr>
          <p:cNvGrpSpPr/>
          <p:nvPr/>
        </p:nvGrpSpPr>
        <p:grpSpPr>
          <a:xfrm>
            <a:off x="1090976" y="3873317"/>
            <a:ext cx="9242880" cy="2908099"/>
            <a:chOff x="1655506" y="2240661"/>
            <a:chExt cx="9242880" cy="2908099"/>
          </a:xfrm>
        </p:grpSpPr>
        <p:pic>
          <p:nvPicPr>
            <p:cNvPr id="14" name="Content Placeholder 9">
              <a:extLst>
                <a:ext uri="{FF2B5EF4-FFF2-40B4-BE49-F238E27FC236}">
                  <a16:creationId xmlns="" xmlns:a16="http://schemas.microsoft.com/office/drawing/2014/main" id="{350CE15A-5598-8E49-8F5B-3EA8E6C215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119" t="19938" r="29590" b="24915"/>
            <a:stretch/>
          </p:blipFill>
          <p:spPr>
            <a:xfrm>
              <a:off x="6841107" y="2240661"/>
              <a:ext cx="4057279" cy="29080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6F25543-2CBA-374B-9604-A43773386675}"/>
                </a:ext>
              </a:extLst>
            </p:cNvPr>
            <p:cNvSpPr txBox="1"/>
            <p:nvPr/>
          </p:nvSpPr>
          <p:spPr>
            <a:xfrm>
              <a:off x="1655506" y="4817561"/>
              <a:ext cx="188808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GOES-16 CH 8 6.2 </a:t>
              </a:r>
              <a:r>
                <a:rPr lang="en-US" sz="1200" dirty="0">
                  <a:solidFill>
                    <a:schemeClr val="bg1"/>
                  </a:solidFill>
                  <a:latin typeface="Symbol" pitchFamily="2" charset="2"/>
                </a:rPr>
                <a:t>m</a:t>
              </a:r>
              <a:r>
                <a:rPr lang="en-US" sz="1200" dirty="0">
                  <a:solidFill>
                    <a:schemeClr val="bg1"/>
                  </a:solidFill>
                </a:rPr>
                <a:t>m (WV)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30A0994B-D009-D640-AE66-36F9DA220003}"/>
              </a:ext>
            </a:extLst>
          </p:cNvPr>
          <p:cNvGrpSpPr/>
          <p:nvPr/>
        </p:nvGrpSpPr>
        <p:grpSpPr>
          <a:xfrm>
            <a:off x="3341356" y="3835806"/>
            <a:ext cx="1758826" cy="775519"/>
            <a:chOff x="4830076" y="1791693"/>
            <a:chExt cx="2209800" cy="974367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0E60C61E-74C3-6A4D-A62B-A3E77D2E64DE}"/>
                </a:ext>
              </a:extLst>
            </p:cNvPr>
            <p:cNvGrpSpPr/>
            <p:nvPr/>
          </p:nvGrpSpPr>
          <p:grpSpPr>
            <a:xfrm>
              <a:off x="4830076" y="1791693"/>
              <a:ext cx="2209800" cy="974367"/>
              <a:chOff x="8763000" y="262639"/>
              <a:chExt cx="2209800" cy="974367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="" xmlns:a16="http://schemas.microsoft.com/office/drawing/2014/main" id="{93CB4D88-5FBF-8348-BD4C-BEC3EA9F28B0}"/>
                  </a:ext>
                </a:extLst>
              </p:cNvPr>
              <p:cNvSpPr/>
              <p:nvPr/>
            </p:nvSpPr>
            <p:spPr>
              <a:xfrm>
                <a:off x="8763000" y="262639"/>
                <a:ext cx="2209800" cy="9743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E2180782-0C62-CF4D-95B7-E3354C17CC3C}"/>
                  </a:ext>
                </a:extLst>
              </p:cNvPr>
              <p:cNvSpPr txBox="1"/>
              <p:nvPr/>
            </p:nvSpPr>
            <p:spPr>
              <a:xfrm>
                <a:off x="9592203" y="329500"/>
                <a:ext cx="1045681" cy="4060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/>
                  <a:t>NUCAPS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BB8F127A-B1E0-C646-93C1-0E7821C5F6D0}"/>
                  </a:ext>
                </a:extLst>
              </p:cNvPr>
              <p:cNvSpPr txBox="1"/>
              <p:nvPr/>
            </p:nvSpPr>
            <p:spPr>
              <a:xfrm>
                <a:off x="9592203" y="783864"/>
                <a:ext cx="1310485" cy="4060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/>
                  <a:t>Dropsonde</a:t>
                </a:r>
              </a:p>
            </p:txBody>
          </p:sp>
        </p:grpSp>
        <p:sp>
          <p:nvSpPr>
            <p:cNvPr id="51" name="Oval 50">
              <a:extLst>
                <a:ext uri="{FF2B5EF4-FFF2-40B4-BE49-F238E27FC236}">
                  <a16:creationId xmlns="" xmlns:a16="http://schemas.microsoft.com/office/drawing/2014/main" id="{DD92F86B-29C7-6340-A137-42A4020661E9}"/>
                </a:ext>
              </a:extLst>
            </p:cNvPr>
            <p:cNvSpPr/>
            <p:nvPr/>
          </p:nvSpPr>
          <p:spPr>
            <a:xfrm>
              <a:off x="5136600" y="1943753"/>
              <a:ext cx="201681" cy="201681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ross 51">
              <a:extLst>
                <a:ext uri="{FF2B5EF4-FFF2-40B4-BE49-F238E27FC236}">
                  <a16:creationId xmlns="" xmlns:a16="http://schemas.microsoft.com/office/drawing/2014/main" id="{68AE4673-5841-E441-8B80-1B2FB39BC977}"/>
                </a:ext>
              </a:extLst>
            </p:cNvPr>
            <p:cNvSpPr/>
            <p:nvPr/>
          </p:nvSpPr>
          <p:spPr>
            <a:xfrm rot="2700000">
              <a:off x="5121132" y="2391976"/>
              <a:ext cx="232618" cy="229986"/>
            </a:xfrm>
            <a:prstGeom prst="plus">
              <a:avLst>
                <a:gd name="adj" fmla="val 4541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3F17D235-3802-3547-A2EE-2D9940B20E94}"/>
              </a:ext>
            </a:extLst>
          </p:cNvPr>
          <p:cNvGrpSpPr/>
          <p:nvPr/>
        </p:nvGrpSpPr>
        <p:grpSpPr>
          <a:xfrm>
            <a:off x="5288090" y="3956834"/>
            <a:ext cx="880538" cy="3319072"/>
            <a:chOff x="6435336" y="2328552"/>
            <a:chExt cx="880538" cy="3319072"/>
          </a:xfrm>
        </p:grpSpPr>
        <p:pic>
          <p:nvPicPr>
            <p:cNvPr id="57" name="Content Placeholder 8">
              <a:extLst>
                <a:ext uri="{FF2B5EF4-FFF2-40B4-BE49-F238E27FC236}">
                  <a16:creationId xmlns="" xmlns:a16="http://schemas.microsoft.com/office/drawing/2014/main" id="{8C201F90-A8FF-D743-85EB-030622A45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662" t="-417" r="11574" b="-16977"/>
            <a:stretch/>
          </p:blipFill>
          <p:spPr>
            <a:xfrm>
              <a:off x="6435336" y="2328552"/>
              <a:ext cx="159617" cy="3319072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DFC91205-ECB6-244E-B716-2E32F765D6C5}"/>
                </a:ext>
              </a:extLst>
            </p:cNvPr>
            <p:cNvSpPr txBox="1"/>
            <p:nvPr/>
          </p:nvSpPr>
          <p:spPr>
            <a:xfrm>
              <a:off x="6594953" y="2454718"/>
              <a:ext cx="37663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4 </a:t>
              </a:r>
            </a:p>
            <a:p>
              <a:pPr algn="r"/>
              <a:endParaRPr lang="en-US" dirty="0"/>
            </a:p>
            <a:p>
              <a:pPr algn="r"/>
              <a:r>
                <a:rPr lang="en-US" dirty="0"/>
                <a:t>2</a:t>
              </a:r>
            </a:p>
            <a:p>
              <a:pPr algn="r"/>
              <a:endParaRPr lang="en-US" dirty="0"/>
            </a:p>
            <a:p>
              <a:pPr algn="r"/>
              <a:r>
                <a:rPr lang="en-US" dirty="0"/>
                <a:t>0</a:t>
              </a:r>
            </a:p>
            <a:p>
              <a:pPr algn="r"/>
              <a:endParaRPr lang="en-US" dirty="0"/>
            </a:p>
            <a:p>
              <a:pPr algn="r"/>
              <a:r>
                <a:rPr lang="en-US" dirty="0"/>
                <a:t>-2</a:t>
              </a:r>
            </a:p>
            <a:p>
              <a:pPr algn="r"/>
              <a:endParaRPr lang="en-US" dirty="0"/>
            </a:p>
            <a:p>
              <a:pPr algn="r"/>
              <a:r>
                <a:rPr lang="en-US" dirty="0"/>
                <a:t>-4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E5E6432C-C5F8-A842-BE8A-3CB119BF8640}"/>
                </a:ext>
              </a:extLst>
            </p:cNvPr>
            <p:cNvSpPr txBox="1"/>
            <p:nvPr/>
          </p:nvSpPr>
          <p:spPr>
            <a:xfrm rot="16200000">
              <a:off x="5931488" y="3526393"/>
              <a:ext cx="2399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Time Difference (hours)</a:t>
              </a:r>
            </a:p>
          </p:txBody>
        </p:sp>
      </p:grp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00DFB76B-E924-8F41-8870-817296D9E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14040"/>
            <a:ext cx="5029200" cy="1747193"/>
          </a:xfrm>
        </p:spPr>
        <p:txBody>
          <a:bodyPr>
            <a:noAutofit/>
          </a:bodyPr>
          <a:lstStyle/>
          <a:p>
            <a:r>
              <a:rPr lang="en-US" sz="1600" dirty="0"/>
              <a:t>Sampled Saharan Air Layer (SAL),  a warm and dry pocket of air that originates over the Saharan Desert and propagates over the Atlantic. This can potentially suppress tropical cyclone formation. </a:t>
            </a:r>
          </a:p>
          <a:p>
            <a:r>
              <a:rPr lang="en-US" sz="1600" dirty="0"/>
              <a:t>SAL can be seen as the bright white areas in the GOES-16 WV imagery.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ED8E1136-ABDE-7346-86D5-393A65F4BC87}"/>
              </a:ext>
            </a:extLst>
          </p:cNvPr>
          <p:cNvSpPr/>
          <p:nvPr/>
        </p:nvSpPr>
        <p:spPr>
          <a:xfrm>
            <a:off x="5824344" y="1614040"/>
            <a:ext cx="502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Gulfstream-IV flight patterns and take-off times will be adjusted to sample targets that maximize temporal and spatial overlap with overpasses by the NOAA-20 and Suomi NPP.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GPS dropsonde timed to be ≤1 </a:t>
            </a:r>
            <a:r>
              <a:rPr lang="en-US" sz="1600" dirty="0" err="1"/>
              <a:t>hr</a:t>
            </a:r>
            <a:r>
              <a:rPr lang="en-US" sz="1600" dirty="0"/>
              <a:t> and ≤50 km of collocated NUCAPS sounding granules.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5D77FB14-B695-1B45-BD96-4641D9F134A6}"/>
              </a:ext>
            </a:extLst>
          </p:cNvPr>
          <p:cNvSpPr txBox="1"/>
          <p:nvPr/>
        </p:nvSpPr>
        <p:spPr>
          <a:xfrm>
            <a:off x="9850903" y="6472832"/>
            <a:ext cx="482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SAL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699ADCDC-AAA0-9341-AE1E-91C50B40CB41}"/>
              </a:ext>
            </a:extLst>
          </p:cNvPr>
          <p:cNvSpPr txBox="1"/>
          <p:nvPr/>
        </p:nvSpPr>
        <p:spPr>
          <a:xfrm>
            <a:off x="4699513" y="6356352"/>
            <a:ext cx="716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SAL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D83EAFB-F35A-494A-945D-C2E5EC43EB93}"/>
              </a:ext>
            </a:extLst>
          </p:cNvPr>
          <p:cNvSpPr/>
          <p:nvPr/>
        </p:nvSpPr>
        <p:spPr>
          <a:xfrm>
            <a:off x="6276578" y="3526413"/>
            <a:ext cx="40572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Suomi NPP 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454F6AD-DA96-1644-AC1B-59D9659D25CE}"/>
              </a:ext>
            </a:extLst>
          </p:cNvPr>
          <p:cNvSpPr/>
          <p:nvPr/>
        </p:nvSpPr>
        <p:spPr>
          <a:xfrm>
            <a:off x="1090977" y="3432832"/>
            <a:ext cx="40572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NOAA-20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A4CE5CA2-A7C9-C147-A96A-614988B8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1D3D14A0-D19E-8E40-83C8-0ABF4DD93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1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Field Program </a:t>
            </a:r>
            <a:r>
              <a:rPr lang="en-US" b="1" dirty="0">
                <a:solidFill>
                  <a:schemeClr val="accent3"/>
                </a:solidFill>
              </a:rPr>
              <a:t>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F25543-2CBA-374B-9604-A43773386675}"/>
              </a:ext>
            </a:extLst>
          </p:cNvPr>
          <p:cNvSpPr txBox="1"/>
          <p:nvPr/>
        </p:nvSpPr>
        <p:spPr>
          <a:xfrm>
            <a:off x="8571495" y="1424837"/>
            <a:ext cx="2168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GOES-16 CH 8 6.2 </a:t>
            </a:r>
            <a:r>
              <a:rPr lang="en-US" sz="1400" dirty="0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-US" sz="1400" dirty="0">
                <a:solidFill>
                  <a:schemeClr val="bg1"/>
                </a:solidFill>
              </a:rPr>
              <a:t>m (WV)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5C8A7289-0686-BF40-9A3C-869800715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43A52DC-3FA2-D848-A981-CFE332802455}"/>
              </a:ext>
            </a:extLst>
          </p:cNvPr>
          <p:cNvSpPr txBox="1"/>
          <p:nvPr/>
        </p:nvSpPr>
        <p:spPr>
          <a:xfrm>
            <a:off x="651793" y="1901849"/>
            <a:ext cx="10930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SAL extends from 850-500mb, examining a strong case that goes to 200mb.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NUCAPS captures the dry layer feature well.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7C232B5-755F-C34C-A0B5-88E97C69C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7" t="11654" r="69841" b="66645"/>
          <a:stretch/>
        </p:blipFill>
        <p:spPr>
          <a:xfrm>
            <a:off x="1634716" y="3446250"/>
            <a:ext cx="2871669" cy="285958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8221BA2-9D80-6B40-86CD-B01045CC04D2}"/>
              </a:ext>
            </a:extLst>
          </p:cNvPr>
          <p:cNvSpPr txBox="1"/>
          <p:nvPr/>
        </p:nvSpPr>
        <p:spPr>
          <a:xfrm>
            <a:off x="2190570" y="3133820"/>
            <a:ext cx="2192019" cy="369332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Dropsonde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61F355E-1069-D045-BAAE-7D23FEF416EC}"/>
              </a:ext>
            </a:extLst>
          </p:cNvPr>
          <p:cNvSpPr txBox="1"/>
          <p:nvPr/>
        </p:nvSpPr>
        <p:spPr>
          <a:xfrm rot="16200000">
            <a:off x="195398" y="4554709"/>
            <a:ext cx="2555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Pressure (</a:t>
            </a:r>
            <a:r>
              <a:rPr lang="en-US" sz="2000" dirty="0" err="1"/>
              <a:t>mb</a:t>
            </a:r>
            <a:r>
              <a:rPr lang="en-US" sz="2000" dirty="0"/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A5A40FC-A76D-7640-818F-4BB61DE6173E}"/>
              </a:ext>
            </a:extLst>
          </p:cNvPr>
          <p:cNvSpPr/>
          <p:nvPr/>
        </p:nvSpPr>
        <p:spPr>
          <a:xfrm>
            <a:off x="8850216" y="4782834"/>
            <a:ext cx="204763" cy="768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B224F2-6A92-D844-9E13-45AF69218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40" t="11932" r="37125" b="66634"/>
          <a:stretch/>
        </p:blipFill>
        <p:spPr>
          <a:xfrm>
            <a:off x="7675418" y="3461535"/>
            <a:ext cx="3462539" cy="282901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2B808975-02A7-2748-A3FE-A2C6DB19D613}"/>
              </a:ext>
            </a:extLst>
          </p:cNvPr>
          <p:cNvSpPr txBox="1"/>
          <p:nvPr/>
        </p:nvSpPr>
        <p:spPr>
          <a:xfrm rot="16200000">
            <a:off x="9964822" y="4597762"/>
            <a:ext cx="2672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Relative Humidity (%)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E45F15C0-FF5E-674C-A746-DA308AF49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93" t="11654" r="41734" b="66645"/>
          <a:stretch/>
        </p:blipFill>
        <p:spPr>
          <a:xfrm>
            <a:off x="4669532" y="3446250"/>
            <a:ext cx="2842739" cy="285958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FE72EE2-F028-CA4C-B41F-42F44DA96799}"/>
              </a:ext>
            </a:extLst>
          </p:cNvPr>
          <p:cNvSpPr txBox="1"/>
          <p:nvPr/>
        </p:nvSpPr>
        <p:spPr>
          <a:xfrm>
            <a:off x="5209709" y="3133820"/>
            <a:ext cx="2210015" cy="369332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NOAA-20</a:t>
            </a:r>
            <a:r>
              <a:rPr lang="en-US" dirty="0"/>
              <a:t> NUCAPS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E699F449-6FB5-DA45-A5E1-1CD76ECE817C}"/>
              </a:ext>
            </a:extLst>
          </p:cNvPr>
          <p:cNvSpPr txBox="1"/>
          <p:nvPr/>
        </p:nvSpPr>
        <p:spPr>
          <a:xfrm>
            <a:off x="8213508" y="3133820"/>
            <a:ext cx="2226397" cy="369332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Suomi NPP </a:t>
            </a:r>
            <a:r>
              <a:rPr lang="en-US" dirty="0"/>
              <a:t>NUCAPS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C0E3CB0-0CA3-3141-AD1A-BBEC73657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NASA Sounder Science Team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9D865C-FEB7-9348-BE65-8540EE0BB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5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F4DB6FCB-4CFA-474F-BD51-0A7C337C2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Field Program </a:t>
            </a:r>
            <a:r>
              <a:rPr lang="en-US" b="1" dirty="0">
                <a:solidFill>
                  <a:schemeClr val="accent2"/>
                </a:solidFill>
              </a:rPr>
              <a:t>2019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BE2EE129-440C-6A4D-897B-ACE3D86DFF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2731399"/>
            <a:ext cx="7717280" cy="41266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7214937-2A0D-D645-82C2-BEBC4ED11E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35" t="6678" r="2396" b="10398"/>
          <a:stretch/>
        </p:blipFill>
        <p:spPr>
          <a:xfrm>
            <a:off x="4412968" y="1291846"/>
            <a:ext cx="7759700" cy="22090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Pentagon 4">
            <a:extLst>
              <a:ext uri="{FF2B5EF4-FFF2-40B4-BE49-F238E27FC236}">
                <a16:creationId xmlns="" xmlns:a16="http://schemas.microsoft.com/office/drawing/2014/main" id="{EF05450A-F3AA-4F47-88B3-5C6ADC2035AF}"/>
              </a:ext>
            </a:extLst>
          </p:cNvPr>
          <p:cNvSpPr/>
          <p:nvPr/>
        </p:nvSpPr>
        <p:spPr>
          <a:xfrm>
            <a:off x="8534" y="1279028"/>
            <a:ext cx="5114795" cy="1413789"/>
          </a:xfrm>
          <a:prstGeom prst="homePlate">
            <a:avLst/>
          </a:prstGeom>
          <a:solidFill>
            <a:schemeClr val="lt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300" dirty="0"/>
              <a:t>Quiet hurricane season followed by very active </a:t>
            </a:r>
            <a:r>
              <a:rPr lang="en-US" sz="2300" dirty="0" smtClean="0"/>
              <a:t>September made </a:t>
            </a:r>
            <a:r>
              <a:rPr lang="en-US" sz="2300" dirty="0"/>
              <a:t>flight scheduling a challenge.</a:t>
            </a:r>
          </a:p>
        </p:txBody>
      </p:sp>
      <p:sp>
        <p:nvSpPr>
          <p:cNvPr id="11" name="Pentagon 10">
            <a:extLst>
              <a:ext uri="{FF2B5EF4-FFF2-40B4-BE49-F238E27FC236}">
                <a16:creationId xmlns="" xmlns:a16="http://schemas.microsoft.com/office/drawing/2014/main" id="{E9A5D5C9-09A5-1B47-AE24-1808FB5E641C}"/>
              </a:ext>
            </a:extLst>
          </p:cNvPr>
          <p:cNvSpPr/>
          <p:nvPr/>
        </p:nvSpPr>
        <p:spPr>
          <a:xfrm flipH="1">
            <a:off x="6586138" y="4521070"/>
            <a:ext cx="5605861" cy="1724211"/>
          </a:xfrm>
          <a:prstGeom prst="homePlat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200" dirty="0"/>
              <a:t>Jason </a:t>
            </a:r>
            <a:r>
              <a:rPr lang="en-US" sz="2200" dirty="0" err="1"/>
              <a:t>Dunion</a:t>
            </a:r>
            <a:r>
              <a:rPr lang="en-US" sz="2200" dirty="0"/>
              <a:t> (NHC) identified a research opportunity for a disturbance at the edge of a SAL near Cabo Verde. Later becomes Hurricane Jerry.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574C78F-29D0-C14E-89CA-01482E81E20C}"/>
              </a:ext>
            </a:extLst>
          </p:cNvPr>
          <p:cNvSpPr txBox="1"/>
          <p:nvPr/>
        </p:nvSpPr>
        <p:spPr>
          <a:xfrm>
            <a:off x="4412968" y="3248119"/>
            <a:ext cx="2102883" cy="276999"/>
          </a:xfrm>
          <a:prstGeom prst="rect">
            <a:avLst/>
          </a:prstGeom>
          <a:solidFill>
            <a:schemeClr val="tx1">
              <a:alpha val="3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Source: CIRA, Washington Post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25B3305-67EE-8B44-BDA1-32A6C533ABCA}"/>
              </a:ext>
            </a:extLst>
          </p:cNvPr>
          <p:cNvSpPr txBox="1"/>
          <p:nvPr/>
        </p:nvSpPr>
        <p:spPr>
          <a:xfrm>
            <a:off x="-12603" y="6606636"/>
            <a:ext cx="3071546" cy="276999"/>
          </a:xfrm>
          <a:prstGeom prst="rect">
            <a:avLst/>
          </a:prstGeom>
          <a:solidFill>
            <a:schemeClr val="tx1">
              <a:alpha val="3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Source: VIIRS TrueColor RGB, NASA Worldview</a:t>
            </a: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1B53BC42-70FF-AA4C-BCCA-63826558F708}"/>
              </a:ext>
            </a:extLst>
          </p:cNvPr>
          <p:cNvSpPr/>
          <p:nvPr/>
        </p:nvSpPr>
        <p:spPr>
          <a:xfrm>
            <a:off x="327943" y="4125212"/>
            <a:ext cx="2260600" cy="2260600"/>
          </a:xfrm>
          <a:prstGeom prst="ellipse">
            <a:avLst/>
          </a:prstGeom>
          <a:noFill/>
          <a:ln w="44450">
            <a:solidFill>
              <a:srgbClr val="E56C0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848DB59-E299-2A4B-B977-F8C7D12DD09E}"/>
              </a:ext>
            </a:extLst>
          </p:cNvPr>
          <p:cNvSpPr/>
          <p:nvPr/>
        </p:nvSpPr>
        <p:spPr>
          <a:xfrm>
            <a:off x="9962668" y="2148375"/>
            <a:ext cx="768832" cy="1042783"/>
          </a:xfrm>
          <a:prstGeom prst="rect">
            <a:avLst/>
          </a:prstGeom>
          <a:noFill/>
          <a:ln w="25400">
            <a:solidFill>
              <a:srgbClr val="E56C0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Elbow Connector 34">
            <a:extLst>
              <a:ext uri="{FF2B5EF4-FFF2-40B4-BE49-F238E27FC236}">
                <a16:creationId xmlns="" xmlns:a16="http://schemas.microsoft.com/office/drawing/2014/main" id="{6538690F-585A-0742-97F1-EF47CAEC041A}"/>
              </a:ext>
            </a:extLst>
          </p:cNvPr>
          <p:cNvCxnSpPr>
            <a:cxnSpLocks/>
            <a:stCxn id="26" idx="2"/>
          </p:cNvCxnSpPr>
          <p:nvPr/>
        </p:nvCxnSpPr>
        <p:spPr>
          <a:xfrm rot="5400000">
            <a:off x="8455365" y="2465681"/>
            <a:ext cx="1166243" cy="2617196"/>
          </a:xfrm>
          <a:prstGeom prst="bentConnector2">
            <a:avLst/>
          </a:prstGeom>
          <a:ln w="50800">
            <a:solidFill>
              <a:srgbClr val="E56C0A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BDA3F33B-693D-DA4E-BEA8-0C5C88C824DD}"/>
              </a:ext>
            </a:extLst>
          </p:cNvPr>
          <p:cNvSpPr txBox="1"/>
          <p:nvPr/>
        </p:nvSpPr>
        <p:spPr>
          <a:xfrm>
            <a:off x="8566925" y="3926514"/>
            <a:ext cx="13149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-9 days …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D83FEF55-ED93-504C-ABED-1E111675E10A}"/>
              </a:ext>
            </a:extLst>
          </p:cNvPr>
          <p:cNvSpPr txBox="1"/>
          <p:nvPr/>
        </p:nvSpPr>
        <p:spPr>
          <a:xfrm>
            <a:off x="8535" y="2717065"/>
            <a:ext cx="1183337" cy="369332"/>
          </a:xfrm>
          <a:prstGeom prst="rect">
            <a:avLst/>
          </a:prstGeom>
          <a:solidFill>
            <a:schemeClr val="tx1">
              <a:alpha val="15000"/>
            </a:schemeClr>
          </a:solidFill>
        </p:spPr>
        <p:txBody>
          <a:bodyPr wrap="none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9/12/2019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3462D6B-F993-104A-B082-BB6EC0BA44E2}"/>
              </a:ext>
            </a:extLst>
          </p:cNvPr>
          <p:cNvSpPr txBox="1"/>
          <p:nvPr/>
        </p:nvSpPr>
        <p:spPr>
          <a:xfrm>
            <a:off x="11008663" y="1303276"/>
            <a:ext cx="1183337" cy="369332"/>
          </a:xfrm>
          <a:prstGeom prst="rect">
            <a:avLst/>
          </a:prstGeom>
          <a:solidFill>
            <a:schemeClr val="tx1">
              <a:alpha val="15000"/>
            </a:schemeClr>
          </a:solidFill>
        </p:spPr>
        <p:txBody>
          <a:bodyPr wrap="none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9/19/2019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56AA6ED-70AE-2049-B0DF-6DF3431E9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A0656497-29F5-E34A-A5CE-FD24DCB4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4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A6B75AD9-E708-EE43-8376-0987E91E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Hurricane Field Program </a:t>
            </a:r>
            <a:r>
              <a:rPr lang="en-US" b="1" dirty="0">
                <a:solidFill>
                  <a:schemeClr val="accent2"/>
                </a:solidFill>
              </a:rPr>
              <a:t>2019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CA537283-6EB5-2248-82E3-BB68279B27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7431" y="1641196"/>
            <a:ext cx="5707602" cy="3801939"/>
          </a:xfrm>
        </p:spPr>
      </p:pic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ED4E20B-1CD6-1E47-9BE6-C6B72B8F37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Like Dorian, dry air entrainment is playing a role in Jerry’s development.</a:t>
            </a:r>
            <a:endParaRPr lang="en-US" dirty="0"/>
          </a:p>
          <a:p>
            <a:r>
              <a:rPr lang="en-US" dirty="0"/>
              <a:t>Jerry was on the leading edge SAL, which can suppress hurricane development by forming an atmospheric inversion, which prevents air from rising and forming convection. </a:t>
            </a:r>
          </a:p>
          <a:p>
            <a:r>
              <a:rPr lang="en-US" dirty="0"/>
              <a:t>To the south, there is moist tropical air mass that is feeding the system, strengthening development.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16B2360-1B12-774F-8347-264B9B3FE9E5}"/>
              </a:ext>
            </a:extLst>
          </p:cNvPr>
          <p:cNvSpPr txBox="1"/>
          <p:nvPr/>
        </p:nvSpPr>
        <p:spPr>
          <a:xfrm>
            <a:off x="879740" y="1614490"/>
            <a:ext cx="39004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750mb Water Vapor (</a:t>
            </a:r>
            <a:r>
              <a:rPr lang="en-US" b="1" dirty="0"/>
              <a:t>NOAA-20</a:t>
            </a:r>
            <a:r>
              <a:rPr lang="en-US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638DC39-B0AA-E84D-9D3E-1F2EFAAEB4A0}"/>
              </a:ext>
            </a:extLst>
          </p:cNvPr>
          <p:cNvSpPr txBox="1"/>
          <p:nvPr/>
        </p:nvSpPr>
        <p:spPr>
          <a:xfrm>
            <a:off x="314326" y="5838699"/>
            <a:ext cx="529814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Direct Broadcast NUCAPS visualization tool set-up for the field campaigns, </a:t>
            </a:r>
            <a:r>
              <a:rPr lang="en-US" sz="1600" dirty="0">
                <a:hlinkClick r:id="rId3"/>
              </a:rPr>
              <a:t>http://sigma.umd.edu/resmaili/nucaps.html</a:t>
            </a:r>
            <a:r>
              <a:rPr lang="en-US" sz="1600" dirty="0"/>
              <a:t>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83784DED-568D-0740-83A8-923D4F74A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72ED106-0E4F-434A-8CF5-BD0E9B3808C7}"/>
              </a:ext>
            </a:extLst>
          </p:cNvPr>
          <p:cNvSpPr txBox="1"/>
          <p:nvPr/>
        </p:nvSpPr>
        <p:spPr>
          <a:xfrm>
            <a:off x="3046386" y="2405364"/>
            <a:ext cx="87556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17:01 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D7DDC4E-2283-5446-9AA5-E9E7250C835C}"/>
              </a:ext>
            </a:extLst>
          </p:cNvPr>
          <p:cNvSpPr txBox="1"/>
          <p:nvPr/>
        </p:nvSpPr>
        <p:spPr>
          <a:xfrm>
            <a:off x="879740" y="2220698"/>
            <a:ext cx="87556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18:51 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A2C9216-5D39-3D43-9A9B-C16AF54CD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NASA Sounder Science Team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497BBA4-AE5B-C94B-B42F-F66FC442E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16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4924590-6C9B-2E4D-A7B6-D4F58ECAAE34}"/>
              </a:ext>
            </a:extLst>
          </p:cNvPr>
          <p:cNvGrpSpPr/>
          <p:nvPr/>
        </p:nvGrpSpPr>
        <p:grpSpPr>
          <a:xfrm>
            <a:off x="197431" y="1307481"/>
            <a:ext cx="2338754" cy="369332"/>
            <a:chOff x="9675700" y="464206"/>
            <a:chExt cx="2338754" cy="369332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F07B8030-CCCA-FF42-BE18-90B58D59D5FB}"/>
                </a:ext>
              </a:extLst>
            </p:cNvPr>
            <p:cNvSpPr/>
            <p:nvPr/>
          </p:nvSpPr>
          <p:spPr>
            <a:xfrm>
              <a:off x="9675700" y="464206"/>
              <a:ext cx="2338754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7D24832-8647-B34B-84F3-9C2FBAFA8B3C}"/>
                </a:ext>
              </a:extLst>
            </p:cNvPr>
            <p:cNvGrpSpPr/>
            <p:nvPr/>
          </p:nvGrpSpPr>
          <p:grpSpPr>
            <a:xfrm>
              <a:off x="9801417" y="464206"/>
              <a:ext cx="1949143" cy="369332"/>
              <a:chOff x="9454355" y="424034"/>
              <a:chExt cx="1949143" cy="36933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61BE8BE0-472B-9640-80D7-FF264F59A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biLevel thresh="75000"/>
              </a:blip>
              <a:stretch>
                <a:fillRect/>
              </a:stretch>
            </p:blipFill>
            <p:spPr>
              <a:xfrm>
                <a:off x="9454355" y="484146"/>
                <a:ext cx="319058" cy="283607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A401A6CE-0D99-4942-A2EA-3FE1EDCD03A6}"/>
                  </a:ext>
                </a:extLst>
              </p:cNvPr>
              <p:cNvSpPr txBox="1"/>
              <p:nvPr/>
            </p:nvSpPr>
            <p:spPr>
              <a:xfrm>
                <a:off x="9788312" y="424034"/>
                <a:ext cx="16151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Hurricane </a:t>
                </a:r>
                <a:r>
                  <a:rPr lang="en-US" dirty="0" smtClean="0"/>
                  <a:t>Jerry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217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BD6A6E-8957-2C40-B304-C67D20A6B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Successful Research Flight on 9/18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5D581B6F-36F7-874C-8BCE-799C42F770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09600" y="2026051"/>
            <a:ext cx="5384800" cy="3674261"/>
          </a:xfrm>
        </p:spPr>
      </p:pic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50A7436-48C7-3C43-8241-E0516E2F1E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9/16 and 9/17 flights cancelled due to aircraft malfunction.</a:t>
            </a:r>
          </a:p>
          <a:p>
            <a:r>
              <a:rPr lang="en-US" b="1" dirty="0"/>
              <a:t>9/18</a:t>
            </a:r>
            <a:r>
              <a:rPr lang="en-US" dirty="0"/>
              <a:t>: Final opportunity, all systems were a go. </a:t>
            </a:r>
          </a:p>
          <a:p>
            <a:r>
              <a:rPr lang="en-US" dirty="0"/>
              <a:t>The final pattern was partly a lawn-mower and circumnavigation (</a:t>
            </a:r>
            <a:r>
              <a:rPr lang="en-US" dirty="0">
                <a:hlinkClick r:id="rId4"/>
              </a:rPr>
              <a:t>details</a:t>
            </a:r>
            <a:r>
              <a:rPr lang="en-US" dirty="0"/>
              <a:t>).</a:t>
            </a:r>
          </a:p>
          <a:p>
            <a:r>
              <a:rPr lang="en-US" dirty="0"/>
              <a:t>35 dropsondes successfully deployed and </a:t>
            </a:r>
            <a:r>
              <a:rPr lang="en-US" b="1" dirty="0"/>
              <a:t>timed with satellite overpasses</a:t>
            </a:r>
            <a:r>
              <a:rPr lang="en-US" dirty="0"/>
              <a:t>.</a:t>
            </a:r>
          </a:p>
          <a:p>
            <a:r>
              <a:rPr lang="en-US" dirty="0"/>
              <a:t>Afterwards, Gulfstream-IV turned back over to NHC operations for recon flights as Jerry intensified into a Hurricane.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CD145B6-D7F3-194C-B2FC-9811027A2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9B3E1CC-A978-C847-8921-A14C99A60A34}"/>
              </a:ext>
            </a:extLst>
          </p:cNvPr>
          <p:cNvSpPr txBox="1"/>
          <p:nvPr/>
        </p:nvSpPr>
        <p:spPr>
          <a:xfrm>
            <a:off x="5035826" y="5062330"/>
            <a:ext cx="639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Jerry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62CB8E8-0D34-E845-B741-8AD5CDC21AD7}"/>
              </a:ext>
            </a:extLst>
          </p:cNvPr>
          <p:cNvSpPr txBox="1"/>
          <p:nvPr/>
        </p:nvSpPr>
        <p:spPr>
          <a:xfrm>
            <a:off x="708991" y="4679746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Barbados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E21C2F-816D-5F47-9A78-F631E6C7369A}"/>
              </a:ext>
            </a:extLst>
          </p:cNvPr>
          <p:cNvSpPr txBox="1"/>
          <p:nvPr/>
        </p:nvSpPr>
        <p:spPr>
          <a:xfrm>
            <a:off x="1099931" y="2141954"/>
            <a:ext cx="109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First Drop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BBC3608-9762-FB43-910C-1AEBBFB6A9E8}"/>
              </a:ext>
            </a:extLst>
          </p:cNvPr>
          <p:cNvSpPr txBox="1"/>
          <p:nvPr/>
        </p:nvSpPr>
        <p:spPr>
          <a:xfrm>
            <a:off x="3302000" y="3301519"/>
            <a:ext cx="877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Aircraft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B3FCB34-3C16-244F-9A11-620D1EBB05D0}"/>
              </a:ext>
            </a:extLst>
          </p:cNvPr>
          <p:cNvSpPr txBox="1"/>
          <p:nvPr/>
        </p:nvSpPr>
        <p:spPr>
          <a:xfrm>
            <a:off x="609600" y="5751293"/>
            <a:ext cx="538480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Monitoring flight in real time. Data available within 20 minutes.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B6449C35-7257-5F47-9657-6B536DBE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NASA Sounder Science Team Meeting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="" xmlns:a16="http://schemas.microsoft.com/office/drawing/2014/main" id="{0E134719-A30A-A54D-B603-EA6F16E3D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17</a:t>
            </a:fld>
            <a:endParaRPr lang="en-US"/>
          </a:p>
        </p:txBody>
      </p:sp>
      <p:pic>
        <p:nvPicPr>
          <p:cNvPr id="2050" name="Picture 2" descr="light Svg Png Icon Free Download 225861 Free Airplane - Transparent Fl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92853">
            <a:off x="3155686" y="3717613"/>
            <a:ext cx="292627" cy="29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94924590-6C9B-2E4D-A7B6-D4F58ECAAE34}"/>
              </a:ext>
            </a:extLst>
          </p:cNvPr>
          <p:cNvGrpSpPr/>
          <p:nvPr/>
        </p:nvGrpSpPr>
        <p:grpSpPr>
          <a:xfrm>
            <a:off x="197431" y="1307481"/>
            <a:ext cx="2338754" cy="369332"/>
            <a:chOff x="9675700" y="464206"/>
            <a:chExt cx="2338754" cy="369332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F07B8030-CCCA-FF42-BE18-90B58D59D5FB}"/>
                </a:ext>
              </a:extLst>
            </p:cNvPr>
            <p:cNvSpPr/>
            <p:nvPr/>
          </p:nvSpPr>
          <p:spPr>
            <a:xfrm>
              <a:off x="9675700" y="464206"/>
              <a:ext cx="2338754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A7D24832-8647-B34B-84F3-9C2FBAFA8B3C}"/>
                </a:ext>
              </a:extLst>
            </p:cNvPr>
            <p:cNvGrpSpPr/>
            <p:nvPr/>
          </p:nvGrpSpPr>
          <p:grpSpPr>
            <a:xfrm>
              <a:off x="9801417" y="464206"/>
              <a:ext cx="1949143" cy="369332"/>
              <a:chOff x="9454355" y="424034"/>
              <a:chExt cx="1949143" cy="36933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61BE8BE0-472B-9640-80D7-FF264F59A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</a:blip>
              <a:stretch>
                <a:fillRect/>
              </a:stretch>
            </p:blipFill>
            <p:spPr>
              <a:xfrm>
                <a:off x="9454355" y="484146"/>
                <a:ext cx="319058" cy="283607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A401A6CE-0D99-4942-A2EA-3FE1EDCD03A6}"/>
                  </a:ext>
                </a:extLst>
              </p:cNvPr>
              <p:cNvSpPr txBox="1"/>
              <p:nvPr/>
            </p:nvSpPr>
            <p:spPr>
              <a:xfrm>
                <a:off x="9788312" y="424034"/>
                <a:ext cx="16151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Hurricane </a:t>
                </a:r>
                <a:r>
                  <a:rPr lang="en-US" dirty="0" smtClean="0"/>
                  <a:t>Jerry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403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41EBE9-945B-334E-9D1A-36FD134F6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85" y="291548"/>
            <a:ext cx="6517218" cy="868362"/>
          </a:xfrm>
        </p:spPr>
        <p:txBody>
          <a:bodyPr>
            <a:normAutofit fontScale="90000"/>
          </a:bodyPr>
          <a:lstStyle/>
          <a:p>
            <a:r>
              <a:rPr lang="en-US" dirty="0"/>
              <a:t>When G-IV flights consider satellite overpasses in their timing…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FD003D6C-3398-2D48-98B0-97465848D6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71525" y="2180294"/>
            <a:ext cx="5384800" cy="3846285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5A21F526-278B-E040-8139-FFB9B2BC12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57900" y="2180294"/>
            <a:ext cx="5486400" cy="39188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2326A9E-13C5-1A43-A293-23523EA5CDAB}"/>
              </a:ext>
            </a:extLst>
          </p:cNvPr>
          <p:cNvSpPr txBox="1"/>
          <p:nvPr/>
        </p:nvSpPr>
        <p:spPr>
          <a:xfrm>
            <a:off x="6462990" y="2896956"/>
            <a:ext cx="793807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+3.3hr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D8851382-01FA-0B4C-9BF3-4C239D687108}"/>
              </a:ext>
            </a:extLst>
          </p:cNvPr>
          <p:cNvSpPr/>
          <p:nvPr/>
        </p:nvSpPr>
        <p:spPr>
          <a:xfrm>
            <a:off x="7256797" y="4638688"/>
            <a:ext cx="654148" cy="2039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CBB3041-6CB6-7E46-8871-065363862D5B}"/>
              </a:ext>
            </a:extLst>
          </p:cNvPr>
          <p:cNvSpPr txBox="1"/>
          <p:nvPr/>
        </p:nvSpPr>
        <p:spPr>
          <a:xfrm>
            <a:off x="6057900" y="4521624"/>
            <a:ext cx="1070383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+6 mins!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1224DDE6-3802-1043-911B-D912C7107E47}"/>
              </a:ext>
            </a:extLst>
          </p:cNvPr>
          <p:cNvSpPr/>
          <p:nvPr/>
        </p:nvSpPr>
        <p:spPr>
          <a:xfrm>
            <a:off x="2167301" y="3880959"/>
            <a:ext cx="654148" cy="2039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C1D35D2-4858-4F43-811E-0F7A7717420E}"/>
              </a:ext>
            </a:extLst>
          </p:cNvPr>
          <p:cNvSpPr txBox="1"/>
          <p:nvPr/>
        </p:nvSpPr>
        <p:spPr>
          <a:xfrm>
            <a:off x="872591" y="3838951"/>
            <a:ext cx="1193644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+0.7 mins!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479D52C-CD8B-834C-A87F-D5419CCB0FB2}"/>
              </a:ext>
            </a:extLst>
          </p:cNvPr>
          <p:cNvSpPr txBox="1"/>
          <p:nvPr/>
        </p:nvSpPr>
        <p:spPr>
          <a:xfrm>
            <a:off x="1373494" y="2896956"/>
            <a:ext cx="793807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+2.5hr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83B9E84-C3DE-AD4B-8AB1-4CABF590B067}"/>
              </a:ext>
            </a:extLst>
          </p:cNvPr>
          <p:cNvSpPr txBox="1"/>
          <p:nvPr/>
        </p:nvSpPr>
        <p:spPr>
          <a:xfrm>
            <a:off x="10345925" y="2406582"/>
            <a:ext cx="10967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TPW (cm)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CC5CDEC-CCA3-EE49-9F70-BC6F20B3211A}"/>
              </a:ext>
            </a:extLst>
          </p:cNvPr>
          <p:cNvSpPr txBox="1"/>
          <p:nvPr/>
        </p:nvSpPr>
        <p:spPr>
          <a:xfrm>
            <a:off x="4891571" y="2389949"/>
            <a:ext cx="10967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TPW (cm)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48E4BFA-3E90-9449-B2A4-D7CBE9EB0EBD}"/>
              </a:ext>
            </a:extLst>
          </p:cNvPr>
          <p:cNvSpPr/>
          <p:nvPr/>
        </p:nvSpPr>
        <p:spPr>
          <a:xfrm>
            <a:off x="1373494" y="5908948"/>
            <a:ext cx="9599306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en-US" sz="2100" dirty="0"/>
              <a:t>Manually ran the NUCAPS science product </a:t>
            </a:r>
            <a:r>
              <a:rPr lang="en-US" sz="2100" b="1" dirty="0"/>
              <a:t>using direct broadcast</a:t>
            </a:r>
            <a:r>
              <a:rPr lang="en-US" sz="2100" dirty="0"/>
              <a:t>, able to generate match-ups every 20 minutes </a:t>
            </a:r>
            <a:r>
              <a:rPr lang="en-US" sz="2100" u="sng" dirty="0"/>
              <a:t>as the dropsonde data was made available</a:t>
            </a:r>
            <a:r>
              <a:rPr lang="en-US" sz="2100" dirty="0"/>
              <a:t>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2AB3AA-92CE-204B-A804-03E1FA342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="" xmlns:a16="http://schemas.microsoft.com/office/drawing/2014/main" id="{022DB55C-137D-DA45-8D32-185A8D119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18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DFA1E36-DB7F-8849-BF20-B52D754C8E9F}"/>
              </a:ext>
            </a:extLst>
          </p:cNvPr>
          <p:cNvSpPr txBox="1"/>
          <p:nvPr/>
        </p:nvSpPr>
        <p:spPr>
          <a:xfrm>
            <a:off x="2380430" y="1807892"/>
            <a:ext cx="1236236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Suomi NPP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058908A-1448-4B49-B262-011A39C1794D}"/>
              </a:ext>
            </a:extLst>
          </p:cNvPr>
          <p:cNvSpPr txBox="1"/>
          <p:nvPr/>
        </p:nvSpPr>
        <p:spPr>
          <a:xfrm>
            <a:off x="8437054" y="1807892"/>
            <a:ext cx="1070165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/>
              <a:t>NOAA-20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94924590-6C9B-2E4D-A7B6-D4F58ECAAE34}"/>
              </a:ext>
            </a:extLst>
          </p:cNvPr>
          <p:cNvGrpSpPr/>
          <p:nvPr/>
        </p:nvGrpSpPr>
        <p:grpSpPr>
          <a:xfrm>
            <a:off x="197431" y="1307481"/>
            <a:ext cx="2338754" cy="369332"/>
            <a:chOff x="9675700" y="464206"/>
            <a:chExt cx="2338754" cy="369332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F07B8030-CCCA-FF42-BE18-90B58D59D5FB}"/>
                </a:ext>
              </a:extLst>
            </p:cNvPr>
            <p:cNvSpPr/>
            <p:nvPr/>
          </p:nvSpPr>
          <p:spPr>
            <a:xfrm>
              <a:off x="9675700" y="464206"/>
              <a:ext cx="2338754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A7D24832-8647-B34B-84F3-9C2FBAFA8B3C}"/>
                </a:ext>
              </a:extLst>
            </p:cNvPr>
            <p:cNvGrpSpPr/>
            <p:nvPr/>
          </p:nvGrpSpPr>
          <p:grpSpPr>
            <a:xfrm>
              <a:off x="9801417" y="464206"/>
              <a:ext cx="1949143" cy="369332"/>
              <a:chOff x="9454355" y="424034"/>
              <a:chExt cx="1949143" cy="369332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61BE8BE0-472B-9640-80D7-FF264F59A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biLevel thresh="75000"/>
              </a:blip>
              <a:stretch>
                <a:fillRect/>
              </a:stretch>
            </p:blipFill>
            <p:spPr>
              <a:xfrm>
                <a:off x="9454355" y="484146"/>
                <a:ext cx="319058" cy="283607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A401A6CE-0D99-4942-A2EA-3FE1EDCD03A6}"/>
                  </a:ext>
                </a:extLst>
              </p:cNvPr>
              <p:cNvSpPr txBox="1"/>
              <p:nvPr/>
            </p:nvSpPr>
            <p:spPr>
              <a:xfrm>
                <a:off x="9788312" y="424034"/>
                <a:ext cx="16151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Hurricane </a:t>
                </a:r>
                <a:r>
                  <a:rPr lang="en-US" dirty="0" smtClean="0"/>
                  <a:t>Jerry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701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EC1472-FC9D-8340-886B-B8F901C61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When G-IV flights consider satellite overpasses in their timing…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2711604D-1BC9-F64D-8AF1-6DD70BB3B3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5716" y="2171290"/>
            <a:ext cx="5486400" cy="391885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2811F6A8-A64B-E14A-A627-0BD78AF5FB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27835" y="2171290"/>
            <a:ext cx="5486400" cy="3918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DFA1E36-DB7F-8849-BF20-B52D754C8E9F}"/>
              </a:ext>
            </a:extLst>
          </p:cNvPr>
          <p:cNvSpPr txBox="1"/>
          <p:nvPr/>
        </p:nvSpPr>
        <p:spPr>
          <a:xfrm>
            <a:off x="2380430" y="1807892"/>
            <a:ext cx="1236236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Suomi NPP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058908A-1448-4B49-B262-011A39C1794D}"/>
              </a:ext>
            </a:extLst>
          </p:cNvPr>
          <p:cNvSpPr txBox="1"/>
          <p:nvPr/>
        </p:nvSpPr>
        <p:spPr>
          <a:xfrm>
            <a:off x="8437054" y="1807892"/>
            <a:ext cx="1070165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/>
              <a:t>NOAA-20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9071F8EB-435F-7645-B970-C116E13C3929}"/>
              </a:ext>
            </a:extLst>
          </p:cNvPr>
          <p:cNvGrpSpPr/>
          <p:nvPr/>
        </p:nvGrpSpPr>
        <p:grpSpPr>
          <a:xfrm>
            <a:off x="4830076" y="1791693"/>
            <a:ext cx="2209800" cy="1285711"/>
            <a:chOff x="8763000" y="262639"/>
            <a:chExt cx="2209800" cy="1285711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E80C6694-7951-0340-927E-ED4AF3595579}"/>
                </a:ext>
              </a:extLst>
            </p:cNvPr>
            <p:cNvSpPr/>
            <p:nvPr/>
          </p:nvSpPr>
          <p:spPr>
            <a:xfrm>
              <a:off x="8763000" y="262639"/>
              <a:ext cx="2209800" cy="12552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E98E4460-6C97-9940-9A63-18C68E4C95F4}"/>
                </a:ext>
              </a:extLst>
            </p:cNvPr>
            <p:cNvGrpSpPr/>
            <p:nvPr/>
          </p:nvGrpSpPr>
          <p:grpSpPr>
            <a:xfrm>
              <a:off x="8938161" y="329500"/>
              <a:ext cx="1616165" cy="369332"/>
              <a:chOff x="8938161" y="365125"/>
              <a:chExt cx="1616165" cy="369332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="" xmlns:a16="http://schemas.microsoft.com/office/drawing/2014/main" id="{5576FF1B-A40C-284F-8946-EB92EF7EFD8F}"/>
                  </a:ext>
                </a:extLst>
              </p:cNvPr>
              <p:cNvCxnSpPr/>
              <p:nvPr/>
            </p:nvCxnSpPr>
            <p:spPr>
              <a:xfrm>
                <a:off x="8938161" y="546265"/>
                <a:ext cx="48688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D79B794B-CB3F-DC46-A985-088AB2447E45}"/>
                  </a:ext>
                </a:extLst>
              </p:cNvPr>
              <p:cNvSpPr txBox="1"/>
              <p:nvPr/>
            </p:nvSpPr>
            <p:spPr>
              <a:xfrm>
                <a:off x="9592203" y="365125"/>
                <a:ext cx="9621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NUCAPS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BA7A99A7-599D-104D-B19C-91F17FF14147}"/>
                </a:ext>
              </a:extLst>
            </p:cNvPr>
            <p:cNvGrpSpPr/>
            <p:nvPr/>
          </p:nvGrpSpPr>
          <p:grpSpPr>
            <a:xfrm>
              <a:off x="8938161" y="783864"/>
              <a:ext cx="1888162" cy="369332"/>
              <a:chOff x="8938161" y="819489"/>
              <a:chExt cx="1888162" cy="369332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="" xmlns:a16="http://schemas.microsoft.com/office/drawing/2014/main" id="{4611B6E8-6AA6-9B48-8515-D25C666F95C4}"/>
                  </a:ext>
                </a:extLst>
              </p:cNvPr>
              <p:cNvCxnSpPr/>
              <p:nvPr/>
            </p:nvCxnSpPr>
            <p:spPr>
              <a:xfrm>
                <a:off x="8938161" y="1014052"/>
                <a:ext cx="48688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14530F08-0830-A24C-ABC0-35BA3E620841}"/>
                  </a:ext>
                </a:extLst>
              </p:cNvPr>
              <p:cNvSpPr txBox="1"/>
              <p:nvPr/>
            </p:nvSpPr>
            <p:spPr>
              <a:xfrm>
                <a:off x="9592203" y="819489"/>
                <a:ext cx="1234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Dropsonde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34998BA0-4BE4-AD44-963E-D0024C690A12}"/>
                </a:ext>
              </a:extLst>
            </p:cNvPr>
            <p:cNvGrpSpPr/>
            <p:nvPr/>
          </p:nvGrpSpPr>
          <p:grpSpPr>
            <a:xfrm>
              <a:off x="8938161" y="1179018"/>
              <a:ext cx="1192907" cy="369332"/>
              <a:chOff x="8938161" y="1214643"/>
              <a:chExt cx="1192907" cy="369332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="" xmlns:a16="http://schemas.microsoft.com/office/drawing/2014/main" id="{E1B28E78-F079-8E4B-844B-785D063E4FC0}"/>
                  </a:ext>
                </a:extLst>
              </p:cNvPr>
              <p:cNvCxnSpPr/>
              <p:nvPr/>
            </p:nvCxnSpPr>
            <p:spPr>
              <a:xfrm>
                <a:off x="8938161" y="1399309"/>
                <a:ext cx="486888" cy="0"/>
              </a:xfrm>
              <a:prstGeom prst="line">
                <a:avLst/>
              </a:prstGeom>
              <a:ln w="38100">
                <a:solidFill>
                  <a:srgbClr val="F842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F882DA2D-0A2E-4847-AABA-B3A33B594147}"/>
                  </a:ext>
                </a:extLst>
              </p:cNvPr>
              <p:cNvSpPr txBox="1"/>
              <p:nvPr/>
            </p:nvSpPr>
            <p:spPr>
              <a:xfrm>
                <a:off x="9592203" y="1214643"/>
                <a:ext cx="5388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GFS</a:t>
                </a:r>
              </a:p>
            </p:txBody>
          </p:sp>
        </p:grpSp>
      </p:grpSp>
      <p:sp>
        <p:nvSpPr>
          <p:cNvPr id="10" name="Date Placeholder 9">
            <a:extLst>
              <a:ext uri="{FF2B5EF4-FFF2-40B4-BE49-F238E27FC236}">
                <a16:creationId xmlns="" xmlns:a16="http://schemas.microsoft.com/office/drawing/2014/main" id="{1B9CD7DB-277A-7B47-AFB4-3F5ADADE4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8B187CB-6F97-854E-8CF0-A75269FB9863}"/>
              </a:ext>
            </a:extLst>
          </p:cNvPr>
          <p:cNvSpPr txBox="1"/>
          <p:nvPr/>
        </p:nvSpPr>
        <p:spPr>
          <a:xfrm>
            <a:off x="361105" y="6033550"/>
            <a:ext cx="2437911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-6.0 mins from overpass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E4F4085-9197-EF4C-84E6-C17130B24E29}"/>
              </a:ext>
            </a:extLst>
          </p:cNvPr>
          <p:cNvSpPr txBox="1"/>
          <p:nvPr/>
        </p:nvSpPr>
        <p:spPr>
          <a:xfrm>
            <a:off x="2930341" y="6033550"/>
            <a:ext cx="286546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33 km away from dropsonde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B84012C-2921-184C-9F83-B7055B341091}"/>
              </a:ext>
            </a:extLst>
          </p:cNvPr>
          <p:cNvSpPr txBox="1"/>
          <p:nvPr/>
        </p:nvSpPr>
        <p:spPr>
          <a:xfrm>
            <a:off x="6422736" y="6047108"/>
            <a:ext cx="2437911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-6.6 mins from overpass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E735BD3-2313-A148-908E-C3A5FD718C65}"/>
              </a:ext>
            </a:extLst>
          </p:cNvPr>
          <p:cNvSpPr txBox="1"/>
          <p:nvPr/>
        </p:nvSpPr>
        <p:spPr>
          <a:xfrm>
            <a:off x="8991972" y="6047108"/>
            <a:ext cx="2923173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6.6 km away from dropsonde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F21EAE8-05AE-B54B-AED7-74D2BC1B5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NASA Sounder Science Team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562F4C9-0AD4-4D44-AB1F-A928AA2FE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19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flipH="1">
            <a:off x="712966" y="5702853"/>
            <a:ext cx="477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Temperature (</a:t>
            </a:r>
            <a:r>
              <a:rPr lang="it-IT" dirty="0" smtClean="0"/>
              <a:t>°</a:t>
            </a:r>
            <a:r>
              <a:rPr lang="en-US" dirty="0" smtClean="0"/>
              <a:t>C)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 flipH="1">
            <a:off x="-1972759" y="3617579"/>
            <a:ext cx="4777225" cy="3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Pressure (</a:t>
            </a:r>
            <a:r>
              <a:rPr lang="en-US" dirty="0" err="1" smtClean="0"/>
              <a:t>mb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flipH="1">
            <a:off x="6626581" y="5702853"/>
            <a:ext cx="477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Temperature (</a:t>
            </a:r>
            <a:r>
              <a:rPr lang="it-IT" dirty="0" smtClean="0"/>
              <a:t>°</a:t>
            </a:r>
            <a:r>
              <a:rPr lang="en-US" dirty="0" smtClean="0"/>
              <a:t>C)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6200000" flipH="1">
            <a:off x="3940856" y="3617579"/>
            <a:ext cx="4777225" cy="3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Pressure (</a:t>
            </a:r>
            <a:r>
              <a:rPr lang="en-US" dirty="0" err="1" smtClean="0"/>
              <a:t>mb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flipH="1">
            <a:off x="21874" y="1302894"/>
            <a:ext cx="3994121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Different location, best time match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011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1"/>
          <a:stretch/>
        </p:blipFill>
        <p:spPr bwMode="auto">
          <a:xfrm>
            <a:off x="6698828" y="1447800"/>
            <a:ext cx="5296747" cy="252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57FCCA-EF2C-9948-88BF-1E04B8D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Reasons to Participate in the Hurricane Field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0EB404-ECBC-B041-B3B1-4AA8E2C06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1"/>
            <a:ext cx="5913120" cy="46783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NUCAPS can provide information on Tropical Cyclone environment.</a:t>
            </a:r>
          </a:p>
          <a:p>
            <a:r>
              <a:rPr lang="en-US" dirty="0" smtClean="0"/>
              <a:t>Gulfstream-IV (GIV) flights </a:t>
            </a:r>
            <a:r>
              <a:rPr lang="en-US" dirty="0"/>
              <a:t>over Tropical Cyclones are not coordinated with satellite overpasses.</a:t>
            </a:r>
          </a:p>
          <a:p>
            <a:r>
              <a:rPr lang="en-US" dirty="0"/>
              <a:t>Connected with the Hurricane Research Division (HRD) </a:t>
            </a:r>
            <a:r>
              <a:rPr lang="en-US" dirty="0" smtClean="0"/>
              <a:t>to:</a:t>
            </a:r>
          </a:p>
          <a:p>
            <a:pPr lvl="1"/>
            <a:r>
              <a:rPr lang="en-US" dirty="0" smtClean="0"/>
              <a:t>G</a:t>
            </a:r>
            <a:r>
              <a:rPr lang="en-US" dirty="0" smtClean="0"/>
              <a:t>auge </a:t>
            </a:r>
            <a:r>
              <a:rPr lang="en-US" dirty="0"/>
              <a:t>interest and provide </a:t>
            </a:r>
            <a:r>
              <a:rPr lang="en-US" dirty="0" smtClean="0"/>
              <a:t>feedback</a:t>
            </a:r>
          </a:p>
          <a:p>
            <a:pPr lvl="1"/>
            <a:r>
              <a:rPr lang="en-US" dirty="0" smtClean="0"/>
              <a:t>Coordinate to time research flights with overpasses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0CFFA3-FE1D-FF45-B4C4-4F68DD4AF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C234FD-8C57-DC47-B051-C019654A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NASA Sounder Science Team Meeting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9C5A4B-DC44-844B-841D-88930AE5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 descr="mage result for gulfstream IV noa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2" b="24534"/>
          <a:stretch/>
        </p:blipFill>
        <p:spPr bwMode="auto">
          <a:xfrm>
            <a:off x="6698829" y="4083606"/>
            <a:ext cx="5296747" cy="166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758938" y="5381705"/>
            <a:ext cx="2236638" cy="369332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" charset="0"/>
              </a:rPr>
              <a:t>NOAA Gulfstream IV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23543" y="1447800"/>
            <a:ext cx="2272032" cy="369332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Roboto" charset="0"/>
              </a:rPr>
              <a:t>Today’s NHC </a:t>
            </a:r>
            <a:r>
              <a:rPr lang="en-US" dirty="0" smtClean="0">
                <a:solidFill>
                  <a:schemeClr val="bg1"/>
                </a:solidFill>
                <a:latin typeface="Roboto" charset="0"/>
              </a:rPr>
              <a:t>Outlook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5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EC1472-FC9D-8340-886B-B8F901C61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When G-IV flights consider satellite overpasses in their timing…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2711604D-1BC9-F64D-8AF1-6DD70BB3B3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5716" y="2171290"/>
            <a:ext cx="5486400" cy="391885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2811F6A8-A64B-E14A-A627-0BD78AF5FB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27836" y="2171290"/>
            <a:ext cx="5486398" cy="3918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DFA1E36-DB7F-8849-BF20-B52D754C8E9F}"/>
              </a:ext>
            </a:extLst>
          </p:cNvPr>
          <p:cNvSpPr txBox="1"/>
          <p:nvPr/>
        </p:nvSpPr>
        <p:spPr>
          <a:xfrm>
            <a:off x="2380430" y="1807892"/>
            <a:ext cx="1236236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Suomi NPP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058908A-1448-4B49-B262-011A39C1794D}"/>
              </a:ext>
            </a:extLst>
          </p:cNvPr>
          <p:cNvSpPr txBox="1"/>
          <p:nvPr/>
        </p:nvSpPr>
        <p:spPr>
          <a:xfrm>
            <a:off x="8437054" y="1807892"/>
            <a:ext cx="1070165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/>
              <a:t>NOAA-20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9071F8EB-435F-7645-B970-C116E13C3929}"/>
              </a:ext>
            </a:extLst>
          </p:cNvPr>
          <p:cNvGrpSpPr/>
          <p:nvPr/>
        </p:nvGrpSpPr>
        <p:grpSpPr>
          <a:xfrm>
            <a:off x="4830076" y="1791693"/>
            <a:ext cx="2209800" cy="1285711"/>
            <a:chOff x="8763000" y="262639"/>
            <a:chExt cx="2209800" cy="1285711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E80C6694-7951-0340-927E-ED4AF3595579}"/>
                </a:ext>
              </a:extLst>
            </p:cNvPr>
            <p:cNvSpPr/>
            <p:nvPr/>
          </p:nvSpPr>
          <p:spPr>
            <a:xfrm>
              <a:off x="8763000" y="262639"/>
              <a:ext cx="2209800" cy="12552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E98E4460-6C97-9940-9A63-18C68E4C95F4}"/>
                </a:ext>
              </a:extLst>
            </p:cNvPr>
            <p:cNvGrpSpPr/>
            <p:nvPr/>
          </p:nvGrpSpPr>
          <p:grpSpPr>
            <a:xfrm>
              <a:off x="8938161" y="329500"/>
              <a:ext cx="1616165" cy="369332"/>
              <a:chOff x="8938161" y="365125"/>
              <a:chExt cx="1616165" cy="369332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="" xmlns:a16="http://schemas.microsoft.com/office/drawing/2014/main" id="{5576FF1B-A40C-284F-8946-EB92EF7EFD8F}"/>
                  </a:ext>
                </a:extLst>
              </p:cNvPr>
              <p:cNvCxnSpPr/>
              <p:nvPr/>
            </p:nvCxnSpPr>
            <p:spPr>
              <a:xfrm>
                <a:off x="8938161" y="546265"/>
                <a:ext cx="48688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D79B794B-CB3F-DC46-A985-088AB2447E45}"/>
                  </a:ext>
                </a:extLst>
              </p:cNvPr>
              <p:cNvSpPr txBox="1"/>
              <p:nvPr/>
            </p:nvSpPr>
            <p:spPr>
              <a:xfrm>
                <a:off x="9592203" y="365125"/>
                <a:ext cx="9621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NUCAPS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BA7A99A7-599D-104D-B19C-91F17FF14147}"/>
                </a:ext>
              </a:extLst>
            </p:cNvPr>
            <p:cNvGrpSpPr/>
            <p:nvPr/>
          </p:nvGrpSpPr>
          <p:grpSpPr>
            <a:xfrm>
              <a:off x="8938161" y="783864"/>
              <a:ext cx="1888162" cy="369332"/>
              <a:chOff x="8938161" y="819489"/>
              <a:chExt cx="1888162" cy="369332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="" xmlns:a16="http://schemas.microsoft.com/office/drawing/2014/main" id="{4611B6E8-6AA6-9B48-8515-D25C666F95C4}"/>
                  </a:ext>
                </a:extLst>
              </p:cNvPr>
              <p:cNvCxnSpPr/>
              <p:nvPr/>
            </p:nvCxnSpPr>
            <p:spPr>
              <a:xfrm>
                <a:off x="8938161" y="1014052"/>
                <a:ext cx="48688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14530F08-0830-A24C-ABC0-35BA3E620841}"/>
                  </a:ext>
                </a:extLst>
              </p:cNvPr>
              <p:cNvSpPr txBox="1"/>
              <p:nvPr/>
            </p:nvSpPr>
            <p:spPr>
              <a:xfrm>
                <a:off x="9592203" y="819489"/>
                <a:ext cx="1234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Dropsonde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34998BA0-4BE4-AD44-963E-D0024C690A12}"/>
                </a:ext>
              </a:extLst>
            </p:cNvPr>
            <p:cNvGrpSpPr/>
            <p:nvPr/>
          </p:nvGrpSpPr>
          <p:grpSpPr>
            <a:xfrm>
              <a:off x="8938161" y="1179018"/>
              <a:ext cx="1192907" cy="369332"/>
              <a:chOff x="8938161" y="1214643"/>
              <a:chExt cx="1192907" cy="369332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="" xmlns:a16="http://schemas.microsoft.com/office/drawing/2014/main" id="{E1B28E78-F079-8E4B-844B-785D063E4FC0}"/>
                  </a:ext>
                </a:extLst>
              </p:cNvPr>
              <p:cNvCxnSpPr/>
              <p:nvPr/>
            </p:nvCxnSpPr>
            <p:spPr>
              <a:xfrm>
                <a:off x="8938161" y="1399309"/>
                <a:ext cx="486888" cy="0"/>
              </a:xfrm>
              <a:prstGeom prst="line">
                <a:avLst/>
              </a:prstGeom>
              <a:ln w="38100">
                <a:solidFill>
                  <a:srgbClr val="F842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F882DA2D-0A2E-4847-AABA-B3A33B594147}"/>
                  </a:ext>
                </a:extLst>
              </p:cNvPr>
              <p:cNvSpPr txBox="1"/>
              <p:nvPr/>
            </p:nvSpPr>
            <p:spPr>
              <a:xfrm>
                <a:off x="9592203" y="1214643"/>
                <a:ext cx="5388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GFS</a:t>
                </a:r>
              </a:p>
            </p:txBody>
          </p:sp>
        </p:grpSp>
      </p:grpSp>
      <p:sp>
        <p:nvSpPr>
          <p:cNvPr id="10" name="Date Placeholder 9">
            <a:extLst>
              <a:ext uri="{FF2B5EF4-FFF2-40B4-BE49-F238E27FC236}">
                <a16:creationId xmlns="" xmlns:a16="http://schemas.microsoft.com/office/drawing/2014/main" id="{1B9CD7DB-277A-7B47-AFB4-3F5ADADE4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8B187CB-6F97-854E-8CF0-A75269FB9863}"/>
              </a:ext>
            </a:extLst>
          </p:cNvPr>
          <p:cNvSpPr txBox="1"/>
          <p:nvPr/>
        </p:nvSpPr>
        <p:spPr>
          <a:xfrm>
            <a:off x="361105" y="6033550"/>
            <a:ext cx="2437911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-6.0 mins from overpass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E4F4085-9197-EF4C-84E6-C17130B24E29}"/>
              </a:ext>
            </a:extLst>
          </p:cNvPr>
          <p:cNvSpPr txBox="1"/>
          <p:nvPr/>
        </p:nvSpPr>
        <p:spPr>
          <a:xfrm>
            <a:off x="2930341" y="6033550"/>
            <a:ext cx="286546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33 km away from dropsonde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B84012C-2921-184C-9F83-B7055B341091}"/>
              </a:ext>
            </a:extLst>
          </p:cNvPr>
          <p:cNvSpPr txBox="1"/>
          <p:nvPr/>
        </p:nvSpPr>
        <p:spPr>
          <a:xfrm>
            <a:off x="6422736" y="6047108"/>
            <a:ext cx="2380203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-55 mins from overpass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E735BD3-2313-A148-908E-C3A5FD718C65}"/>
              </a:ext>
            </a:extLst>
          </p:cNvPr>
          <p:cNvSpPr txBox="1"/>
          <p:nvPr/>
        </p:nvSpPr>
        <p:spPr>
          <a:xfrm>
            <a:off x="8991972" y="6047108"/>
            <a:ext cx="3040191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27.5 km away from dropsonde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663B5F4-6510-6F4A-BE4F-EFECF1BB8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NASA Sounder Science Team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970EFB5-BE11-7C40-91D7-E73F9F68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20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flipH="1">
            <a:off x="712966" y="5702853"/>
            <a:ext cx="477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Temperature (</a:t>
            </a:r>
            <a:r>
              <a:rPr lang="it-IT" dirty="0" smtClean="0"/>
              <a:t>°</a:t>
            </a:r>
            <a:r>
              <a:rPr lang="en-US" dirty="0" smtClean="0"/>
              <a:t>C)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 flipH="1">
            <a:off x="-1972759" y="3617579"/>
            <a:ext cx="4777225" cy="3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Pressure (</a:t>
            </a:r>
            <a:r>
              <a:rPr lang="en-US" dirty="0" err="1" smtClean="0"/>
              <a:t>mb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flipH="1">
            <a:off x="6626581" y="5702853"/>
            <a:ext cx="477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Temperature (</a:t>
            </a:r>
            <a:r>
              <a:rPr lang="it-IT" dirty="0" smtClean="0"/>
              <a:t>°</a:t>
            </a:r>
            <a:r>
              <a:rPr lang="en-US" dirty="0" smtClean="0"/>
              <a:t>C)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6200000" flipH="1">
            <a:off x="3940856" y="3617579"/>
            <a:ext cx="4777225" cy="3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Pressure (</a:t>
            </a:r>
            <a:r>
              <a:rPr lang="en-US" dirty="0" err="1" smtClean="0"/>
              <a:t>mb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 flipH="1">
            <a:off x="21873" y="1302894"/>
            <a:ext cx="312277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Same location,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two satellites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399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55138274-3911-6044-9008-7C21AA4CA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 of Flight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73A6BB23-9A1B-AD49-A8C6-F781F6FA5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447801"/>
            <a:ext cx="5604932" cy="5262114"/>
          </a:xfrm>
        </p:spPr>
        <p:txBody>
          <a:bodyPr>
            <a:noAutofit/>
          </a:bodyPr>
          <a:lstStyle/>
          <a:p>
            <a:r>
              <a:rPr lang="en-US" sz="2000" dirty="0"/>
              <a:t>Flights enable feedback on the value (or lack thereof) of NUCAPS for Atlantic forecasting</a:t>
            </a:r>
          </a:p>
          <a:p>
            <a:r>
              <a:rPr lang="en-US" sz="2000" dirty="0"/>
              <a:t>Discuss the pros and cons of NUCAPS with NHC</a:t>
            </a:r>
          </a:p>
          <a:p>
            <a:r>
              <a:rPr lang="en-US" sz="2000" dirty="0"/>
              <a:t>Led to the successfully implemented of two approaches to direct broadcast for scientific field campaign support</a:t>
            </a:r>
          </a:p>
          <a:p>
            <a:pPr lvl="1"/>
            <a:r>
              <a:rPr lang="en-US" sz="2000" dirty="0"/>
              <a:t>On-line visualization tool to display Direct Broadcast NUCAPS</a:t>
            </a:r>
          </a:p>
          <a:p>
            <a:pPr lvl="1"/>
            <a:r>
              <a:rPr lang="en-US" sz="2000" dirty="0"/>
              <a:t>Manually running NUCAPS to generate dropsonde, GFS, and NUCAPS Skew-T’s in real time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en-US" sz="2000" dirty="0"/>
              <a:t>We acquired 35 </a:t>
            </a:r>
            <a:r>
              <a:rPr lang="en-US" sz="2000" dirty="0" err="1"/>
              <a:t>dropsondes</a:t>
            </a:r>
            <a:r>
              <a:rPr lang="en-US" sz="2000" dirty="0"/>
              <a:t> that can be used for evaluation and improvement of NUCAPS/Suomi NPP and </a:t>
            </a:r>
            <a:r>
              <a:rPr lang="en-US" sz="2000" dirty="0" smtClean="0"/>
              <a:t>NOAA-20</a:t>
            </a:r>
            <a:endParaRPr lang="en-US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8A76564-C224-A14D-9AE9-E59DB9A2D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796509-B6A2-8049-BC7C-82968529E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NASA Sounder Science Team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3BC56D3B-B956-6C47-A80B-96C86BCE6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1"/>
          <a:stretch/>
        </p:blipFill>
        <p:spPr bwMode="auto">
          <a:xfrm>
            <a:off x="6698829" y="1447801"/>
            <a:ext cx="5296747" cy="252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723544" y="1447801"/>
            <a:ext cx="2272032" cy="369332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Roboto" charset="0"/>
              </a:rPr>
              <a:t>Today’s NHC </a:t>
            </a:r>
            <a:r>
              <a:rPr lang="en-US" dirty="0" smtClean="0">
                <a:solidFill>
                  <a:schemeClr val="bg1"/>
                </a:solidFill>
                <a:latin typeface="Roboto" charset="0"/>
              </a:rPr>
              <a:t>Outlook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75544" y="4276516"/>
            <a:ext cx="532003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500" dirty="0" smtClean="0"/>
              <a:t>Still </a:t>
            </a:r>
            <a:r>
              <a:rPr lang="en-US" sz="2500" dirty="0"/>
              <a:t>have 79 remaining </a:t>
            </a:r>
            <a:r>
              <a:rPr lang="en-US" sz="2500" dirty="0" err="1"/>
              <a:t>dropsondes</a:t>
            </a:r>
            <a:r>
              <a:rPr lang="en-US" sz="2500" dirty="0"/>
              <a:t>, </a:t>
            </a:r>
            <a:r>
              <a:rPr lang="en-US" sz="2500" u="sng" dirty="0"/>
              <a:t>so more flights possible this </a:t>
            </a:r>
            <a:r>
              <a:rPr lang="en-US" sz="2500" u="sng" dirty="0" smtClean="0"/>
              <a:t>year.</a:t>
            </a:r>
            <a:r>
              <a:rPr lang="en-US" sz="2500" dirty="0" smtClean="0"/>
              <a:t> Otherwise</a:t>
            </a:r>
            <a:r>
              <a:rPr lang="en-US" sz="2500" dirty="0"/>
              <a:t>, rollover to 2020</a:t>
            </a:r>
            <a:r>
              <a:rPr lang="en-US" sz="2500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500" b="1" dirty="0" smtClean="0"/>
              <a:t>Possible flight today/tomorrow over Lorenzo!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99791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NASA Sounder Science Team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Retrieval in Eye of Tropical Cyclone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471167" y="1600202"/>
            <a:ext cx="5111233" cy="4525963"/>
          </a:xfrm>
        </p:spPr>
        <p:txBody>
          <a:bodyPr>
            <a:normAutofit/>
          </a:bodyPr>
          <a:lstStyle/>
          <a:p>
            <a:r>
              <a:rPr lang="en-US" dirty="0"/>
              <a:t>Typhoon </a:t>
            </a:r>
            <a:r>
              <a:rPr lang="en-US" dirty="0" err="1" smtClean="0"/>
              <a:t>Soulik</a:t>
            </a:r>
            <a:r>
              <a:rPr lang="en-US" dirty="0"/>
              <a:t> </a:t>
            </a:r>
            <a:r>
              <a:rPr lang="en-US" smtClean="0"/>
              <a:t>had 160 km eye</a:t>
            </a:r>
          </a:p>
          <a:p>
            <a:pPr lvl="1"/>
            <a:r>
              <a:rPr lang="en-US" smtClean="0"/>
              <a:t>Eyes typically </a:t>
            </a:r>
            <a:r>
              <a:rPr lang="en-US"/>
              <a:t>30–65 </a:t>
            </a:r>
            <a:r>
              <a:rPr lang="en-US" smtClean="0"/>
              <a:t>kilometres</a:t>
            </a:r>
          </a:p>
          <a:p>
            <a:pPr lvl="1"/>
            <a:r>
              <a:rPr lang="en-US" smtClean="0"/>
              <a:t> Dorian’s eye was ~ 60 km.</a:t>
            </a:r>
            <a:endParaRPr lang="en-US" dirty="0" smtClean="0"/>
          </a:p>
          <a:p>
            <a:r>
              <a:rPr lang="en-US" dirty="0"/>
              <a:t>Suomi NPP NUCAPS Sounding within the eye of </a:t>
            </a:r>
            <a:r>
              <a:rPr lang="en-US" dirty="0" err="1"/>
              <a:t>Soulik</a:t>
            </a:r>
            <a:r>
              <a:rPr lang="en-US" dirty="0"/>
              <a:t> at 0350 UTC on 21 August 2018</a:t>
            </a:r>
            <a:r>
              <a:rPr lang="en-US" dirty="0" smtClean="0"/>
              <a:t> </a:t>
            </a:r>
          </a:p>
          <a:p>
            <a:r>
              <a:rPr lang="en-US" smtClean="0"/>
              <a:t>Scott Lindstrom Blogpost: </a:t>
            </a:r>
            <a:r>
              <a:rPr lang="en-US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://cimss.ssec.wisc.edu/goes/blog/archives/29379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NASA Sounder Science Team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23</a:t>
            </a:fld>
            <a:endParaRPr lang="en-US" dirty="0"/>
          </a:p>
        </p:txBody>
      </p:sp>
      <p:pic>
        <p:nvPicPr>
          <p:cNvPr id="1030" name="Picture 6" descr="http://cimss.ssec.wisc.edu/goes/blog/wp-content/uploads/2018/08/AnnotateSoulikNPP_5Soundings_steptoggle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5" y="1403348"/>
            <a:ext cx="6333582" cy="495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FA1E3183-CAD5-D144-89FD-CDD0D6783FFE}"/>
              </a:ext>
            </a:extLst>
          </p:cNvPr>
          <p:cNvSpPr txBox="1"/>
          <p:nvPr/>
        </p:nvSpPr>
        <p:spPr>
          <a:xfrm>
            <a:off x="702129" y="1369097"/>
            <a:ext cx="1036864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Community Satellite Processing Package (</a:t>
            </a:r>
            <a:r>
              <a:rPr lang="en-US" sz="1600" b="1" dirty="0"/>
              <a:t>CSPP</a:t>
            </a:r>
            <a:r>
              <a:rPr lang="en-US" sz="1600" dirty="0" smtClean="0"/>
              <a:t>) processes NUCAPS from Direct Broadcast sites </a:t>
            </a:r>
            <a:r>
              <a:rPr lang="mr-IN" sz="1600" dirty="0" smtClean="0"/>
              <a:t>–</a:t>
            </a:r>
            <a:r>
              <a:rPr lang="en-US" sz="1600" dirty="0" smtClean="0"/>
              <a:t> NUCAPS available w/in 20 mins of overpass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Hurricane Dorian: dry </a:t>
            </a:r>
            <a:r>
              <a:rPr lang="en-US" sz="1600" dirty="0"/>
              <a:t>air entrainment modulated development and movement – increased uncertainty in forecast.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Below, NUCAPS captures dry air intrusion into then Tropical Cyclone Dorian.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929B68FA-4C47-9F43-A9D3-45E6CAAAE851}"/>
              </a:ext>
            </a:extLst>
          </p:cNvPr>
          <p:cNvGrpSpPr/>
          <p:nvPr/>
        </p:nvGrpSpPr>
        <p:grpSpPr>
          <a:xfrm>
            <a:off x="6349137" y="2438697"/>
            <a:ext cx="5258965" cy="3549815"/>
            <a:chOff x="6811108" y="3308185"/>
            <a:chExt cx="5258965" cy="3549815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759BDFDA-C5EF-474C-9853-2188262A1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108" y="3554200"/>
              <a:ext cx="5258965" cy="33038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327C0042-7DC7-DF4E-A2A7-631BE4E8CA5A}"/>
                </a:ext>
              </a:extLst>
            </p:cNvPr>
            <p:cNvSpPr txBox="1"/>
            <p:nvPr/>
          </p:nvSpPr>
          <p:spPr>
            <a:xfrm>
              <a:off x="7069015" y="6294780"/>
              <a:ext cx="17514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Dry air intrusion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="" xmlns:a16="http://schemas.microsoft.com/office/drawing/2014/main" id="{07D2A1F6-8AF1-9246-8FCE-C0A1CB7C64C8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V="1">
              <a:off x="7944733" y="6020902"/>
              <a:ext cx="1328221" cy="2738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0A4C6C56-03C6-F548-99A9-C8BF471F95EA}"/>
                </a:ext>
              </a:extLst>
            </p:cNvPr>
            <p:cNvSpPr txBox="1"/>
            <p:nvPr/>
          </p:nvSpPr>
          <p:spPr>
            <a:xfrm>
              <a:off x="7057588" y="3308185"/>
              <a:ext cx="44637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NUCAPS 596 </a:t>
              </a:r>
              <a:r>
                <a:rPr lang="en-US" dirty="0" err="1"/>
                <a:t>mb</a:t>
              </a:r>
              <a:r>
                <a:rPr lang="en-US" dirty="0"/>
                <a:t> water vapor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DEB8D58-7DA0-D249-8496-6E9A2F80A51B}"/>
                </a:ext>
              </a:extLst>
            </p:cNvPr>
            <p:cNvSpPr txBox="1"/>
            <p:nvPr/>
          </p:nvSpPr>
          <p:spPr>
            <a:xfrm>
              <a:off x="10023230" y="4492510"/>
              <a:ext cx="971851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748 UTC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3CED9CB0-C470-BF4A-88D8-941548C87548}"/>
                </a:ext>
              </a:extLst>
            </p:cNvPr>
            <p:cNvSpPr txBox="1"/>
            <p:nvPr/>
          </p:nvSpPr>
          <p:spPr>
            <a:xfrm>
              <a:off x="7540116" y="3883203"/>
              <a:ext cx="971851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601 UTC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="" xmlns:a16="http://schemas.microsoft.com/office/drawing/2014/main" id="{FB4601BA-6403-904C-ADCD-02A90F5B0767}"/>
                </a:ext>
              </a:extLst>
            </p:cNvPr>
            <p:cNvCxnSpPr>
              <a:stCxn id="9" idx="0"/>
            </p:cNvCxnSpPr>
            <p:nvPr/>
          </p:nvCxnSpPr>
          <p:spPr>
            <a:xfrm flipV="1">
              <a:off x="7944733" y="5747023"/>
              <a:ext cx="237974" cy="5477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B9C29A5A-8065-5D4C-A700-2495488BDD34}"/>
              </a:ext>
            </a:extLst>
          </p:cNvPr>
          <p:cNvGrpSpPr/>
          <p:nvPr/>
        </p:nvGrpSpPr>
        <p:grpSpPr>
          <a:xfrm>
            <a:off x="420490" y="2468793"/>
            <a:ext cx="5258964" cy="3551349"/>
            <a:chOff x="338591" y="478589"/>
            <a:chExt cx="5258964" cy="3551349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5498E01D-F3A2-EF47-A8EB-880F84757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591" y="726138"/>
              <a:ext cx="5258964" cy="33038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A9CFDAA9-B854-8142-9892-A235841C3004}"/>
                </a:ext>
              </a:extLst>
            </p:cNvPr>
            <p:cNvSpPr txBox="1"/>
            <p:nvPr/>
          </p:nvSpPr>
          <p:spPr>
            <a:xfrm>
              <a:off x="755924" y="3538540"/>
              <a:ext cx="2044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Dry air intrusion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="" xmlns:a16="http://schemas.microsoft.com/office/drawing/2014/main" id="{4A1FD6EF-77DD-B44B-B205-0A7BF672D8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4276" y="3169209"/>
              <a:ext cx="1023421" cy="4286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89921719-ABB0-8340-9677-F1DE2FF530CB}"/>
                </a:ext>
              </a:extLst>
            </p:cNvPr>
            <p:cNvSpPr txBox="1"/>
            <p:nvPr/>
          </p:nvSpPr>
          <p:spPr>
            <a:xfrm>
              <a:off x="620230" y="478589"/>
              <a:ext cx="441931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NUCAPS 596 </a:t>
              </a:r>
              <a:r>
                <a:rPr lang="en-US" dirty="0" err="1"/>
                <a:t>mb</a:t>
              </a:r>
              <a:r>
                <a:rPr lang="en-US" dirty="0"/>
                <a:t> water vapor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6B76D1F7-8E6A-6E48-BA14-E6C8E6EE56EB}"/>
                </a:ext>
              </a:extLst>
            </p:cNvPr>
            <p:cNvSpPr txBox="1"/>
            <p:nvPr/>
          </p:nvSpPr>
          <p:spPr>
            <a:xfrm>
              <a:off x="3832067" y="1632818"/>
              <a:ext cx="971851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513 UTC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6E3FAB29-330A-BA47-A981-0D800ED81EE3}"/>
                </a:ext>
              </a:extLst>
            </p:cNvPr>
            <p:cNvSpPr txBox="1"/>
            <p:nvPr/>
          </p:nvSpPr>
          <p:spPr>
            <a:xfrm>
              <a:off x="2091771" y="1018704"/>
              <a:ext cx="971851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700 UTC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="" xmlns:a16="http://schemas.microsoft.com/office/drawing/2014/main" id="{B60CBAB9-1617-4949-89FD-7CFFF9C16CB0}"/>
                </a:ext>
              </a:extLst>
            </p:cNvPr>
            <p:cNvCxnSpPr/>
            <p:nvPr/>
          </p:nvCxnSpPr>
          <p:spPr>
            <a:xfrm flipV="1">
              <a:off x="1554276" y="3267772"/>
              <a:ext cx="1663493" cy="3301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095882D-8B5F-694A-BCFB-CDDD973CEB62}"/>
              </a:ext>
            </a:extLst>
          </p:cNvPr>
          <p:cNvSpPr txBox="1"/>
          <p:nvPr/>
        </p:nvSpPr>
        <p:spPr>
          <a:xfrm>
            <a:off x="3921380" y="2863738"/>
            <a:ext cx="1210588" cy="3693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Suomi NPP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848B975-0FF3-8240-AF51-5D6B1735EF87}"/>
              </a:ext>
            </a:extLst>
          </p:cNvPr>
          <p:cNvSpPr txBox="1"/>
          <p:nvPr/>
        </p:nvSpPr>
        <p:spPr>
          <a:xfrm>
            <a:off x="10006876" y="2872066"/>
            <a:ext cx="1052468" cy="3693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NOAA-20</a:t>
            </a:r>
          </a:p>
        </p:txBody>
      </p:sp>
      <p:sp>
        <p:nvSpPr>
          <p:cNvPr id="25" name="Title 24">
            <a:extLst>
              <a:ext uri="{FF2B5EF4-FFF2-40B4-BE49-F238E27FC236}">
                <a16:creationId xmlns="" xmlns:a16="http://schemas.microsoft.com/office/drawing/2014/main" id="{90F3C40C-C6E1-D44F-BFDE-2D9E43AB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233" y="365125"/>
            <a:ext cx="7019026" cy="764047"/>
          </a:xfrm>
        </p:spPr>
        <p:txBody>
          <a:bodyPr>
            <a:noAutofit/>
          </a:bodyPr>
          <a:lstStyle/>
          <a:p>
            <a:pPr algn="ctr"/>
            <a:r>
              <a:rPr lang="en-US" sz="2500" dirty="0"/>
              <a:t>Real-time images to NOAA’s Hurricane Research Division in Miami to support </a:t>
            </a:r>
            <a:r>
              <a:rPr lang="en-US" sz="2500" dirty="0" smtClean="0"/>
              <a:t>Forecasts</a:t>
            </a:r>
            <a:endParaRPr lang="en-US" sz="2500" dirty="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592E770-2416-6E42-9CDF-278342A72FF4}"/>
              </a:ext>
            </a:extLst>
          </p:cNvPr>
          <p:cNvSpPr txBox="1"/>
          <p:nvPr/>
        </p:nvSpPr>
        <p:spPr>
          <a:xfrm>
            <a:off x="9675700" y="6464300"/>
            <a:ext cx="251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8/28/2019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C57EF385-083F-5A42-9F92-79382817FB50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3251600" y="4822827"/>
            <a:ext cx="319058" cy="2836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FC04DB0-51B1-4D4C-9081-502A59CD8F3B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9185832" y="4822826"/>
            <a:ext cx="319058" cy="28360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56C040-B04A-CC4B-B982-7FD7EC528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</p:spPr>
        <p:txBody>
          <a:bodyPr/>
          <a:lstStyle/>
          <a:p>
            <a:r>
              <a:rPr lang="en-US"/>
              <a:t>9/27/19</a:t>
            </a:r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CEF9FEE3-97FB-684C-BDA7-BF857B21F5F3}"/>
              </a:ext>
            </a:extLst>
          </p:cNvPr>
          <p:cNvGrpSpPr/>
          <p:nvPr/>
        </p:nvGrpSpPr>
        <p:grpSpPr>
          <a:xfrm>
            <a:off x="1518685" y="6318422"/>
            <a:ext cx="8735529" cy="417333"/>
            <a:chOff x="1812015" y="6296355"/>
            <a:chExt cx="8735529" cy="417333"/>
          </a:xfrm>
        </p:grpSpPr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94924590-6C9B-2E4D-A7B6-D4F58ECAAE34}"/>
                </a:ext>
              </a:extLst>
            </p:cNvPr>
            <p:cNvGrpSpPr/>
            <p:nvPr/>
          </p:nvGrpSpPr>
          <p:grpSpPr>
            <a:xfrm>
              <a:off x="1812015" y="6344356"/>
              <a:ext cx="2338754" cy="369332"/>
              <a:chOff x="9675700" y="464206"/>
              <a:chExt cx="2338754" cy="369332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id="{F07B8030-CCCA-FF42-BE18-90B58D59D5FB}"/>
                  </a:ext>
                </a:extLst>
              </p:cNvPr>
              <p:cNvSpPr/>
              <p:nvPr/>
            </p:nvSpPr>
            <p:spPr>
              <a:xfrm>
                <a:off x="9675700" y="464206"/>
                <a:ext cx="2338754" cy="3693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="" xmlns:a16="http://schemas.microsoft.com/office/drawing/2014/main" id="{A7D24832-8647-B34B-84F3-9C2FBAFA8B3C}"/>
                  </a:ext>
                </a:extLst>
              </p:cNvPr>
              <p:cNvGrpSpPr/>
              <p:nvPr/>
            </p:nvGrpSpPr>
            <p:grpSpPr>
              <a:xfrm>
                <a:off x="9801417" y="464206"/>
                <a:ext cx="2124512" cy="369332"/>
                <a:chOff x="9454355" y="424034"/>
                <a:chExt cx="2124512" cy="369332"/>
              </a:xfrm>
            </p:grpSpPr>
            <p:pic>
              <p:nvPicPr>
                <p:cNvPr id="49" name="Picture 48">
                  <a:extLst>
                    <a:ext uri="{FF2B5EF4-FFF2-40B4-BE49-F238E27FC236}">
                      <a16:creationId xmlns="" xmlns:a16="http://schemas.microsoft.com/office/drawing/2014/main" id="{61BE8BE0-472B-9640-80D7-FF264F59A1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biLevel thresh="75000"/>
                </a:blip>
                <a:stretch>
                  <a:fillRect/>
                </a:stretch>
              </p:blipFill>
              <p:spPr>
                <a:xfrm>
                  <a:off x="9454355" y="484146"/>
                  <a:ext cx="319058" cy="283607"/>
                </a:xfrm>
                <a:prstGeom prst="rect">
                  <a:avLst/>
                </a:prstGeom>
              </p:spPr>
            </p:pic>
            <p:sp>
              <p:nvSpPr>
                <p:cNvPr id="50" name="TextBox 49">
                  <a:extLst>
                    <a:ext uri="{FF2B5EF4-FFF2-40B4-BE49-F238E27FC236}">
                      <a16:creationId xmlns="" xmlns:a16="http://schemas.microsoft.com/office/drawing/2014/main" id="{A401A6CE-0D99-4942-A2EA-3FE1EDCD03A6}"/>
                    </a:ext>
                  </a:extLst>
                </p:cNvPr>
                <p:cNvSpPr txBox="1"/>
                <p:nvPr/>
              </p:nvSpPr>
              <p:spPr>
                <a:xfrm>
                  <a:off x="9788312" y="424034"/>
                  <a:ext cx="179055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Hurricane Dorian</a:t>
                  </a:r>
                </a:p>
              </p:txBody>
            </p:sp>
          </p:grpSp>
        </p:grpSp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050A9D98-FCCF-0F47-B158-09F31675CE67}"/>
                </a:ext>
              </a:extLst>
            </p:cNvPr>
            <p:cNvSpPr/>
            <p:nvPr/>
          </p:nvSpPr>
          <p:spPr>
            <a:xfrm>
              <a:off x="5121443" y="6339106"/>
              <a:ext cx="5426101" cy="369332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dirty="0"/>
                <a:t>From CSPP direct broadcast from Miami and Puerto Rico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="" xmlns:a16="http://schemas.microsoft.com/office/drawing/2014/main" id="{1A388253-C6F8-A040-8644-D50D4E9F1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56926" y="6296355"/>
              <a:ext cx="355177" cy="417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664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04D945C7-9069-0E45-A37E-77C5C21D5A94}"/>
              </a:ext>
            </a:extLst>
          </p:cNvPr>
          <p:cNvSpPr/>
          <p:nvPr/>
        </p:nvSpPr>
        <p:spPr>
          <a:xfrm>
            <a:off x="0" y="229070"/>
            <a:ext cx="12219463" cy="6862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F401DFEF-F3FA-3F42-B7AF-A6D90E3FED8B}"/>
              </a:ext>
            </a:extLst>
          </p:cNvPr>
          <p:cNvGrpSpPr/>
          <p:nvPr/>
        </p:nvGrpSpPr>
        <p:grpSpPr>
          <a:xfrm>
            <a:off x="2981392" y="0"/>
            <a:ext cx="9121602" cy="6165356"/>
            <a:chOff x="1422999" y="150099"/>
            <a:chExt cx="9121602" cy="6165356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0DD659C7-C1E5-C243-B79B-07205EBDD8ED}"/>
                </a:ext>
              </a:extLst>
            </p:cNvPr>
            <p:cNvSpPr txBox="1"/>
            <p:nvPr/>
          </p:nvSpPr>
          <p:spPr>
            <a:xfrm>
              <a:off x="3037994" y="150099"/>
              <a:ext cx="1210588" cy="36933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Suomi NPP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945BAB34-DDCE-1343-B036-8A0BCC485C52}"/>
                </a:ext>
              </a:extLst>
            </p:cNvPr>
            <p:cNvSpPr txBox="1"/>
            <p:nvPr/>
          </p:nvSpPr>
          <p:spPr>
            <a:xfrm>
              <a:off x="7453045" y="150099"/>
              <a:ext cx="1052468" cy="36933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NOAA-20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D9681D6A-AD24-1D44-BEA9-A5CFBF7B275F}"/>
                </a:ext>
              </a:extLst>
            </p:cNvPr>
            <p:cNvSpPr txBox="1"/>
            <p:nvPr/>
          </p:nvSpPr>
          <p:spPr>
            <a:xfrm rot="16200000">
              <a:off x="1081719" y="1970338"/>
              <a:ext cx="1051891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AM Orbit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81AD0EA1-5CDA-AB4E-8FB9-0DFB8378E947}"/>
                </a:ext>
              </a:extLst>
            </p:cNvPr>
            <p:cNvSpPr txBox="1"/>
            <p:nvPr/>
          </p:nvSpPr>
          <p:spPr>
            <a:xfrm rot="16200000">
              <a:off x="1088933" y="4743972"/>
              <a:ext cx="1037463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PM Orbit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980BB07A-7314-3B47-BD7D-D49EA4036B14}"/>
                </a:ext>
              </a:extLst>
            </p:cNvPr>
            <p:cNvGrpSpPr/>
            <p:nvPr/>
          </p:nvGrpSpPr>
          <p:grpSpPr>
            <a:xfrm>
              <a:off x="1714499" y="768187"/>
              <a:ext cx="8830102" cy="5547268"/>
              <a:chOff x="1714499" y="768187"/>
              <a:chExt cx="8830102" cy="554726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="" xmlns:a16="http://schemas.microsoft.com/office/drawing/2014/main" id="{D62A4B93-E24F-844C-83E3-BF649AFBA99D}"/>
                  </a:ext>
                </a:extLst>
              </p:cNvPr>
              <p:cNvGrpSpPr/>
              <p:nvPr/>
            </p:nvGrpSpPr>
            <p:grpSpPr>
              <a:xfrm>
                <a:off x="1714499" y="768187"/>
                <a:ext cx="8830102" cy="5547268"/>
                <a:chOff x="-1" y="796763"/>
                <a:chExt cx="8830102" cy="5547268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="" xmlns:a16="http://schemas.microsoft.com/office/drawing/2014/main" id="{B7BE6CDF-CD78-4A4C-B67D-52316868E0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415050" y="796763"/>
                  <a:ext cx="4415051" cy="2773634"/>
                </a:xfrm>
                <a:prstGeom prst="rect">
                  <a:avLst/>
                </a:prstGeom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="" xmlns:a16="http://schemas.microsoft.com/office/drawing/2014/main" id="{C1A73870-D9D1-194E-AEB1-442C90CACF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415051" y="3570397"/>
                  <a:ext cx="4415050" cy="2773634"/>
                </a:xfrm>
                <a:prstGeom prst="rect">
                  <a:avLst/>
                </a:prstGeom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="" xmlns:a16="http://schemas.microsoft.com/office/drawing/2014/main" id="{28D1F556-5A19-DB4E-B626-78EBB90D21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9970"/>
                <a:stretch/>
              </p:blipFill>
              <p:spPr>
                <a:xfrm>
                  <a:off x="-1" y="796763"/>
                  <a:ext cx="3974893" cy="2773634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="" xmlns:a16="http://schemas.microsoft.com/office/drawing/2014/main" id="{43D3A10B-9D46-F847-9455-8E01E57ECE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9970"/>
                <a:stretch/>
              </p:blipFill>
              <p:spPr>
                <a:xfrm>
                  <a:off x="1" y="3570397"/>
                  <a:ext cx="3974891" cy="2773634"/>
                </a:xfrm>
                <a:prstGeom prst="rect">
                  <a:avLst/>
                </a:prstGeom>
              </p:spPr>
            </p:pic>
          </p:grp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F0ADAB27-4C8E-0945-9577-48AE9F1E0DD1}"/>
                  </a:ext>
                </a:extLst>
              </p:cNvPr>
              <p:cNvSpPr txBox="1"/>
              <p:nvPr/>
            </p:nvSpPr>
            <p:spPr>
              <a:xfrm>
                <a:off x="9395144" y="3147266"/>
                <a:ext cx="1149457" cy="646331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Gap in overpass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CEE12EA-ED83-3B43-8CED-7F3F714711E6}"/>
              </a:ext>
            </a:extLst>
          </p:cNvPr>
          <p:cNvSpPr txBox="1"/>
          <p:nvPr/>
        </p:nvSpPr>
        <p:spPr>
          <a:xfrm>
            <a:off x="9675700" y="6476570"/>
            <a:ext cx="251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9/2/2019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76E6B855-09C8-F944-ABFA-1B563F1EDC0B}"/>
              </a:ext>
            </a:extLst>
          </p:cNvPr>
          <p:cNvGrpSpPr/>
          <p:nvPr/>
        </p:nvGrpSpPr>
        <p:grpSpPr>
          <a:xfrm rot="10976312">
            <a:off x="9079393" y="2331926"/>
            <a:ext cx="1899494" cy="2826711"/>
            <a:chOff x="1898277" y="1259217"/>
            <a:chExt cx="2713596" cy="4362295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="" xmlns:a16="http://schemas.microsoft.com/office/drawing/2014/main" id="{78FEF614-CD7B-9740-A653-CD11CE8CEA19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rot="10623688" flipH="1">
              <a:off x="1898277" y="1259217"/>
              <a:ext cx="2015446" cy="285528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="" xmlns:a16="http://schemas.microsoft.com/office/drawing/2014/main" id="{3BCD558F-DDA9-3D40-AE70-62958B12AD27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rot="10623688" flipH="1" flipV="1">
              <a:off x="2001847" y="4095164"/>
              <a:ext cx="2610026" cy="152634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78369DB2-64F3-544D-96ED-028DE408C54A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4825325" y="1789310"/>
            <a:ext cx="267801" cy="238045"/>
          </a:xfrm>
          <a:prstGeom prst="rect">
            <a:avLst/>
          </a:prstGeom>
          <a:noFill/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944A0181-DEC3-B44E-91B2-1CC0618EAA26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4761519" y="4562944"/>
            <a:ext cx="267801" cy="238045"/>
          </a:xfrm>
          <a:prstGeom prst="rect">
            <a:avLst/>
          </a:prstGeom>
          <a:noFill/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53F10CEF-4E0A-654F-884B-6A7D56601F88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9151630" y="1789310"/>
            <a:ext cx="267801" cy="238045"/>
          </a:xfrm>
          <a:prstGeom prst="rect">
            <a:avLst/>
          </a:prstGeom>
          <a:noFill/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D5547C38-AE99-244E-98DD-09983442BB9C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9151630" y="4562943"/>
            <a:ext cx="267801" cy="238045"/>
          </a:xfrm>
          <a:prstGeom prst="rect">
            <a:avLst/>
          </a:prstGeom>
          <a:noFill/>
        </p:spPr>
      </p:pic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EE4AA44F-6D85-5B4A-A8B8-822822777963}"/>
              </a:ext>
            </a:extLst>
          </p:cNvPr>
          <p:cNvSpPr txBox="1"/>
          <p:nvPr/>
        </p:nvSpPr>
        <p:spPr>
          <a:xfrm>
            <a:off x="3480767" y="419777"/>
            <a:ext cx="3738349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NUCAPS 706 </a:t>
            </a:r>
            <a:r>
              <a:rPr lang="en-US" dirty="0" err="1"/>
              <a:t>mb</a:t>
            </a:r>
            <a:r>
              <a:rPr lang="en-US" dirty="0"/>
              <a:t> water vapor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A1E198C9-C42C-B74F-8D2D-105621936251}"/>
              </a:ext>
            </a:extLst>
          </p:cNvPr>
          <p:cNvSpPr txBox="1"/>
          <p:nvPr/>
        </p:nvSpPr>
        <p:spPr>
          <a:xfrm>
            <a:off x="7887667" y="394555"/>
            <a:ext cx="375727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NUCAPS 706 </a:t>
            </a:r>
            <a:r>
              <a:rPr lang="en-US" dirty="0" err="1"/>
              <a:t>mb</a:t>
            </a:r>
            <a:r>
              <a:rPr lang="en-US" dirty="0"/>
              <a:t> water vapor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C47B49FC-814A-6143-AA83-93A52EF31E20}"/>
              </a:ext>
            </a:extLst>
          </p:cNvPr>
          <p:cNvSpPr txBox="1"/>
          <p:nvPr/>
        </p:nvSpPr>
        <p:spPr>
          <a:xfrm>
            <a:off x="239902" y="229070"/>
            <a:ext cx="2637552" cy="5940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NUCAPS retrievals are made from both Suomi NPP and NOAA-20, which have orbits 50 minutes apart.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Category 5 Hurricane Dorian was captured by Suomi NPP, but in an overpass gap during NOAA-20’s orbit.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Utilizing </a:t>
            </a:r>
            <a:r>
              <a:rPr lang="en-US" sz="2000" u="sng" dirty="0"/>
              <a:t>two satellites</a:t>
            </a:r>
            <a:r>
              <a:rPr lang="en-US" sz="2000" dirty="0"/>
              <a:t> in operations ensures data availability at all locations.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C068054-8839-1E42-9606-8B35262B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7E92BBDC-5A5A-4443-B767-A9B5C6315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4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CEF9FEE3-97FB-684C-BDA7-BF857B21F5F3}"/>
              </a:ext>
            </a:extLst>
          </p:cNvPr>
          <p:cNvGrpSpPr/>
          <p:nvPr/>
        </p:nvGrpSpPr>
        <p:grpSpPr>
          <a:xfrm>
            <a:off x="1518685" y="6318422"/>
            <a:ext cx="8735529" cy="417333"/>
            <a:chOff x="1812015" y="6296355"/>
            <a:chExt cx="8735529" cy="417333"/>
          </a:xfrm>
        </p:grpSpPr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94924590-6C9B-2E4D-A7B6-D4F58ECAAE34}"/>
                </a:ext>
              </a:extLst>
            </p:cNvPr>
            <p:cNvGrpSpPr/>
            <p:nvPr/>
          </p:nvGrpSpPr>
          <p:grpSpPr>
            <a:xfrm>
              <a:off x="1812015" y="6344356"/>
              <a:ext cx="2338754" cy="369332"/>
              <a:chOff x="9675700" y="464206"/>
              <a:chExt cx="2338754" cy="369332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="" xmlns:a16="http://schemas.microsoft.com/office/drawing/2014/main" id="{F07B8030-CCCA-FF42-BE18-90B58D59D5FB}"/>
                  </a:ext>
                </a:extLst>
              </p:cNvPr>
              <p:cNvSpPr/>
              <p:nvPr/>
            </p:nvSpPr>
            <p:spPr>
              <a:xfrm>
                <a:off x="9675700" y="464206"/>
                <a:ext cx="2338754" cy="3693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="" xmlns:a16="http://schemas.microsoft.com/office/drawing/2014/main" id="{A7D24832-8647-B34B-84F3-9C2FBAFA8B3C}"/>
                  </a:ext>
                </a:extLst>
              </p:cNvPr>
              <p:cNvGrpSpPr/>
              <p:nvPr/>
            </p:nvGrpSpPr>
            <p:grpSpPr>
              <a:xfrm>
                <a:off x="9801417" y="464206"/>
                <a:ext cx="2124512" cy="369332"/>
                <a:chOff x="9454355" y="424034"/>
                <a:chExt cx="2124512" cy="369332"/>
              </a:xfrm>
            </p:grpSpPr>
            <p:pic>
              <p:nvPicPr>
                <p:cNvPr id="43" name="Picture 42">
                  <a:extLst>
                    <a:ext uri="{FF2B5EF4-FFF2-40B4-BE49-F238E27FC236}">
                      <a16:creationId xmlns="" xmlns:a16="http://schemas.microsoft.com/office/drawing/2014/main" id="{61BE8BE0-472B-9640-80D7-FF264F59A1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biLevel thresh="75000"/>
                </a:blip>
                <a:stretch>
                  <a:fillRect/>
                </a:stretch>
              </p:blipFill>
              <p:spPr>
                <a:xfrm>
                  <a:off x="9454355" y="484146"/>
                  <a:ext cx="319058" cy="283607"/>
                </a:xfrm>
                <a:prstGeom prst="rect">
                  <a:avLst/>
                </a:prstGeom>
              </p:spPr>
            </p:pic>
            <p:sp>
              <p:nvSpPr>
                <p:cNvPr id="44" name="TextBox 43">
                  <a:extLst>
                    <a:ext uri="{FF2B5EF4-FFF2-40B4-BE49-F238E27FC236}">
                      <a16:creationId xmlns="" xmlns:a16="http://schemas.microsoft.com/office/drawing/2014/main" id="{A401A6CE-0D99-4942-A2EA-3FE1EDCD03A6}"/>
                    </a:ext>
                  </a:extLst>
                </p:cNvPr>
                <p:cNvSpPr txBox="1"/>
                <p:nvPr/>
              </p:nvSpPr>
              <p:spPr>
                <a:xfrm>
                  <a:off x="9788312" y="424034"/>
                  <a:ext cx="179055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Hurricane Dorian</a:t>
                  </a:r>
                </a:p>
              </p:txBody>
            </p:sp>
          </p:grpSp>
        </p:grp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050A9D98-FCCF-0F47-B158-09F31675CE67}"/>
                </a:ext>
              </a:extLst>
            </p:cNvPr>
            <p:cNvSpPr/>
            <p:nvPr/>
          </p:nvSpPr>
          <p:spPr>
            <a:xfrm>
              <a:off x="5121443" y="6339106"/>
              <a:ext cx="5426101" cy="369332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dirty="0"/>
                <a:t>From CSPP direct broadcast from Miami and Puerto Rico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1A388253-C6F8-A040-8644-D50D4E9F1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56926" y="6296355"/>
              <a:ext cx="355177" cy="417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400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="" xmlns:a16="http://schemas.microsoft.com/office/drawing/2014/main" id="{6BB9ADC7-0F9C-0F44-8DB4-16E54D780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G-IV flights do not consider satellite overpasses in their timing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655BAF8-7B8C-D541-B4BD-03B3DAF7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29D271-A74B-7D4F-B122-C48C0B070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516" y="1377460"/>
            <a:ext cx="6400800" cy="4572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D09A173-AC56-5C4A-B91E-6565CC1667AF}"/>
              </a:ext>
            </a:extLst>
          </p:cNvPr>
          <p:cNvSpPr txBox="1"/>
          <p:nvPr/>
        </p:nvSpPr>
        <p:spPr>
          <a:xfrm>
            <a:off x="894223" y="1565592"/>
            <a:ext cx="3813244" cy="369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08/28/2019 </a:t>
            </a:r>
            <a:r>
              <a:rPr lang="en-US" b="1" dirty="0"/>
              <a:t>Suomi NPP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A504465-0E08-D745-A219-28614BE42755}"/>
              </a:ext>
            </a:extLst>
          </p:cNvPr>
          <p:cNvSpPr txBox="1"/>
          <p:nvPr/>
        </p:nvSpPr>
        <p:spPr>
          <a:xfrm>
            <a:off x="2032000" y="4707467"/>
            <a:ext cx="127796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18:54 UTC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9D0F11A-E056-F647-B114-BFB3A04C7C78}"/>
              </a:ext>
            </a:extLst>
          </p:cNvPr>
          <p:cNvSpPr txBox="1"/>
          <p:nvPr/>
        </p:nvSpPr>
        <p:spPr>
          <a:xfrm rot="3295382">
            <a:off x="2678403" y="3136530"/>
            <a:ext cx="247971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&lt; 2 hours from overpass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0599EFBE-7CBF-F042-8032-C82A8610FF86}"/>
              </a:ext>
            </a:extLst>
          </p:cNvPr>
          <p:cNvSpPr txBox="1"/>
          <p:nvPr/>
        </p:nvSpPr>
        <p:spPr>
          <a:xfrm>
            <a:off x="6310283" y="1951756"/>
            <a:ext cx="57240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/>
              <a:t>Why should we coordinate flights?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/>
              <a:t>Most GIV recon </a:t>
            </a:r>
            <a:r>
              <a:rPr lang="en-US" sz="2200" dirty="0"/>
              <a:t>flights takeoff in morning and evening to be timed with the model runs.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At best, can only use a few of the </a:t>
            </a:r>
            <a:r>
              <a:rPr lang="en-US" sz="2200" dirty="0" err="1" smtClean="0"/>
              <a:t>dropsondes</a:t>
            </a:r>
            <a:r>
              <a:rPr lang="en-US" sz="2200" dirty="0" smtClean="0"/>
              <a:t> from the AM flight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Suomi NPP: 10 useful </a:t>
            </a:r>
            <a:r>
              <a:rPr lang="en-US" sz="2200" dirty="0" err="1" smtClean="0"/>
              <a:t>sondes</a:t>
            </a:r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After </a:t>
            </a:r>
            <a:r>
              <a:rPr lang="en-US" sz="2200" dirty="0"/>
              <a:t>2 hours, the tropical atmosphere has already changed and the </a:t>
            </a:r>
            <a:r>
              <a:rPr lang="en-US" sz="2200" dirty="0" err="1"/>
              <a:t>sondes</a:t>
            </a:r>
            <a:r>
              <a:rPr lang="en-US" sz="2200" dirty="0"/>
              <a:t> are not comparable.</a:t>
            </a:r>
          </a:p>
          <a:p>
            <a:endParaRPr lang="en-US" sz="2200" dirty="0"/>
          </a:p>
        </p:txBody>
      </p:sp>
      <p:sp>
        <p:nvSpPr>
          <p:cNvPr id="38" name="Freeform 37">
            <a:extLst>
              <a:ext uri="{FF2B5EF4-FFF2-40B4-BE49-F238E27FC236}">
                <a16:creationId xmlns="" xmlns:a16="http://schemas.microsoft.com/office/drawing/2014/main" id="{4C2F1FDC-6B59-044A-90A4-DC74A863FC85}"/>
              </a:ext>
            </a:extLst>
          </p:cNvPr>
          <p:cNvSpPr/>
          <p:nvPr/>
        </p:nvSpPr>
        <p:spPr>
          <a:xfrm>
            <a:off x="3114261" y="2957161"/>
            <a:ext cx="967409" cy="1487097"/>
          </a:xfrm>
          <a:custGeom>
            <a:avLst/>
            <a:gdLst>
              <a:gd name="connsiteX0" fmla="*/ 899186 w 899186"/>
              <a:gd name="connsiteY0" fmla="*/ 1464389 h 1464389"/>
              <a:gd name="connsiteX1" fmla="*/ 541377 w 899186"/>
              <a:gd name="connsiteY1" fmla="*/ 1146337 h 1464389"/>
              <a:gd name="connsiteX2" fmla="*/ 501621 w 899186"/>
              <a:gd name="connsiteY2" fmla="*/ 1013815 h 1464389"/>
              <a:gd name="connsiteX3" fmla="*/ 528125 w 899186"/>
              <a:gd name="connsiteY3" fmla="*/ 762024 h 1464389"/>
              <a:gd name="connsiteX4" fmla="*/ 514873 w 899186"/>
              <a:gd name="connsiteY4" fmla="*/ 576494 h 1464389"/>
              <a:gd name="connsiteX5" fmla="*/ 382351 w 899186"/>
              <a:gd name="connsiteY5" fmla="*/ 377711 h 1464389"/>
              <a:gd name="connsiteX6" fmla="*/ 37795 w 899186"/>
              <a:gd name="connsiteY6" fmla="*/ 33154 h 1464389"/>
              <a:gd name="connsiteX7" fmla="*/ 24542 w 899186"/>
              <a:gd name="connsiteY7" fmla="*/ 33154 h 146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9186" h="1464389">
                <a:moveTo>
                  <a:pt x="899186" y="1464389"/>
                </a:moveTo>
                <a:cubicBezTo>
                  <a:pt x="753412" y="1342911"/>
                  <a:pt x="607638" y="1221433"/>
                  <a:pt x="541377" y="1146337"/>
                </a:cubicBezTo>
                <a:cubicBezTo>
                  <a:pt x="475116" y="1071241"/>
                  <a:pt x="503830" y="1077867"/>
                  <a:pt x="501621" y="1013815"/>
                </a:cubicBezTo>
                <a:cubicBezTo>
                  <a:pt x="499412" y="949763"/>
                  <a:pt x="525916" y="834911"/>
                  <a:pt x="528125" y="762024"/>
                </a:cubicBezTo>
                <a:cubicBezTo>
                  <a:pt x="530334" y="689137"/>
                  <a:pt x="539169" y="640546"/>
                  <a:pt x="514873" y="576494"/>
                </a:cubicBezTo>
                <a:cubicBezTo>
                  <a:pt x="490577" y="512442"/>
                  <a:pt x="461864" y="468268"/>
                  <a:pt x="382351" y="377711"/>
                </a:cubicBezTo>
                <a:cubicBezTo>
                  <a:pt x="302838" y="287154"/>
                  <a:pt x="97430" y="90580"/>
                  <a:pt x="37795" y="33154"/>
                </a:cubicBezTo>
                <a:cubicBezTo>
                  <a:pt x="-21840" y="-24272"/>
                  <a:pt x="1351" y="4441"/>
                  <a:pt x="24542" y="3315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B5B1626-3529-EA42-9025-4DA7F0149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NASA Sounder Science Team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564B41-3DCD-0348-8D1C-1405279EB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5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4924590-6C9B-2E4D-A7B6-D4F58ECAAE34}"/>
              </a:ext>
            </a:extLst>
          </p:cNvPr>
          <p:cNvGrpSpPr/>
          <p:nvPr/>
        </p:nvGrpSpPr>
        <p:grpSpPr>
          <a:xfrm>
            <a:off x="894223" y="5949460"/>
            <a:ext cx="2338754" cy="369332"/>
            <a:chOff x="9675700" y="464206"/>
            <a:chExt cx="2338754" cy="369332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07B8030-CCCA-FF42-BE18-90B58D59D5FB}"/>
                </a:ext>
              </a:extLst>
            </p:cNvPr>
            <p:cNvSpPr/>
            <p:nvPr/>
          </p:nvSpPr>
          <p:spPr>
            <a:xfrm>
              <a:off x="9675700" y="464206"/>
              <a:ext cx="2338754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A7D24832-8647-B34B-84F3-9C2FBAFA8B3C}"/>
                </a:ext>
              </a:extLst>
            </p:cNvPr>
            <p:cNvGrpSpPr/>
            <p:nvPr/>
          </p:nvGrpSpPr>
          <p:grpSpPr>
            <a:xfrm>
              <a:off x="9801417" y="464206"/>
              <a:ext cx="2124512" cy="369332"/>
              <a:chOff x="9454355" y="424034"/>
              <a:chExt cx="2124512" cy="36933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61BE8BE0-472B-9640-80D7-FF264F59A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biLevel thresh="75000"/>
              </a:blip>
              <a:stretch>
                <a:fillRect/>
              </a:stretch>
            </p:blipFill>
            <p:spPr>
              <a:xfrm>
                <a:off x="9454355" y="484146"/>
                <a:ext cx="319058" cy="283607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A401A6CE-0D99-4942-A2EA-3FE1EDCD03A6}"/>
                  </a:ext>
                </a:extLst>
              </p:cNvPr>
              <p:cNvSpPr txBox="1"/>
              <p:nvPr/>
            </p:nvSpPr>
            <p:spPr>
              <a:xfrm>
                <a:off x="9788312" y="424034"/>
                <a:ext cx="17905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Hurricane Dorian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332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="" xmlns:a16="http://schemas.microsoft.com/office/drawing/2014/main" id="{6BB9ADC7-0F9C-0F44-8DB4-16E54D780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G-IV flights do not consider satellite overpasses in their timing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655BAF8-7B8C-D541-B4BD-03B3DAF7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29D271-A74B-7D4F-B122-C48C0B070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516" y="1377460"/>
            <a:ext cx="6400800" cy="4572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D09A173-AC56-5C4A-B91E-6565CC1667AF}"/>
              </a:ext>
            </a:extLst>
          </p:cNvPr>
          <p:cNvSpPr txBox="1"/>
          <p:nvPr/>
        </p:nvSpPr>
        <p:spPr>
          <a:xfrm>
            <a:off x="894223" y="1565592"/>
            <a:ext cx="3813244" cy="369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08/28/2019 </a:t>
            </a:r>
            <a:r>
              <a:rPr lang="en-US" b="1" dirty="0"/>
              <a:t>NOAA-20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A504465-0E08-D745-A219-28614BE42755}"/>
              </a:ext>
            </a:extLst>
          </p:cNvPr>
          <p:cNvSpPr txBox="1"/>
          <p:nvPr/>
        </p:nvSpPr>
        <p:spPr>
          <a:xfrm>
            <a:off x="3279278" y="4721745"/>
            <a:ext cx="127796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17:12 UTC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9D0F11A-E056-F647-B114-BFB3A04C7C78}"/>
              </a:ext>
            </a:extLst>
          </p:cNvPr>
          <p:cNvSpPr txBox="1"/>
          <p:nvPr/>
        </p:nvSpPr>
        <p:spPr>
          <a:xfrm rot="3295382">
            <a:off x="2678403" y="3136530"/>
            <a:ext cx="247971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&lt; 2 hours from overpass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0599EFBE-7CBF-F042-8032-C82A8610FF86}"/>
              </a:ext>
            </a:extLst>
          </p:cNvPr>
          <p:cNvSpPr txBox="1"/>
          <p:nvPr/>
        </p:nvSpPr>
        <p:spPr>
          <a:xfrm>
            <a:off x="6310283" y="1951756"/>
            <a:ext cx="572406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NOAA-20 overpass </a:t>
            </a:r>
            <a:r>
              <a:rPr lang="en-US" sz="2400" dirty="0" smtClean="0"/>
              <a:t>has coverage in the gap </a:t>
            </a:r>
            <a:r>
              <a:rPr lang="en-US" sz="2400" dirty="0" smtClean="0">
                <a:sym typeface="Wingdings"/>
              </a:rPr>
              <a:t>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However, NOAA-20 is 50 mins earlier and has an </a:t>
            </a:r>
            <a:r>
              <a:rPr lang="en-US" sz="2400" u="sng" dirty="0"/>
              <a:t>even larger time mismatch than Suomi </a:t>
            </a:r>
            <a:r>
              <a:rPr lang="en-US" sz="2400" u="sng" dirty="0" smtClean="0"/>
              <a:t>NPP</a:t>
            </a:r>
            <a:r>
              <a:rPr lang="en-US" sz="2400" dirty="0"/>
              <a:t> </a:t>
            </a:r>
            <a:r>
              <a:rPr lang="en-US" sz="2400" dirty="0" smtClean="0">
                <a:sym typeface="Wingdings"/>
              </a:rPr>
              <a:t>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NOAA-20</a:t>
            </a:r>
            <a:r>
              <a:rPr lang="en-US" sz="2400" dirty="0"/>
              <a:t>: 7 useable </a:t>
            </a:r>
            <a:r>
              <a:rPr lang="en-US" sz="2400" dirty="0" err="1" smtClean="0"/>
              <a:t>sondes</a:t>
            </a:r>
            <a:endParaRPr lang="en-US" sz="2400" dirty="0"/>
          </a:p>
          <a:p>
            <a:endParaRPr lang="en-US" sz="2200" dirty="0"/>
          </a:p>
        </p:txBody>
      </p:sp>
      <p:sp>
        <p:nvSpPr>
          <p:cNvPr id="4" name="Freeform 3">
            <a:extLst>
              <a:ext uri="{FF2B5EF4-FFF2-40B4-BE49-F238E27FC236}">
                <a16:creationId xmlns="" xmlns:a16="http://schemas.microsoft.com/office/drawing/2014/main" id="{56CC6D5F-AEF2-404B-99B0-BF6D4484D0A0}"/>
              </a:ext>
            </a:extLst>
          </p:cNvPr>
          <p:cNvSpPr/>
          <p:nvPr/>
        </p:nvSpPr>
        <p:spPr>
          <a:xfrm>
            <a:off x="3634483" y="3516522"/>
            <a:ext cx="567558" cy="851338"/>
          </a:xfrm>
          <a:custGeom>
            <a:avLst/>
            <a:gdLst>
              <a:gd name="connsiteX0" fmla="*/ 567558 w 567558"/>
              <a:gd name="connsiteY0" fmla="*/ 851338 h 851338"/>
              <a:gd name="connsiteX1" fmla="*/ 199696 w 567558"/>
              <a:gd name="connsiteY1" fmla="*/ 588579 h 851338"/>
              <a:gd name="connsiteX2" fmla="*/ 168165 w 567558"/>
              <a:gd name="connsiteY2" fmla="*/ 536027 h 851338"/>
              <a:gd name="connsiteX3" fmla="*/ 147144 w 567558"/>
              <a:gd name="connsiteY3" fmla="*/ 178676 h 851338"/>
              <a:gd name="connsiteX4" fmla="*/ 0 w 567558"/>
              <a:gd name="connsiteY4" fmla="*/ 0 h 85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558" h="851338">
                <a:moveTo>
                  <a:pt x="567558" y="851338"/>
                </a:moveTo>
                <a:cubicBezTo>
                  <a:pt x="416909" y="746234"/>
                  <a:pt x="266261" y="641131"/>
                  <a:pt x="199696" y="588579"/>
                </a:cubicBezTo>
                <a:cubicBezTo>
                  <a:pt x="133131" y="536027"/>
                  <a:pt x="176924" y="604344"/>
                  <a:pt x="168165" y="536027"/>
                </a:cubicBezTo>
                <a:cubicBezTo>
                  <a:pt x="159406" y="467710"/>
                  <a:pt x="175171" y="268014"/>
                  <a:pt x="147144" y="178676"/>
                </a:cubicBezTo>
                <a:cubicBezTo>
                  <a:pt x="119117" y="89338"/>
                  <a:pt x="59558" y="44669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E280374-9CE1-5E4F-8ED6-3F057E822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NASA Sounder Science Team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504D551-3062-3741-B875-183BA6DFC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6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4924590-6C9B-2E4D-A7B6-D4F58ECAAE34}"/>
              </a:ext>
            </a:extLst>
          </p:cNvPr>
          <p:cNvGrpSpPr/>
          <p:nvPr/>
        </p:nvGrpSpPr>
        <p:grpSpPr>
          <a:xfrm>
            <a:off x="894223" y="5949460"/>
            <a:ext cx="2338754" cy="369332"/>
            <a:chOff x="9675700" y="464206"/>
            <a:chExt cx="2338754" cy="369332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07B8030-CCCA-FF42-BE18-90B58D59D5FB}"/>
                </a:ext>
              </a:extLst>
            </p:cNvPr>
            <p:cNvSpPr/>
            <p:nvPr/>
          </p:nvSpPr>
          <p:spPr>
            <a:xfrm>
              <a:off x="9675700" y="464206"/>
              <a:ext cx="2338754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A7D24832-8647-B34B-84F3-9C2FBAFA8B3C}"/>
                </a:ext>
              </a:extLst>
            </p:cNvPr>
            <p:cNvGrpSpPr/>
            <p:nvPr/>
          </p:nvGrpSpPr>
          <p:grpSpPr>
            <a:xfrm>
              <a:off x="9801417" y="464206"/>
              <a:ext cx="2124512" cy="369332"/>
              <a:chOff x="9454355" y="424034"/>
              <a:chExt cx="2124512" cy="36933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61BE8BE0-472B-9640-80D7-FF264F59A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biLevel thresh="75000"/>
              </a:blip>
              <a:stretch>
                <a:fillRect/>
              </a:stretch>
            </p:blipFill>
            <p:spPr>
              <a:xfrm>
                <a:off x="9454355" y="484146"/>
                <a:ext cx="319058" cy="283607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A401A6CE-0D99-4942-A2EA-3FE1EDCD03A6}"/>
                  </a:ext>
                </a:extLst>
              </p:cNvPr>
              <p:cNvSpPr txBox="1"/>
              <p:nvPr/>
            </p:nvSpPr>
            <p:spPr>
              <a:xfrm>
                <a:off x="9788312" y="424034"/>
                <a:ext cx="17905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Hurricane Dorian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924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="" xmlns:a16="http://schemas.microsoft.com/office/drawing/2014/main" id="{6BB9ADC7-0F9C-0F44-8DB4-16E54D780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G-IV flights do not consider satellite overpasses in their timing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655BAF8-7B8C-D541-B4BD-03B3DAF7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29D271-A74B-7D4F-B122-C48C0B070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516" y="1377460"/>
            <a:ext cx="640080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A95F074-1024-C04C-8209-B0ACD8E64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138" y="1565593"/>
            <a:ext cx="6180084" cy="441434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1DBAAF58-EA85-ED4F-9DB3-A2992C91D077}"/>
              </a:ext>
            </a:extLst>
          </p:cNvPr>
          <p:cNvCxnSpPr>
            <a:cxnSpLocks/>
          </p:cNvCxnSpPr>
          <p:nvPr/>
        </p:nvCxnSpPr>
        <p:spPr>
          <a:xfrm flipH="1">
            <a:off x="3962400" y="3773214"/>
            <a:ext cx="1744719" cy="72766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E522F68-16D9-1C47-9745-CC2D0287AE96}"/>
              </a:ext>
            </a:extLst>
          </p:cNvPr>
          <p:cNvGrpSpPr/>
          <p:nvPr/>
        </p:nvGrpSpPr>
        <p:grpSpPr>
          <a:xfrm>
            <a:off x="9719441" y="1565593"/>
            <a:ext cx="2209800" cy="1285711"/>
            <a:chOff x="8763000" y="262639"/>
            <a:chExt cx="2209800" cy="1285711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3B11CCAA-E193-2944-89F4-023D9BBBA280}"/>
                </a:ext>
              </a:extLst>
            </p:cNvPr>
            <p:cNvSpPr/>
            <p:nvPr/>
          </p:nvSpPr>
          <p:spPr>
            <a:xfrm>
              <a:off x="8763000" y="262639"/>
              <a:ext cx="2209800" cy="12552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C43E3680-6E51-6648-B43C-40E17BFA130A}"/>
                </a:ext>
              </a:extLst>
            </p:cNvPr>
            <p:cNvGrpSpPr/>
            <p:nvPr/>
          </p:nvGrpSpPr>
          <p:grpSpPr>
            <a:xfrm>
              <a:off x="8938161" y="329500"/>
              <a:ext cx="1616165" cy="369332"/>
              <a:chOff x="8938161" y="365125"/>
              <a:chExt cx="1616165" cy="369332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="" xmlns:a16="http://schemas.microsoft.com/office/drawing/2014/main" id="{21E14DD7-466D-1C45-8692-02955BA1B1B6}"/>
                  </a:ext>
                </a:extLst>
              </p:cNvPr>
              <p:cNvCxnSpPr/>
              <p:nvPr/>
            </p:nvCxnSpPr>
            <p:spPr>
              <a:xfrm>
                <a:off x="8938161" y="546265"/>
                <a:ext cx="48688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CCF51EAA-6E81-8040-B18F-8CD04A72BFEF}"/>
                  </a:ext>
                </a:extLst>
              </p:cNvPr>
              <p:cNvSpPr txBox="1"/>
              <p:nvPr/>
            </p:nvSpPr>
            <p:spPr>
              <a:xfrm>
                <a:off x="9592203" y="365125"/>
                <a:ext cx="9621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NUCAPS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03A76AE6-95ED-714F-AAC8-7B0BD80540EE}"/>
                </a:ext>
              </a:extLst>
            </p:cNvPr>
            <p:cNvGrpSpPr/>
            <p:nvPr/>
          </p:nvGrpSpPr>
          <p:grpSpPr>
            <a:xfrm>
              <a:off x="8938161" y="783864"/>
              <a:ext cx="1888162" cy="369332"/>
              <a:chOff x="8938161" y="819489"/>
              <a:chExt cx="1888162" cy="369332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="" xmlns:a16="http://schemas.microsoft.com/office/drawing/2014/main" id="{61773062-8CCD-5E40-AF8D-B056852B1BE4}"/>
                  </a:ext>
                </a:extLst>
              </p:cNvPr>
              <p:cNvCxnSpPr/>
              <p:nvPr/>
            </p:nvCxnSpPr>
            <p:spPr>
              <a:xfrm>
                <a:off x="8938161" y="1014052"/>
                <a:ext cx="48688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18F78E16-8BE7-C541-857E-0E3280C12142}"/>
                  </a:ext>
                </a:extLst>
              </p:cNvPr>
              <p:cNvSpPr txBox="1"/>
              <p:nvPr/>
            </p:nvSpPr>
            <p:spPr>
              <a:xfrm>
                <a:off x="9592203" y="819489"/>
                <a:ext cx="1234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Dropsonde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1566F5BE-8F4A-B44A-8DE3-5AA87C77FCAB}"/>
                </a:ext>
              </a:extLst>
            </p:cNvPr>
            <p:cNvGrpSpPr/>
            <p:nvPr/>
          </p:nvGrpSpPr>
          <p:grpSpPr>
            <a:xfrm>
              <a:off x="8938161" y="1179018"/>
              <a:ext cx="1192907" cy="369332"/>
              <a:chOff x="8938161" y="1214643"/>
              <a:chExt cx="1192907" cy="369332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="" xmlns:a16="http://schemas.microsoft.com/office/drawing/2014/main" id="{01664F13-5058-074B-9469-3AAEE0330945}"/>
                  </a:ext>
                </a:extLst>
              </p:cNvPr>
              <p:cNvCxnSpPr/>
              <p:nvPr/>
            </p:nvCxnSpPr>
            <p:spPr>
              <a:xfrm>
                <a:off x="8938161" y="1399309"/>
                <a:ext cx="486888" cy="0"/>
              </a:xfrm>
              <a:prstGeom prst="line">
                <a:avLst/>
              </a:prstGeom>
              <a:ln w="38100">
                <a:solidFill>
                  <a:srgbClr val="F842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097A6F32-6B34-394E-BE98-88746B250F4C}"/>
                  </a:ext>
                </a:extLst>
              </p:cNvPr>
              <p:cNvSpPr txBox="1"/>
              <p:nvPr/>
            </p:nvSpPr>
            <p:spPr>
              <a:xfrm>
                <a:off x="9592203" y="1214643"/>
                <a:ext cx="5388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GFS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D09A173-AC56-5C4A-B91E-6565CC1667AF}"/>
              </a:ext>
            </a:extLst>
          </p:cNvPr>
          <p:cNvSpPr txBox="1"/>
          <p:nvPr/>
        </p:nvSpPr>
        <p:spPr>
          <a:xfrm>
            <a:off x="894223" y="1565592"/>
            <a:ext cx="3813244" cy="369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08/28/2019 </a:t>
            </a:r>
            <a:r>
              <a:rPr lang="en-US" b="1" dirty="0"/>
              <a:t>Suomi NPP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A26F414-5B68-314B-9EED-736010EDEDB3}"/>
              </a:ext>
            </a:extLst>
          </p:cNvPr>
          <p:cNvSpPr txBox="1"/>
          <p:nvPr/>
        </p:nvSpPr>
        <p:spPr>
          <a:xfrm>
            <a:off x="5707119" y="6137593"/>
            <a:ext cx="226318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-2 mins from overpass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D73E545-A2BD-6D4D-82E1-7A7C3FC14EF5}"/>
              </a:ext>
            </a:extLst>
          </p:cNvPr>
          <p:cNvSpPr txBox="1"/>
          <p:nvPr/>
        </p:nvSpPr>
        <p:spPr>
          <a:xfrm>
            <a:off x="8276355" y="6137593"/>
            <a:ext cx="298248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190 km away from dropsonde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DC70B45-C429-5C46-83D3-9EBDD362A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 flipH="1">
            <a:off x="6310283" y="5669279"/>
            <a:ext cx="477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Temperature (</a:t>
            </a:r>
            <a:r>
              <a:rPr lang="it-IT" dirty="0" smtClean="0"/>
              <a:t>°</a:t>
            </a:r>
            <a:r>
              <a:rPr lang="en-US" dirty="0" smtClean="0"/>
              <a:t>C)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6200000" flipH="1">
            <a:off x="3624558" y="3584005"/>
            <a:ext cx="4777225" cy="3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Pressure (</a:t>
            </a:r>
            <a:r>
              <a:rPr lang="en-US" dirty="0" err="1" smtClean="0"/>
              <a:t>mb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94924590-6C9B-2E4D-A7B6-D4F58ECAAE34}"/>
              </a:ext>
            </a:extLst>
          </p:cNvPr>
          <p:cNvGrpSpPr/>
          <p:nvPr/>
        </p:nvGrpSpPr>
        <p:grpSpPr>
          <a:xfrm>
            <a:off x="894223" y="5949460"/>
            <a:ext cx="2338754" cy="369332"/>
            <a:chOff x="9675700" y="464206"/>
            <a:chExt cx="2338754" cy="369332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F07B8030-CCCA-FF42-BE18-90B58D59D5FB}"/>
                </a:ext>
              </a:extLst>
            </p:cNvPr>
            <p:cNvSpPr/>
            <p:nvPr/>
          </p:nvSpPr>
          <p:spPr>
            <a:xfrm>
              <a:off x="9675700" y="464206"/>
              <a:ext cx="2338754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A7D24832-8647-B34B-84F3-9C2FBAFA8B3C}"/>
                </a:ext>
              </a:extLst>
            </p:cNvPr>
            <p:cNvGrpSpPr/>
            <p:nvPr/>
          </p:nvGrpSpPr>
          <p:grpSpPr>
            <a:xfrm>
              <a:off x="9801417" y="464206"/>
              <a:ext cx="2124512" cy="369332"/>
              <a:chOff x="9454355" y="424034"/>
              <a:chExt cx="2124512" cy="36933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="" xmlns:a16="http://schemas.microsoft.com/office/drawing/2014/main" id="{61BE8BE0-472B-9640-80D7-FF264F59A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biLevel thresh="75000"/>
              </a:blip>
              <a:stretch>
                <a:fillRect/>
              </a:stretch>
            </p:blipFill>
            <p:spPr>
              <a:xfrm>
                <a:off x="9454355" y="484146"/>
                <a:ext cx="319058" cy="283607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A401A6CE-0D99-4942-A2EA-3FE1EDCD03A6}"/>
                  </a:ext>
                </a:extLst>
              </p:cNvPr>
              <p:cNvSpPr txBox="1"/>
              <p:nvPr/>
            </p:nvSpPr>
            <p:spPr>
              <a:xfrm>
                <a:off x="9788312" y="424034"/>
                <a:ext cx="17905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Hurricane Dorian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074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BC3F8C7F-52A5-6941-970B-6236C9E96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G-IV flights do not consider satellite overpasses in their timing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655BAF8-7B8C-D541-B4BD-03B3DAF7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29D271-A74B-7D4F-B122-C48C0B070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516" y="1377460"/>
            <a:ext cx="640080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A95F074-1024-C04C-8209-B0ACD8E64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138" y="1565593"/>
            <a:ext cx="6180083" cy="441434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1DBAAF58-EA85-ED4F-9DB3-A2992C91D077}"/>
              </a:ext>
            </a:extLst>
          </p:cNvPr>
          <p:cNvCxnSpPr>
            <a:cxnSpLocks/>
          </p:cNvCxnSpPr>
          <p:nvPr/>
        </p:nvCxnSpPr>
        <p:spPr>
          <a:xfrm flipH="1">
            <a:off x="3586480" y="3773214"/>
            <a:ext cx="2120640" cy="12822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E522F68-16D9-1C47-9745-CC2D0287AE96}"/>
              </a:ext>
            </a:extLst>
          </p:cNvPr>
          <p:cNvGrpSpPr/>
          <p:nvPr/>
        </p:nvGrpSpPr>
        <p:grpSpPr>
          <a:xfrm>
            <a:off x="9719441" y="1565593"/>
            <a:ext cx="2209800" cy="1285711"/>
            <a:chOff x="8763000" y="262639"/>
            <a:chExt cx="2209800" cy="1285711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3B11CCAA-E193-2944-89F4-023D9BBBA280}"/>
                </a:ext>
              </a:extLst>
            </p:cNvPr>
            <p:cNvSpPr/>
            <p:nvPr/>
          </p:nvSpPr>
          <p:spPr>
            <a:xfrm>
              <a:off x="8763000" y="262639"/>
              <a:ext cx="2209800" cy="12552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C43E3680-6E51-6648-B43C-40E17BFA130A}"/>
                </a:ext>
              </a:extLst>
            </p:cNvPr>
            <p:cNvGrpSpPr/>
            <p:nvPr/>
          </p:nvGrpSpPr>
          <p:grpSpPr>
            <a:xfrm>
              <a:off x="8938161" y="329500"/>
              <a:ext cx="1616165" cy="369332"/>
              <a:chOff x="8938161" y="365125"/>
              <a:chExt cx="1616165" cy="369332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="" xmlns:a16="http://schemas.microsoft.com/office/drawing/2014/main" id="{21E14DD7-466D-1C45-8692-02955BA1B1B6}"/>
                  </a:ext>
                </a:extLst>
              </p:cNvPr>
              <p:cNvCxnSpPr/>
              <p:nvPr/>
            </p:nvCxnSpPr>
            <p:spPr>
              <a:xfrm>
                <a:off x="8938161" y="546265"/>
                <a:ext cx="48688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CCF51EAA-6E81-8040-B18F-8CD04A72BFEF}"/>
                  </a:ext>
                </a:extLst>
              </p:cNvPr>
              <p:cNvSpPr txBox="1"/>
              <p:nvPr/>
            </p:nvSpPr>
            <p:spPr>
              <a:xfrm>
                <a:off x="9592203" y="365125"/>
                <a:ext cx="9621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NUCAPS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03A76AE6-95ED-714F-AAC8-7B0BD80540EE}"/>
                </a:ext>
              </a:extLst>
            </p:cNvPr>
            <p:cNvGrpSpPr/>
            <p:nvPr/>
          </p:nvGrpSpPr>
          <p:grpSpPr>
            <a:xfrm>
              <a:off x="8938161" y="783864"/>
              <a:ext cx="1888162" cy="369332"/>
              <a:chOff x="8938161" y="819489"/>
              <a:chExt cx="1888162" cy="369332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="" xmlns:a16="http://schemas.microsoft.com/office/drawing/2014/main" id="{61773062-8CCD-5E40-AF8D-B056852B1BE4}"/>
                  </a:ext>
                </a:extLst>
              </p:cNvPr>
              <p:cNvCxnSpPr/>
              <p:nvPr/>
            </p:nvCxnSpPr>
            <p:spPr>
              <a:xfrm>
                <a:off x="8938161" y="1014052"/>
                <a:ext cx="48688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18F78E16-8BE7-C541-857E-0E3280C12142}"/>
                  </a:ext>
                </a:extLst>
              </p:cNvPr>
              <p:cNvSpPr txBox="1"/>
              <p:nvPr/>
            </p:nvSpPr>
            <p:spPr>
              <a:xfrm>
                <a:off x="9592203" y="819489"/>
                <a:ext cx="1234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Dropsonde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1566F5BE-8F4A-B44A-8DE3-5AA87C77FCAB}"/>
                </a:ext>
              </a:extLst>
            </p:cNvPr>
            <p:cNvGrpSpPr/>
            <p:nvPr/>
          </p:nvGrpSpPr>
          <p:grpSpPr>
            <a:xfrm>
              <a:off x="8938161" y="1179018"/>
              <a:ext cx="1192907" cy="369332"/>
              <a:chOff x="8938161" y="1214643"/>
              <a:chExt cx="1192907" cy="369332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="" xmlns:a16="http://schemas.microsoft.com/office/drawing/2014/main" id="{01664F13-5058-074B-9469-3AAEE0330945}"/>
                  </a:ext>
                </a:extLst>
              </p:cNvPr>
              <p:cNvCxnSpPr/>
              <p:nvPr/>
            </p:nvCxnSpPr>
            <p:spPr>
              <a:xfrm>
                <a:off x="8938161" y="1399309"/>
                <a:ext cx="486888" cy="0"/>
              </a:xfrm>
              <a:prstGeom prst="line">
                <a:avLst/>
              </a:prstGeom>
              <a:ln w="38100">
                <a:solidFill>
                  <a:srgbClr val="F842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097A6F32-6B34-394E-BE98-88746B250F4C}"/>
                  </a:ext>
                </a:extLst>
              </p:cNvPr>
              <p:cNvSpPr txBox="1"/>
              <p:nvPr/>
            </p:nvSpPr>
            <p:spPr>
              <a:xfrm>
                <a:off x="9592203" y="1214643"/>
                <a:ext cx="5388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GFS</a:t>
                </a: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3269CC8-8398-5544-AEB9-DCB3088D7E1F}"/>
              </a:ext>
            </a:extLst>
          </p:cNvPr>
          <p:cNvSpPr txBox="1"/>
          <p:nvPr/>
        </p:nvSpPr>
        <p:spPr>
          <a:xfrm>
            <a:off x="894223" y="1565592"/>
            <a:ext cx="3813244" cy="369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08/28/2019 </a:t>
            </a:r>
            <a:r>
              <a:rPr lang="en-US" b="1" dirty="0"/>
              <a:t>Suomi NPP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D22515C-7375-574C-8EB1-178F27F18A80}"/>
              </a:ext>
            </a:extLst>
          </p:cNvPr>
          <p:cNvSpPr txBox="1"/>
          <p:nvPr/>
        </p:nvSpPr>
        <p:spPr>
          <a:xfrm>
            <a:off x="5742726" y="1565591"/>
            <a:ext cx="1000467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Rejected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A26F414-5B68-314B-9EED-736010EDEDB3}"/>
              </a:ext>
            </a:extLst>
          </p:cNvPr>
          <p:cNvSpPr txBox="1"/>
          <p:nvPr/>
        </p:nvSpPr>
        <p:spPr>
          <a:xfrm>
            <a:off x="5707119" y="6137593"/>
            <a:ext cx="2380203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-48 mins from overpass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3D09C24-B0EC-0841-BF86-68EED6250ADD}"/>
              </a:ext>
            </a:extLst>
          </p:cNvPr>
          <p:cNvSpPr txBox="1"/>
          <p:nvPr/>
        </p:nvSpPr>
        <p:spPr>
          <a:xfrm>
            <a:off x="8276355" y="6137593"/>
            <a:ext cx="286546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62 km away from dropsonde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="" xmlns:a16="http://schemas.microsoft.com/office/drawing/2014/main" id="{EF0B0154-7973-3643-9534-61DC2323A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8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flipH="1">
            <a:off x="6310283" y="5669279"/>
            <a:ext cx="477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Temperature (</a:t>
            </a:r>
            <a:r>
              <a:rPr lang="it-IT" dirty="0" smtClean="0"/>
              <a:t>°</a:t>
            </a:r>
            <a:r>
              <a:rPr lang="en-US" dirty="0" smtClean="0"/>
              <a:t>C)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 flipH="1">
            <a:off x="3624558" y="3584005"/>
            <a:ext cx="4777225" cy="3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Pressure (</a:t>
            </a:r>
            <a:r>
              <a:rPr lang="en-US" dirty="0" err="1" smtClean="0"/>
              <a:t>mb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94924590-6C9B-2E4D-A7B6-D4F58ECAAE34}"/>
              </a:ext>
            </a:extLst>
          </p:cNvPr>
          <p:cNvGrpSpPr/>
          <p:nvPr/>
        </p:nvGrpSpPr>
        <p:grpSpPr>
          <a:xfrm>
            <a:off x="894223" y="5949460"/>
            <a:ext cx="2338754" cy="369332"/>
            <a:chOff x="9675700" y="464206"/>
            <a:chExt cx="2338754" cy="369332"/>
          </a:xfrm>
        </p:grpSpPr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F07B8030-CCCA-FF42-BE18-90B58D59D5FB}"/>
                </a:ext>
              </a:extLst>
            </p:cNvPr>
            <p:cNvSpPr/>
            <p:nvPr/>
          </p:nvSpPr>
          <p:spPr>
            <a:xfrm>
              <a:off x="9675700" y="464206"/>
              <a:ext cx="2338754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A7D24832-8647-B34B-84F3-9C2FBAFA8B3C}"/>
                </a:ext>
              </a:extLst>
            </p:cNvPr>
            <p:cNvGrpSpPr/>
            <p:nvPr/>
          </p:nvGrpSpPr>
          <p:grpSpPr>
            <a:xfrm>
              <a:off x="9801417" y="464206"/>
              <a:ext cx="2124512" cy="369332"/>
              <a:chOff x="9454355" y="424034"/>
              <a:chExt cx="2124512" cy="369332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="" xmlns:a16="http://schemas.microsoft.com/office/drawing/2014/main" id="{61BE8BE0-472B-9640-80D7-FF264F59A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biLevel thresh="75000"/>
              </a:blip>
              <a:stretch>
                <a:fillRect/>
              </a:stretch>
            </p:blipFill>
            <p:spPr>
              <a:xfrm>
                <a:off x="9454355" y="484146"/>
                <a:ext cx="319058" cy="283607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A401A6CE-0D99-4942-A2EA-3FE1EDCD03A6}"/>
                  </a:ext>
                </a:extLst>
              </p:cNvPr>
              <p:cNvSpPr txBox="1"/>
              <p:nvPr/>
            </p:nvSpPr>
            <p:spPr>
              <a:xfrm>
                <a:off x="9788312" y="424034"/>
                <a:ext cx="17905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Hurricane Dorian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006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97DC70FE-566A-0841-9F2D-26AFD6C14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G-IV flights do not consider satellite overpasses in their timing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655BAF8-7B8C-D541-B4BD-03B3DAF7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29D271-A74B-7D4F-B122-C48C0B070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516" y="1377460"/>
            <a:ext cx="640080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A95F074-1024-C04C-8209-B0ACD8E64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138" y="1565593"/>
            <a:ext cx="6180083" cy="441434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1DBAAF58-EA85-ED4F-9DB3-A2992C91D077}"/>
              </a:ext>
            </a:extLst>
          </p:cNvPr>
          <p:cNvCxnSpPr>
            <a:cxnSpLocks/>
          </p:cNvCxnSpPr>
          <p:nvPr/>
        </p:nvCxnSpPr>
        <p:spPr>
          <a:xfrm flipH="1" flipV="1">
            <a:off x="3545840" y="3688080"/>
            <a:ext cx="2161280" cy="851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E522F68-16D9-1C47-9745-CC2D0287AE96}"/>
              </a:ext>
            </a:extLst>
          </p:cNvPr>
          <p:cNvGrpSpPr/>
          <p:nvPr/>
        </p:nvGrpSpPr>
        <p:grpSpPr>
          <a:xfrm>
            <a:off x="9719441" y="1565593"/>
            <a:ext cx="2209800" cy="1285711"/>
            <a:chOff x="8763000" y="262639"/>
            <a:chExt cx="2209800" cy="1285711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3B11CCAA-E193-2944-89F4-023D9BBBA280}"/>
                </a:ext>
              </a:extLst>
            </p:cNvPr>
            <p:cNvSpPr/>
            <p:nvPr/>
          </p:nvSpPr>
          <p:spPr>
            <a:xfrm>
              <a:off x="8763000" y="262639"/>
              <a:ext cx="2209800" cy="12552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C43E3680-6E51-6648-B43C-40E17BFA130A}"/>
                </a:ext>
              </a:extLst>
            </p:cNvPr>
            <p:cNvGrpSpPr/>
            <p:nvPr/>
          </p:nvGrpSpPr>
          <p:grpSpPr>
            <a:xfrm>
              <a:off x="8938161" y="329500"/>
              <a:ext cx="1616165" cy="369332"/>
              <a:chOff x="8938161" y="365125"/>
              <a:chExt cx="1616165" cy="369332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="" xmlns:a16="http://schemas.microsoft.com/office/drawing/2014/main" id="{21E14DD7-466D-1C45-8692-02955BA1B1B6}"/>
                  </a:ext>
                </a:extLst>
              </p:cNvPr>
              <p:cNvCxnSpPr/>
              <p:nvPr/>
            </p:nvCxnSpPr>
            <p:spPr>
              <a:xfrm>
                <a:off x="8938161" y="546265"/>
                <a:ext cx="48688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CCF51EAA-6E81-8040-B18F-8CD04A72BFEF}"/>
                  </a:ext>
                </a:extLst>
              </p:cNvPr>
              <p:cNvSpPr txBox="1"/>
              <p:nvPr/>
            </p:nvSpPr>
            <p:spPr>
              <a:xfrm>
                <a:off x="9592203" y="365125"/>
                <a:ext cx="9621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NUCAPS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03A76AE6-95ED-714F-AAC8-7B0BD80540EE}"/>
                </a:ext>
              </a:extLst>
            </p:cNvPr>
            <p:cNvGrpSpPr/>
            <p:nvPr/>
          </p:nvGrpSpPr>
          <p:grpSpPr>
            <a:xfrm>
              <a:off x="8938161" y="783864"/>
              <a:ext cx="1888162" cy="369332"/>
              <a:chOff x="8938161" y="819489"/>
              <a:chExt cx="1888162" cy="369332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="" xmlns:a16="http://schemas.microsoft.com/office/drawing/2014/main" id="{61773062-8CCD-5E40-AF8D-B056852B1BE4}"/>
                  </a:ext>
                </a:extLst>
              </p:cNvPr>
              <p:cNvCxnSpPr/>
              <p:nvPr/>
            </p:nvCxnSpPr>
            <p:spPr>
              <a:xfrm>
                <a:off x="8938161" y="1014052"/>
                <a:ext cx="48688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18F78E16-8BE7-C541-857E-0E3280C12142}"/>
                  </a:ext>
                </a:extLst>
              </p:cNvPr>
              <p:cNvSpPr txBox="1"/>
              <p:nvPr/>
            </p:nvSpPr>
            <p:spPr>
              <a:xfrm>
                <a:off x="9592203" y="819489"/>
                <a:ext cx="1234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Dropsonde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1566F5BE-8F4A-B44A-8DE3-5AA87C77FCAB}"/>
                </a:ext>
              </a:extLst>
            </p:cNvPr>
            <p:cNvGrpSpPr/>
            <p:nvPr/>
          </p:nvGrpSpPr>
          <p:grpSpPr>
            <a:xfrm>
              <a:off x="8938161" y="1179018"/>
              <a:ext cx="1192907" cy="369332"/>
              <a:chOff x="8938161" y="1214643"/>
              <a:chExt cx="1192907" cy="369332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="" xmlns:a16="http://schemas.microsoft.com/office/drawing/2014/main" id="{01664F13-5058-074B-9469-3AAEE0330945}"/>
                  </a:ext>
                </a:extLst>
              </p:cNvPr>
              <p:cNvCxnSpPr/>
              <p:nvPr/>
            </p:nvCxnSpPr>
            <p:spPr>
              <a:xfrm>
                <a:off x="8938161" y="1399309"/>
                <a:ext cx="486888" cy="0"/>
              </a:xfrm>
              <a:prstGeom prst="line">
                <a:avLst/>
              </a:prstGeom>
              <a:ln w="38100">
                <a:solidFill>
                  <a:srgbClr val="F842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097A6F32-6B34-394E-BE98-88746B250F4C}"/>
                  </a:ext>
                </a:extLst>
              </p:cNvPr>
              <p:cNvSpPr txBox="1"/>
              <p:nvPr/>
            </p:nvSpPr>
            <p:spPr>
              <a:xfrm>
                <a:off x="9592203" y="1214643"/>
                <a:ext cx="5388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GFS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D30A3A9-D4EB-2B45-A2E7-E071DCD0FD1A}"/>
              </a:ext>
            </a:extLst>
          </p:cNvPr>
          <p:cNvSpPr txBox="1"/>
          <p:nvPr/>
        </p:nvSpPr>
        <p:spPr>
          <a:xfrm>
            <a:off x="894223" y="1565592"/>
            <a:ext cx="3813244" cy="369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08/28/2019 </a:t>
            </a:r>
            <a:r>
              <a:rPr lang="en-US" b="1" dirty="0"/>
              <a:t>Suomi NPP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24120E4-E539-0D40-B3B7-3C99206F0ED4}"/>
              </a:ext>
            </a:extLst>
          </p:cNvPr>
          <p:cNvSpPr txBox="1"/>
          <p:nvPr/>
        </p:nvSpPr>
        <p:spPr>
          <a:xfrm>
            <a:off x="8276355" y="6137593"/>
            <a:ext cx="283464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50 km away from dropsonde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090CA71-1075-5C47-96B6-956859B8F6D3}"/>
              </a:ext>
            </a:extLst>
          </p:cNvPr>
          <p:cNvSpPr txBox="1"/>
          <p:nvPr/>
        </p:nvSpPr>
        <p:spPr>
          <a:xfrm>
            <a:off x="5742726" y="1565591"/>
            <a:ext cx="1000467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Rejected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A26F414-5B68-314B-9EED-736010EDEDB3}"/>
              </a:ext>
            </a:extLst>
          </p:cNvPr>
          <p:cNvSpPr txBox="1"/>
          <p:nvPr/>
        </p:nvSpPr>
        <p:spPr>
          <a:xfrm>
            <a:off x="5707118" y="6137593"/>
            <a:ext cx="246888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-54 mins from overpass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EABC697-B5B1-B54F-825F-A9EC7E1D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1919-2118-1E4D-A12E-D1C38F36723D}" type="slidenum">
              <a:rPr lang="en-US" smtClean="0"/>
              <a:t>9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flipH="1">
            <a:off x="6310283" y="5669279"/>
            <a:ext cx="477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Temperature (</a:t>
            </a:r>
            <a:r>
              <a:rPr lang="it-IT" dirty="0" smtClean="0"/>
              <a:t>°</a:t>
            </a:r>
            <a:r>
              <a:rPr lang="en-US" dirty="0" smtClean="0"/>
              <a:t>C)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 flipH="1">
            <a:off x="3624558" y="3584005"/>
            <a:ext cx="4777225" cy="3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Pressure (</a:t>
            </a:r>
            <a:r>
              <a:rPr lang="en-US" dirty="0" err="1" smtClean="0"/>
              <a:t>mb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94924590-6C9B-2E4D-A7B6-D4F58ECAAE34}"/>
              </a:ext>
            </a:extLst>
          </p:cNvPr>
          <p:cNvGrpSpPr/>
          <p:nvPr/>
        </p:nvGrpSpPr>
        <p:grpSpPr>
          <a:xfrm>
            <a:off x="894223" y="5949460"/>
            <a:ext cx="2338754" cy="369332"/>
            <a:chOff x="9675700" y="464206"/>
            <a:chExt cx="2338754" cy="369332"/>
          </a:xfrm>
        </p:grpSpPr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F07B8030-CCCA-FF42-BE18-90B58D59D5FB}"/>
                </a:ext>
              </a:extLst>
            </p:cNvPr>
            <p:cNvSpPr/>
            <p:nvPr/>
          </p:nvSpPr>
          <p:spPr>
            <a:xfrm>
              <a:off x="9675700" y="464206"/>
              <a:ext cx="2338754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A7D24832-8647-B34B-84F3-9C2FBAFA8B3C}"/>
                </a:ext>
              </a:extLst>
            </p:cNvPr>
            <p:cNvGrpSpPr/>
            <p:nvPr/>
          </p:nvGrpSpPr>
          <p:grpSpPr>
            <a:xfrm>
              <a:off x="9801417" y="464206"/>
              <a:ext cx="2124512" cy="369332"/>
              <a:chOff x="9454355" y="424034"/>
              <a:chExt cx="2124512" cy="369332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="" xmlns:a16="http://schemas.microsoft.com/office/drawing/2014/main" id="{61BE8BE0-472B-9640-80D7-FF264F59A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biLevel thresh="75000"/>
              </a:blip>
              <a:stretch>
                <a:fillRect/>
              </a:stretch>
            </p:blipFill>
            <p:spPr>
              <a:xfrm>
                <a:off x="9454355" y="484146"/>
                <a:ext cx="319058" cy="283607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A401A6CE-0D99-4942-A2EA-3FE1EDCD03A6}"/>
                  </a:ext>
                </a:extLst>
              </p:cNvPr>
              <p:cNvSpPr txBox="1"/>
              <p:nvPr/>
            </p:nvSpPr>
            <p:spPr>
              <a:xfrm>
                <a:off x="9788312" y="424034"/>
                <a:ext cx="17905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Hurricane Dorian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459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C" id="{6513FF95-9C3E-444D-94AC-5873A95CAA7B}" vid="{3396796B-72BA-6546-B946-EF090228EA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STC</Template>
  <TotalTime>2101</TotalTime>
  <Words>1867</Words>
  <Application>Microsoft Macintosh PowerPoint</Application>
  <PresentationFormat>Widescreen</PresentationFormat>
  <Paragraphs>343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</vt:lpstr>
      <vt:lpstr>Mangal</vt:lpstr>
      <vt:lpstr>Roboto</vt:lpstr>
      <vt:lpstr>Symbol</vt:lpstr>
      <vt:lpstr>Wingdings</vt:lpstr>
      <vt:lpstr>Arial</vt:lpstr>
      <vt:lpstr>STC</vt:lpstr>
      <vt:lpstr>Hurricane Dorian and the Value of Real-Time Satellite Soundings</vt:lpstr>
      <vt:lpstr>Reasons to Participate in the Hurricane Field Program</vt:lpstr>
      <vt:lpstr>Real-time images to NOAA’s Hurricane Research Division in Miami to support Forecasts</vt:lpstr>
      <vt:lpstr>PowerPoint Presentation</vt:lpstr>
      <vt:lpstr>G-IV flights do not consider satellite overpasses in their timing</vt:lpstr>
      <vt:lpstr>G-IV flights do not consider satellite overpasses in their timing</vt:lpstr>
      <vt:lpstr>G-IV flights do not consider satellite overpasses in their timing</vt:lpstr>
      <vt:lpstr>G-IV flights do not consider satellite overpasses in their timing</vt:lpstr>
      <vt:lpstr>G-IV flights do not consider satellite overpasses in their timing</vt:lpstr>
      <vt:lpstr>G-IV flights do not consider satellite overpasses in their timing</vt:lpstr>
      <vt:lpstr>G-IV flights do not consider satellite overpasses in their timing</vt:lpstr>
      <vt:lpstr>Working w/Hurricane Field Program =  Flights Coordinated with Overpass </vt:lpstr>
      <vt:lpstr>Hurricane Field Program 2018</vt:lpstr>
      <vt:lpstr>Hurricane Field Program 2018</vt:lpstr>
      <vt:lpstr>Hurricane Field Program 2019</vt:lpstr>
      <vt:lpstr>Hurricane Field Program 2019</vt:lpstr>
      <vt:lpstr>Successful Research Flight on 9/18</vt:lpstr>
      <vt:lpstr>When G-IV flights consider satellite overpasses in their timing…</vt:lpstr>
      <vt:lpstr>When G-IV flights consider satellite overpasses in their timing…</vt:lpstr>
      <vt:lpstr>When G-IV flights consider satellite overpasses in their timing…</vt:lpstr>
      <vt:lpstr>Outcomes of Flight</vt:lpstr>
      <vt:lpstr>Extra Slides</vt:lpstr>
      <vt:lpstr>Retrieval in Eye of Tropical Cyclone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STC Columbia</dc:creator>
  <cp:lastModifiedBy>Rebekah Esmaili</cp:lastModifiedBy>
  <cp:revision>109</cp:revision>
  <dcterms:created xsi:type="dcterms:W3CDTF">2019-09-03T19:12:43Z</dcterms:created>
  <dcterms:modified xsi:type="dcterms:W3CDTF">2019-09-27T14:10:41Z</dcterms:modified>
</cp:coreProperties>
</file>